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258" r:id="rId4"/>
    <p:sldId id="293" r:id="rId5"/>
    <p:sldId id="322" r:id="rId6"/>
    <p:sldId id="323" r:id="rId7"/>
    <p:sldId id="326" r:id="rId8"/>
    <p:sldId id="327" r:id="rId9"/>
    <p:sldId id="318" r:id="rId10"/>
    <p:sldId id="31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F8"/>
    <a:srgbClr val="D5FFF5"/>
    <a:srgbClr val="FFE5FF"/>
    <a:srgbClr val="FFCCFF"/>
    <a:srgbClr val="0000FF"/>
    <a:srgbClr val="CCECFF"/>
    <a:srgbClr val="FFFFCC"/>
    <a:srgbClr val="CCFF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0"/>
  </p:normalViewPr>
  <p:slideViewPr>
    <p:cSldViewPr>
      <p:cViewPr varScale="1">
        <p:scale>
          <a:sx n="87" d="100"/>
          <a:sy n="87" d="100"/>
        </p:scale>
        <p:origin x="197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0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D42059-FD03-8D4A-42AA-83BB72D1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839A6A-7E8A-B4ED-2389-3D232841748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AC6B7-F378-72E4-AD41-12BC537FBF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F02FF-79E9-4939-87F6-1A39541DDF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5F89ED7-C325-941E-13E9-EA1C915706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9EF80B-95BA-5B32-E8AF-51D3116042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A97C84B-697C-ECD8-51D2-AC283F1F5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75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55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1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802.11-24/1555r1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 on PAP Transmission in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464099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66240" progId="Word.Document.8">
                  <p:embed/>
                </p:oleObj>
              </mc:Choice>
              <mc:Fallback>
                <p:oleObj name="Document" r:id="rId3" imgW="9137967" imgH="2766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</a:t>
            </a:r>
            <a:r>
              <a:rPr lang="en-US" sz="1800" dirty="0"/>
              <a:t>Some thoughts on relay improvement</a:t>
            </a:r>
            <a:r>
              <a:rPr lang="en-GB" sz="1800" dirty="0"/>
              <a:t>”</a:t>
            </a:r>
            <a:r>
              <a:rPr lang="en-US" sz="1800" dirty="0"/>
              <a:t>,</a:t>
            </a:r>
            <a:r>
              <a:rPr lang="ja-JP" altLang="en-US" sz="1800" dirty="0"/>
              <a:t> </a:t>
            </a:r>
            <a:r>
              <a:rPr lang="en-US" altLang="ja-JP" sz="1800" dirty="0"/>
              <a:t>IEEE802.11-23/2217r1</a:t>
            </a:r>
            <a:endParaRPr lang="en-GB" sz="1800" dirty="0"/>
          </a:p>
          <a:p>
            <a:r>
              <a:rPr lang="en-US" sz="1800" dirty="0"/>
              <a:t>[10] “</a:t>
            </a:r>
            <a:r>
              <a:rPr lang="en-US" altLang="ja-JP" sz="1800" dirty="0"/>
              <a:t>Consideration on Joint Transmission</a:t>
            </a:r>
            <a:r>
              <a:rPr lang="en-US" sz="1800" dirty="0"/>
              <a:t>”</a:t>
            </a:r>
            <a:r>
              <a:rPr lang="en-US" altLang="ja-JP" sz="1800" dirty="0"/>
              <a:t> , IEEE 802.11-24/0444r2</a:t>
            </a: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B73CEC-1F07-EA01-FBF8-A4AF0F773EE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53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multiple APs</a:t>
            </a:r>
            <a:r>
              <a:rPr lang="en-GB" altLang="ja-JP" dirty="0"/>
              <a:t> ([1-10])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It is realized by collaborating an Initiating AP (IAP) that is associating with the STA with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Participating AP (PAP)</a:t>
            </a:r>
            <a:r>
              <a:rPr lang="en-US" altLang="ja-JP" dirty="0"/>
              <a:t> that are not associating with the STA. It means </a:t>
            </a:r>
            <a:r>
              <a:rPr kumimoji="1" lang="en-US" altLang="ja-JP" sz="2400" dirty="0">
                <a:solidFill>
                  <a:schemeClr val="tx1"/>
                </a:solidFill>
              </a:rPr>
              <a:t>PAP needs to transmit DATA to the target STA in OBSS.</a:t>
            </a: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shows a </a:t>
            </a:r>
            <a:r>
              <a:rPr lang="en-US" altLang="ja-JP" kern="0" dirty="0"/>
              <a:t>possible way for the DATA transmission from the IAP to the STA via the PAP.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551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楕円 25">
            <a:extLst>
              <a:ext uri="{FF2B5EF4-FFF2-40B4-BE49-F238E27FC236}">
                <a16:creationId xmlns:a16="http://schemas.microsoft.com/office/drawing/2014/main" id="{2157F49D-B72F-E69A-1FB4-42F0FC8DE5AF}"/>
              </a:ext>
            </a:extLst>
          </p:cNvPr>
          <p:cNvSpPr/>
          <p:nvPr/>
        </p:nvSpPr>
        <p:spPr bwMode="auto">
          <a:xfrm>
            <a:off x="6865922" y="3814955"/>
            <a:ext cx="2438595" cy="2357244"/>
          </a:xfrm>
          <a:prstGeom prst="ellipse">
            <a:avLst/>
          </a:prstGeom>
          <a:solidFill>
            <a:srgbClr val="CCEC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096FF2BA-7D3D-5E61-A856-4226FD500757}"/>
              </a:ext>
            </a:extLst>
          </p:cNvPr>
          <p:cNvSpPr/>
          <p:nvPr/>
        </p:nvSpPr>
        <p:spPr bwMode="auto">
          <a:xfrm rot="13128003">
            <a:off x="3488296" y="4115693"/>
            <a:ext cx="3311551" cy="1979320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Recap: </a:t>
            </a: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71969"/>
            <a:ext cx="10654208" cy="2134239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Joint Transmission (JT) is a way to increase the user throughput, especially in less-scattering (LOS) environment, by transmitting different user data from multiple APs simultaneously to a single STA 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is realized by collaborating an IAP associating with the STA with one or more PAPs that are not associating with the STA. 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606" y="3874466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1994" y="5480066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006" y="3874466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3366020" y="388791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</a:t>
            </a:r>
            <a:r>
              <a:rPr lang="en-US" altLang="ja-JP" sz="1800" dirty="0">
                <a:solidFill>
                  <a:schemeClr val="tx1"/>
                </a:solidFill>
              </a:rPr>
              <a:t>IAP</a:t>
            </a:r>
            <a:r>
              <a:rPr kumimoji="1" lang="en-US" altLang="ja-JP" sz="1800" dirty="0">
                <a:solidFill>
                  <a:schemeClr val="tx1"/>
                </a:solidFill>
              </a:rPr>
              <a:t>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072916" y="3835765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710" y="6020856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433" y="4560840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380" y="4602162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677" y="5014010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0754" y="5053642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485" y="4231690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684" y="3830781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621" y="4607939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A43D337-B9B5-12FA-738E-ADD1F7DA15D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0E24CF4-83BC-EC89-120D-5E7286C3FF0C}"/>
              </a:ext>
            </a:extLst>
          </p:cNvPr>
          <p:cNvSpPr txBox="1"/>
          <p:nvPr/>
        </p:nvSpPr>
        <p:spPr>
          <a:xfrm>
            <a:off x="3284095" y="596451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0000FF"/>
                </a:solidFill>
              </a:rPr>
              <a:t>Associated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49E0A266-4AA3-07F6-19E4-D30B96168E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3449" y="5799773"/>
            <a:ext cx="503784" cy="2103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115312-89F4-3EE7-A483-97C3D0E8AB47}"/>
              </a:ext>
            </a:extLst>
          </p:cNvPr>
          <p:cNvSpPr txBox="1"/>
          <p:nvPr/>
        </p:nvSpPr>
        <p:spPr>
          <a:xfrm>
            <a:off x="4334349" y="3501615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1E0CF4-0CF5-61AF-AD90-32FB8749A723}"/>
              </a:ext>
            </a:extLst>
          </p:cNvPr>
          <p:cNvSpPr txBox="1"/>
          <p:nvPr/>
        </p:nvSpPr>
        <p:spPr>
          <a:xfrm>
            <a:off x="7712540" y="34858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OBSS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3CAB59-8ABC-2422-F418-E455CD077CF7}"/>
              </a:ext>
            </a:extLst>
          </p:cNvPr>
          <p:cNvSpPr txBox="1"/>
          <p:nvPr/>
        </p:nvSpPr>
        <p:spPr>
          <a:xfrm>
            <a:off x="4964226" y="4198626"/>
            <a:ext cx="24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Through in-band or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2A2F7-5EE1-EC3A-39F1-AF89EDF8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9411C9-59B4-BC89-6B67-50AF7DCE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Recap: </a:t>
            </a:r>
            <a:r>
              <a:rPr lang="en-GB" altLang="ja-JP" dirty="0"/>
              <a:t>Joint Transmission(cont.)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24F76E-A4B4-18C0-65E1-AD1922995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79066"/>
            <a:ext cx="10510192" cy="131673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basic process of JT can consist of four phases (Negotiation for JT, DATA delivery to PAP, JT, BlockAck).[10]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presentation focuses on the phases of after the Negotiation for JT.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75FB-FABE-7421-64B6-730B8DBCF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EAA90-6D05-5215-408C-4361B96173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A4A051-B4AA-C2EE-C7FF-CE9BD464D1FC}"/>
              </a:ext>
            </a:extLst>
          </p:cNvPr>
          <p:cNvSpPr txBox="1"/>
          <p:nvPr/>
        </p:nvSpPr>
        <p:spPr>
          <a:xfrm>
            <a:off x="1024175" y="3789040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346C98-DCE8-5463-CDCB-9FBCBD5BCB8A}"/>
              </a:ext>
            </a:extLst>
          </p:cNvPr>
          <p:cNvSpPr txBox="1"/>
          <p:nvPr/>
        </p:nvSpPr>
        <p:spPr>
          <a:xfrm>
            <a:off x="1009108" y="4618328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4B5EF6-0334-5902-A460-29C1B78B718F}"/>
              </a:ext>
            </a:extLst>
          </p:cNvPr>
          <p:cNvSpPr txBox="1"/>
          <p:nvPr/>
        </p:nvSpPr>
        <p:spPr>
          <a:xfrm>
            <a:off x="1078293" y="563988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4CA1893-D6D9-C33F-7210-529FD259015B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13700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31797-0FE8-B37D-4FDE-25804C6A640C}"/>
              </a:ext>
            </a:extLst>
          </p:cNvPr>
          <p:cNvSpPr txBox="1"/>
          <p:nvPr/>
        </p:nvSpPr>
        <p:spPr>
          <a:xfrm>
            <a:off x="10042886" y="394092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56DDB95-6E18-1B1D-3C17-C4E12A0BCE71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97539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7B82E9-C8BD-954B-CFD2-55B4BCBF6F03}"/>
              </a:ext>
            </a:extLst>
          </p:cNvPr>
          <p:cNvSpPr txBox="1"/>
          <p:nvPr/>
        </p:nvSpPr>
        <p:spPr>
          <a:xfrm>
            <a:off x="10042886" y="477931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4ABDADF-B54B-1ECC-0514-4501BCD645BC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83079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4DCF56-DED0-8470-3747-ACDB4D0F1DE3}"/>
              </a:ext>
            </a:extLst>
          </p:cNvPr>
          <p:cNvSpPr txBox="1"/>
          <p:nvPr/>
        </p:nvSpPr>
        <p:spPr>
          <a:xfrm>
            <a:off x="10042886" y="563470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764AB6-3BB9-654A-4869-D34C59883DB5}"/>
              </a:ext>
            </a:extLst>
          </p:cNvPr>
          <p:cNvSpPr/>
          <p:nvPr/>
        </p:nvSpPr>
        <p:spPr bwMode="auto">
          <a:xfrm>
            <a:off x="2855640" y="394092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E3A13-1D8A-7249-5806-7BF412581D3F}"/>
              </a:ext>
            </a:extLst>
          </p:cNvPr>
          <p:cNvSpPr/>
          <p:nvPr/>
        </p:nvSpPr>
        <p:spPr bwMode="auto">
          <a:xfrm>
            <a:off x="8089611" y="394092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02654CB-238B-3A9F-8B3A-0EBDFCC9E49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July 2024</a:t>
            </a:r>
            <a:endParaRPr lang="en-GB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9D3AD9-560E-A02E-27B8-6C29CBFDAEA0}"/>
              </a:ext>
            </a:extLst>
          </p:cNvPr>
          <p:cNvSpPr/>
          <p:nvPr/>
        </p:nvSpPr>
        <p:spPr bwMode="auto">
          <a:xfrm>
            <a:off x="4280083" y="3940924"/>
            <a:ext cx="1671901" cy="1207715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f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orm IAP to </a:t>
            </a:r>
            <a:r>
              <a:rPr lang="en-US" altLang="ja-JP" sz="1600" dirty="0">
                <a:solidFill>
                  <a:schemeClr val="tx1"/>
                </a:solidFill>
              </a:rPr>
              <a:t>P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88A3870-F2B8-CC0A-64CD-3DF2005F3FB0}"/>
              </a:ext>
            </a:extLst>
          </p:cNvPr>
          <p:cNvSpPr/>
          <p:nvPr/>
        </p:nvSpPr>
        <p:spPr bwMode="auto">
          <a:xfrm>
            <a:off x="6158129" y="3940924"/>
            <a:ext cx="1671901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JT: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DATA1 from IAP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tx1"/>
                </a:solidFill>
              </a:rPr>
              <a:t>DATA2 from PAP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856C342-9769-0446-1987-E0095556991F}"/>
              </a:ext>
            </a:extLst>
          </p:cNvPr>
          <p:cNvCxnSpPr>
            <a:cxnSpLocks/>
          </p:cNvCxnSpPr>
          <p:nvPr/>
        </p:nvCxnSpPr>
        <p:spPr bwMode="auto">
          <a:xfrm>
            <a:off x="4862903" y="5155997"/>
            <a:ext cx="100153" cy="12693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EEEB14-D164-D823-BF56-20C8692029B4}"/>
              </a:ext>
            </a:extLst>
          </p:cNvPr>
          <p:cNvSpPr txBox="1"/>
          <p:nvPr/>
        </p:nvSpPr>
        <p:spPr>
          <a:xfrm>
            <a:off x="4507146" y="5239243"/>
            <a:ext cx="1394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Through in-band</a:t>
            </a:r>
            <a:br>
              <a:rPr kumimoji="1" lang="en-US" altLang="ja-JP" sz="1400" dirty="0">
                <a:solidFill>
                  <a:schemeClr val="tx1"/>
                </a:solidFill>
              </a:rPr>
            </a:br>
            <a:r>
              <a:rPr kumimoji="1" lang="en-US" altLang="ja-JP" sz="1400" dirty="0">
                <a:solidFill>
                  <a:schemeClr val="tx1"/>
                </a:solidFill>
              </a:rPr>
              <a:t>or backhaul.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DD86385-17A7-8671-044F-287DE0A0E0EC}"/>
              </a:ext>
            </a:extLst>
          </p:cNvPr>
          <p:cNvSpPr/>
          <p:nvPr/>
        </p:nvSpPr>
        <p:spPr bwMode="auto">
          <a:xfrm>
            <a:off x="4151784" y="3789040"/>
            <a:ext cx="5400600" cy="2587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4049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楕円 7">
            <a:extLst>
              <a:ext uri="{FF2B5EF4-FFF2-40B4-BE49-F238E27FC236}">
                <a16:creationId xmlns:a16="http://schemas.microsoft.com/office/drawing/2014/main" id="{2A16DD9D-4EC2-32F9-6550-D14537BBCB2F}"/>
              </a:ext>
            </a:extLst>
          </p:cNvPr>
          <p:cNvSpPr/>
          <p:nvPr/>
        </p:nvSpPr>
        <p:spPr bwMode="auto">
          <a:xfrm>
            <a:off x="6383808" y="3583889"/>
            <a:ext cx="5400824" cy="1417762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E56C72-2E3F-75BF-7C56-8D090954B9C2}"/>
              </a:ext>
            </a:extLst>
          </p:cNvPr>
          <p:cNvSpPr txBox="1"/>
          <p:nvPr/>
        </p:nvSpPr>
        <p:spPr>
          <a:xfrm>
            <a:off x="6489619" y="3437851"/>
            <a:ext cx="6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BD60B5B-D76D-084C-FF2E-E97052717104}"/>
              </a:ext>
            </a:extLst>
          </p:cNvPr>
          <p:cNvSpPr/>
          <p:nvPr/>
        </p:nvSpPr>
        <p:spPr bwMode="auto">
          <a:xfrm>
            <a:off x="592597" y="3936540"/>
            <a:ext cx="5297951" cy="1630768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434FB3A-54AB-DC43-E445-783ACD3EE58A}"/>
              </a:ext>
            </a:extLst>
          </p:cNvPr>
          <p:cNvSpPr/>
          <p:nvPr/>
        </p:nvSpPr>
        <p:spPr bwMode="auto">
          <a:xfrm>
            <a:off x="364562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59C21B8-49E6-EC25-8A82-ABBB020E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Regular Transmission and Joint Transmission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539330-1DA2-2558-FC05-3FBD8F53B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CC97D-51FA-A810-3A3E-EC4B047B99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00FB9FB-BFC9-3B5D-84C9-F778942C2E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319DF52-5256-F7B1-C08F-B0313671257E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3742456"/>
            <a:ext cx="0" cy="254996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BE2A89F-ED0C-63F0-D4CD-473DD6C0DA05}"/>
              </a:ext>
            </a:extLst>
          </p:cNvPr>
          <p:cNvSpPr/>
          <p:nvPr/>
        </p:nvSpPr>
        <p:spPr bwMode="auto">
          <a:xfrm>
            <a:off x="263609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6" name="グラフィックス 25" descr="無線ルーター">
            <a:extLst>
              <a:ext uri="{FF2B5EF4-FFF2-40B4-BE49-F238E27FC236}">
                <a16:creationId xmlns:a16="http://schemas.microsoft.com/office/drawing/2014/main" id="{2AD5404E-7D20-9A21-E9EA-0F35B7AB3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2879" y="3936540"/>
            <a:ext cx="673224" cy="673224"/>
          </a:xfrm>
          <a:prstGeom prst="rect">
            <a:avLst/>
          </a:prstGeom>
        </p:spPr>
      </p:pic>
      <p:pic>
        <p:nvPicPr>
          <p:cNvPr id="27" name="グラフィックス 26" descr="スマート フォン">
            <a:extLst>
              <a:ext uri="{FF2B5EF4-FFF2-40B4-BE49-F238E27FC236}">
                <a16:creationId xmlns:a16="http://schemas.microsoft.com/office/drawing/2014/main" id="{38168BE5-D819-A86C-1623-71E040774B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0195" y="3977508"/>
            <a:ext cx="529208" cy="52920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CF7ECD1-29C5-BD63-2A11-09D4B38D59EB}"/>
              </a:ext>
            </a:extLst>
          </p:cNvPr>
          <p:cNvSpPr txBox="1"/>
          <p:nvPr/>
        </p:nvSpPr>
        <p:spPr>
          <a:xfrm>
            <a:off x="6654266" y="4518298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824EA38-90CF-5902-EB4C-FB08E7181894}"/>
              </a:ext>
            </a:extLst>
          </p:cNvPr>
          <p:cNvSpPr txBox="1"/>
          <p:nvPr/>
        </p:nvSpPr>
        <p:spPr>
          <a:xfrm>
            <a:off x="11035912" y="4518298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0EE7C3FB-FBA4-B16E-7412-29864F158D20}"/>
              </a:ext>
            </a:extLst>
          </p:cNvPr>
          <p:cNvCxnSpPr>
            <a:cxnSpLocks/>
          </p:cNvCxnSpPr>
          <p:nvPr/>
        </p:nvCxnSpPr>
        <p:spPr bwMode="auto">
          <a:xfrm>
            <a:off x="7464152" y="4251477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4986721-498F-EF42-4BE2-8C559C8952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64152" y="4395493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B20A996-C6F9-13C2-E0BB-0DE54C96BC4A}"/>
              </a:ext>
            </a:extLst>
          </p:cNvPr>
          <p:cNvSpPr/>
          <p:nvPr/>
        </p:nvSpPr>
        <p:spPr bwMode="auto">
          <a:xfrm>
            <a:off x="8849500" y="3783203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B10C29F-E259-2604-55CF-643823C45531}"/>
              </a:ext>
            </a:extLst>
          </p:cNvPr>
          <p:cNvSpPr/>
          <p:nvPr/>
        </p:nvSpPr>
        <p:spPr bwMode="auto">
          <a:xfrm>
            <a:off x="7527569" y="5183072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9D1DCD1-295B-FDC1-3A71-2CFC43519F25}"/>
              </a:ext>
            </a:extLst>
          </p:cNvPr>
          <p:cNvSpPr/>
          <p:nvPr/>
        </p:nvSpPr>
        <p:spPr bwMode="auto">
          <a:xfrm>
            <a:off x="8849500" y="4506716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ACD9B81-47DB-497E-B771-9268C327EFDA}"/>
              </a:ext>
            </a:extLst>
          </p:cNvPr>
          <p:cNvCxnSpPr>
            <a:cxnSpLocks/>
          </p:cNvCxnSpPr>
          <p:nvPr/>
        </p:nvCxnSpPr>
        <p:spPr bwMode="auto">
          <a:xfrm>
            <a:off x="7599398" y="4681156"/>
            <a:ext cx="1268716" cy="75440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8" name="グラフィックス 37" descr="無線ルーター">
            <a:extLst>
              <a:ext uri="{FF2B5EF4-FFF2-40B4-BE49-F238E27FC236}">
                <a16:creationId xmlns:a16="http://schemas.microsoft.com/office/drawing/2014/main" id="{EE29DE1B-3355-7EF6-6843-FF1323057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3262" y="5232366"/>
            <a:ext cx="673224" cy="673224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960543A-61E5-A56B-16CA-606AB9B2EA2C}"/>
              </a:ext>
            </a:extLst>
          </p:cNvPr>
          <p:cNvSpPr txBox="1"/>
          <p:nvPr/>
        </p:nvSpPr>
        <p:spPr>
          <a:xfrm>
            <a:off x="9507300" y="5260770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F6ACA578-E8E2-C197-BE03-D63CE25CCB51}"/>
              </a:ext>
            </a:extLst>
          </p:cNvPr>
          <p:cNvCxnSpPr>
            <a:cxnSpLocks/>
            <a:endCxn id="29" idx="1"/>
          </p:cNvCxnSpPr>
          <p:nvPr/>
        </p:nvCxnSpPr>
        <p:spPr bwMode="auto">
          <a:xfrm flipV="1">
            <a:off x="9617621" y="4702964"/>
            <a:ext cx="1418291" cy="58447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7235AB-8ED3-6CAE-2249-18A07B23BC97}"/>
              </a:ext>
            </a:extLst>
          </p:cNvPr>
          <p:cNvSpPr/>
          <p:nvPr/>
        </p:nvSpPr>
        <p:spPr bwMode="auto">
          <a:xfrm>
            <a:off x="10138297" y="5137574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CD49EB5-2D1D-AF1F-1BBB-0ECD2865A6DB}"/>
              </a:ext>
            </a:extLst>
          </p:cNvPr>
          <p:cNvSpPr txBox="1"/>
          <p:nvPr/>
        </p:nvSpPr>
        <p:spPr>
          <a:xfrm>
            <a:off x="7434092" y="4766183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5D60875-70B9-D5DE-CBE7-78617F57E10A}"/>
              </a:ext>
            </a:extLst>
          </p:cNvPr>
          <p:cNvSpPr txBox="1"/>
          <p:nvPr/>
        </p:nvSpPr>
        <p:spPr>
          <a:xfrm>
            <a:off x="7516505" y="3939608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CE23589-1F89-4F91-18BC-00FD00EBD156}"/>
              </a:ext>
            </a:extLst>
          </p:cNvPr>
          <p:cNvSpPr txBox="1"/>
          <p:nvPr/>
        </p:nvSpPr>
        <p:spPr>
          <a:xfrm>
            <a:off x="9557697" y="4907666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5722B15-B44C-370A-BF55-82ECD7C13F1E}"/>
              </a:ext>
            </a:extLst>
          </p:cNvPr>
          <p:cNvSpPr txBox="1"/>
          <p:nvPr/>
        </p:nvSpPr>
        <p:spPr>
          <a:xfrm>
            <a:off x="10426891" y="4408783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59C858CA-5C5C-46F8-6FAA-809656D046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33616"/>
            <a:ext cx="10361086" cy="1695622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Regular transmission (i.e., not using JT) follows two steps: </a:t>
            </a:r>
            <a:br>
              <a:rPr lang="en-US" altLang="ja-JP" dirty="0"/>
            </a:br>
            <a:r>
              <a:rPr lang="en-US" altLang="ja-JP" dirty="0"/>
              <a:t>(1) AP1 transmits DATA1 and DATA2, and (2) the STA returns BA to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follows three steps: (1) AP1 (IAP) distributes DATA2 to AP2 (PAP), </a:t>
            </a:r>
            <a:br>
              <a:rPr lang="en-US" altLang="ja-JP" dirty="0"/>
            </a:br>
            <a:r>
              <a:rPr lang="en-US" altLang="ja-JP" dirty="0"/>
              <a:t>(2) AP1 transmits DATA1 and AP2 transmits DATA2 simultaneously, and (3) the STA returns BA to AP1. 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E306F5-1368-9ED0-8968-929A6F7E5247}"/>
              </a:ext>
            </a:extLst>
          </p:cNvPr>
          <p:cNvSpPr txBox="1"/>
          <p:nvPr/>
        </p:nvSpPr>
        <p:spPr>
          <a:xfrm>
            <a:off x="1926592" y="5688237"/>
            <a:ext cx="2910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Regular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A856EF3-AC21-96CA-862C-26F31B50F92F}"/>
              </a:ext>
            </a:extLst>
          </p:cNvPr>
          <p:cNvSpPr txBox="1"/>
          <p:nvPr/>
        </p:nvSpPr>
        <p:spPr>
          <a:xfrm>
            <a:off x="7998626" y="5990586"/>
            <a:ext cx="2482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Joint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pic>
        <p:nvPicPr>
          <p:cNvPr id="72" name="グラフィックス 71" descr="無線ルーター">
            <a:extLst>
              <a:ext uri="{FF2B5EF4-FFF2-40B4-BE49-F238E27FC236}">
                <a16:creationId xmlns:a16="http://schemas.microsoft.com/office/drawing/2014/main" id="{9CEAD562-2F84-F049-C937-A89858EBD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0247" y="4343979"/>
            <a:ext cx="673224" cy="673224"/>
          </a:xfrm>
          <a:prstGeom prst="rect">
            <a:avLst/>
          </a:prstGeom>
        </p:spPr>
      </p:pic>
      <p:pic>
        <p:nvPicPr>
          <p:cNvPr id="73" name="グラフィックス 72" descr="スマート フォン">
            <a:extLst>
              <a:ext uri="{FF2B5EF4-FFF2-40B4-BE49-F238E27FC236}">
                <a16:creationId xmlns:a16="http://schemas.microsoft.com/office/drawing/2014/main" id="{B0983ABC-96E9-6BAD-E043-2AD6A40676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7563" y="4384947"/>
            <a:ext cx="529208" cy="529208"/>
          </a:xfrm>
          <a:prstGeom prst="rect">
            <a:avLst/>
          </a:prstGeom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8F08608-7939-F419-03C9-E428ADD5E34A}"/>
              </a:ext>
            </a:extLst>
          </p:cNvPr>
          <p:cNvSpPr txBox="1"/>
          <p:nvPr/>
        </p:nvSpPr>
        <p:spPr>
          <a:xfrm>
            <a:off x="919342" y="492573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EC674A-4D35-FD7B-8D00-E9329768700B}"/>
              </a:ext>
            </a:extLst>
          </p:cNvPr>
          <p:cNvSpPr txBox="1"/>
          <p:nvPr/>
        </p:nvSpPr>
        <p:spPr>
          <a:xfrm>
            <a:off x="5243280" y="4925737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B1EB55C0-0DF4-FE71-A213-E6BDC3DAB1D9}"/>
              </a:ext>
            </a:extLst>
          </p:cNvPr>
          <p:cNvCxnSpPr>
            <a:cxnSpLocks/>
          </p:cNvCxnSpPr>
          <p:nvPr/>
        </p:nvCxnSpPr>
        <p:spPr bwMode="auto">
          <a:xfrm>
            <a:off x="1671520" y="4658916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5174F71-54DD-41A4-54FD-10B3D66905E5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1520" y="4802932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3D6302B-F6F5-B2B3-0A63-2A35B46CC06C}"/>
              </a:ext>
            </a:extLst>
          </p:cNvPr>
          <p:cNvSpPr/>
          <p:nvPr/>
        </p:nvSpPr>
        <p:spPr bwMode="auto">
          <a:xfrm>
            <a:off x="3056868" y="4914155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514405F-0DD9-684F-F016-D52CCF7310DD}"/>
              </a:ext>
            </a:extLst>
          </p:cNvPr>
          <p:cNvSpPr txBox="1"/>
          <p:nvPr/>
        </p:nvSpPr>
        <p:spPr>
          <a:xfrm>
            <a:off x="1723873" y="434704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FB8E0BB1-BCF5-10F7-F187-F5E9AF7550CB}"/>
              </a:ext>
            </a:extLst>
          </p:cNvPr>
          <p:cNvSpPr txBox="1"/>
          <p:nvPr/>
        </p:nvSpPr>
        <p:spPr>
          <a:xfrm>
            <a:off x="4848588" y="483312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C0451C-1A81-1B88-FD75-A7682181791F}"/>
              </a:ext>
            </a:extLst>
          </p:cNvPr>
          <p:cNvSpPr txBox="1"/>
          <p:nvPr/>
        </p:nvSpPr>
        <p:spPr>
          <a:xfrm>
            <a:off x="1095981" y="3806931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83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EF793D-B803-AC2F-BC18-8313BA8E4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PAP is required to transmit DATA to the target (OBSS) STA.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Dual association can be possible, but it might make the system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Management of sequence number and scoreboard may be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Packet handling may also become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AP1 and AP2 may use different security settings.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How can the PAP transmit DATA from the IAP to the STA without doing dual association?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71D92CD-7DDB-4C5D-159A-D48FA64F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Transmission from PAP to OBSS STA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239BB2-695F-A472-F450-1A00F626EA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77F47F-C18A-3CD5-4EC5-8D6E62931B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3754C72-5C28-149D-5A81-670D74F76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31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PAP DATA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7840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A possible way is to generate the MPDU for DATA2 in AP1.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(1) AP1 generates MPDU for DATA2 (MPDU2)  as if AP1 had directly transmitted it to the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(2) AP1 generates and transmits PPDU for Relay (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) that encapsulates MPDU2 to AP2.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(3) AP2 extracts the encapsulated MPDU2 from the received 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, and reframes it into PPDU2 to transmit toward the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(4) The STA </a:t>
            </a:r>
            <a:r>
              <a:rPr lang="en-US" altLang="ja-JP" kern="0"/>
              <a:t>receives the encapsulated MPDU2 as </a:t>
            </a:r>
            <a:r>
              <a:rPr lang="en-US" altLang="ja-JP" kern="0" dirty="0"/>
              <a:t>if it were transmitted from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pic>
        <p:nvPicPr>
          <p:cNvPr id="15" name="グラフィックス 14" descr="無線ルーター">
            <a:extLst>
              <a:ext uri="{FF2B5EF4-FFF2-40B4-BE49-F238E27FC236}">
                <a16:creationId xmlns:a16="http://schemas.microsoft.com/office/drawing/2014/main" id="{9D460345-26BF-524C-1006-85D27B2FD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2428" y="4263174"/>
            <a:ext cx="673224" cy="673224"/>
          </a:xfrm>
          <a:prstGeom prst="rect">
            <a:avLst/>
          </a:prstGeom>
        </p:spPr>
      </p:pic>
      <p:pic>
        <p:nvPicPr>
          <p:cNvPr id="16" name="グラフィックス 15" descr="スマート フォン">
            <a:extLst>
              <a:ext uri="{FF2B5EF4-FFF2-40B4-BE49-F238E27FC236}">
                <a16:creationId xmlns:a16="http://schemas.microsoft.com/office/drawing/2014/main" id="{34712061-E2B7-73AB-1284-488E2E277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2355" y="4304142"/>
            <a:ext cx="529208" cy="52920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EE14C29-CEEB-61C7-00E9-16074FD412BC}"/>
              </a:ext>
            </a:extLst>
          </p:cNvPr>
          <p:cNvSpPr txBox="1"/>
          <p:nvPr/>
        </p:nvSpPr>
        <p:spPr>
          <a:xfrm>
            <a:off x="1923815" y="486870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3F4837-9641-84EA-37DF-2D7CAF4B58A0}"/>
              </a:ext>
            </a:extLst>
          </p:cNvPr>
          <p:cNvSpPr txBox="1"/>
          <p:nvPr/>
        </p:nvSpPr>
        <p:spPr>
          <a:xfrm>
            <a:off x="9890178" y="4844932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AD67889-E982-72D4-AEF8-4BD74ED56354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619250"/>
            <a:ext cx="7135923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E4213A8C-0EEF-A1F0-6C3E-AE354E031DC9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803930"/>
            <a:ext cx="3147774" cy="3464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24" name="グラフィックス 23" descr="無線ルーター">
            <a:extLst>
              <a:ext uri="{FF2B5EF4-FFF2-40B4-BE49-F238E27FC236}">
                <a16:creationId xmlns:a16="http://schemas.microsoft.com/office/drawing/2014/main" id="{86B167D6-AF6B-6BE3-0DF8-D18820100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7540" y="4776105"/>
            <a:ext cx="673224" cy="67322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49FF66F-FA9E-8666-40C3-396FD509DB0E}"/>
              </a:ext>
            </a:extLst>
          </p:cNvPr>
          <p:cNvSpPr txBox="1"/>
          <p:nvPr/>
        </p:nvSpPr>
        <p:spPr>
          <a:xfrm>
            <a:off x="5654292" y="5331967"/>
            <a:ext cx="115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AP2(PAP)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B504888-BB65-8856-1AA2-9CC8A232E5A0}"/>
              </a:ext>
            </a:extLst>
          </p:cNvPr>
          <p:cNvCxnSpPr>
            <a:cxnSpLocks/>
          </p:cNvCxnSpPr>
          <p:nvPr/>
        </p:nvCxnSpPr>
        <p:spPr bwMode="auto">
          <a:xfrm flipV="1">
            <a:off x="6604983" y="4844932"/>
            <a:ext cx="3227487" cy="3249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5B77AF2-E69B-8028-41BE-5C55383AE8E0}"/>
              </a:ext>
            </a:extLst>
          </p:cNvPr>
          <p:cNvSpPr/>
          <p:nvPr/>
        </p:nvSpPr>
        <p:spPr bwMode="auto">
          <a:xfrm>
            <a:off x="383369" y="4862389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7F7CAF1-FD01-F178-B15B-E4B6533687DF}"/>
              </a:ext>
            </a:extLst>
          </p:cNvPr>
          <p:cNvSpPr/>
          <p:nvPr/>
        </p:nvSpPr>
        <p:spPr bwMode="auto">
          <a:xfrm>
            <a:off x="1209795" y="4868702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53D596C-0CF7-D63A-5ACF-716D09A092DB}"/>
              </a:ext>
            </a:extLst>
          </p:cNvPr>
          <p:cNvSpPr/>
          <p:nvPr/>
        </p:nvSpPr>
        <p:spPr bwMode="auto">
          <a:xfrm>
            <a:off x="3983059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69BE968C-BDAD-4EEA-DFD5-48B9DB5D836E}"/>
              </a:ext>
            </a:extLst>
          </p:cNvPr>
          <p:cNvSpPr txBox="1"/>
          <p:nvPr/>
        </p:nvSpPr>
        <p:spPr>
          <a:xfrm>
            <a:off x="2888488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 err="1">
                <a:solidFill>
                  <a:schemeClr val="tx1"/>
                </a:solidFill>
              </a:rPr>
              <a:t>PPDUfR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1BEDAEA-F882-41A4-DE36-591810471C7C}"/>
              </a:ext>
            </a:extLst>
          </p:cNvPr>
          <p:cNvSpPr/>
          <p:nvPr/>
        </p:nvSpPr>
        <p:spPr bwMode="auto">
          <a:xfrm>
            <a:off x="4457064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553A48C-FB95-F65C-2987-D1CCEF6FB2D5}"/>
              </a:ext>
            </a:extLst>
          </p:cNvPr>
          <p:cNvSpPr/>
          <p:nvPr/>
        </p:nvSpPr>
        <p:spPr bwMode="auto">
          <a:xfrm>
            <a:off x="10457394" y="4436329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AE2FA6C-A82D-1391-F231-7286E608385A}"/>
              </a:ext>
            </a:extLst>
          </p:cNvPr>
          <p:cNvSpPr/>
          <p:nvPr/>
        </p:nvSpPr>
        <p:spPr bwMode="auto">
          <a:xfrm>
            <a:off x="10457394" y="4760602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1D1F764-0B63-E3F4-EFEA-D0FCDBFF127A}"/>
              </a:ext>
            </a:extLst>
          </p:cNvPr>
          <p:cNvSpPr/>
          <p:nvPr/>
        </p:nvSpPr>
        <p:spPr bwMode="auto">
          <a:xfrm>
            <a:off x="8089823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451B151-86DE-419B-789D-3FC6A28C4A0D}"/>
              </a:ext>
            </a:extLst>
          </p:cNvPr>
          <p:cNvSpPr txBox="1"/>
          <p:nvPr/>
        </p:nvSpPr>
        <p:spPr>
          <a:xfrm>
            <a:off x="6995252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PPDU2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6F9C4D16-04B4-FDBF-4A50-61E48091CCEE}"/>
              </a:ext>
            </a:extLst>
          </p:cNvPr>
          <p:cNvSpPr/>
          <p:nvPr/>
        </p:nvSpPr>
        <p:spPr bwMode="auto">
          <a:xfrm>
            <a:off x="8563828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32F67478-229A-CD70-6AEB-5A99FA05ACD2}"/>
              </a:ext>
            </a:extLst>
          </p:cNvPr>
          <p:cNvSpPr/>
          <p:nvPr/>
        </p:nvSpPr>
        <p:spPr bwMode="auto">
          <a:xfrm>
            <a:off x="5967243" y="4077072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FACA062-7219-97ED-860B-0956280C46A3}"/>
              </a:ext>
            </a:extLst>
          </p:cNvPr>
          <p:cNvSpPr txBox="1"/>
          <p:nvPr/>
        </p:nvSpPr>
        <p:spPr>
          <a:xfrm>
            <a:off x="4872672" y="420705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PPDU1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16987A0-1410-D75E-3F77-90300343C6D7}"/>
              </a:ext>
            </a:extLst>
          </p:cNvPr>
          <p:cNvSpPr/>
          <p:nvPr/>
        </p:nvSpPr>
        <p:spPr bwMode="auto">
          <a:xfrm>
            <a:off x="6441248" y="4164577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MPDU1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0948963-1DDE-EF16-23E7-FF287CC443C6}"/>
              </a:ext>
            </a:extLst>
          </p:cNvPr>
          <p:cNvCxnSpPr>
            <a:cxnSpLocks/>
          </p:cNvCxnSpPr>
          <p:nvPr/>
        </p:nvCxnSpPr>
        <p:spPr bwMode="auto">
          <a:xfrm>
            <a:off x="1591121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A21B15-7935-CC18-2034-88B1A3C1BCB4}"/>
              </a:ext>
            </a:extLst>
          </p:cNvPr>
          <p:cNvSpPr txBox="1"/>
          <p:nvPr/>
        </p:nvSpPr>
        <p:spPr>
          <a:xfrm>
            <a:off x="1051422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28D740-092F-CD2E-125A-5B4A0065AE9A}"/>
              </a:ext>
            </a:extLst>
          </p:cNvPr>
          <p:cNvSpPr txBox="1"/>
          <p:nvPr/>
        </p:nvSpPr>
        <p:spPr>
          <a:xfrm>
            <a:off x="1498003" y="4429543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F7B648D-F4E3-6589-7EEC-85C11557FC80}"/>
              </a:ext>
            </a:extLst>
          </p:cNvPr>
          <p:cNvCxnSpPr>
            <a:cxnSpLocks/>
          </p:cNvCxnSpPr>
          <p:nvPr/>
        </p:nvCxnSpPr>
        <p:spPr bwMode="auto">
          <a:xfrm>
            <a:off x="765109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0F67D6A-A0D5-3516-048C-AD850A723E45}"/>
              </a:ext>
            </a:extLst>
          </p:cNvPr>
          <p:cNvSpPr txBox="1"/>
          <p:nvPr/>
        </p:nvSpPr>
        <p:spPr>
          <a:xfrm>
            <a:off x="225410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AEF20DC-3598-07F7-3251-F1633F0B2837}"/>
              </a:ext>
            </a:extLst>
          </p:cNvPr>
          <p:cNvSpPr txBox="1"/>
          <p:nvPr/>
        </p:nvSpPr>
        <p:spPr>
          <a:xfrm>
            <a:off x="4215226" y="4691258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CA896D5-5B00-8A0C-0F2B-90D32950465D}"/>
              </a:ext>
            </a:extLst>
          </p:cNvPr>
          <p:cNvSpPr/>
          <p:nvPr/>
        </p:nvSpPr>
        <p:spPr bwMode="auto">
          <a:xfrm>
            <a:off x="4457064" y="5960160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AFD0C42-5A29-3251-18F7-2458DADCF796}"/>
              </a:ext>
            </a:extLst>
          </p:cNvPr>
          <p:cNvCxnSpPr>
            <a:cxnSpLocks/>
          </p:cNvCxnSpPr>
          <p:nvPr/>
        </p:nvCxnSpPr>
        <p:spPr bwMode="auto">
          <a:xfrm>
            <a:off x="4840581" y="5701299"/>
            <a:ext cx="0" cy="1953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511CCEE-092F-291D-3813-9C7197D36F8F}"/>
              </a:ext>
            </a:extLst>
          </p:cNvPr>
          <p:cNvSpPr txBox="1"/>
          <p:nvPr/>
        </p:nvSpPr>
        <p:spPr>
          <a:xfrm>
            <a:off x="5333036" y="5701299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2F9AB592-12CA-EFE3-47F7-AFC1F7CE3D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380" y="5701299"/>
            <a:ext cx="2594944" cy="4101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D841626-6EBE-F68E-7C97-B92BA75D2219}"/>
              </a:ext>
            </a:extLst>
          </p:cNvPr>
          <p:cNvSpPr txBox="1"/>
          <p:nvPr/>
        </p:nvSpPr>
        <p:spPr>
          <a:xfrm>
            <a:off x="6390937" y="5942653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Reframe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653A94F-A0FD-4183-63DF-B6C42319CC76}"/>
              </a:ext>
            </a:extLst>
          </p:cNvPr>
          <p:cNvCxnSpPr>
            <a:cxnSpLocks/>
          </p:cNvCxnSpPr>
          <p:nvPr/>
        </p:nvCxnSpPr>
        <p:spPr bwMode="auto">
          <a:xfrm flipV="1">
            <a:off x="9581774" y="5121620"/>
            <a:ext cx="1373570" cy="3255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DA9E533-A726-6F7B-2D63-ACD85347584A}"/>
              </a:ext>
            </a:extLst>
          </p:cNvPr>
          <p:cNvSpPr txBox="1"/>
          <p:nvPr/>
        </p:nvSpPr>
        <p:spPr>
          <a:xfrm>
            <a:off x="10051718" y="5341486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(4)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6AFC36-4761-25D2-E3AB-3DB8C9908CC7}"/>
              </a:ext>
            </a:extLst>
          </p:cNvPr>
          <p:cNvSpPr txBox="1"/>
          <p:nvPr/>
        </p:nvSpPr>
        <p:spPr>
          <a:xfrm>
            <a:off x="3945883" y="5642788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Extract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9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Benefits of PAP </a:t>
            </a:r>
            <a:r>
              <a:rPr lang="en-US" altLang="ja-JP" dirty="0"/>
              <a:t>DATA</a:t>
            </a:r>
            <a:r>
              <a:rPr kumimoji="1" lang="en-US" altLang="ja-JP" dirty="0"/>
              <a:t>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This PAP DATA transmission using encapsulation would realize JT more easily than doing dual association in terms of the points as follows: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is responsible for both DATA1 and DATA2. Therefore, management of sequence number and scoreboard can be done as in the regular transmission.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Since the IAP receives all data from the Distributed System, packet handling is easy.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generates MPDU for DATA2. Therefore, the PAP does not need to care the difference of security setting between the IAP and PAP.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81808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726216" cy="477460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shows a possible way for the DATA transmission from the PAP to the (OBSS) STA in JT.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</a:t>
            </a:r>
            <a:r>
              <a:rPr lang="en-US" altLang="ja-JP" kern="0" dirty="0"/>
              <a:t>he IAP generates the MPDU for the DATA transmitted from the PAP to the STA, as if the IAP had directly transmitted it to the STA.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It has several benefits as follows: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Management of sequence number and scoreboard can be done as in the regular transmission.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Since the IAP receives all data from the Distributed System, packet handling is easy.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PAP does not need to care the difference of security setting between the IAP and the PAP.</a:t>
            </a: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DAA1634-192A-70EC-C4E6-C093C335AB1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379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5049</TotalTime>
  <Words>1127</Words>
  <Application>Microsoft Office PowerPoint</Application>
  <PresentationFormat>ワイド画面</PresentationFormat>
  <Paragraphs>189</Paragraphs>
  <Slides>10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テーマ</vt:lpstr>
      <vt:lpstr>Document</vt:lpstr>
      <vt:lpstr>Thought on PAP Transmission in Joint Transmission</vt:lpstr>
      <vt:lpstr>Introduction</vt:lpstr>
      <vt:lpstr>Recap: Joint Transmission</vt:lpstr>
      <vt:lpstr>Recap: Joint Transmission(cont.)</vt:lpstr>
      <vt:lpstr>Regular Transmission and Joint Transmission</vt:lpstr>
      <vt:lpstr>Transmission from PAP to OBSS STA</vt:lpstr>
      <vt:lpstr> PAP DATA transmission using encapsulation</vt:lpstr>
      <vt:lpstr>Benefits of PAP DATA transmission using encapsulation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Serizawa Kazunobu</cp:lastModifiedBy>
  <cp:revision>413</cp:revision>
  <cp:lastPrinted>1601-01-01T00:00:00Z</cp:lastPrinted>
  <dcterms:created xsi:type="dcterms:W3CDTF">2024-03-06T15:27:27Z</dcterms:created>
  <dcterms:modified xsi:type="dcterms:W3CDTF">2024-09-12T18:27:13Z</dcterms:modified>
  <cp:category>Kazunobu Serizawa, ATR</cp:category>
</cp:coreProperties>
</file>