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28" r:id="rId3"/>
    <p:sldId id="258" r:id="rId4"/>
    <p:sldId id="322" r:id="rId5"/>
    <p:sldId id="323" r:id="rId6"/>
    <p:sldId id="326" r:id="rId7"/>
    <p:sldId id="327" r:id="rId8"/>
    <p:sldId id="318" r:id="rId9"/>
    <p:sldId id="319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E4F8"/>
    <a:srgbClr val="D5FFF5"/>
    <a:srgbClr val="FFE5FF"/>
    <a:srgbClr val="FFCCFF"/>
    <a:srgbClr val="0000FF"/>
    <a:srgbClr val="CCECFF"/>
    <a:srgbClr val="FFFFCC"/>
    <a:srgbClr val="CCFFCC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33" autoAdjust="0"/>
    <p:restoredTop sz="94660"/>
  </p:normalViewPr>
  <p:slideViewPr>
    <p:cSldViewPr>
      <p:cViewPr varScale="1">
        <p:scale>
          <a:sx n="87" d="100"/>
          <a:sy n="87" d="100"/>
        </p:scale>
        <p:origin x="197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4" d="100"/>
          <a:sy n="74" d="100"/>
        </p:scale>
        <p:origin x="1752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Kazunobu Serizawa, ATR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/>
              <a:t>March 2024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208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1743CB0-D8C6-94AC-E282-C20B8EBB6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E1DAEEF8-C1B0-8D8E-7C2C-4F0BFD6905C3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AC4180B4-52AA-67F4-E08A-56ADEE9B2A8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D6B5D50-9F89-C584-7900-B5F99C9F8748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>
            <a:extLst>
              <a:ext uri="{FF2B5EF4-FFF2-40B4-BE49-F238E27FC236}">
                <a16:creationId xmlns:a16="http://schemas.microsoft.com/office/drawing/2014/main" id="{6768FB80-9CA0-B5EF-DCC9-C7C9054B0625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A25EADA-8DDC-4EE3-B5F1-3BBBDDDD6BEC}" type="slidenum">
              <a:rPr lang="en-US"/>
              <a:pPr/>
              <a:t>8</a:t>
            </a:fld>
            <a:endParaRPr lang="en-US" dirty="0"/>
          </a:p>
        </p:txBody>
      </p:sp>
      <p:sp>
        <p:nvSpPr>
          <p:cNvPr id="14337" name="Rectangle 1">
            <a:extLst>
              <a:ext uri="{FF2B5EF4-FFF2-40B4-BE49-F238E27FC236}">
                <a16:creationId xmlns:a16="http://schemas.microsoft.com/office/drawing/2014/main" id="{5AA4B860-42DB-EACB-125E-E671F9FAB8EE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5E720CBD-E474-CEA0-B79F-2A123F00DD1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55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802.11-24/xxxxr0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dirty="0"/>
              <a:t>March 2024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Kazunobu Serizawa, ATR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9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4123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Kazunobu Serizawa, ATR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/>
              <a:t>Kazunobu</a:t>
            </a:r>
            <a:r>
              <a:rPr lang="en-GB" dirty="0"/>
              <a:t> Serizawa, ATR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802.11-24/1555r0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Thought on PAP Transmission in Joint Transmission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altLang="ja-JP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Kazunobu</a:t>
            </a:r>
            <a:r>
              <a:rPr lang="en-GB"/>
              <a:t> Serizawa, ATR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6464099"/>
              </p:ext>
            </p:extLst>
          </p:nvPr>
        </p:nvGraphicFramePr>
        <p:xfrm>
          <a:off x="982663" y="2311400"/>
          <a:ext cx="10861675" cy="3268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137967" imgH="2766240" progId="Word.Document.8">
                  <p:embed/>
                </p:oleObj>
              </mc:Choice>
              <mc:Fallback>
                <p:oleObj name="Document" r:id="rId3" imgW="9137967" imgH="276624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2663" y="2311400"/>
                        <a:ext cx="10861675" cy="32686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Joint Transmission (JT) is </a:t>
            </a:r>
            <a:r>
              <a:rPr lang="en-US" altLang="ja-JP" dirty="0"/>
              <a:t>a way to increase the user throughput by cooperating multiple APs</a:t>
            </a:r>
            <a:r>
              <a:rPr lang="en-GB" altLang="ja-JP" dirty="0"/>
              <a:t> ([1-10])</a:t>
            </a:r>
            <a:r>
              <a:rPr lang="en-US" altLang="ja-JP" dirty="0"/>
              <a:t>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ja-JP" dirty="0"/>
              <a:t>It is realized by collaborating an Initiating AP (IAP) that is associating with the STA with one or more </a:t>
            </a:r>
            <a:r>
              <a:rPr kumimoji="1" lang="en-US" altLang="ja-JP" sz="2400" dirty="0">
                <a:solidFill>
                  <a:schemeClr val="tx1"/>
                </a:solidFill>
              </a:rPr>
              <a:t>Participating AP (PAP)</a:t>
            </a:r>
            <a:r>
              <a:rPr lang="en-US" altLang="ja-JP" dirty="0"/>
              <a:t> that are not associating with the STA. It means </a:t>
            </a:r>
            <a:r>
              <a:rPr kumimoji="1" lang="en-US" altLang="ja-JP" sz="2400" dirty="0">
                <a:solidFill>
                  <a:schemeClr val="tx1"/>
                </a:solidFill>
              </a:rPr>
              <a:t>PAP needs to transmit DATA to the target STA in OBSS.</a:t>
            </a:r>
            <a:endParaRPr lang="en-US" altLang="ja-JP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contribution shows a </a:t>
            </a:r>
            <a:r>
              <a:rPr lang="en-US" altLang="ja-JP" kern="0" dirty="0"/>
              <a:t>possible way for the DATA transmission from the IAP to the STA via the PAP.</a:t>
            </a:r>
          </a:p>
          <a:p>
            <a:pPr marL="179388" indent="-179388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45517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楕円 25">
            <a:extLst>
              <a:ext uri="{FF2B5EF4-FFF2-40B4-BE49-F238E27FC236}">
                <a16:creationId xmlns:a16="http://schemas.microsoft.com/office/drawing/2014/main" id="{2157F49D-B72F-E69A-1FB4-42F0FC8DE5AF}"/>
              </a:ext>
            </a:extLst>
          </p:cNvPr>
          <p:cNvSpPr/>
          <p:nvPr/>
        </p:nvSpPr>
        <p:spPr bwMode="auto">
          <a:xfrm>
            <a:off x="6865922" y="3814955"/>
            <a:ext cx="2438595" cy="2357244"/>
          </a:xfrm>
          <a:prstGeom prst="ellipse">
            <a:avLst/>
          </a:prstGeom>
          <a:solidFill>
            <a:srgbClr val="CCEC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096FF2BA-7D3D-5E61-A856-4226FD500757}"/>
              </a:ext>
            </a:extLst>
          </p:cNvPr>
          <p:cNvSpPr/>
          <p:nvPr/>
        </p:nvSpPr>
        <p:spPr bwMode="auto">
          <a:xfrm rot="13128003">
            <a:off x="3488296" y="4115693"/>
            <a:ext cx="3311551" cy="1979320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Recap: </a:t>
            </a:r>
            <a:r>
              <a:rPr lang="en-GB" dirty="0"/>
              <a:t>Joint Transmission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14400" y="1571969"/>
            <a:ext cx="10654208" cy="2134239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Joint Transmission (JT) is a way to increase the user throughput, especially in less-scattering (LOS) environment, by transmitting different user data from multiple APs simultaneously to a single STA 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is realized by collaborating an IAP associating with the STA with one or more PAPs that are not associating with the STA. 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pic>
        <p:nvPicPr>
          <p:cNvPr id="2" name="グラフィックス 1" descr="無線ルーター">
            <a:extLst>
              <a:ext uri="{FF2B5EF4-FFF2-40B4-BE49-F238E27FC236}">
                <a16:creationId xmlns:a16="http://schemas.microsoft.com/office/drawing/2014/main" id="{6A154966-8D20-BD2F-18BD-E35DAEF5D7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945606" y="3874466"/>
            <a:ext cx="673224" cy="673224"/>
          </a:xfrm>
          <a:prstGeom prst="rect">
            <a:avLst/>
          </a:prstGeom>
        </p:spPr>
      </p:pic>
      <p:pic>
        <p:nvPicPr>
          <p:cNvPr id="3" name="グラフィックス 2" descr="スマート フォン">
            <a:extLst>
              <a:ext uri="{FF2B5EF4-FFF2-40B4-BE49-F238E27FC236}">
                <a16:creationId xmlns:a16="http://schemas.microsoft.com/office/drawing/2014/main" id="{F57F1A8D-C9C2-93EA-97C0-17C5F8B8F1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841994" y="5480066"/>
            <a:ext cx="529208" cy="529208"/>
          </a:xfrm>
          <a:prstGeom prst="rect">
            <a:avLst/>
          </a:prstGeom>
        </p:spPr>
      </p:pic>
      <p:pic>
        <p:nvPicPr>
          <p:cNvPr id="7" name="グラフィックス 6" descr="無線ルーター">
            <a:extLst>
              <a:ext uri="{FF2B5EF4-FFF2-40B4-BE49-F238E27FC236}">
                <a16:creationId xmlns:a16="http://schemas.microsoft.com/office/drawing/2014/main" id="{48EB2DAF-4BDB-3178-5F67-FA8974D8E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546006" y="3874466"/>
            <a:ext cx="673224" cy="673224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8C0332E-5489-F67F-EF15-3901C25E5C6E}"/>
              </a:ext>
            </a:extLst>
          </p:cNvPr>
          <p:cNvSpPr txBox="1"/>
          <p:nvPr/>
        </p:nvSpPr>
        <p:spPr>
          <a:xfrm>
            <a:off x="3366020" y="388791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</a:t>
            </a:r>
            <a:r>
              <a:rPr lang="en-US" altLang="ja-JP" sz="1800" dirty="0">
                <a:solidFill>
                  <a:schemeClr val="tx1"/>
                </a:solidFill>
              </a:rPr>
              <a:t>IAP</a:t>
            </a:r>
            <a:r>
              <a:rPr kumimoji="1" lang="en-US" altLang="ja-JP" sz="1800" dirty="0">
                <a:solidFill>
                  <a:schemeClr val="tx1"/>
                </a:solidFill>
              </a:rPr>
              <a:t>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0A85642-1E11-E447-63BA-9006935A3BD2}"/>
              </a:ext>
            </a:extLst>
          </p:cNvPr>
          <p:cNvSpPr txBox="1"/>
          <p:nvPr/>
        </p:nvSpPr>
        <p:spPr>
          <a:xfrm>
            <a:off x="8072916" y="3835765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350788-1B1C-CFEA-924B-56601BDB386A}"/>
              </a:ext>
            </a:extLst>
          </p:cNvPr>
          <p:cNvSpPr txBox="1"/>
          <p:nvPr/>
        </p:nvSpPr>
        <p:spPr>
          <a:xfrm>
            <a:off x="5807710" y="6020856"/>
            <a:ext cx="602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5F4948F-A0A0-A2F5-0FAB-492B3C8A4336}"/>
              </a:ext>
            </a:extLst>
          </p:cNvPr>
          <p:cNvCxnSpPr>
            <a:cxnSpLocks/>
          </p:cNvCxnSpPr>
          <p:nvPr/>
        </p:nvCxnSpPr>
        <p:spPr bwMode="auto">
          <a:xfrm>
            <a:off x="4329433" y="4560840"/>
            <a:ext cx="1461536" cy="113516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110DF644-1B7F-B207-271A-97C204BD0FA6}"/>
              </a:ext>
            </a:extLst>
          </p:cNvPr>
          <p:cNvCxnSpPr>
            <a:cxnSpLocks/>
          </p:cNvCxnSpPr>
          <p:nvPr/>
        </p:nvCxnSpPr>
        <p:spPr bwMode="auto">
          <a:xfrm flipH="1">
            <a:off x="6404380" y="4602162"/>
            <a:ext cx="1478238" cy="10973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DB79117-BA91-3702-29F0-9C19606CD3CA}"/>
              </a:ext>
            </a:extLst>
          </p:cNvPr>
          <p:cNvSpPr txBox="1"/>
          <p:nvPr/>
        </p:nvSpPr>
        <p:spPr>
          <a:xfrm>
            <a:off x="4062677" y="5014010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18F23A0A-1F9D-B1B8-DC40-CE12279DA589}"/>
              </a:ext>
            </a:extLst>
          </p:cNvPr>
          <p:cNvSpPr txBox="1"/>
          <p:nvPr/>
        </p:nvSpPr>
        <p:spPr>
          <a:xfrm>
            <a:off x="7200754" y="5053642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6301EB13-628C-8317-30BD-C98DC92E0855}"/>
              </a:ext>
            </a:extLst>
          </p:cNvPr>
          <p:cNvCxnSpPr>
            <a:cxnSpLocks/>
          </p:cNvCxnSpPr>
          <p:nvPr/>
        </p:nvCxnSpPr>
        <p:spPr bwMode="auto">
          <a:xfrm>
            <a:off x="4868485" y="4231690"/>
            <a:ext cx="2508387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arrow" w="med" len="med"/>
          </a:ln>
          <a:effectLst/>
        </p:spPr>
      </p:cxn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D6133BC-B181-268D-4DAB-C3CCADD65CDB}"/>
              </a:ext>
            </a:extLst>
          </p:cNvPr>
          <p:cNvSpPr txBox="1"/>
          <p:nvPr/>
        </p:nvSpPr>
        <p:spPr>
          <a:xfrm>
            <a:off x="5668684" y="3830781"/>
            <a:ext cx="942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 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33D02D9-BFE4-3E8B-8690-38D0E673DEEE}"/>
              </a:ext>
            </a:extLst>
          </p:cNvPr>
          <p:cNvSpPr txBox="1"/>
          <p:nvPr/>
        </p:nvSpPr>
        <p:spPr>
          <a:xfrm>
            <a:off x="4789621" y="4607939"/>
            <a:ext cx="26661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Simultaneous transmission</a:t>
            </a:r>
          </a:p>
          <a:p>
            <a:pPr algn="ctr"/>
            <a:r>
              <a:rPr kumimoji="1" lang="en-US" altLang="ja-JP" sz="1800" dirty="0">
                <a:solidFill>
                  <a:srgbClr val="FF0000"/>
                </a:solidFill>
              </a:rPr>
              <a:t>from multiple APs</a:t>
            </a:r>
          </a:p>
          <a:p>
            <a:pPr algn="ctr"/>
            <a:endParaRPr kumimoji="1" lang="ja-JP" altLang="en-US" sz="1800" dirty="0">
              <a:solidFill>
                <a:srgbClr val="FF0000"/>
              </a:solidFill>
            </a:endParaRPr>
          </a:p>
        </p:txBody>
      </p:sp>
      <p:sp>
        <p:nvSpPr>
          <p:cNvPr id="18" name="Date Placeholder 3">
            <a:extLst>
              <a:ext uri="{FF2B5EF4-FFF2-40B4-BE49-F238E27FC236}">
                <a16:creationId xmlns:a16="http://schemas.microsoft.com/office/drawing/2014/main" id="{7A43D337-B9B5-12FA-738E-ADD1F7DA15DD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0E24CF4-83BC-EC89-120D-5E7286C3FF0C}"/>
              </a:ext>
            </a:extLst>
          </p:cNvPr>
          <p:cNvSpPr txBox="1"/>
          <p:nvPr/>
        </p:nvSpPr>
        <p:spPr>
          <a:xfrm>
            <a:off x="3284095" y="5964512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rgbClr val="0000FF"/>
                </a:solidFill>
              </a:rPr>
              <a:t>Associated</a:t>
            </a:r>
            <a:endParaRPr kumimoji="1" lang="ja-JP" altLang="en-US" sz="1800" dirty="0">
              <a:solidFill>
                <a:srgbClr val="0000FF"/>
              </a:solidFill>
            </a:endParaRP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49E0A266-4AA3-07F6-19E4-D30B96168E37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3449" y="5799773"/>
            <a:ext cx="503784" cy="210387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76115312-89F4-3EE7-A483-97C3D0E8AB47}"/>
              </a:ext>
            </a:extLst>
          </p:cNvPr>
          <p:cNvSpPr txBox="1"/>
          <p:nvPr/>
        </p:nvSpPr>
        <p:spPr>
          <a:xfrm>
            <a:off x="4334349" y="3501615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4C1E0CF4-0CF5-61AF-AD90-32FB8749A723}"/>
              </a:ext>
            </a:extLst>
          </p:cNvPr>
          <p:cNvSpPr txBox="1"/>
          <p:nvPr/>
        </p:nvSpPr>
        <p:spPr>
          <a:xfrm>
            <a:off x="7712540" y="348587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OBSS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63CAB59-8ABC-2422-F418-E455CD077CF7}"/>
              </a:ext>
            </a:extLst>
          </p:cNvPr>
          <p:cNvSpPr txBox="1"/>
          <p:nvPr/>
        </p:nvSpPr>
        <p:spPr>
          <a:xfrm>
            <a:off x="4964226" y="4198626"/>
            <a:ext cx="24049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Through in-band or backhaul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楕円 7">
            <a:extLst>
              <a:ext uri="{FF2B5EF4-FFF2-40B4-BE49-F238E27FC236}">
                <a16:creationId xmlns:a16="http://schemas.microsoft.com/office/drawing/2014/main" id="{2A16DD9D-4EC2-32F9-6550-D14537BBCB2F}"/>
              </a:ext>
            </a:extLst>
          </p:cNvPr>
          <p:cNvSpPr/>
          <p:nvPr/>
        </p:nvSpPr>
        <p:spPr bwMode="auto">
          <a:xfrm>
            <a:off x="6383808" y="3583889"/>
            <a:ext cx="5400824" cy="1417762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FE56C72-2E3F-75BF-7C56-8D090954B9C2}"/>
              </a:ext>
            </a:extLst>
          </p:cNvPr>
          <p:cNvSpPr txBox="1"/>
          <p:nvPr/>
        </p:nvSpPr>
        <p:spPr>
          <a:xfrm>
            <a:off x="6489619" y="3437851"/>
            <a:ext cx="6065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3" name="楕円 2">
            <a:extLst>
              <a:ext uri="{FF2B5EF4-FFF2-40B4-BE49-F238E27FC236}">
                <a16:creationId xmlns:a16="http://schemas.microsoft.com/office/drawing/2014/main" id="{9BD60B5B-D76D-084C-FF2E-E97052717104}"/>
              </a:ext>
            </a:extLst>
          </p:cNvPr>
          <p:cNvSpPr/>
          <p:nvPr/>
        </p:nvSpPr>
        <p:spPr bwMode="auto">
          <a:xfrm>
            <a:off x="592597" y="3936540"/>
            <a:ext cx="5297951" cy="1630768"/>
          </a:xfrm>
          <a:prstGeom prst="ellipse">
            <a:avLst/>
          </a:prstGeom>
          <a:solidFill>
            <a:srgbClr val="FFE5FF"/>
          </a:solidFill>
          <a:ln w="19050" cap="flat" cmpd="sng" algn="ctr">
            <a:noFill/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2434FB3A-54AB-DC43-E445-783ACD3EE58A}"/>
              </a:ext>
            </a:extLst>
          </p:cNvPr>
          <p:cNvSpPr/>
          <p:nvPr/>
        </p:nvSpPr>
        <p:spPr bwMode="auto">
          <a:xfrm>
            <a:off x="364562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59C21B8-49E6-EC25-8A82-ABBB020E7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Regular Transmission and Joint Transmission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539330-1DA2-2558-FC05-3FBD8F53B9C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7CC97D-51FA-A810-3A3E-EC4B047B997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00FB9FB-BFC9-3B5D-84C9-F778942C2E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7319DF52-5256-F7B1-C08F-B0313671257E}"/>
              </a:ext>
            </a:extLst>
          </p:cNvPr>
          <p:cNvCxnSpPr>
            <a:cxnSpLocks/>
          </p:cNvCxnSpPr>
          <p:nvPr/>
        </p:nvCxnSpPr>
        <p:spPr bwMode="auto">
          <a:xfrm flipV="1">
            <a:off x="6096000" y="3742456"/>
            <a:ext cx="0" cy="254996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bg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BE2A89F-ED0C-63F0-D4CD-473DD6C0DA05}"/>
              </a:ext>
            </a:extLst>
          </p:cNvPr>
          <p:cNvSpPr/>
          <p:nvPr/>
        </p:nvSpPr>
        <p:spPr bwMode="auto">
          <a:xfrm>
            <a:off x="2636096" y="4200087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26" name="グラフィックス 25" descr="無線ルーター">
            <a:extLst>
              <a:ext uri="{FF2B5EF4-FFF2-40B4-BE49-F238E27FC236}">
                <a16:creationId xmlns:a16="http://schemas.microsoft.com/office/drawing/2014/main" id="{2AD5404E-7D20-9A21-E9EA-0F35B7AB3F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72879" y="3936540"/>
            <a:ext cx="673224" cy="673224"/>
          </a:xfrm>
          <a:prstGeom prst="rect">
            <a:avLst/>
          </a:prstGeom>
        </p:spPr>
      </p:pic>
      <p:pic>
        <p:nvPicPr>
          <p:cNvPr id="27" name="グラフィックス 26" descr="スマート フォン">
            <a:extLst>
              <a:ext uri="{FF2B5EF4-FFF2-40B4-BE49-F238E27FC236}">
                <a16:creationId xmlns:a16="http://schemas.microsoft.com/office/drawing/2014/main" id="{38168BE5-D819-A86C-1623-71E040774BA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0195" y="3977508"/>
            <a:ext cx="529208" cy="529208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FCF7ECD1-29C5-BD63-2A11-09D4B38D59EB}"/>
              </a:ext>
            </a:extLst>
          </p:cNvPr>
          <p:cNvSpPr txBox="1"/>
          <p:nvPr/>
        </p:nvSpPr>
        <p:spPr>
          <a:xfrm>
            <a:off x="6654266" y="4518298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824EA38-90CF-5902-EB4C-FB08E7181894}"/>
              </a:ext>
            </a:extLst>
          </p:cNvPr>
          <p:cNvSpPr txBox="1"/>
          <p:nvPr/>
        </p:nvSpPr>
        <p:spPr>
          <a:xfrm>
            <a:off x="11035912" y="4518298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0" name="直線矢印コネクタ 29">
            <a:extLst>
              <a:ext uri="{FF2B5EF4-FFF2-40B4-BE49-F238E27FC236}">
                <a16:creationId xmlns:a16="http://schemas.microsoft.com/office/drawing/2014/main" id="{0EE7C3FB-FBA4-B16E-7412-29864F158D20}"/>
              </a:ext>
            </a:extLst>
          </p:cNvPr>
          <p:cNvCxnSpPr>
            <a:cxnSpLocks/>
          </p:cNvCxnSpPr>
          <p:nvPr/>
        </p:nvCxnSpPr>
        <p:spPr bwMode="auto">
          <a:xfrm>
            <a:off x="7464152" y="4251477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F4986721-498F-EF42-4BE2-8C559C895227}"/>
              </a:ext>
            </a:extLst>
          </p:cNvPr>
          <p:cNvCxnSpPr>
            <a:cxnSpLocks/>
          </p:cNvCxnSpPr>
          <p:nvPr/>
        </p:nvCxnSpPr>
        <p:spPr bwMode="auto">
          <a:xfrm flipH="1">
            <a:off x="7464152" y="4395493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B20A996-C6F9-13C2-E0BB-0DE54C96BC4A}"/>
              </a:ext>
            </a:extLst>
          </p:cNvPr>
          <p:cNvSpPr/>
          <p:nvPr/>
        </p:nvSpPr>
        <p:spPr bwMode="auto">
          <a:xfrm>
            <a:off x="8849500" y="3783203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8B10C29F-E259-2604-55CF-643823C45531}"/>
              </a:ext>
            </a:extLst>
          </p:cNvPr>
          <p:cNvSpPr/>
          <p:nvPr/>
        </p:nvSpPr>
        <p:spPr bwMode="auto">
          <a:xfrm>
            <a:off x="7527569" y="5183072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99D1DCD1-295B-FDC1-3A71-2CFC43519F25}"/>
              </a:ext>
            </a:extLst>
          </p:cNvPr>
          <p:cNvSpPr/>
          <p:nvPr/>
        </p:nvSpPr>
        <p:spPr bwMode="auto">
          <a:xfrm>
            <a:off x="8849500" y="4506716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6ACD9B81-47DB-497E-B771-9268C327EFDA}"/>
              </a:ext>
            </a:extLst>
          </p:cNvPr>
          <p:cNvCxnSpPr>
            <a:cxnSpLocks/>
          </p:cNvCxnSpPr>
          <p:nvPr/>
        </p:nvCxnSpPr>
        <p:spPr bwMode="auto">
          <a:xfrm>
            <a:off x="7599398" y="4681156"/>
            <a:ext cx="1268716" cy="754403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38" name="グラフィックス 37" descr="無線ルーター">
            <a:extLst>
              <a:ext uri="{FF2B5EF4-FFF2-40B4-BE49-F238E27FC236}">
                <a16:creationId xmlns:a16="http://schemas.microsoft.com/office/drawing/2014/main" id="{EE29DE1B-3355-7EF6-6843-FF13230571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903262" y="5232366"/>
            <a:ext cx="673224" cy="673224"/>
          </a:xfrm>
          <a:prstGeom prst="rect">
            <a:avLst/>
          </a:prstGeom>
        </p:spPr>
      </p:pic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4960543A-61E5-A56B-16CA-606AB9B2EA2C}"/>
              </a:ext>
            </a:extLst>
          </p:cNvPr>
          <p:cNvSpPr txBox="1"/>
          <p:nvPr/>
        </p:nvSpPr>
        <p:spPr>
          <a:xfrm>
            <a:off x="9507300" y="5260770"/>
            <a:ext cx="740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(PAP)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F6ACA578-E8E2-C197-BE03-D63CE25CCB51}"/>
              </a:ext>
            </a:extLst>
          </p:cNvPr>
          <p:cNvCxnSpPr>
            <a:cxnSpLocks/>
            <a:endCxn id="29" idx="1"/>
          </p:cNvCxnSpPr>
          <p:nvPr/>
        </p:nvCxnSpPr>
        <p:spPr bwMode="auto">
          <a:xfrm flipV="1">
            <a:off x="9617621" y="4702964"/>
            <a:ext cx="1418291" cy="58447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B67235AB-8ED3-6CAE-2249-18A07B23BC97}"/>
              </a:ext>
            </a:extLst>
          </p:cNvPr>
          <p:cNvSpPr/>
          <p:nvPr/>
        </p:nvSpPr>
        <p:spPr bwMode="auto">
          <a:xfrm>
            <a:off x="10138297" y="5137574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DATA2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CD49EB5-2D1D-AF1F-1BBB-0ECD2865A6DB}"/>
              </a:ext>
            </a:extLst>
          </p:cNvPr>
          <p:cNvSpPr txBox="1"/>
          <p:nvPr/>
        </p:nvSpPr>
        <p:spPr>
          <a:xfrm>
            <a:off x="7434092" y="4766183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E5D60875-70B9-D5DE-CBE7-78617F57E10A}"/>
              </a:ext>
            </a:extLst>
          </p:cNvPr>
          <p:cNvSpPr txBox="1"/>
          <p:nvPr/>
        </p:nvSpPr>
        <p:spPr>
          <a:xfrm>
            <a:off x="7516505" y="3939608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CE23589-1F89-4F91-18BC-00FD00EBD156}"/>
              </a:ext>
            </a:extLst>
          </p:cNvPr>
          <p:cNvSpPr txBox="1"/>
          <p:nvPr/>
        </p:nvSpPr>
        <p:spPr>
          <a:xfrm>
            <a:off x="9557697" y="4907666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75722B15-B44C-370A-BF55-82ECD7C13F1E}"/>
              </a:ext>
            </a:extLst>
          </p:cNvPr>
          <p:cNvSpPr txBox="1"/>
          <p:nvPr/>
        </p:nvSpPr>
        <p:spPr>
          <a:xfrm>
            <a:off x="10426891" y="4408783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</a:p>
        </p:txBody>
      </p:sp>
      <p:sp>
        <p:nvSpPr>
          <p:cNvPr id="58" name="Rectangle 2">
            <a:extLst>
              <a:ext uri="{FF2B5EF4-FFF2-40B4-BE49-F238E27FC236}">
                <a16:creationId xmlns:a16="http://schemas.microsoft.com/office/drawing/2014/main" id="{59C858CA-5C5C-46F8-6FAA-809656D0467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633616"/>
            <a:ext cx="10361086" cy="1695622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Regular transmission (i.e., not using JT) follows two steps: </a:t>
            </a:r>
            <a:br>
              <a:rPr lang="en-US" altLang="ja-JP" dirty="0"/>
            </a:br>
            <a:r>
              <a:rPr lang="en-US" altLang="ja-JP" dirty="0"/>
              <a:t>(1) AP1 transmits DATA1 and DATA2, and (2) the STA returns BA to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JT follows three steps: (1) AP1 (IAP) distributes DATA2 to AP2 (PAP), </a:t>
            </a:r>
            <a:br>
              <a:rPr lang="en-US" altLang="ja-JP" dirty="0"/>
            </a:br>
            <a:r>
              <a:rPr lang="en-US" altLang="ja-JP" dirty="0"/>
              <a:t>(2) AP1 transmits DATA1 and AP2 transmits DATA2 simultaneously, and (3) the STA returns BA to AP1. </a:t>
            </a:r>
          </a:p>
        </p:txBody>
      </p: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1E306F5-1368-9ED0-8968-929A6F7E5247}"/>
              </a:ext>
            </a:extLst>
          </p:cNvPr>
          <p:cNvSpPr txBox="1"/>
          <p:nvPr/>
        </p:nvSpPr>
        <p:spPr>
          <a:xfrm>
            <a:off x="1926592" y="5688237"/>
            <a:ext cx="291092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Regular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EA856EF3-AC21-96CA-862C-26F31B50F92F}"/>
              </a:ext>
            </a:extLst>
          </p:cNvPr>
          <p:cNvSpPr txBox="1"/>
          <p:nvPr/>
        </p:nvSpPr>
        <p:spPr>
          <a:xfrm>
            <a:off x="7998626" y="5990586"/>
            <a:ext cx="248249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en-US" altLang="ja-JP" sz="2400" dirty="0">
                <a:solidFill>
                  <a:schemeClr val="tx1"/>
                </a:solidFill>
              </a:rPr>
              <a:t>Joint Transmission</a:t>
            </a:r>
            <a:endParaRPr lang="ja-JP" altLang="en-US" dirty="0">
              <a:solidFill>
                <a:schemeClr val="tx1"/>
              </a:solidFill>
            </a:endParaRPr>
          </a:p>
        </p:txBody>
      </p:sp>
      <p:pic>
        <p:nvPicPr>
          <p:cNvPr id="72" name="グラフィックス 71" descr="無線ルーター">
            <a:extLst>
              <a:ext uri="{FF2B5EF4-FFF2-40B4-BE49-F238E27FC236}">
                <a16:creationId xmlns:a16="http://schemas.microsoft.com/office/drawing/2014/main" id="{9CEAD562-2F84-F049-C937-A89858EBD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80247" y="4343979"/>
            <a:ext cx="673224" cy="673224"/>
          </a:xfrm>
          <a:prstGeom prst="rect">
            <a:avLst/>
          </a:prstGeom>
        </p:spPr>
      </p:pic>
      <p:pic>
        <p:nvPicPr>
          <p:cNvPr id="73" name="グラフィックス 72" descr="スマート フォン">
            <a:extLst>
              <a:ext uri="{FF2B5EF4-FFF2-40B4-BE49-F238E27FC236}">
                <a16:creationId xmlns:a16="http://schemas.microsoft.com/office/drawing/2014/main" id="{B0983ABC-96E9-6BAD-E043-2AD6A406766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277563" y="4384947"/>
            <a:ext cx="529208" cy="529208"/>
          </a:xfrm>
          <a:prstGeom prst="rect">
            <a:avLst/>
          </a:prstGeom>
        </p:spPr>
      </p:pic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18F08608-7939-F419-03C9-E428ADD5E34A}"/>
              </a:ext>
            </a:extLst>
          </p:cNvPr>
          <p:cNvSpPr txBox="1"/>
          <p:nvPr/>
        </p:nvSpPr>
        <p:spPr>
          <a:xfrm>
            <a:off x="919342" y="4925737"/>
            <a:ext cx="5950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C6EC674A-4D35-FD7B-8D00-E9329768700B}"/>
              </a:ext>
            </a:extLst>
          </p:cNvPr>
          <p:cNvSpPr txBox="1"/>
          <p:nvPr/>
        </p:nvSpPr>
        <p:spPr>
          <a:xfrm>
            <a:off x="5243280" y="4925737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>
            <a:extLst>
              <a:ext uri="{FF2B5EF4-FFF2-40B4-BE49-F238E27FC236}">
                <a16:creationId xmlns:a16="http://schemas.microsoft.com/office/drawing/2014/main" id="{B1EB55C0-0DF4-FE71-A213-E6BDC3DAB1D9}"/>
              </a:ext>
            </a:extLst>
          </p:cNvPr>
          <p:cNvCxnSpPr>
            <a:cxnSpLocks/>
          </p:cNvCxnSpPr>
          <p:nvPr/>
        </p:nvCxnSpPr>
        <p:spPr bwMode="auto">
          <a:xfrm>
            <a:off x="1671520" y="4658916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95174F71-54DD-41A4-54FD-10B3D66905E5}"/>
              </a:ext>
            </a:extLst>
          </p:cNvPr>
          <p:cNvCxnSpPr>
            <a:cxnSpLocks/>
          </p:cNvCxnSpPr>
          <p:nvPr/>
        </p:nvCxnSpPr>
        <p:spPr bwMode="auto">
          <a:xfrm flipH="1">
            <a:off x="1671520" y="4802932"/>
            <a:ext cx="3514052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13D6302B-F6F5-B2B3-0A63-2A35B46CC06C}"/>
              </a:ext>
            </a:extLst>
          </p:cNvPr>
          <p:cNvSpPr/>
          <p:nvPr/>
        </p:nvSpPr>
        <p:spPr bwMode="auto">
          <a:xfrm>
            <a:off x="3056868" y="4914155"/>
            <a:ext cx="734440" cy="318211"/>
          </a:xfrm>
          <a:prstGeom prst="rect">
            <a:avLst/>
          </a:prstGeom>
          <a:solidFill>
            <a:srgbClr val="D5FFF5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BA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5514405F-0DD9-684F-F016-D52CCF7310DD}"/>
              </a:ext>
            </a:extLst>
          </p:cNvPr>
          <p:cNvSpPr txBox="1"/>
          <p:nvPr/>
        </p:nvSpPr>
        <p:spPr>
          <a:xfrm>
            <a:off x="1723873" y="434704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FB8E0BB1-BCF5-10F7-F187-F5E9AF7550CB}"/>
              </a:ext>
            </a:extLst>
          </p:cNvPr>
          <p:cNvSpPr txBox="1"/>
          <p:nvPr/>
        </p:nvSpPr>
        <p:spPr>
          <a:xfrm>
            <a:off x="4848588" y="4833127"/>
            <a:ext cx="32767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DC0451C-1A81-1B88-FD75-A7682181791F}"/>
              </a:ext>
            </a:extLst>
          </p:cNvPr>
          <p:cNvSpPr txBox="1"/>
          <p:nvPr/>
        </p:nvSpPr>
        <p:spPr>
          <a:xfrm>
            <a:off x="1095981" y="3806931"/>
            <a:ext cx="5950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BSS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9834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4EF793D-B803-AC2F-BC18-8313BA8E40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PAP is required to transmit DATA to the target (OBSS) STA.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Dual association can be possible, but it might make the system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Management of sequence number and scoreboard may be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Packet handling may also become complex.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sz="1800" kern="0" dirty="0"/>
              <a:t>AP1 and AP2 may use different security settings.</a:t>
            </a:r>
          </a:p>
          <a:p>
            <a:pPr marL="1068388" lvl="2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sz="1600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How can the PAP transmit DATA from the IAP to the STA without doing dual association?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71D92CD-7DDB-4C5D-159A-D48FA64F8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Transmission from PAP to OBSS STA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6239BB2-695F-A472-F450-1A00F626EA6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77F47F-C18A-3CD5-4EC5-8D6E62931B3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3754C72-5C28-149D-5A81-670D74F765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8316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 PAP DATA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607840"/>
            <a:ext cx="10798224" cy="1231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A possible solution is to generate the MPDU for DATA2 in AP1.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(1) AP1 generates MPDU for DATA2 (MPDU2)  as if AP1 had directly transmitted it to the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(2) AP1 transmits PPDU for Relay (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) that encapsulates MPDU2 to AP2.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(3) AP2 extracts the encapsulated MPDU2 from the received </a:t>
            </a:r>
            <a:r>
              <a:rPr lang="en-US" altLang="ja-JP" kern="0" dirty="0" err="1"/>
              <a:t>PPDUfR</a:t>
            </a:r>
            <a:r>
              <a:rPr lang="en-US" altLang="ja-JP" kern="0" dirty="0"/>
              <a:t>, and reframes it into PPDU2 to transmit toward the STA.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(4) The STA receives them as if it were transmitted from AP1.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  <p:pic>
        <p:nvPicPr>
          <p:cNvPr id="15" name="グラフィックス 14" descr="無線ルーター">
            <a:extLst>
              <a:ext uri="{FF2B5EF4-FFF2-40B4-BE49-F238E27FC236}">
                <a16:creationId xmlns:a16="http://schemas.microsoft.com/office/drawing/2014/main" id="{9D460345-26BF-524C-1006-85D27B2FD6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42428" y="4263174"/>
            <a:ext cx="673224" cy="673224"/>
          </a:xfrm>
          <a:prstGeom prst="rect">
            <a:avLst/>
          </a:prstGeom>
        </p:spPr>
      </p:pic>
      <p:pic>
        <p:nvPicPr>
          <p:cNvPr id="16" name="グラフィックス 15" descr="スマート フォン">
            <a:extLst>
              <a:ext uri="{FF2B5EF4-FFF2-40B4-BE49-F238E27FC236}">
                <a16:creationId xmlns:a16="http://schemas.microsoft.com/office/drawing/2014/main" id="{34712061-E2B7-73AB-1284-488E2E27793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2355" y="4304142"/>
            <a:ext cx="529208" cy="529208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EE14C29-CEEB-61C7-00E9-16074FD412BC}"/>
              </a:ext>
            </a:extLst>
          </p:cNvPr>
          <p:cNvSpPr txBox="1"/>
          <p:nvPr/>
        </p:nvSpPr>
        <p:spPr>
          <a:xfrm>
            <a:off x="1923815" y="4868702"/>
            <a:ext cx="7104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AP1</a:t>
            </a:r>
          </a:p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(IAP)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AD3F4837-9641-84EA-37DF-2D7CAF4B58A0}"/>
              </a:ext>
            </a:extLst>
          </p:cNvPr>
          <p:cNvSpPr txBox="1"/>
          <p:nvPr/>
        </p:nvSpPr>
        <p:spPr>
          <a:xfrm>
            <a:off x="9890178" y="4844932"/>
            <a:ext cx="6022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STA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1AD67889-E982-72D4-AEF8-4BD74ED56354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619250"/>
            <a:ext cx="7135923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E4213A8C-0EEF-A1F0-6C3E-AE354E031DC9}"/>
              </a:ext>
            </a:extLst>
          </p:cNvPr>
          <p:cNvCxnSpPr>
            <a:cxnSpLocks/>
          </p:cNvCxnSpPr>
          <p:nvPr/>
        </p:nvCxnSpPr>
        <p:spPr bwMode="auto">
          <a:xfrm>
            <a:off x="2746432" y="4803930"/>
            <a:ext cx="3147774" cy="3464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pic>
        <p:nvPicPr>
          <p:cNvPr id="24" name="グラフィックス 23" descr="無線ルーター">
            <a:extLst>
              <a:ext uri="{FF2B5EF4-FFF2-40B4-BE49-F238E27FC236}">
                <a16:creationId xmlns:a16="http://schemas.microsoft.com/office/drawing/2014/main" id="{86B167D6-AF6B-6BE3-0DF8-D188201006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857540" y="4776105"/>
            <a:ext cx="673224" cy="673224"/>
          </a:xfrm>
          <a:prstGeom prst="rect">
            <a:avLst/>
          </a:prstGeom>
        </p:spPr>
      </p:pic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A49FF66F-FA9E-8666-40C3-396FD509DB0E}"/>
              </a:ext>
            </a:extLst>
          </p:cNvPr>
          <p:cNvSpPr txBox="1"/>
          <p:nvPr/>
        </p:nvSpPr>
        <p:spPr>
          <a:xfrm>
            <a:off x="5654292" y="5331967"/>
            <a:ext cx="11509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AP2(PAP)</a:t>
            </a: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8B504888-BB65-8856-1AA2-9CC8A232E5A0}"/>
              </a:ext>
            </a:extLst>
          </p:cNvPr>
          <p:cNvCxnSpPr>
            <a:cxnSpLocks/>
          </p:cNvCxnSpPr>
          <p:nvPr/>
        </p:nvCxnSpPr>
        <p:spPr bwMode="auto">
          <a:xfrm flipV="1">
            <a:off x="6604983" y="4844932"/>
            <a:ext cx="3227487" cy="324964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B5B77AF2-E69B-8028-41BE-5C55383AE8E0}"/>
              </a:ext>
            </a:extLst>
          </p:cNvPr>
          <p:cNvSpPr/>
          <p:nvPr/>
        </p:nvSpPr>
        <p:spPr bwMode="auto">
          <a:xfrm>
            <a:off x="383369" y="4862389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87F7CAF1-FD01-F178-B15B-E4B6533687DF}"/>
              </a:ext>
            </a:extLst>
          </p:cNvPr>
          <p:cNvSpPr/>
          <p:nvPr/>
        </p:nvSpPr>
        <p:spPr bwMode="auto">
          <a:xfrm>
            <a:off x="1209795" y="4868702"/>
            <a:ext cx="762653" cy="21546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453D596C-0CF7-D63A-5ACF-716D09A092DB}"/>
              </a:ext>
            </a:extLst>
          </p:cNvPr>
          <p:cNvSpPr/>
          <p:nvPr/>
        </p:nvSpPr>
        <p:spPr bwMode="auto">
          <a:xfrm>
            <a:off x="3983059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69BE968C-BDAD-4EEA-DFD5-48B9DB5D836E}"/>
              </a:ext>
            </a:extLst>
          </p:cNvPr>
          <p:cNvSpPr txBox="1"/>
          <p:nvPr/>
        </p:nvSpPr>
        <p:spPr>
          <a:xfrm>
            <a:off x="2888488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 err="1">
                <a:solidFill>
                  <a:schemeClr val="tx1"/>
                </a:solidFill>
              </a:rPr>
              <a:t>PPDUfR</a:t>
            </a:r>
            <a:r>
              <a:rPr kumimoji="1" lang="en-US" altLang="ja-JP" sz="1800" dirty="0">
                <a:solidFill>
                  <a:schemeClr val="tx1"/>
                </a:solidFill>
              </a:rPr>
              <a:t>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91BEDAEA-F882-41A4-DE36-591810471C7C}"/>
              </a:ext>
            </a:extLst>
          </p:cNvPr>
          <p:cNvSpPr/>
          <p:nvPr/>
        </p:nvSpPr>
        <p:spPr bwMode="auto">
          <a:xfrm>
            <a:off x="4457064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2553A48C-FB95-F65C-2987-D1CCEF6FB2D5}"/>
              </a:ext>
            </a:extLst>
          </p:cNvPr>
          <p:cNvSpPr/>
          <p:nvPr/>
        </p:nvSpPr>
        <p:spPr bwMode="auto">
          <a:xfrm>
            <a:off x="10457394" y="4436329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MPDU1</a:t>
            </a:r>
            <a:endParaRPr kumimoji="0" lang="ja-JP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3" name="正方形/長方形 92">
            <a:extLst>
              <a:ext uri="{FF2B5EF4-FFF2-40B4-BE49-F238E27FC236}">
                <a16:creationId xmlns:a16="http://schemas.microsoft.com/office/drawing/2014/main" id="{8AE2FA6C-A82D-1391-F231-7286E608385A}"/>
              </a:ext>
            </a:extLst>
          </p:cNvPr>
          <p:cNvSpPr/>
          <p:nvPr/>
        </p:nvSpPr>
        <p:spPr bwMode="auto">
          <a:xfrm>
            <a:off x="10457394" y="4760602"/>
            <a:ext cx="1039206" cy="25602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600" dirty="0">
                <a:solidFill>
                  <a:schemeClr val="tx1"/>
                </a:solidFill>
              </a:rPr>
              <a:t>MPDU2</a:t>
            </a:r>
            <a:endParaRPr lang="ja-JP" altLang="en-US" sz="1600" dirty="0">
              <a:solidFill>
                <a:schemeClr val="tx1"/>
              </a:solidFill>
            </a:endParaRPr>
          </a:p>
        </p:txBody>
      </p:sp>
      <p:sp>
        <p:nvSpPr>
          <p:cNvPr id="101" name="正方形/長方形 100">
            <a:extLst>
              <a:ext uri="{FF2B5EF4-FFF2-40B4-BE49-F238E27FC236}">
                <a16:creationId xmlns:a16="http://schemas.microsoft.com/office/drawing/2014/main" id="{21D1F764-0B63-E3F4-EFEA-D0FCDBFF127A}"/>
              </a:ext>
            </a:extLst>
          </p:cNvPr>
          <p:cNvSpPr/>
          <p:nvPr/>
        </p:nvSpPr>
        <p:spPr bwMode="auto">
          <a:xfrm>
            <a:off x="8089823" y="5155023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2" name="テキスト ボックス 101">
            <a:extLst>
              <a:ext uri="{FF2B5EF4-FFF2-40B4-BE49-F238E27FC236}">
                <a16:creationId xmlns:a16="http://schemas.microsoft.com/office/drawing/2014/main" id="{1451B151-86DE-419B-789D-3FC6A28C4A0D}"/>
              </a:ext>
            </a:extLst>
          </p:cNvPr>
          <p:cNvSpPr txBox="1"/>
          <p:nvPr/>
        </p:nvSpPr>
        <p:spPr>
          <a:xfrm>
            <a:off x="6995252" y="5285001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PPDU2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6F9C4D16-04B4-FDBF-4A50-61E48091CCEE}"/>
              </a:ext>
            </a:extLst>
          </p:cNvPr>
          <p:cNvSpPr/>
          <p:nvPr/>
        </p:nvSpPr>
        <p:spPr bwMode="auto">
          <a:xfrm>
            <a:off x="8563828" y="5242528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6" name="正方形/長方形 105">
            <a:extLst>
              <a:ext uri="{FF2B5EF4-FFF2-40B4-BE49-F238E27FC236}">
                <a16:creationId xmlns:a16="http://schemas.microsoft.com/office/drawing/2014/main" id="{32F67478-229A-CD70-6AEB-5A99FA05ACD2}"/>
              </a:ext>
            </a:extLst>
          </p:cNvPr>
          <p:cNvSpPr/>
          <p:nvPr/>
        </p:nvSpPr>
        <p:spPr bwMode="auto">
          <a:xfrm>
            <a:off x="5967243" y="4077072"/>
            <a:ext cx="1427321" cy="4831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テキスト ボックス 106">
            <a:extLst>
              <a:ext uri="{FF2B5EF4-FFF2-40B4-BE49-F238E27FC236}">
                <a16:creationId xmlns:a16="http://schemas.microsoft.com/office/drawing/2014/main" id="{2FACA062-7219-97ED-860B-0956280C46A3}"/>
              </a:ext>
            </a:extLst>
          </p:cNvPr>
          <p:cNvSpPr txBox="1"/>
          <p:nvPr/>
        </p:nvSpPr>
        <p:spPr>
          <a:xfrm>
            <a:off x="4872672" y="420705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r"/>
            <a:r>
              <a:rPr kumimoji="1" lang="en-US" altLang="ja-JP" sz="1800" dirty="0">
                <a:solidFill>
                  <a:schemeClr val="tx1"/>
                </a:solidFill>
              </a:rPr>
              <a:t>PPDU1 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F16987A0-1410-D75E-3F77-90300343C6D7}"/>
              </a:ext>
            </a:extLst>
          </p:cNvPr>
          <p:cNvSpPr/>
          <p:nvPr/>
        </p:nvSpPr>
        <p:spPr bwMode="auto">
          <a:xfrm>
            <a:off x="6441248" y="4164577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MPDU1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8" name="直線矢印コネクタ 7">
            <a:extLst>
              <a:ext uri="{FF2B5EF4-FFF2-40B4-BE49-F238E27FC236}">
                <a16:creationId xmlns:a16="http://schemas.microsoft.com/office/drawing/2014/main" id="{80948963-1DDE-EF16-23E7-FF287CC443C6}"/>
              </a:ext>
            </a:extLst>
          </p:cNvPr>
          <p:cNvCxnSpPr>
            <a:cxnSpLocks/>
          </p:cNvCxnSpPr>
          <p:nvPr/>
        </p:nvCxnSpPr>
        <p:spPr bwMode="auto">
          <a:xfrm>
            <a:off x="1591121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91A21B15-7935-CC18-2034-88B1A3C1BCB4}"/>
              </a:ext>
            </a:extLst>
          </p:cNvPr>
          <p:cNvSpPr txBox="1"/>
          <p:nvPr/>
        </p:nvSpPr>
        <p:spPr>
          <a:xfrm>
            <a:off x="1051422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E928D740-092F-CD2E-125A-5B4A0065AE9A}"/>
              </a:ext>
            </a:extLst>
          </p:cNvPr>
          <p:cNvSpPr txBox="1"/>
          <p:nvPr/>
        </p:nvSpPr>
        <p:spPr>
          <a:xfrm>
            <a:off x="1498003" y="4429543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(1)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DF7B648D-F4E3-6589-7EEC-85C11557FC80}"/>
              </a:ext>
            </a:extLst>
          </p:cNvPr>
          <p:cNvCxnSpPr>
            <a:cxnSpLocks/>
          </p:cNvCxnSpPr>
          <p:nvPr/>
        </p:nvCxnSpPr>
        <p:spPr bwMode="auto">
          <a:xfrm>
            <a:off x="765109" y="4434305"/>
            <a:ext cx="0" cy="3366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F0F67D6A-A0D5-3516-048C-AD850A723E45}"/>
              </a:ext>
            </a:extLst>
          </p:cNvPr>
          <p:cNvSpPr txBox="1"/>
          <p:nvPr/>
        </p:nvSpPr>
        <p:spPr>
          <a:xfrm>
            <a:off x="225410" y="4150440"/>
            <a:ext cx="1010072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DATA1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AEF20DC-3598-07F7-3251-F1633F0B2837}"/>
              </a:ext>
            </a:extLst>
          </p:cNvPr>
          <p:cNvSpPr txBox="1"/>
          <p:nvPr/>
        </p:nvSpPr>
        <p:spPr>
          <a:xfrm>
            <a:off x="4215226" y="4691258"/>
            <a:ext cx="564147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(2)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3CA896D5-5B00-8A0C-0F2B-90D32950465D}"/>
              </a:ext>
            </a:extLst>
          </p:cNvPr>
          <p:cNvSpPr/>
          <p:nvPr/>
        </p:nvSpPr>
        <p:spPr bwMode="auto">
          <a:xfrm>
            <a:off x="4457064" y="5960160"/>
            <a:ext cx="894699" cy="32775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ja-JP" sz="1800" dirty="0">
                <a:solidFill>
                  <a:schemeClr val="tx1"/>
                </a:solidFill>
              </a:rPr>
              <a:t>MPDU2</a:t>
            </a:r>
            <a:endParaRPr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DAFD0C42-5A29-3251-18F7-2458DADCF796}"/>
              </a:ext>
            </a:extLst>
          </p:cNvPr>
          <p:cNvCxnSpPr>
            <a:cxnSpLocks/>
          </p:cNvCxnSpPr>
          <p:nvPr/>
        </p:nvCxnSpPr>
        <p:spPr bwMode="auto">
          <a:xfrm>
            <a:off x="4840581" y="5701299"/>
            <a:ext cx="0" cy="19538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511CCEE-092F-291D-3813-9C7197D36F8F}"/>
              </a:ext>
            </a:extLst>
          </p:cNvPr>
          <p:cNvSpPr txBox="1"/>
          <p:nvPr/>
        </p:nvSpPr>
        <p:spPr>
          <a:xfrm>
            <a:off x="5333036" y="5701299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(3)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2F9AB592-12CA-EFE3-47F7-AFC1F7CE3D58}"/>
              </a:ext>
            </a:extLst>
          </p:cNvPr>
          <p:cNvCxnSpPr>
            <a:cxnSpLocks/>
          </p:cNvCxnSpPr>
          <p:nvPr/>
        </p:nvCxnSpPr>
        <p:spPr bwMode="auto">
          <a:xfrm flipV="1">
            <a:off x="5410380" y="5701299"/>
            <a:ext cx="2594944" cy="41019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4D841626-6EBE-F68E-7C97-B92BA75D2219}"/>
              </a:ext>
            </a:extLst>
          </p:cNvPr>
          <p:cNvSpPr txBox="1"/>
          <p:nvPr/>
        </p:nvSpPr>
        <p:spPr>
          <a:xfrm>
            <a:off x="6390937" y="5942653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Reframe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653A94F-A0FD-4183-63DF-B6C42319CC76}"/>
              </a:ext>
            </a:extLst>
          </p:cNvPr>
          <p:cNvCxnSpPr>
            <a:cxnSpLocks/>
          </p:cNvCxnSpPr>
          <p:nvPr/>
        </p:nvCxnSpPr>
        <p:spPr bwMode="auto">
          <a:xfrm flipV="1">
            <a:off x="9581774" y="5121620"/>
            <a:ext cx="1373570" cy="3255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DA9E533-A726-6F7B-2D63-ACD85347584A}"/>
              </a:ext>
            </a:extLst>
          </p:cNvPr>
          <p:cNvSpPr txBox="1"/>
          <p:nvPr/>
        </p:nvSpPr>
        <p:spPr>
          <a:xfrm>
            <a:off x="10051718" y="5341486"/>
            <a:ext cx="440676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(4)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A16AFC36-4761-25D2-E3AB-3DB8C9908CC7}"/>
              </a:ext>
            </a:extLst>
          </p:cNvPr>
          <p:cNvSpPr txBox="1"/>
          <p:nvPr/>
        </p:nvSpPr>
        <p:spPr>
          <a:xfrm>
            <a:off x="3945883" y="5642788"/>
            <a:ext cx="894698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en-US" altLang="ja-JP" sz="1800" dirty="0">
                <a:solidFill>
                  <a:schemeClr val="tx1"/>
                </a:solidFill>
              </a:rPr>
              <a:t>Extract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99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89ACB-E0A9-9B12-8C78-20B8BDCE2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Benefits of PAP </a:t>
            </a:r>
            <a:r>
              <a:rPr lang="en-US" altLang="ja-JP" dirty="0"/>
              <a:t>DATA</a:t>
            </a:r>
            <a:r>
              <a:rPr kumimoji="1" lang="en-US" altLang="ja-JP" dirty="0"/>
              <a:t> transmission using encapsulation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57E9E98-F00B-CB47-9DC5-248A00C3DA4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2B2B747-A827-8D4C-EF11-D0CBC4B0ED9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Kazunobu Serizawa, ATR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488C2F0-8C42-C9B4-E925-769DCA948CC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5C20202-1B06-000C-9EE5-DC4C652A0A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1916832"/>
            <a:ext cx="10798224" cy="288032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kumimoji="1"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This PAP DATA transmission using encapsulation would realize JT more easily than doing dual association in terms of the points as follows: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is responsible for both DATA1 and DATA2. Therefore, management of sequence number and scoreboard can be done as in the regular transmission.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Since the IAP receives all data from the Distributed System, packet handling is easy.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IAP generates MPDU for DATA2. Therefore, the PAP does not need to care the difference of security setting between the IAP and PAP.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</p:txBody>
      </p:sp>
    </p:spTree>
    <p:extLst>
      <p:ext uri="{BB962C8B-B14F-4D97-AF65-F5344CB8AC3E}">
        <p14:creationId xmlns:p14="http://schemas.microsoft.com/office/powerpoint/2010/main" val="8180899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E67848-B990-7B0A-8E7D-5A52E2C104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4C5BFFCA-30C7-166D-9AEE-698FF0EDA9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ja-JP" dirty="0"/>
              <a:t>Summary</a:t>
            </a:r>
            <a:endParaRPr lang="en-GB" dirty="0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62FD08AD-2827-6876-7D84-F6D17D17F2D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14400" y="1700808"/>
            <a:ext cx="10726216" cy="4774606"/>
          </a:xfrm>
          <a:ln/>
        </p:spPr>
        <p:txBody>
          <a:bodyPr/>
          <a:lstStyle/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This contribution shows a possible way for the DATA transmission from the PAP to the (OBSS) STA in JT.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T</a:t>
            </a:r>
            <a:r>
              <a:rPr lang="en-US" altLang="ja-JP" kern="0" dirty="0"/>
              <a:t>he IAP generates the MPDU for the DATA transmitted from the PAP to the STA, as if the IAP had directly transmitted it to the STA.</a:t>
            </a:r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kern="0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It has several benefits as follows: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dirty="0"/>
              <a:t>Management of sequence number and scoreboard can be done as in the regular transmission.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Since the IAP receives all data from the Distributed System, packet handling is easy.</a:t>
            </a:r>
          </a:p>
          <a:p>
            <a:pPr marL="668338" lvl="1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altLang="ja-JP" kern="0" dirty="0"/>
              <a:t>The PAP does not need to care the difference of security setting between the IAP and the PAP.</a:t>
            </a:r>
            <a:endParaRPr lang="en-US" altLang="ja-JP" dirty="0"/>
          </a:p>
          <a:p>
            <a:pPr marL="268288" indent="-211138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altLang="ja-JP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1F4F7-31C7-D34F-DB2D-9CF4AA10AC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B29C96-F98F-04F6-6ABF-A5197F0BE2D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DAA1634-192A-70EC-C4E6-C093C335AB15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637930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113213"/>
          </a:xfrm>
        </p:spPr>
        <p:txBody>
          <a:bodyPr/>
          <a:lstStyle/>
          <a:p>
            <a:r>
              <a:rPr lang="en-GB" sz="1800" dirty="0"/>
              <a:t>[1] “Multi-AP Joint Transmission Simulations with Impairments”, IEEE 802.11-23/1843r0</a:t>
            </a:r>
          </a:p>
          <a:p>
            <a:r>
              <a:rPr lang="en-GB" sz="1800" dirty="0"/>
              <a:t>[2] “Multi-AP Simulations: framework and Joint Transmission results”, IEEE 802.11-23/1176r1</a:t>
            </a:r>
          </a:p>
          <a:p>
            <a:r>
              <a:rPr lang="en-GB" sz="1800" dirty="0"/>
              <a:t>[3] “Joint Transmission for UHR – Additional Results”, IEEE 802.11-23/0243r0</a:t>
            </a:r>
          </a:p>
          <a:p>
            <a:r>
              <a:rPr lang="en-GB" sz="1800" dirty="0"/>
              <a:t>[4] “System Level Simulation of Co-BF and Joint Tx”, IEEE 802.11-22/1821r1</a:t>
            </a:r>
          </a:p>
          <a:p>
            <a:r>
              <a:rPr lang="en-GB" sz="1800" dirty="0"/>
              <a:t>[5] “Joint Transmission for 11be”,IEEE 802.11-20/0071r1</a:t>
            </a:r>
          </a:p>
          <a:p>
            <a:r>
              <a:rPr lang="en-GB" sz="1800" dirty="0"/>
              <a:t>[6] “Consideration on Joint Transmission”, IEEE 802.11-19x/1595r0</a:t>
            </a:r>
          </a:p>
          <a:p>
            <a:r>
              <a:rPr lang="en-GB" sz="1800" dirty="0"/>
              <a:t>[7] “Multi-AP for reliability with Coherent and Non-coherent transmissions”, IEEE 802.11-23/2009r0</a:t>
            </a:r>
          </a:p>
          <a:p>
            <a:r>
              <a:rPr lang="en-GB" sz="1800" dirty="0"/>
              <a:t>[8] “Joint Transmission for UHR – A Refresher and New Results”, IEEE 802.11-22/2188r0</a:t>
            </a:r>
          </a:p>
          <a:p>
            <a:r>
              <a:rPr lang="en-GB" sz="1800" dirty="0"/>
              <a:t>[9] “</a:t>
            </a:r>
            <a:r>
              <a:rPr lang="en-US" sz="1800" dirty="0"/>
              <a:t>Some thoughts on relay improvement</a:t>
            </a:r>
            <a:r>
              <a:rPr lang="en-GB" sz="1800" dirty="0"/>
              <a:t>”</a:t>
            </a:r>
            <a:r>
              <a:rPr lang="en-US" sz="1800" dirty="0"/>
              <a:t>,</a:t>
            </a:r>
            <a:r>
              <a:rPr lang="ja-JP" altLang="en-US" sz="1800" dirty="0"/>
              <a:t> </a:t>
            </a:r>
            <a:r>
              <a:rPr lang="en-US" altLang="ja-JP" sz="1800" dirty="0"/>
              <a:t>IEEE802.11-23/2217r1</a:t>
            </a:r>
            <a:endParaRPr lang="en-GB" sz="1800" dirty="0"/>
          </a:p>
          <a:p>
            <a:r>
              <a:rPr lang="en-US" sz="1800" dirty="0"/>
              <a:t>[10] “</a:t>
            </a:r>
            <a:r>
              <a:rPr lang="en-US" altLang="ja-JP" sz="1800" dirty="0"/>
              <a:t>Consideration on Joint Transmission</a:t>
            </a:r>
            <a:r>
              <a:rPr lang="en-US" sz="1800" dirty="0"/>
              <a:t>”</a:t>
            </a:r>
            <a:r>
              <a:rPr lang="en-US" altLang="ja-JP" sz="1800" dirty="0"/>
              <a:t> , IEEE 802.11-24/0444r2</a:t>
            </a:r>
            <a:endParaRPr lang="en-US" sz="1800" dirty="0"/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Kazunobu Serizawa, ATR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B73CEC-1F07-EA01-FBF8-A4AF0F773EE6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altLang="ja-JP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13539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4802</TotalTime>
  <Words>1018</Words>
  <Application>Microsoft Office PowerPoint</Application>
  <PresentationFormat>ワイド画面</PresentationFormat>
  <Paragraphs>163</Paragraphs>
  <Slides>9</Slides>
  <Notes>5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Arial Unicode MS</vt:lpstr>
      <vt:lpstr>Arial</vt:lpstr>
      <vt:lpstr>Times New Roman</vt:lpstr>
      <vt:lpstr>Office テーマ</vt:lpstr>
      <vt:lpstr>Document</vt:lpstr>
      <vt:lpstr>Thought on PAP Transmission in Joint Transmission</vt:lpstr>
      <vt:lpstr>Introduction</vt:lpstr>
      <vt:lpstr>Recap: Joint Transmission</vt:lpstr>
      <vt:lpstr>Regular Transmission and Joint Transmission</vt:lpstr>
      <vt:lpstr>Transmission from PAP to OBSS STA</vt:lpstr>
      <vt:lpstr> PAP DATA transmission using encapsulation</vt:lpstr>
      <vt:lpstr>Benefits of PAP DATA transmission using encapsulation</vt:lpstr>
      <vt:lpstr>Summary</vt:lpstr>
      <vt:lpstr>References</vt:lpstr>
    </vt:vector>
  </TitlesOfParts>
  <Company>ATR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Considerations on Joint Transmission</dc:title>
  <dc:creator>一人 矢野</dc:creator>
  <cp:keywords/>
  <cp:lastModifiedBy>Serizawa Kazunobu</cp:lastModifiedBy>
  <cp:revision>407</cp:revision>
  <cp:lastPrinted>1601-01-01T00:00:00Z</cp:lastPrinted>
  <dcterms:created xsi:type="dcterms:W3CDTF">2024-03-06T15:27:27Z</dcterms:created>
  <dcterms:modified xsi:type="dcterms:W3CDTF">2024-09-06T05:41:13Z</dcterms:modified>
  <cp:category>Kazunobu Serizawa, ATR</cp:category>
</cp:coreProperties>
</file>