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4" r:id="rId2"/>
    <p:sldId id="258" r:id="rId3"/>
    <p:sldId id="320" r:id="rId4"/>
    <p:sldId id="328" r:id="rId5"/>
    <p:sldId id="321" r:id="rId6"/>
    <p:sldId id="331" r:id="rId7"/>
    <p:sldId id="330" r:id="rId8"/>
    <p:sldId id="329" r:id="rId9"/>
    <p:sldId id="322" r:id="rId10"/>
    <p:sldId id="327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26" autoAdjust="0"/>
    <p:restoredTop sz="90592"/>
  </p:normalViewPr>
  <p:slideViewPr>
    <p:cSldViewPr snapToGrid="0">
      <p:cViewPr>
        <p:scale>
          <a:sx n="66" d="100"/>
          <a:sy n="66" d="100"/>
        </p:scale>
        <p:origin x="145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44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685801"/>
            <a:ext cx="10361085" cy="777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1463040"/>
            <a:ext cx="10895798" cy="4631374"/>
          </a:xfrm>
          <a:prstGeom prst="rect">
            <a:avLst/>
          </a:prstGeom>
        </p:spPr>
        <p:txBody>
          <a:bodyPr>
            <a:noAutofit/>
          </a:bodyPr>
          <a:lstStyle>
            <a:lvl4pPr>
              <a:defRPr b="0"/>
            </a:lvl4pPr>
          </a:lstStyle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dirty="0"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フッター プレースホルダー 8">
            <a:extLst>
              <a:ext uri="{FF2B5EF4-FFF2-40B4-BE49-F238E27FC236}">
                <a16:creationId xmlns:a16="http://schemas.microsoft.com/office/drawing/2014/main" id="{1741683A-8A20-5F36-8400-FC00E387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Ryutaro Ohmoto </a:t>
            </a:r>
            <a:r>
              <a:rPr kumimoji="1" lang="en-US" altLang="ja-JP" dirty="0" smtClean="0"/>
              <a:t>(Dengyo)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07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/>
          <p:nvPr/>
        </p:nvSpPr>
        <p:spPr>
          <a:xfrm>
            <a:off x="914399" y="609599"/>
            <a:ext cx="103632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Line 8"/>
          <p:cNvSpPr/>
          <p:nvPr/>
        </p:nvSpPr>
        <p:spPr>
          <a:xfrm>
            <a:off x="914399" y="6476999"/>
            <a:ext cx="104648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Date Placeholder 3"/>
          <p:cNvSpPr txBox="1"/>
          <p:nvPr userDrawn="1"/>
        </p:nvSpPr>
        <p:spPr>
          <a:xfrm>
            <a:off x="6667503" y="353217"/>
            <a:ext cx="4667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rPr dirty="0"/>
              <a:t>doc.: IEEE 802.1</a:t>
            </a:r>
            <a:r>
              <a:rPr lang="en-US" dirty="0" smtClean="0"/>
              <a:t>1-</a:t>
            </a:r>
            <a:r>
              <a:rPr lang="en-US" altLang="ja-JP" dirty="0" smtClean="0"/>
              <a:t>24</a:t>
            </a:r>
            <a:r>
              <a:rPr lang="en-US" dirty="0" smtClean="0"/>
              <a:t>/1554r0</a:t>
            </a:r>
            <a:endParaRPr dirty="0"/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タイトルテキスト"/>
          <p:cNvSpPr txBox="1">
            <a:spLocks noGrp="1"/>
          </p:cNvSpPr>
          <p:nvPr>
            <p:ph type="title"/>
          </p:nvPr>
        </p:nvSpPr>
        <p:spPr>
          <a:xfrm>
            <a:off x="609600" y="609598"/>
            <a:ext cx="10972800" cy="69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 anchor="ctr"/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7" name="本文レベル1…"/>
          <p:cNvSpPr txBox="1">
            <a:spLocks noGrp="1"/>
          </p:cNvSpPr>
          <p:nvPr>
            <p:ph type="body" idx="1"/>
          </p:nvPr>
        </p:nvSpPr>
        <p:spPr>
          <a:xfrm>
            <a:off x="609600" y="1318263"/>
            <a:ext cx="10972800" cy="514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/>
          <a:lstStyle/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  <a:endParaRPr lang="en-US" dirty="0"/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914399" y="327689"/>
            <a:ext cx="164054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altLang="ja-JP" dirty="0" smtClean="0"/>
              <a:t>September</a:t>
            </a:r>
            <a:r>
              <a:rPr lang="en-US" dirty="0" smtClean="0"/>
              <a:t> </a:t>
            </a:r>
            <a:r>
              <a:rPr lang="en-US" dirty="0"/>
              <a:t>2024</a:t>
            </a:r>
            <a:endParaRPr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9852790" y="6567108"/>
            <a:ext cx="188200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altLang="ja-JP" sz="1200" dirty="0" smtClean="0"/>
              <a:t>Ryutaro Ohmoto (Dengyo)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 userDrawn="1"/>
        </p:nvSpPr>
        <p:spPr>
          <a:xfrm>
            <a:off x="718670" y="6507074"/>
            <a:ext cx="86381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altLang="ja-JP" sz="1200" dirty="0" smtClean="0"/>
              <a:t>Submission</a:t>
            </a:r>
            <a:endParaRPr lang="en-US" altLang="ja-JP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ransition spd="med"/>
  <p:hf hdr="0" ftr="0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60000"/>
        <a:buFont typeface="Wingdings" pitchFamily="2" charset="2"/>
        <a:buChar char="l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613800" marR="0" indent="-2880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720000" marR="0" indent="-21375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システムフォント（レギュラー）"/>
        <a:buChar char="-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342900" marR="0" indent="5544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342900" marR="0" indent="1485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42900" marR="0" indent="19431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42900" marR="0" indent="24003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42900" marR="0" indent="28575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42900" marR="0" indent="33147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83542" y="1014075"/>
            <a:ext cx="10305145" cy="1470025"/>
          </a:xfrm>
          <a:ln/>
        </p:spPr>
        <p:txBody>
          <a:bodyPr/>
          <a:lstStyle/>
          <a:p>
            <a:r>
              <a:rPr lang="en-US" dirty="0"/>
              <a:t>Proposal on </a:t>
            </a:r>
            <a:r>
              <a:rPr lang="en-US" dirty="0" smtClean="0"/>
              <a:t>intelligent radio path control technique to improve SNR and resolve the radio shadow zone in millimeter wave band system</a:t>
            </a:r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7016" y="237063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F808EA98-DE75-3AC8-C80E-9EBAF0EEE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149936"/>
              </p:ext>
            </p:extLst>
          </p:nvPr>
        </p:nvGraphicFramePr>
        <p:xfrm>
          <a:off x="1239838" y="2784475"/>
          <a:ext cx="10017125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3" imgW="10437020" imgH="3105433" progId="Word.Document.8">
                  <p:embed/>
                </p:oleObj>
              </mc:Choice>
              <mc:Fallback>
                <p:oleObj name="Document" r:id="rId3" imgW="10437020" imgH="3105433" progId="Word.Documen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53C6B91E-46E6-14E9-D03D-86F2422E9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2784475"/>
                        <a:ext cx="10017125" cy="296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03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00D04B4-03C5-5A83-3611-EDC5570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lang="ja-JP" alt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D317F7C-F325-A836-76AD-1394EF406C0F}"/>
              </a:ext>
            </a:extLst>
          </p:cNvPr>
          <p:cNvSpPr txBox="1">
            <a:spLocks/>
          </p:cNvSpPr>
          <p:nvPr/>
        </p:nvSpPr>
        <p:spPr>
          <a:xfrm>
            <a:off x="1003300" y="1676400"/>
            <a:ext cx="10667251" cy="411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rm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0" indent="0" hangingPunct="1">
              <a:buNone/>
              <a:defRPr sz="2000" b="0"/>
            </a:pPr>
            <a:r>
              <a:rPr lang="en-US" sz="2000" dirty="0"/>
              <a:t>[1] Wireless Technologies for Future Network Services Tailored to the Requirements of Various Users and Applications, </a:t>
            </a:r>
            <a:r>
              <a:rPr lang="en-US" sz="2000" dirty="0" err="1" smtClean="0"/>
              <a:t>Y.Takatori</a:t>
            </a:r>
            <a:r>
              <a:rPr lang="en-US" sz="2000" dirty="0"/>
              <a:t>, NTT R&amp;D </a:t>
            </a:r>
            <a:r>
              <a:rPr lang="en-US" sz="2000" dirty="0" smtClean="0"/>
              <a:t>Website, July, 202</a:t>
            </a:r>
            <a:r>
              <a:rPr lang="en-US" altLang="ja-JP" sz="2000" dirty="0" smtClean="0"/>
              <a:t>2</a:t>
            </a:r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r>
              <a:rPr lang="en-US" altLang="ja-JP" sz="2000" dirty="0" smtClean="0"/>
              <a:t>[</a:t>
            </a:r>
            <a:r>
              <a:rPr lang="en-US" altLang="ja-JP" sz="2000" dirty="0"/>
              <a:t>2] Wi-Fi 8: Embracing the Millimeter-Wave Era - arXiv.org, </a:t>
            </a:r>
            <a:r>
              <a:rPr lang="en-US" altLang="ja-JP" sz="2000" dirty="0" smtClean="0"/>
              <a:t>July, </a:t>
            </a:r>
            <a:r>
              <a:rPr lang="en-US" altLang="ja-JP" sz="2000" dirty="0"/>
              <a:t>2024</a:t>
            </a:r>
          </a:p>
          <a:p>
            <a:pPr marL="0" indent="0" hangingPunct="1">
              <a:buNone/>
              <a:defRPr sz="2000" b="0"/>
            </a:pPr>
            <a:endParaRPr lang="en-US" altLang="ja-JP" sz="2000" dirty="0"/>
          </a:p>
          <a:p>
            <a:pPr marL="0" indent="0" hangingPunct="1">
              <a:buNone/>
              <a:defRPr sz="2000" b="0"/>
            </a:pPr>
            <a:r>
              <a:rPr lang="en-US" sz="2000" dirty="0" smtClean="0"/>
              <a:t>[3] </a:t>
            </a:r>
            <a:r>
              <a:rPr lang="en-US" altLang="ja-JP" dirty="0"/>
              <a:t>Effect for IRS at 60 GHz Band in Indoor Environment, </a:t>
            </a:r>
            <a:r>
              <a:rPr lang="en-US" altLang="ja-JP" dirty="0" smtClean="0"/>
              <a:t>M. Yoshino and D. Sugimura, IEICE </a:t>
            </a:r>
            <a:r>
              <a:rPr lang="en-US" altLang="ja-JP" dirty="0"/>
              <a:t>Technical Report A</a:t>
            </a:r>
            <a:r>
              <a:rPr lang="ja-JP" altLang="en-US" dirty="0"/>
              <a:t>･</a:t>
            </a:r>
            <a:r>
              <a:rPr lang="en-US" altLang="ja-JP" dirty="0"/>
              <a:t>P2024-33, July </a:t>
            </a:r>
            <a:r>
              <a:rPr lang="en-US" altLang="ja-JP" dirty="0" smtClean="0"/>
              <a:t>2024</a:t>
            </a:r>
            <a:endParaRPr lang="en-US" sz="2000" dirty="0" smtClean="0"/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r>
              <a:rPr lang="en-US" sz="2000" dirty="0" smtClean="0"/>
              <a:t>[4] </a:t>
            </a:r>
            <a:r>
              <a:rPr lang="en-US" altLang="ja-JP" dirty="0"/>
              <a:t>Design of a ridged waveguide slot array antenna fabricated by diffusion </a:t>
            </a:r>
            <a:r>
              <a:rPr lang="en-US" altLang="ja-JP" dirty="0" smtClean="0"/>
              <a:t>bonding, U. Azuma and H. Hagiwara, IEICE </a:t>
            </a:r>
            <a:r>
              <a:rPr lang="en-US" altLang="ja-JP" dirty="0"/>
              <a:t>Technical Report A</a:t>
            </a:r>
            <a:r>
              <a:rPr lang="ja-JP" altLang="en-US" dirty="0"/>
              <a:t>･</a:t>
            </a:r>
            <a:r>
              <a:rPr lang="en-US" altLang="ja-JP" dirty="0" smtClean="0"/>
              <a:t>P2024-22, </a:t>
            </a:r>
            <a:r>
              <a:rPr lang="en-US" altLang="ja-JP" dirty="0"/>
              <a:t>July 2024</a:t>
            </a:r>
            <a:endParaRPr lang="en-US" altLang="ja-JP" sz="2000" dirty="0"/>
          </a:p>
          <a:p>
            <a:pPr marL="0" indent="0" hangingPunct="1">
              <a:buNone/>
              <a:defRPr sz="2000" b="0"/>
            </a:pPr>
            <a:r>
              <a:rPr lang="en-US" altLang="ja-JP" dirty="0" smtClean="0"/>
              <a:t> </a:t>
            </a:r>
          </a:p>
          <a:p>
            <a:pPr marL="0" indent="0" hangingPunct="1">
              <a:buNone/>
              <a:defRPr sz="2000" b="0"/>
            </a:pPr>
            <a:endParaRPr lang="en-US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3091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タイトル 1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Abstract</a:t>
            </a:r>
            <a:r>
              <a:rPr dirty="0"/>
              <a:t> </a:t>
            </a:r>
          </a:p>
        </p:txBody>
      </p:sp>
      <p:sp>
        <p:nvSpPr>
          <p:cNvPr id="72" name="コンテンツ プレースホルダー 2"/>
          <p:cNvSpPr txBox="1">
            <a:spLocks noGrp="1"/>
          </p:cNvSpPr>
          <p:nvPr>
            <p:ph type="body" idx="1"/>
          </p:nvPr>
        </p:nvSpPr>
        <p:spPr>
          <a:xfrm>
            <a:off x="857250" y="1628585"/>
            <a:ext cx="10576983" cy="4113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endParaRPr kumimoji="1" lang="en-US" altLang="ja-JP" b="1" dirty="0"/>
          </a:p>
          <a:p>
            <a:pPr>
              <a:lnSpc>
                <a:spcPct val="90000"/>
              </a:lnSpc>
            </a:pPr>
            <a:r>
              <a:rPr lang="en-US" altLang="ja-JP" b="1" dirty="0" smtClean="0"/>
              <a:t>Under the interference explosion due to increasing dense broadband communications, it is required to improve SNR (also depress the interference) </a:t>
            </a:r>
            <a:r>
              <a:rPr lang="en-US" altLang="ja-JP" b="1" dirty="0"/>
              <a:t>and resolve the radio shadow </a:t>
            </a:r>
            <a:r>
              <a:rPr lang="en-US" altLang="ja-JP" b="1" dirty="0" smtClean="0"/>
              <a:t>zone for Wi-Fi network. </a:t>
            </a:r>
            <a:endParaRPr lang="en-US" altLang="ja-JP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b="1" dirty="0"/>
          </a:p>
          <a:p>
            <a:pPr>
              <a:lnSpc>
                <a:spcPct val="90000"/>
              </a:lnSpc>
            </a:pPr>
            <a:r>
              <a:rPr kumimoji="1" lang="en-US" altLang="ja-JP" b="1" dirty="0"/>
              <a:t>We propose </a:t>
            </a:r>
            <a:r>
              <a:rPr kumimoji="1" lang="en-US" altLang="ja-JP" b="1" dirty="0" smtClean="0"/>
              <a:t>to the intelligent radio path control technique which estimates the APs and terminals locations using sensors and dynamically control radio path using antenna beam direction and/or IRS(Intelligent Reflection </a:t>
            </a:r>
            <a:r>
              <a:rPr kumimoji="1" lang="en-US" altLang="ja-JP" b="1" dirty="0"/>
              <a:t>Surface) in millimeter wave band system.</a:t>
            </a:r>
          </a:p>
        </p:txBody>
      </p:sp>
      <p:sp>
        <p:nvSpPr>
          <p:cNvPr id="73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xfrm>
            <a:off x="6082242" y="6475414"/>
            <a:ext cx="127001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A53178-3667-568F-2B38-CC227935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734709"/>
            <a:ext cx="10845800" cy="3853291"/>
          </a:xfrm>
        </p:spPr>
        <p:txBody>
          <a:bodyPr/>
          <a:lstStyle/>
          <a:p>
            <a:r>
              <a:rPr lang="en-US" altLang="ja-JP" b="1" dirty="0" smtClean="0"/>
              <a:t>Various broadband wireless applications, such as HD video streaming, are increasing day by day[1]. </a:t>
            </a:r>
            <a:endParaRPr lang="en-US" altLang="ja-JP" b="1" dirty="0"/>
          </a:p>
          <a:p>
            <a:r>
              <a:rPr lang="en-US" altLang="ja-JP" b="1" dirty="0" smtClean="0"/>
              <a:t>Consequently, these broadband applications arise interference explosion.</a:t>
            </a:r>
          </a:p>
          <a:p>
            <a:r>
              <a:rPr lang="en-US" altLang="ja-JP" b="1" dirty="0" smtClean="0"/>
              <a:t>Though Wi-Fi 7 in sub-6 band somehow solves the interference explosion, broadband system is still required.</a:t>
            </a:r>
            <a:endParaRPr lang="en-US" altLang="ja-JP" b="1" dirty="0"/>
          </a:p>
          <a:p>
            <a:r>
              <a:rPr lang="en-US" altLang="ja-JP" b="1" dirty="0" smtClean="0"/>
              <a:t>Popularization </a:t>
            </a:r>
            <a:r>
              <a:rPr lang="en-US" altLang="ja-JP" b="1" dirty="0"/>
              <a:t>and generalization </a:t>
            </a:r>
            <a:r>
              <a:rPr lang="en-US" altLang="ja-JP" b="1" dirty="0" smtClean="0"/>
              <a:t>of broadband system using millimeter wave </a:t>
            </a:r>
            <a:r>
              <a:rPr lang="en-US" altLang="ja-JP" b="1" dirty="0"/>
              <a:t>band </a:t>
            </a:r>
            <a:r>
              <a:rPr lang="en-US" altLang="ja-JP" b="1" dirty="0" smtClean="0"/>
              <a:t>are in the next stage[2]. </a:t>
            </a:r>
          </a:p>
          <a:p>
            <a:r>
              <a:rPr lang="en-US" altLang="ja-JP" b="1" dirty="0"/>
              <a:t>In millimeter wave </a:t>
            </a:r>
            <a:r>
              <a:rPr lang="en-US" altLang="ja-JP" b="1" dirty="0" smtClean="0"/>
              <a:t>band, it is easier to achieve radio path control, such as antenna beam swing.  </a:t>
            </a:r>
            <a:endParaRPr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73749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Objective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339173" y="6537918"/>
            <a:ext cx="165101" cy="184027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005" y="1850684"/>
            <a:ext cx="7270230" cy="591047"/>
          </a:xfrm>
        </p:spPr>
        <p:txBody>
          <a:bodyPr/>
          <a:lstStyle/>
          <a:p>
            <a:r>
              <a:rPr lang="en-US" altLang="ja-JP" sz="2800" dirty="0" smtClean="0"/>
              <a:t>Areal Frequency usage efficiency improvement</a:t>
            </a:r>
            <a:endParaRPr lang="ja-JP" altLang="en-US" sz="2800" dirty="0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73A705ED-0B7B-424F-AE03-1B1C7AC2F911}"/>
              </a:ext>
            </a:extLst>
          </p:cNvPr>
          <p:cNvSpPr/>
          <p:nvPr/>
        </p:nvSpPr>
        <p:spPr>
          <a:xfrm rot="5400000">
            <a:off x="5937826" y="2922587"/>
            <a:ext cx="400599" cy="18092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4FD1B0F-6B24-4E11-BC48-8F91304E92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367" y="2544152"/>
            <a:ext cx="1314493" cy="9124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D5B4C5-D296-4939-B5E0-F34B386E6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716" y="2544943"/>
            <a:ext cx="1303261" cy="90463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F849B7-0685-4DC7-816A-28E7AAD3A481}"/>
              </a:ext>
            </a:extLst>
          </p:cNvPr>
          <p:cNvSpPr txBox="1"/>
          <p:nvPr/>
        </p:nvSpPr>
        <p:spPr>
          <a:xfrm>
            <a:off x="5424346" y="3368599"/>
            <a:ext cx="1829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600" dirty="0" smtClean="0">
                <a:ea typeface="源ノ角ゴシック JP Regular" panose="020B0500000000000000" pitchFamily="34" charset="-128"/>
              </a:rPr>
              <a:t>more than twice </a:t>
            </a:r>
            <a:endParaRPr lang="zh-CN" altLang="en-US" sz="1600" dirty="0">
              <a:ea typeface="源ノ角ゴシック JP Regular" panose="020B0500000000000000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629965-EAE1-4D8A-B13E-33C21DC202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16" y="4313098"/>
            <a:ext cx="1342717" cy="8153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BD8437D-F3C0-4BD2-BCC5-815BEC4EC3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24" y="4313098"/>
            <a:ext cx="1304403" cy="792088"/>
          </a:xfrm>
          <a:prstGeom prst="rect">
            <a:avLst/>
          </a:prstGeom>
        </p:spPr>
      </p:pic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D7E89F96-2B59-4AAC-AECD-85F960F3164A}"/>
              </a:ext>
            </a:extLst>
          </p:cNvPr>
          <p:cNvSpPr/>
          <p:nvPr/>
        </p:nvSpPr>
        <p:spPr>
          <a:xfrm rot="5400000">
            <a:off x="5989676" y="4622616"/>
            <a:ext cx="432048" cy="14401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A7D3B73-CCAF-4389-95EE-8CC168A74E36}"/>
              </a:ext>
            </a:extLst>
          </p:cNvPr>
          <p:cNvSpPr txBox="1"/>
          <p:nvPr/>
        </p:nvSpPr>
        <p:spPr>
          <a:xfrm>
            <a:off x="5341795" y="5098758"/>
            <a:ext cx="1917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600" dirty="0" smtClean="0">
                <a:ea typeface="源ノ角ゴシック JP Regular" panose="020B0500000000000000" pitchFamily="34" charset="-128"/>
              </a:rPr>
              <a:t>More than</a:t>
            </a:r>
            <a:r>
              <a:rPr lang="ja-JP" altLang="en-US" sz="1600" dirty="0">
                <a:ea typeface="源ノ角ゴシック JP Regular" panose="020B0500000000000000" pitchFamily="34" charset="-128"/>
              </a:rPr>
              <a:t> </a:t>
            </a:r>
            <a:r>
              <a:rPr lang="en-US" altLang="ja-JP" sz="1600" dirty="0" smtClean="0">
                <a:ea typeface="源ノ角ゴシック JP Regular" panose="020B0500000000000000" pitchFamily="34" charset="-128"/>
              </a:rPr>
              <a:t>1.5 times</a:t>
            </a:r>
            <a:endParaRPr lang="zh-CN" altLang="en-US" sz="1600" dirty="0">
              <a:ea typeface="源ノ角ゴシック JP Regular" panose="020B0500000000000000" pitchFamily="34" charset="-128"/>
            </a:endParaRPr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1391454" y="3741063"/>
            <a:ext cx="7270230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 altLang="ja-JP" sz="2800" dirty="0" smtClean="0"/>
              <a:t>Coverage improvement</a:t>
            </a:r>
            <a:endParaRPr lang="ja-JP" altLang="en-US" sz="2800" dirty="0"/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14400" y="1375984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 smtClean="0"/>
              <a:t>Broadband wide area access achievement   </a:t>
            </a:r>
            <a:endParaRPr lang="ja-JP" altLang="en-US" sz="2800" b="1" dirty="0"/>
          </a:p>
        </p:txBody>
      </p:sp>
      <p:sp>
        <p:nvSpPr>
          <p:cNvPr id="18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14400" y="5404961"/>
            <a:ext cx="9660378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 startAt="2"/>
            </a:pPr>
            <a:r>
              <a:rPr lang="en-US" altLang="ja-JP" sz="2800" b="1" dirty="0" smtClean="0"/>
              <a:t>Radio source location estimation accuracy improvement</a:t>
            </a:r>
            <a:endParaRPr lang="ja-JP" altLang="en-US" sz="2800" b="1" dirty="0"/>
          </a:p>
        </p:txBody>
      </p:sp>
      <p:sp>
        <p:nvSpPr>
          <p:cNvPr id="19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1391454" y="3732301"/>
            <a:ext cx="7270230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 altLang="ja-JP" sz="2800" dirty="0" smtClean="0"/>
              <a:t>Coverage improvement</a:t>
            </a:r>
            <a:endParaRPr lang="ja-JP" altLang="en-US" sz="2800" dirty="0"/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1329178" y="5905777"/>
            <a:ext cx="9245600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 altLang="ja-JP" sz="2800" dirty="0"/>
              <a:t>10 cm  discrepancy </a:t>
            </a:r>
            <a:r>
              <a:rPr lang="en-US" altLang="ja-JP" sz="2800" dirty="0" smtClean="0"/>
              <a:t>at 5m apart from the nearest AP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61176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 dirty="0"/>
          </a:p>
        </p:txBody>
      </p:sp>
      <p:sp>
        <p:nvSpPr>
          <p:cNvPr id="64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14400" y="1670510"/>
            <a:ext cx="8895339" cy="1505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/>
              <a:t>Radio source </a:t>
            </a:r>
            <a:r>
              <a:rPr lang="en-US" altLang="ja-JP" sz="2800" b="1" dirty="0" smtClean="0"/>
              <a:t>detection</a:t>
            </a:r>
          </a:p>
          <a:p>
            <a:pPr marL="514350" indent="-514350" hangingPunct="1">
              <a:buSzPct val="100000"/>
              <a:buFont typeface="+mj-lt"/>
              <a:buAutoNum type="arabicPeriod"/>
            </a:pPr>
            <a:endParaRPr lang="en-US" altLang="ja-JP" sz="2800" b="1" dirty="0" smtClean="0"/>
          </a:p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 smtClean="0"/>
              <a:t>Intelligent radio path control</a:t>
            </a:r>
          </a:p>
          <a:p>
            <a:pPr marL="514350" indent="-514350" hangingPunct="1">
              <a:buSzPct val="100000"/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 hangingPunct="1">
              <a:buSzPct val="100000"/>
              <a:buFont typeface="+mj-lt"/>
              <a:buAutoNum type="arabicPeriod"/>
            </a:pPr>
            <a:endParaRPr lang="en-US" altLang="ja-JP" sz="2800" dirty="0"/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5483236" y="3386475"/>
            <a:ext cx="54864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altLang="ja-JP" sz="2800" dirty="0"/>
              <a:t>Aim at the </a:t>
            </a:r>
            <a:r>
              <a:rPr lang="en-US" altLang="ja-JP" sz="2800" dirty="0" smtClean="0"/>
              <a:t>target (</a:t>
            </a:r>
            <a:r>
              <a:rPr lang="en-US" altLang="ja-JP" sz="2800" dirty="0"/>
              <a:t>Terminal/IRS*[3])</a:t>
            </a:r>
            <a:endParaRPr lang="en-US" altLang="ja-JP" sz="2800" dirty="0" smtClean="0"/>
          </a:p>
          <a:p>
            <a:r>
              <a:rPr lang="en-US" altLang="ja-JP" sz="2800" dirty="0"/>
              <a:t>Aim null at the </a:t>
            </a:r>
            <a:r>
              <a:rPr lang="en-US" altLang="ja-JP" sz="2800" dirty="0" smtClean="0"/>
              <a:t>interference source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2054" name="正方形/長方形 2053"/>
          <p:cNvSpPr/>
          <p:nvPr/>
        </p:nvSpPr>
        <p:spPr>
          <a:xfrm>
            <a:off x="8847024" y="4288643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*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Intelligent Reflecting Surface</a:t>
            </a:r>
            <a:endParaRPr lang="ja-JP" altLang="en-US" sz="1800" dirty="0"/>
          </a:p>
        </p:txBody>
      </p:sp>
      <p:sp>
        <p:nvSpPr>
          <p:cNvPr id="2055" name="正方形/長方形 2054"/>
          <p:cNvSpPr/>
          <p:nvPr/>
        </p:nvSpPr>
        <p:spPr>
          <a:xfrm>
            <a:off x="1354241" y="3383174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800" dirty="0" smtClean="0"/>
              <a:t>AP antenna beam swing</a:t>
            </a:r>
            <a:endParaRPr lang="ja-JP" altLang="en-US" sz="2800" dirty="0"/>
          </a:p>
        </p:txBody>
      </p:sp>
      <p:sp>
        <p:nvSpPr>
          <p:cNvPr id="88" name="正方形/長方形 87"/>
          <p:cNvSpPr/>
          <p:nvPr/>
        </p:nvSpPr>
        <p:spPr>
          <a:xfrm>
            <a:off x="1354241" y="4802828"/>
            <a:ext cx="6490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800" dirty="0" smtClean="0"/>
              <a:t>Resolving </a:t>
            </a:r>
            <a:r>
              <a:rPr lang="en-US" altLang="ja-JP" sz="2800" dirty="0"/>
              <a:t>the </a:t>
            </a:r>
            <a:r>
              <a:rPr lang="en-US" altLang="ja-JP" sz="2800" dirty="0" smtClean="0"/>
              <a:t>shadow zone </a:t>
            </a:r>
            <a:r>
              <a:rPr lang="en-US" altLang="ja-JP" sz="2800" dirty="0"/>
              <a:t>with the IRS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01953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6</a:t>
            </a:fld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11" y="1937612"/>
            <a:ext cx="10895798" cy="982827"/>
          </a:xfrm>
        </p:spPr>
        <p:txBody>
          <a:bodyPr/>
          <a:lstStyle/>
          <a:p>
            <a:r>
              <a:rPr lang="en-US" altLang="ja-JP" dirty="0" smtClean="0"/>
              <a:t>Radio sensor</a:t>
            </a:r>
          </a:p>
          <a:p>
            <a:r>
              <a:rPr lang="en-US" altLang="ja-JP" dirty="0" smtClean="0"/>
              <a:t>3D space mapping using camera and SLAM</a:t>
            </a:r>
          </a:p>
        </p:txBody>
      </p:sp>
      <p:sp>
        <p:nvSpPr>
          <p:cNvPr id="64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792787" y="1502114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/>
              <a:t>Radio source </a:t>
            </a:r>
            <a:r>
              <a:rPr lang="en-US" altLang="ja-JP" sz="2800" b="1" dirty="0" smtClean="0"/>
              <a:t>detection (1)</a:t>
            </a:r>
            <a:endParaRPr lang="ja-JP" altLang="en-US" sz="2800" b="1" dirty="0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94" y="3395011"/>
            <a:ext cx="1369961" cy="262097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943493" y="6015983"/>
            <a:ext cx="2797561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 smtClean="0"/>
              <a:t>60GHz band radio </a:t>
            </a:r>
            <a:r>
              <a:rPr lang="en-US" altLang="ja-JP" sz="2000" dirty="0"/>
              <a:t>sensor</a:t>
            </a:r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3712931" y="3674961"/>
            <a:ext cx="438150" cy="2857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151080" y="3372613"/>
            <a:ext cx="241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60GHz band array antenna</a:t>
            </a:r>
            <a:endParaRPr lang="en-US" altLang="ja-JP" sz="1600" dirty="0"/>
          </a:p>
        </p:txBody>
      </p:sp>
      <p:cxnSp>
        <p:nvCxnSpPr>
          <p:cNvPr id="68" name="直線矢印コネクタ 67"/>
          <p:cNvCxnSpPr/>
          <p:nvPr/>
        </p:nvCxnSpPr>
        <p:spPr>
          <a:xfrm flipH="1">
            <a:off x="3712931" y="5208486"/>
            <a:ext cx="438150" cy="2857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4151081" y="5022718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Signal analyzer</a:t>
            </a:r>
            <a:endParaRPr lang="en-US" altLang="ja-JP" sz="1600" dirty="0"/>
          </a:p>
        </p:txBody>
      </p:sp>
      <p:cxnSp>
        <p:nvCxnSpPr>
          <p:cNvPr id="70" name="直線矢印コネクタ 69"/>
          <p:cNvCxnSpPr>
            <a:stCxn id="71" idx="1"/>
          </p:cNvCxnSpPr>
          <p:nvPr/>
        </p:nvCxnSpPr>
        <p:spPr>
          <a:xfrm flipH="1" flipV="1">
            <a:off x="3589105" y="4177361"/>
            <a:ext cx="438150" cy="5053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4027255" y="4058615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Antenna rotator</a:t>
            </a:r>
            <a:endParaRPr lang="en-US" altLang="ja-JP" sz="1600" dirty="0"/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2451A9FB-133D-6643-7BC3-561733B20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05" y="4196057"/>
            <a:ext cx="2925522" cy="1445348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8222086" y="6034680"/>
            <a:ext cx="2156360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/>
              <a:t>3D space mapping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00375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2012" y="2021322"/>
            <a:ext cx="10895798" cy="930870"/>
          </a:xfrm>
        </p:spPr>
        <p:txBody>
          <a:bodyPr/>
          <a:lstStyle/>
          <a:p>
            <a:r>
              <a:rPr lang="en-US" altLang="ja-JP" dirty="0"/>
              <a:t>Rey trace analysis using radio sensor data and 3D space mapping</a:t>
            </a:r>
            <a:endParaRPr lang="ja-JP" altLang="en-US" dirty="0"/>
          </a:p>
          <a:p>
            <a:r>
              <a:rPr lang="en-US" altLang="ja-JP" dirty="0" smtClean="0"/>
              <a:t>WLAN capture</a:t>
            </a:r>
          </a:p>
        </p:txBody>
      </p:sp>
      <p:sp>
        <p:nvSpPr>
          <p:cNvPr id="64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904469" y="1528556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/>
            </a:pPr>
            <a:r>
              <a:rPr lang="en-US" altLang="ja-JP" sz="2800" b="1" dirty="0"/>
              <a:t>Radio source </a:t>
            </a:r>
            <a:r>
              <a:rPr lang="en-US" altLang="ja-JP" sz="2800" b="1" dirty="0" smtClean="0"/>
              <a:t>detection (2)</a:t>
            </a:r>
            <a:endParaRPr lang="ja-JP" altLang="en-US" sz="28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8371820" y="6126675"/>
            <a:ext cx="1773242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/>
              <a:t>WLAN capture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7735830" y="5763265"/>
            <a:ext cx="3121367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 smtClean="0"/>
              <a:t>Capture Layer 2 information</a:t>
            </a:r>
            <a:endParaRPr lang="en-US" altLang="ja-JP" sz="20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56" y="4012187"/>
            <a:ext cx="1953857" cy="17116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99" y="3786175"/>
            <a:ext cx="2089839" cy="1999959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35018" y="4677901"/>
            <a:ext cx="336768" cy="312865"/>
          </a:xfrm>
          <a:prstGeom prst="rightArrow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444075" y="4324341"/>
            <a:ext cx="81979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solidFill>
                  <a:srgbClr val="00FF00"/>
                </a:solidFill>
              </a:rPr>
              <a:t>Estimated location</a:t>
            </a:r>
            <a:endParaRPr lang="en-US" altLang="ja-JP" sz="1050" dirty="0">
              <a:solidFill>
                <a:srgbClr val="00FF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49891" y="4089027"/>
            <a:ext cx="933269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050" dirty="0" smtClean="0">
                <a:solidFill>
                  <a:schemeClr val="tx1"/>
                </a:solidFill>
              </a:rPr>
              <a:t>Simple model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371786" y="3838132"/>
            <a:ext cx="1892080" cy="25089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611261" y="3829693"/>
            <a:ext cx="1445314" cy="25391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US" altLang="ja-JP" sz="1050" dirty="0" smtClean="0">
                <a:solidFill>
                  <a:srgbClr val="FF0000"/>
                </a:solidFill>
              </a:rPr>
              <a:t>Radio resource location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71786" y="4063259"/>
            <a:ext cx="511623" cy="27968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117784" y="5984031"/>
            <a:ext cx="2111475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altLang="ja-JP" sz="2000" dirty="0"/>
              <a:t>Rey trace analysis </a:t>
            </a:r>
            <a:endParaRPr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980" y="3442025"/>
            <a:ext cx="1304925" cy="23622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163" y="3423934"/>
            <a:ext cx="2255769" cy="23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86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Overview of intelligent </a:t>
            </a:r>
            <a:r>
              <a:rPr lang="en-US" altLang="ja-JP" dirty="0"/>
              <a:t>radio path control </a:t>
            </a:r>
            <a:r>
              <a:rPr lang="en-US" altLang="ja-JP" dirty="0" smtClean="0"/>
              <a:t>technique 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8</a:t>
            </a:fld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202" y="2073191"/>
            <a:ext cx="10895798" cy="928058"/>
          </a:xfrm>
        </p:spPr>
        <p:txBody>
          <a:bodyPr/>
          <a:lstStyle/>
          <a:p>
            <a:r>
              <a:rPr lang="en-US" altLang="ja-JP" dirty="0" smtClean="0"/>
              <a:t>Active antenna (Waveguide </a:t>
            </a:r>
            <a:r>
              <a:rPr lang="en-US" altLang="ja-JP" dirty="0"/>
              <a:t>slot </a:t>
            </a:r>
            <a:r>
              <a:rPr lang="en-US" altLang="ja-JP" dirty="0" smtClean="0"/>
              <a:t>antenna[4])</a:t>
            </a:r>
            <a:endParaRPr lang="en-US" altLang="ja-JP" dirty="0"/>
          </a:p>
          <a:p>
            <a:r>
              <a:rPr lang="en-US" altLang="ja-JP" dirty="0" smtClean="0"/>
              <a:t>IRS</a:t>
            </a:r>
          </a:p>
        </p:txBody>
      </p:sp>
      <p:sp>
        <p:nvSpPr>
          <p:cNvPr id="65" name="テキスト プレースホルダー 2">
            <a:extLst>
              <a:ext uri="{FF2B5EF4-FFF2-40B4-BE49-F238E27FC236}">
                <a16:creationId xmlns:a16="http://schemas.microsoft.com/office/drawing/2014/main" id="{AD1ADFBF-8EA6-22D8-5FBD-77DEFA5B2E95}"/>
              </a:ext>
            </a:extLst>
          </p:cNvPr>
          <p:cNvSpPr txBox="1">
            <a:spLocks/>
          </p:cNvSpPr>
          <p:nvPr/>
        </p:nvSpPr>
        <p:spPr>
          <a:xfrm>
            <a:off x="889736" y="1544486"/>
            <a:ext cx="8895339" cy="59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514350" indent="-514350" hangingPunct="1">
              <a:buSzPct val="100000"/>
              <a:buFont typeface="+mj-lt"/>
              <a:buAutoNum type="arabicPeriod" startAt="2"/>
            </a:pPr>
            <a:r>
              <a:rPr lang="en-US" altLang="ja-JP" sz="2800" b="1" dirty="0" smtClean="0"/>
              <a:t>Intelligent radio path control</a:t>
            </a:r>
            <a:endParaRPr lang="ja-JP" altLang="en-US" sz="28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640186" y="6123872"/>
            <a:ext cx="4423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Active antenna (Waveguide slot antenna)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867" y="2963149"/>
            <a:ext cx="3157734" cy="164426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8507218" y="612387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IRS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73" y="4566585"/>
            <a:ext cx="2213302" cy="164932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158" y="3070944"/>
            <a:ext cx="3257550" cy="187269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210557" y="3933636"/>
            <a:ext cx="422275" cy="111481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68741" y="3889349"/>
            <a:ext cx="505906" cy="200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In/Out hole</a:t>
            </a:r>
            <a:endParaRPr kumimoji="0" lang="ja-JP" alt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63510" y="4324161"/>
            <a:ext cx="623348" cy="111481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9302" y="4279875"/>
            <a:ext cx="684215" cy="200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Fixing hole</a:t>
            </a:r>
            <a:endParaRPr kumimoji="0" lang="ja-JP" alt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277233" y="3306025"/>
            <a:ext cx="6350" cy="613027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2366927" y="4045117"/>
            <a:ext cx="3521" cy="669925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2469970" y="4435642"/>
            <a:ext cx="98664" cy="216414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図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970" y="5013337"/>
            <a:ext cx="2082165" cy="121735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9478925" y="4659301"/>
            <a:ext cx="131800" cy="436574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424752" y="4630404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35°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424752" y="4738031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45°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424752" y="4836713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55°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424752" y="4944340"/>
            <a:ext cx="182099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rPr>
              <a:t>65°</a:t>
            </a:r>
            <a:endParaRPr kumimoji="0" lang="ja-JP" altLang="en-US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7682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33D5B9B-82EC-1CC8-F01B-6E7BF40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D5E374-05DF-0BE3-AEDA-4D332C72CC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9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266679" y="1750368"/>
            <a:ext cx="10633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b="1" dirty="0" smtClean="0"/>
              <a:t>Intelligent </a:t>
            </a:r>
            <a:r>
              <a:rPr lang="en-US" altLang="ja-JP" b="1" dirty="0"/>
              <a:t>radio path control </a:t>
            </a:r>
            <a:r>
              <a:rPr lang="en-US" altLang="ja-JP" b="1" dirty="0" smtClean="0"/>
              <a:t>technique are proposed to </a:t>
            </a:r>
            <a:r>
              <a:rPr lang="en-US" altLang="ja-JP" b="1" dirty="0"/>
              <a:t>improve </a:t>
            </a:r>
            <a:r>
              <a:rPr lang="en-US" altLang="ja-JP" b="1" dirty="0" smtClean="0"/>
              <a:t>SNR and </a:t>
            </a:r>
            <a:r>
              <a:rPr lang="en-US" altLang="ja-JP" b="1" dirty="0"/>
              <a:t>resolve the radio shadow zone for Wi-Fi </a:t>
            </a:r>
            <a:r>
              <a:rPr lang="en-US" altLang="ja-JP" b="1" dirty="0" smtClean="0"/>
              <a:t>network in </a:t>
            </a:r>
            <a:r>
              <a:rPr kumimoji="1" lang="en-US" altLang="ja-JP" b="1" dirty="0"/>
              <a:t>millimeter wave </a:t>
            </a:r>
            <a:r>
              <a:rPr kumimoji="1" lang="en-US" altLang="ja-JP" b="1" dirty="0" smtClean="0"/>
              <a:t>band system</a:t>
            </a:r>
            <a:r>
              <a:rPr lang="en-US" altLang="ja-JP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b="1" dirty="0" smtClean="0"/>
              <a:t>Several radio </a:t>
            </a:r>
            <a:r>
              <a:rPr lang="en-US" altLang="ja-JP" b="1" dirty="0"/>
              <a:t>source </a:t>
            </a:r>
            <a:r>
              <a:rPr lang="en-US" altLang="ja-JP" b="1" dirty="0" smtClean="0"/>
              <a:t>detection and intelligent </a:t>
            </a:r>
            <a:r>
              <a:rPr lang="en-US" altLang="ja-JP" b="1" dirty="0"/>
              <a:t>radio path </a:t>
            </a:r>
            <a:r>
              <a:rPr lang="en-US" altLang="ja-JP" b="1" dirty="0" smtClean="0"/>
              <a:t>control techniques are applicable depending </a:t>
            </a:r>
            <a:r>
              <a:rPr lang="en-US" altLang="ja-JP" b="1" dirty="0"/>
              <a:t>on </a:t>
            </a:r>
            <a:r>
              <a:rPr lang="en-US" altLang="ja-JP" b="1" dirty="0" smtClean="0"/>
              <a:t>the </a:t>
            </a:r>
            <a:r>
              <a:rPr lang="en-US" altLang="ja-JP" b="1" dirty="0"/>
              <a:t>environment to which it is </a:t>
            </a:r>
            <a:r>
              <a:rPr lang="en-US" altLang="ja-JP" b="1" dirty="0" smtClean="0"/>
              <a:t>applied.</a:t>
            </a:r>
            <a:endParaRPr lang="en-US" altLang="ja-JP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19652" y="4713057"/>
            <a:ext cx="958024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ja-JP" sz="1800" b="1" dirty="0" smtClean="0"/>
              <a:t>Acknowledgement</a:t>
            </a:r>
          </a:p>
          <a:p>
            <a:r>
              <a:rPr lang="en-US" altLang="ja-JP" sz="1800" dirty="0" smtClean="0"/>
              <a:t>I </a:t>
            </a:r>
            <a:r>
              <a:rPr lang="en-US" altLang="ja-JP" sz="1800" dirty="0"/>
              <a:t>would like to thank </a:t>
            </a:r>
            <a:r>
              <a:rPr lang="en-US" altLang="ja-JP" sz="1800" dirty="0" err="1" smtClean="0"/>
              <a:t>Ryosei</a:t>
            </a:r>
            <a:r>
              <a:rPr lang="en-US" altLang="ja-JP" sz="1800" dirty="0" smtClean="0"/>
              <a:t>, Ltd. for development of WLAN capture,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and Brains corporation for </a:t>
            </a:r>
            <a:r>
              <a:rPr lang="en-US" altLang="ja-JP" sz="1800" dirty="0"/>
              <a:t>development </a:t>
            </a:r>
            <a:r>
              <a:rPr lang="en-US" altLang="ja-JP" sz="1800" dirty="0" smtClean="0"/>
              <a:t>3D </a:t>
            </a:r>
            <a:r>
              <a:rPr lang="en-US" altLang="ja-JP" sz="1800" dirty="0"/>
              <a:t>space </a:t>
            </a:r>
            <a:r>
              <a:rPr lang="en-US" altLang="ja-JP" sz="1800" dirty="0" smtClean="0"/>
              <a:t>mapping.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731694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 anchorCtr="0">
        <a:no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tx1"/>
          </a:solidFill>
          <a:prstDash val="solid"/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9956</TotalTime>
  <Words>572</Words>
  <Application>Microsoft Office PowerPoint</Application>
  <PresentationFormat>ワイド画面</PresentationFormat>
  <Paragraphs>84</Paragraphs>
  <Slides>10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システムフォント（レギュラー）</vt:lpstr>
      <vt:lpstr>源ノ角ゴシック JP Regular</vt:lpstr>
      <vt:lpstr>Arial</vt:lpstr>
      <vt:lpstr>Helvetica</vt:lpstr>
      <vt:lpstr>Times New Roman</vt:lpstr>
      <vt:lpstr>Wingdings</vt:lpstr>
      <vt:lpstr>Office Theme</vt:lpstr>
      <vt:lpstr>Microsoft Word 97-2003 文書</vt:lpstr>
      <vt:lpstr>Proposal on intelligent radio path control technique to improve SNR and resolve the radio shadow zone in millimeter wave band system</vt:lpstr>
      <vt:lpstr>Abstract </vt:lpstr>
      <vt:lpstr>Background</vt:lpstr>
      <vt:lpstr>Objective of intelligent radio path control technique</vt:lpstr>
      <vt:lpstr>Overview of intelligent radio path control technique </vt:lpstr>
      <vt:lpstr>Overview of intelligent radio path control technique </vt:lpstr>
      <vt:lpstr>Overview of intelligent radio path control technique </vt:lpstr>
      <vt:lpstr>Overview of intelligent radio path control technique 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offload using WLAN in connected vehicle case</dc:title>
  <dc:creator>J063534</dc:creator>
  <cp:lastModifiedBy>J063534@dengyo.local</cp:lastModifiedBy>
  <cp:revision>132</cp:revision>
  <dcterms:modified xsi:type="dcterms:W3CDTF">2024-09-06T05:15:20Z</dcterms:modified>
</cp:coreProperties>
</file>