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
  </p:notesMasterIdLst>
  <p:handoutMasterIdLst>
    <p:handoutMasterId r:id="rId24"/>
  </p:handoutMasterIdLst>
  <p:sldIdLst>
    <p:sldId id="330" r:id="rId2"/>
    <p:sldId id="275" r:id="rId3"/>
    <p:sldId id="372" r:id="rId4"/>
    <p:sldId id="391" r:id="rId5"/>
    <p:sldId id="400" r:id="rId6"/>
    <p:sldId id="401" r:id="rId7"/>
    <p:sldId id="395" r:id="rId8"/>
    <p:sldId id="402" r:id="rId9"/>
    <p:sldId id="399" r:id="rId10"/>
    <p:sldId id="373" r:id="rId11"/>
    <p:sldId id="389" r:id="rId12"/>
    <p:sldId id="404" r:id="rId13"/>
    <p:sldId id="405" r:id="rId14"/>
    <p:sldId id="413" r:id="rId15"/>
    <p:sldId id="414" r:id="rId16"/>
    <p:sldId id="415" r:id="rId17"/>
    <p:sldId id="407" r:id="rId18"/>
    <p:sldId id="380" r:id="rId19"/>
    <p:sldId id="406" r:id="rId20"/>
    <p:sldId id="403" r:id="rId21"/>
    <p:sldId id="379" r:id="rId2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2AC5E-E4B7-44F2-A7E3-2C6423B7CE67}" v="95" dt="2024-09-06T21:44:59.963"/>
    <p1510:client id="{A2D3E803-2669-4BA2-81C7-50A2D65903F1}" v="1" dt="2024-09-06T14:27:03.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2418"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9/6/2024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2355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a:t>
            </a:fld>
            <a:endParaRPr lang="en-US"/>
          </a:p>
        </p:txBody>
      </p:sp>
    </p:spTree>
    <p:extLst>
      <p:ext uri="{BB962C8B-B14F-4D97-AF65-F5344CB8AC3E}">
        <p14:creationId xmlns:p14="http://schemas.microsoft.com/office/powerpoint/2010/main" val="287828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41722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10</a:t>
            </a:fld>
            <a:endParaRPr lang="en-US"/>
          </a:p>
        </p:txBody>
      </p:sp>
    </p:spTree>
    <p:extLst>
      <p:ext uri="{BB962C8B-B14F-4D97-AF65-F5344CB8AC3E}">
        <p14:creationId xmlns:p14="http://schemas.microsoft.com/office/powerpoint/2010/main" val="241661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Mahmoud Kamel, InterDigital</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2024</a:t>
            </a:r>
            <a:endParaRPr lang="en-GB"/>
          </a:p>
        </p:txBody>
      </p:sp>
      <p:sp>
        <p:nvSpPr>
          <p:cNvPr id="6" name="Footer Placeholder 5"/>
          <p:cNvSpPr>
            <a:spLocks noGrp="1"/>
          </p:cNvSpPr>
          <p:nvPr>
            <p:ph type="ftr" idx="11"/>
          </p:nvPr>
        </p:nvSpPr>
        <p:spPr/>
        <p:txBody>
          <a:bodyPr/>
          <a:lstStyle>
            <a:lvl1pPr>
              <a:defRPr/>
            </a:lvl1pPr>
          </a:lstStyle>
          <a:p>
            <a:r>
              <a:rPr lang="en-GB"/>
              <a:t>Mahmoud Kamel, InterDigital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Mahmoud Kamel, InterDigital</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2024</a:t>
            </a:r>
            <a:endParaRPr lang="en-GB"/>
          </a:p>
        </p:txBody>
      </p:sp>
      <p:sp>
        <p:nvSpPr>
          <p:cNvPr id="4" name="Footer Placeholder 3"/>
          <p:cNvSpPr>
            <a:spLocks noGrp="1"/>
          </p:cNvSpPr>
          <p:nvPr>
            <p:ph type="ftr" idx="11"/>
          </p:nvPr>
        </p:nvSpPr>
        <p:spPr/>
        <p:txBody>
          <a:bodyPr/>
          <a:lstStyle>
            <a:lvl1pPr>
              <a:defRPr/>
            </a:lvl1pPr>
          </a:lstStyle>
          <a:p>
            <a:r>
              <a:rPr lang="en-GB"/>
              <a:t>Mahmoud Kamel, InterDigital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2024</a:t>
            </a:r>
            <a:endParaRPr lang="en-GB"/>
          </a:p>
        </p:txBody>
      </p:sp>
      <p:sp>
        <p:nvSpPr>
          <p:cNvPr id="3" name="Footer Placeholder 2"/>
          <p:cNvSpPr>
            <a:spLocks noGrp="1"/>
          </p:cNvSpPr>
          <p:nvPr>
            <p:ph type="ftr" idx="11"/>
          </p:nvPr>
        </p:nvSpPr>
        <p:spPr/>
        <p:txBody>
          <a:bodyPr/>
          <a:lstStyle>
            <a:lvl1pPr>
              <a:defRPr/>
            </a:lvl1pPr>
          </a:lstStyle>
          <a:p>
            <a:r>
              <a:rPr lang="en-GB"/>
              <a:t>Mahmoud Kamel, InterDigital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Mahmoud Kamel, InterDigital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802.11-24/1552r0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UHR-LTF Design for DRU – Further Results </a:t>
            </a:r>
            <a:endParaRPr lang="en-GB" dirty="0"/>
          </a:p>
        </p:txBody>
      </p:sp>
      <p:sp>
        <p:nvSpPr>
          <p:cNvPr id="3074" name="Rectangle 2"/>
          <p:cNvSpPr>
            <a:spLocks noGrp="1" noChangeArrowheads="1"/>
          </p:cNvSpPr>
          <p:nvPr>
            <p:ph type="subTitle" idx="1"/>
          </p:nvPr>
        </p:nvSpPr>
        <p:spPr>
          <a:xfrm>
            <a:off x="1828800" y="173355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2024-09-06</a:t>
            </a:r>
          </a:p>
        </p:txBody>
      </p:sp>
      <p:sp>
        <p:nvSpPr>
          <p:cNvPr id="6" name="Date Placeholder 3"/>
          <p:cNvSpPr>
            <a:spLocks noGrp="1"/>
          </p:cNvSpPr>
          <p:nvPr>
            <p:ph type="dt" idx="10"/>
          </p:nvPr>
        </p:nvSpPr>
        <p:spPr/>
        <p:txBody>
          <a:bodyPr/>
          <a:lstStyle/>
          <a:p>
            <a:r>
              <a:rPr lang="en-US" dirty="0"/>
              <a:t>September 2024</a:t>
            </a:r>
            <a:endParaRPr lang="en-GB" dirty="0"/>
          </a:p>
        </p:txBody>
      </p:sp>
      <p:sp>
        <p:nvSpPr>
          <p:cNvPr id="7" name="Footer Placeholder 4"/>
          <p:cNvSpPr>
            <a:spLocks noGrp="1"/>
          </p:cNvSpPr>
          <p:nvPr>
            <p:ph type="ftr" idx="11"/>
          </p:nvPr>
        </p:nvSpPr>
        <p:spPr/>
        <p:txBody>
          <a:bodyPr/>
          <a:lstStyle/>
          <a:p>
            <a:r>
              <a:rPr lang="en-GB"/>
              <a:t>Mahmoud Kamel, InterDigital</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2" name="Object 3">
            <a:extLst>
              <a:ext uri="{FF2B5EF4-FFF2-40B4-BE49-F238E27FC236}">
                <a16:creationId xmlns:a16="http://schemas.microsoft.com/office/drawing/2014/main" id="{CE171C61-179C-539A-AEDC-4FA3AE014984}"/>
              </a:ext>
            </a:extLst>
          </p:cNvPr>
          <p:cNvGraphicFramePr>
            <a:graphicFrameLocks noChangeAspect="1"/>
          </p:cNvGraphicFramePr>
          <p:nvPr>
            <p:extLst>
              <p:ext uri="{D42A27DB-BD31-4B8C-83A1-F6EECF244321}">
                <p14:modId xmlns:p14="http://schemas.microsoft.com/office/powerpoint/2010/main" val="495011234"/>
              </p:ext>
            </p:extLst>
          </p:nvPr>
        </p:nvGraphicFramePr>
        <p:xfrm>
          <a:off x="984250" y="2414588"/>
          <a:ext cx="10625138" cy="2822575"/>
        </p:xfrm>
        <a:graphic>
          <a:graphicData uri="http://schemas.openxmlformats.org/presentationml/2006/ole">
            <mc:AlternateContent xmlns:mc="http://schemas.openxmlformats.org/markup-compatibility/2006">
              <mc:Choice xmlns:v="urn:schemas-microsoft-com:vml" Requires="v">
                <p:oleObj name="Document" r:id="rId3" imgW="10439485" imgH="2786790" progId="Word.Document.8">
                  <p:embed/>
                </p:oleObj>
              </mc:Choice>
              <mc:Fallback>
                <p:oleObj name="Document" r:id="rId3" imgW="10439485" imgH="2786790" progId="Word.Document.8">
                  <p:embed/>
                  <p:pic>
                    <p:nvPicPr>
                      <p:cNvPr id="2" name="Object 3">
                        <a:extLst>
                          <a:ext uri="{FF2B5EF4-FFF2-40B4-BE49-F238E27FC236}">
                            <a16:creationId xmlns:a16="http://schemas.microsoft.com/office/drawing/2014/main" id="{CE171C61-179C-539A-AEDC-4FA3AE014984}"/>
                          </a:ext>
                        </a:extLst>
                      </p:cNvPr>
                      <p:cNvPicPr>
                        <a:picLocks noChangeAspect="1" noChangeArrowheads="1"/>
                      </p:cNvPicPr>
                      <p:nvPr/>
                    </p:nvPicPr>
                    <p:blipFill>
                      <a:blip r:embed="rId4"/>
                      <a:srcRect/>
                      <a:stretch>
                        <a:fillRect/>
                      </a:stretch>
                    </p:blipFill>
                    <p:spPr bwMode="auto">
                      <a:xfrm>
                        <a:off x="984250" y="2414588"/>
                        <a:ext cx="10625138" cy="2822575"/>
                      </a:xfrm>
                      <a:prstGeom prst="rect">
                        <a:avLst/>
                      </a:prstGeom>
                      <a:noFill/>
                    </p:spPr>
                  </p:pic>
                </p:oleObj>
              </mc:Fallback>
            </mc:AlternateContent>
          </a:graphicData>
        </a:graphic>
      </p:graphicFrame>
    </p:spTree>
    <p:extLst>
      <p:ext uri="{BB962C8B-B14F-4D97-AF65-F5344CB8AC3E}">
        <p14:creationId xmlns:p14="http://schemas.microsoft.com/office/powerpoint/2010/main" val="3130004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414C-65A9-F3F0-853C-B42B1C88C06C}"/>
              </a:ext>
            </a:extLst>
          </p:cNvPr>
          <p:cNvSpPr>
            <a:spLocks noGrp="1"/>
          </p:cNvSpPr>
          <p:nvPr>
            <p:ph type="title"/>
          </p:nvPr>
        </p:nvSpPr>
        <p:spPr/>
        <p:txBody>
          <a:bodyPr/>
          <a:lstStyle/>
          <a:p>
            <a:r>
              <a:rPr lang="en-US"/>
              <a:t>Simulation Parameters</a:t>
            </a:r>
          </a:p>
        </p:txBody>
      </p:sp>
      <p:sp>
        <p:nvSpPr>
          <p:cNvPr id="3" name="Content Placeholder 2">
            <a:extLst>
              <a:ext uri="{FF2B5EF4-FFF2-40B4-BE49-F238E27FC236}">
                <a16:creationId xmlns:a16="http://schemas.microsoft.com/office/drawing/2014/main" id="{4D6A4D3E-4957-7D93-E496-E5267DF24288}"/>
              </a:ext>
            </a:extLst>
          </p:cNvPr>
          <p:cNvSpPr>
            <a:spLocks noGrp="1"/>
          </p:cNvSpPr>
          <p:nvPr>
            <p:ph idx="1"/>
          </p:nvPr>
        </p:nvSpPr>
        <p:spPr/>
        <p:txBody>
          <a:bodyPr/>
          <a:lstStyle/>
          <a:p>
            <a:pPr>
              <a:buFont typeface="Arial" panose="020B0604020202020204" pitchFamily="34" charset="0"/>
              <a:buChar char="•"/>
            </a:pPr>
            <a:r>
              <a:rPr lang="en-US" sz="2000" dirty="0"/>
              <a:t>Tone Plan: The tone plans proposed in [2], [3] and [4]</a:t>
            </a:r>
            <a:endParaRPr lang="en-US" sz="2000" dirty="0">
              <a:highlight>
                <a:srgbClr val="FFFF00"/>
              </a:highlight>
            </a:endParaRPr>
          </a:p>
          <a:p>
            <a:pPr>
              <a:buFont typeface="Arial" panose="020B0604020202020204" pitchFamily="34" charset="0"/>
              <a:buChar char="•"/>
            </a:pPr>
            <a:r>
              <a:rPr lang="en-US" sz="2000" dirty="0"/>
              <a:t>Distribution bandwidth (DBW) = 20 MHz, 40 MHz, and 80 MHz</a:t>
            </a:r>
          </a:p>
          <a:p>
            <a:pPr>
              <a:buFont typeface="Arial" panose="020B0604020202020204" pitchFamily="34" charset="0"/>
              <a:buChar char="•"/>
            </a:pPr>
            <a:r>
              <a:rPr lang="en-US" sz="2000" dirty="0"/>
              <a:t>Channel Model D</a:t>
            </a:r>
          </a:p>
          <a:p>
            <a:pPr>
              <a:buFont typeface="Arial" panose="020B0604020202020204" pitchFamily="34" charset="0"/>
              <a:buChar char="•"/>
            </a:pPr>
            <a:r>
              <a:rPr lang="en-US" sz="2000" dirty="0"/>
              <a:t>MCS 9</a:t>
            </a:r>
          </a:p>
          <a:p>
            <a:pPr>
              <a:buFont typeface="Arial" panose="020B0604020202020204" pitchFamily="34" charset="0"/>
              <a:buChar char="•"/>
            </a:pPr>
            <a:r>
              <a:rPr lang="en-US" sz="2000" dirty="0"/>
              <a:t>Oversampling factor (OSF) = 8</a:t>
            </a:r>
          </a:p>
          <a:p>
            <a:pPr>
              <a:buFont typeface="Arial" panose="020B0604020202020204" pitchFamily="34" charset="0"/>
              <a:buChar char="•"/>
            </a:pPr>
            <a:r>
              <a:rPr lang="en-US" sz="2000" dirty="0"/>
              <a:t>Nonlinear PA (RAPP model with p = 3) </a:t>
            </a:r>
          </a:p>
          <a:p>
            <a:pPr>
              <a:buFont typeface="Arial" panose="020B0604020202020204" pitchFamily="34" charset="0"/>
              <a:buChar char="•"/>
            </a:pPr>
            <a:r>
              <a:rPr lang="en-US" sz="2000" dirty="0"/>
              <a:t>Power Back off (BO = 8 dB)</a:t>
            </a:r>
          </a:p>
          <a:p>
            <a:pPr>
              <a:buFont typeface="Arial" panose="020B0604020202020204" pitchFamily="34" charset="0"/>
              <a:buChar char="•"/>
            </a:pPr>
            <a:r>
              <a:rPr lang="en-US" sz="2000" dirty="0"/>
              <a:t>All DRUs for the corresponding distribution bandwidth are considered</a:t>
            </a:r>
          </a:p>
          <a:p>
            <a:pPr>
              <a:buFont typeface="Arial" panose="020B0604020202020204" pitchFamily="34" charset="0"/>
              <a:buChar char="•"/>
            </a:pPr>
            <a:r>
              <a:rPr lang="en-US" sz="2000" dirty="0"/>
              <a:t>LTF Mode: 4xLTF</a:t>
            </a:r>
          </a:p>
          <a:p>
            <a:pPr>
              <a:buFont typeface="Arial" panose="020B0604020202020204" pitchFamily="34" charset="0"/>
              <a:buChar char="•"/>
            </a:pPr>
            <a:r>
              <a:rPr lang="en-US" sz="2000" dirty="0"/>
              <a:t>Simulation length: 1000 packets</a:t>
            </a:r>
          </a:p>
          <a:p>
            <a:pPr>
              <a:buFont typeface="Arial" panose="020B0604020202020204" pitchFamily="34" charset="0"/>
              <a:buChar char="•"/>
            </a:pPr>
            <a:r>
              <a:rPr lang="en-US" sz="2000" dirty="0"/>
              <a:t>APEP length: 100 Bytes  </a:t>
            </a:r>
          </a:p>
        </p:txBody>
      </p:sp>
      <p:sp>
        <p:nvSpPr>
          <p:cNvPr id="4" name="Slide Number Placeholder 3">
            <a:extLst>
              <a:ext uri="{FF2B5EF4-FFF2-40B4-BE49-F238E27FC236}">
                <a16:creationId xmlns:a16="http://schemas.microsoft.com/office/drawing/2014/main" id="{877DF123-543F-0AC2-B281-18CE94846B81}"/>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
        <p:nvSpPr>
          <p:cNvPr id="5" name="Footer Placeholder 4">
            <a:extLst>
              <a:ext uri="{FF2B5EF4-FFF2-40B4-BE49-F238E27FC236}">
                <a16:creationId xmlns:a16="http://schemas.microsoft.com/office/drawing/2014/main" id="{34E8219F-517C-9EF8-3B3B-6F75EE0C480C}"/>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F697B6FD-99E9-230A-DDC1-4319D2B293F4}"/>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385648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a:cs typeface="Times New Roman"/>
              </a:rPr>
              <a:t>PAPR Performance of DRU (</a:t>
            </a:r>
            <a:r>
              <a:rPr lang="en-US" sz="3200"/>
              <a:t>DBW = </a:t>
            </a:r>
            <a:r>
              <a:rPr lang="en-US">
                <a:cs typeface="Times New Roman"/>
              </a:rPr>
              <a:t>20 MHz)</a:t>
            </a:r>
            <a:endParaRPr lang="en-US"/>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11</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r>
              <a:rPr lang="en-US" sz="1800" dirty="0"/>
              <a:t>Applying method 2 shows a significant improvement to the PAPR performance for all DRU sizes in DBW = 20 MHz</a:t>
            </a:r>
          </a:p>
          <a:p>
            <a:pPr lvl="1">
              <a:buFont typeface="Arial" panose="020B0604020202020204" pitchFamily="34" charset="0"/>
              <a:buChar char="•"/>
            </a:pPr>
            <a:r>
              <a:rPr lang="en-US" sz="1400" dirty="0"/>
              <a:t>Some DRUs perform better than others achieving PAPR values similar to RRUs</a:t>
            </a:r>
          </a:p>
          <a:p>
            <a:pPr>
              <a:buFont typeface="Arial" panose="020B0604020202020204" pitchFamily="34" charset="0"/>
              <a:buChar char="•"/>
            </a:pPr>
            <a:r>
              <a:rPr lang="en-US" sz="1800" dirty="0"/>
              <a:t>Some tone plans performs better than others</a:t>
            </a:r>
          </a:p>
          <a:p>
            <a:pPr lvl="1">
              <a:buFont typeface="Arial" panose="020B0604020202020204" pitchFamily="34" charset="0"/>
              <a:buChar char="•"/>
            </a:pPr>
            <a:r>
              <a:rPr lang="en-US" sz="1600" dirty="0"/>
              <a:t>Tone plan [4] shows a better PAPR performance for 26DRU20 and 52DRU20 while for 106DRU20 tone plan [2] performs better.  </a:t>
            </a:r>
          </a:p>
          <a:p>
            <a:pPr>
              <a:buFont typeface="Arial" panose="020B0604020202020204" pitchFamily="34" charset="0"/>
              <a:buChar char="•"/>
            </a:pPr>
            <a:endParaRPr lang="en-US" sz="2000" dirty="0"/>
          </a:p>
          <a:p>
            <a:endParaRPr lang="en-US" dirty="0"/>
          </a:p>
        </p:txBody>
      </p:sp>
      <p:pic>
        <p:nvPicPr>
          <p:cNvPr id="8" name="Picture 7">
            <a:extLst>
              <a:ext uri="{FF2B5EF4-FFF2-40B4-BE49-F238E27FC236}">
                <a16:creationId xmlns:a16="http://schemas.microsoft.com/office/drawing/2014/main" id="{633B4EF0-7430-C3A2-7124-C025C8892EC7}"/>
              </a:ext>
            </a:extLst>
          </p:cNvPr>
          <p:cNvPicPr>
            <a:picLocks noChangeAspect="1"/>
          </p:cNvPicPr>
          <p:nvPr/>
        </p:nvPicPr>
        <p:blipFill>
          <a:blip r:embed="rId2"/>
          <a:stretch>
            <a:fillRect/>
          </a:stretch>
        </p:blipFill>
        <p:spPr>
          <a:xfrm>
            <a:off x="0" y="1623060"/>
            <a:ext cx="4059936" cy="3044952"/>
          </a:xfrm>
          <a:prstGeom prst="rect">
            <a:avLst/>
          </a:prstGeom>
        </p:spPr>
      </p:pic>
      <p:pic>
        <p:nvPicPr>
          <p:cNvPr id="9" name="Picture 8">
            <a:extLst>
              <a:ext uri="{FF2B5EF4-FFF2-40B4-BE49-F238E27FC236}">
                <a16:creationId xmlns:a16="http://schemas.microsoft.com/office/drawing/2014/main" id="{5BD98BCA-1330-71C3-5087-CB6301337CF8}"/>
              </a:ext>
            </a:extLst>
          </p:cNvPr>
          <p:cNvPicPr>
            <a:picLocks noChangeAspect="1"/>
          </p:cNvPicPr>
          <p:nvPr/>
        </p:nvPicPr>
        <p:blipFill>
          <a:blip r:embed="rId3"/>
          <a:stretch>
            <a:fillRect/>
          </a:stretch>
        </p:blipFill>
        <p:spPr>
          <a:xfrm>
            <a:off x="4060312" y="1623060"/>
            <a:ext cx="4059936" cy="3044952"/>
          </a:xfrm>
          <a:prstGeom prst="rect">
            <a:avLst/>
          </a:prstGeom>
        </p:spPr>
      </p:pic>
      <p:pic>
        <p:nvPicPr>
          <p:cNvPr id="10" name="Picture 9">
            <a:extLst>
              <a:ext uri="{FF2B5EF4-FFF2-40B4-BE49-F238E27FC236}">
                <a16:creationId xmlns:a16="http://schemas.microsoft.com/office/drawing/2014/main" id="{275E2291-449B-AEFB-B39C-8BBEDC1861F1}"/>
              </a:ext>
            </a:extLst>
          </p:cNvPr>
          <p:cNvPicPr>
            <a:picLocks noChangeAspect="1"/>
          </p:cNvPicPr>
          <p:nvPr/>
        </p:nvPicPr>
        <p:blipFill>
          <a:blip r:embed="rId4"/>
          <a:stretch>
            <a:fillRect/>
          </a:stretch>
        </p:blipFill>
        <p:spPr>
          <a:xfrm>
            <a:off x="8120248" y="1623060"/>
            <a:ext cx="4059936" cy="3044952"/>
          </a:xfrm>
          <a:prstGeom prst="rect">
            <a:avLst/>
          </a:prstGeom>
        </p:spPr>
      </p:pic>
    </p:spTree>
    <p:extLst>
      <p:ext uri="{BB962C8B-B14F-4D97-AF65-F5344CB8AC3E}">
        <p14:creationId xmlns:p14="http://schemas.microsoft.com/office/powerpoint/2010/main" val="75065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a:cs typeface="Times New Roman"/>
              </a:rPr>
              <a:t>PAPR Performance of DRU (</a:t>
            </a:r>
            <a:r>
              <a:rPr lang="en-US" sz="3200"/>
              <a:t>DBW = </a:t>
            </a:r>
            <a:r>
              <a:rPr lang="en-US">
                <a:cs typeface="Times New Roman"/>
              </a:rPr>
              <a:t>40 MHz)</a:t>
            </a:r>
            <a:endParaRPr lang="en-US"/>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12</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r>
              <a:rPr lang="en-US" sz="1800" dirty="0"/>
              <a:t>In DBW = 40 MHz, method 2 shows a PAPR performance for 26DRU40 and 52DRU40 that is similar to the PAPR performance of the RRU.</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endParaRPr lang="en-US" dirty="0"/>
          </a:p>
        </p:txBody>
      </p:sp>
      <p:pic>
        <p:nvPicPr>
          <p:cNvPr id="10" name="Picture 9">
            <a:extLst>
              <a:ext uri="{FF2B5EF4-FFF2-40B4-BE49-F238E27FC236}">
                <a16:creationId xmlns:a16="http://schemas.microsoft.com/office/drawing/2014/main" id="{279C28BB-858E-4003-CD68-E63380D3957D}"/>
              </a:ext>
            </a:extLst>
          </p:cNvPr>
          <p:cNvPicPr>
            <a:picLocks noChangeAspect="1"/>
          </p:cNvPicPr>
          <p:nvPr/>
        </p:nvPicPr>
        <p:blipFill>
          <a:blip r:embed="rId2"/>
          <a:stretch>
            <a:fillRect/>
          </a:stretch>
        </p:blipFill>
        <p:spPr>
          <a:xfrm>
            <a:off x="0" y="1623060"/>
            <a:ext cx="4059936" cy="3044952"/>
          </a:xfrm>
          <a:prstGeom prst="rect">
            <a:avLst/>
          </a:prstGeom>
        </p:spPr>
      </p:pic>
      <p:pic>
        <p:nvPicPr>
          <p:cNvPr id="11" name="Picture 10">
            <a:extLst>
              <a:ext uri="{FF2B5EF4-FFF2-40B4-BE49-F238E27FC236}">
                <a16:creationId xmlns:a16="http://schemas.microsoft.com/office/drawing/2014/main" id="{6D7E216B-CCAA-54B4-7768-DF11A5635D26}"/>
              </a:ext>
            </a:extLst>
          </p:cNvPr>
          <p:cNvPicPr>
            <a:picLocks noChangeAspect="1"/>
          </p:cNvPicPr>
          <p:nvPr/>
        </p:nvPicPr>
        <p:blipFill>
          <a:blip r:embed="rId3"/>
          <a:stretch>
            <a:fillRect/>
          </a:stretch>
        </p:blipFill>
        <p:spPr>
          <a:xfrm>
            <a:off x="4059935" y="1623060"/>
            <a:ext cx="4059936" cy="3044952"/>
          </a:xfrm>
          <a:prstGeom prst="rect">
            <a:avLst/>
          </a:prstGeom>
        </p:spPr>
      </p:pic>
      <p:pic>
        <p:nvPicPr>
          <p:cNvPr id="12" name="Picture 11">
            <a:extLst>
              <a:ext uri="{FF2B5EF4-FFF2-40B4-BE49-F238E27FC236}">
                <a16:creationId xmlns:a16="http://schemas.microsoft.com/office/drawing/2014/main" id="{B37B98BC-179B-2734-6A90-4CECCD6C7333}"/>
              </a:ext>
            </a:extLst>
          </p:cNvPr>
          <p:cNvPicPr>
            <a:picLocks noChangeAspect="1"/>
          </p:cNvPicPr>
          <p:nvPr/>
        </p:nvPicPr>
        <p:blipFill>
          <a:blip r:embed="rId4"/>
          <a:stretch>
            <a:fillRect/>
          </a:stretch>
        </p:blipFill>
        <p:spPr>
          <a:xfrm>
            <a:off x="8119871" y="1623060"/>
            <a:ext cx="4059936" cy="3044952"/>
          </a:xfrm>
          <a:prstGeom prst="rect">
            <a:avLst/>
          </a:prstGeom>
        </p:spPr>
      </p:pic>
    </p:spTree>
    <p:extLst>
      <p:ext uri="{BB962C8B-B14F-4D97-AF65-F5344CB8AC3E}">
        <p14:creationId xmlns:p14="http://schemas.microsoft.com/office/powerpoint/2010/main" val="349940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a:cs typeface="Times New Roman"/>
              </a:rPr>
              <a:t>PAPR Performance of DRU (</a:t>
            </a:r>
            <a:r>
              <a:rPr lang="en-US" sz="3200"/>
              <a:t>DBW = </a:t>
            </a:r>
            <a:r>
              <a:rPr lang="en-US">
                <a:cs typeface="Times New Roman"/>
              </a:rPr>
              <a:t>80 MHz)</a:t>
            </a:r>
            <a:endParaRPr lang="en-US"/>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13</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r>
              <a:rPr lang="en-US" sz="1800"/>
              <a:t>Similar behavior for DBW = 80 MHz </a:t>
            </a:r>
          </a:p>
          <a:p>
            <a:pPr lvl="1">
              <a:buFont typeface="Arial" panose="020B0604020202020204" pitchFamily="34" charset="0"/>
              <a:buChar char="•"/>
            </a:pPr>
            <a:r>
              <a:rPr lang="en-US" sz="1400"/>
              <a:t>Method 2 outperforms method 1 </a:t>
            </a:r>
          </a:p>
          <a:p>
            <a:pPr lvl="1">
              <a:buFont typeface="Arial" panose="020B0604020202020204" pitchFamily="34" charset="0"/>
              <a:buChar char="•"/>
            </a:pPr>
            <a:r>
              <a:rPr lang="en-US" sz="1400"/>
              <a:t>Tone plan [2] shows a better PAPR performance for both 52DRU80 and 106DRU80 than [3].</a:t>
            </a:r>
          </a:p>
          <a:p>
            <a:pPr>
              <a:buFont typeface="Arial" panose="020B0604020202020204" pitchFamily="34" charset="0"/>
              <a:buChar char="•"/>
            </a:pPr>
            <a:endParaRPr lang="en-US" sz="2000"/>
          </a:p>
          <a:p>
            <a:pPr>
              <a:buFont typeface="Arial" panose="020B0604020202020204" pitchFamily="34" charset="0"/>
              <a:buChar char="•"/>
            </a:pPr>
            <a:endParaRPr lang="en-US" sz="2000"/>
          </a:p>
          <a:p>
            <a:endParaRPr lang="en-US"/>
          </a:p>
        </p:txBody>
      </p:sp>
      <p:pic>
        <p:nvPicPr>
          <p:cNvPr id="7" name="Picture 6">
            <a:extLst>
              <a:ext uri="{FF2B5EF4-FFF2-40B4-BE49-F238E27FC236}">
                <a16:creationId xmlns:a16="http://schemas.microsoft.com/office/drawing/2014/main" id="{B7C03629-8A7A-2136-03BB-4305D348F09D}"/>
              </a:ext>
            </a:extLst>
          </p:cNvPr>
          <p:cNvPicPr>
            <a:picLocks noChangeAspect="1"/>
          </p:cNvPicPr>
          <p:nvPr/>
        </p:nvPicPr>
        <p:blipFill>
          <a:blip r:embed="rId2"/>
          <a:stretch>
            <a:fillRect/>
          </a:stretch>
        </p:blipFill>
        <p:spPr>
          <a:xfrm>
            <a:off x="4072128" y="1623060"/>
            <a:ext cx="4059936" cy="3044952"/>
          </a:xfrm>
          <a:prstGeom prst="rect">
            <a:avLst/>
          </a:prstGeom>
        </p:spPr>
      </p:pic>
      <p:pic>
        <p:nvPicPr>
          <p:cNvPr id="8" name="Picture 7">
            <a:extLst>
              <a:ext uri="{FF2B5EF4-FFF2-40B4-BE49-F238E27FC236}">
                <a16:creationId xmlns:a16="http://schemas.microsoft.com/office/drawing/2014/main" id="{EBCEC2D8-319A-3C7A-1758-A6D00F5B6DAD}"/>
              </a:ext>
            </a:extLst>
          </p:cNvPr>
          <p:cNvPicPr>
            <a:picLocks noChangeAspect="1"/>
          </p:cNvPicPr>
          <p:nvPr/>
        </p:nvPicPr>
        <p:blipFill>
          <a:blip r:embed="rId3"/>
          <a:stretch>
            <a:fillRect/>
          </a:stretch>
        </p:blipFill>
        <p:spPr>
          <a:xfrm>
            <a:off x="8132064" y="1623060"/>
            <a:ext cx="4059936" cy="3044952"/>
          </a:xfrm>
          <a:prstGeom prst="rect">
            <a:avLst/>
          </a:prstGeom>
        </p:spPr>
      </p:pic>
    </p:spTree>
    <p:extLst>
      <p:ext uri="{BB962C8B-B14F-4D97-AF65-F5344CB8AC3E}">
        <p14:creationId xmlns:p14="http://schemas.microsoft.com/office/powerpoint/2010/main" val="53472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a:t>PER Performance of DRU (DBW = 20 MHz)</a:t>
            </a:r>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14</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endParaRPr lang="en-US" sz="2000"/>
          </a:p>
          <a:p>
            <a:endParaRPr lang="en-US"/>
          </a:p>
        </p:txBody>
      </p:sp>
      <p:sp>
        <p:nvSpPr>
          <p:cNvPr id="7" name="Content Placeholder 2">
            <a:extLst>
              <a:ext uri="{FF2B5EF4-FFF2-40B4-BE49-F238E27FC236}">
                <a16:creationId xmlns:a16="http://schemas.microsoft.com/office/drawing/2014/main" id="{6A29DDC4-A5DA-0F02-E386-0528F92BEC0C}"/>
              </a:ext>
            </a:extLst>
          </p:cNvPr>
          <p:cNvSpPr txBox="1">
            <a:spLocks/>
          </p:cNvSpPr>
          <p:nvPr/>
        </p:nvSpPr>
        <p:spPr bwMode="auto">
          <a:xfrm>
            <a:off x="646176" y="4884420"/>
            <a:ext cx="11347704" cy="170535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2000" kern="0"/>
              <a:t>The PER results confirm the same conclusions drawn from the PAPR results where method 2 outperforms method 1 for all tone plans</a:t>
            </a:r>
          </a:p>
          <a:p>
            <a:pPr>
              <a:buFont typeface="Arial" panose="020B0604020202020204" pitchFamily="34" charset="0"/>
              <a:buChar char="•"/>
            </a:pPr>
            <a:r>
              <a:rPr lang="en-US" sz="2000" kern="0"/>
              <a:t>Some tone plans (e.g., [2]) performs better than others considering method 1, but the performance gap between the tone plans converges by applying method 2 </a:t>
            </a:r>
          </a:p>
          <a:p>
            <a:endParaRPr lang="en-US" kern="0"/>
          </a:p>
        </p:txBody>
      </p:sp>
      <p:pic>
        <p:nvPicPr>
          <p:cNvPr id="9" name="Picture 8">
            <a:extLst>
              <a:ext uri="{FF2B5EF4-FFF2-40B4-BE49-F238E27FC236}">
                <a16:creationId xmlns:a16="http://schemas.microsoft.com/office/drawing/2014/main" id="{72F36ED7-F3C6-87C0-B221-7FC23901248C}"/>
              </a:ext>
            </a:extLst>
          </p:cNvPr>
          <p:cNvPicPr>
            <a:picLocks noChangeAspect="1"/>
          </p:cNvPicPr>
          <p:nvPr/>
        </p:nvPicPr>
        <p:blipFill>
          <a:blip r:embed="rId2"/>
          <a:stretch>
            <a:fillRect/>
          </a:stretch>
        </p:blipFill>
        <p:spPr>
          <a:xfrm>
            <a:off x="0" y="1623060"/>
            <a:ext cx="4059936" cy="3044952"/>
          </a:xfrm>
          <a:prstGeom prst="rect">
            <a:avLst/>
          </a:prstGeom>
        </p:spPr>
      </p:pic>
      <p:pic>
        <p:nvPicPr>
          <p:cNvPr id="11" name="Picture 10">
            <a:extLst>
              <a:ext uri="{FF2B5EF4-FFF2-40B4-BE49-F238E27FC236}">
                <a16:creationId xmlns:a16="http://schemas.microsoft.com/office/drawing/2014/main" id="{46ED34CE-9B24-200C-52CB-938AFABAE74C}"/>
              </a:ext>
            </a:extLst>
          </p:cNvPr>
          <p:cNvPicPr>
            <a:picLocks noChangeAspect="1"/>
          </p:cNvPicPr>
          <p:nvPr/>
        </p:nvPicPr>
        <p:blipFill>
          <a:blip r:embed="rId3"/>
          <a:stretch>
            <a:fillRect/>
          </a:stretch>
        </p:blipFill>
        <p:spPr>
          <a:xfrm>
            <a:off x="4059936" y="1623060"/>
            <a:ext cx="4059936" cy="3044952"/>
          </a:xfrm>
          <a:prstGeom prst="rect">
            <a:avLst/>
          </a:prstGeom>
        </p:spPr>
      </p:pic>
      <p:pic>
        <p:nvPicPr>
          <p:cNvPr id="13" name="Picture 12">
            <a:extLst>
              <a:ext uri="{FF2B5EF4-FFF2-40B4-BE49-F238E27FC236}">
                <a16:creationId xmlns:a16="http://schemas.microsoft.com/office/drawing/2014/main" id="{D6AD790E-6F5F-C7DA-5551-CE20F8EA6146}"/>
              </a:ext>
            </a:extLst>
          </p:cNvPr>
          <p:cNvPicPr>
            <a:picLocks noChangeAspect="1"/>
          </p:cNvPicPr>
          <p:nvPr/>
        </p:nvPicPr>
        <p:blipFill>
          <a:blip r:embed="rId4"/>
          <a:stretch>
            <a:fillRect/>
          </a:stretch>
        </p:blipFill>
        <p:spPr>
          <a:xfrm>
            <a:off x="8119872" y="1620455"/>
            <a:ext cx="4059936" cy="3044952"/>
          </a:xfrm>
          <a:prstGeom prst="rect">
            <a:avLst/>
          </a:prstGeom>
        </p:spPr>
      </p:pic>
    </p:spTree>
    <p:extLst>
      <p:ext uri="{BB962C8B-B14F-4D97-AF65-F5344CB8AC3E}">
        <p14:creationId xmlns:p14="http://schemas.microsoft.com/office/powerpoint/2010/main" val="44593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dirty="0"/>
              <a:t>PER Performance of DRU (DBW = 40 MHz)</a:t>
            </a:r>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15</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endParaRPr lang="en-US" sz="2000"/>
          </a:p>
          <a:p>
            <a:endParaRPr lang="en-US"/>
          </a:p>
        </p:txBody>
      </p:sp>
      <p:sp>
        <p:nvSpPr>
          <p:cNvPr id="7" name="Content Placeholder 2">
            <a:extLst>
              <a:ext uri="{FF2B5EF4-FFF2-40B4-BE49-F238E27FC236}">
                <a16:creationId xmlns:a16="http://schemas.microsoft.com/office/drawing/2014/main" id="{9E472B07-1779-5A0E-C792-FA0C2A1ED881}"/>
              </a:ext>
            </a:extLst>
          </p:cNvPr>
          <p:cNvSpPr txBox="1">
            <a:spLocks/>
          </p:cNvSpPr>
          <p:nvPr/>
        </p:nvSpPr>
        <p:spPr bwMode="auto">
          <a:xfrm>
            <a:off x="646176" y="4884420"/>
            <a:ext cx="11347704" cy="170535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2000" kern="0"/>
              <a:t>For DBW = 40 MHz, method 2 shows impressive improvement over method 1 and still confirms the same conclusions for the PAPR performance. </a:t>
            </a:r>
          </a:p>
          <a:p>
            <a:pPr>
              <a:buFont typeface="Arial" panose="020B0604020202020204" pitchFamily="34" charset="0"/>
              <a:buChar char="•"/>
            </a:pPr>
            <a:r>
              <a:rPr lang="en-US" sz="2000" kern="0"/>
              <a:t>The results are only presented for the 40 MHz tone plan that is publicly available </a:t>
            </a:r>
          </a:p>
          <a:p>
            <a:pPr>
              <a:buFont typeface="Arial" panose="020B0604020202020204" pitchFamily="34" charset="0"/>
              <a:buChar char="•"/>
            </a:pPr>
            <a:endParaRPr lang="en-US" kern="0"/>
          </a:p>
        </p:txBody>
      </p:sp>
      <p:pic>
        <p:nvPicPr>
          <p:cNvPr id="11" name="Picture 10">
            <a:extLst>
              <a:ext uri="{FF2B5EF4-FFF2-40B4-BE49-F238E27FC236}">
                <a16:creationId xmlns:a16="http://schemas.microsoft.com/office/drawing/2014/main" id="{FBF529C5-44E4-EF9D-DD6C-2A0D05E5EFF2}"/>
              </a:ext>
            </a:extLst>
          </p:cNvPr>
          <p:cNvPicPr>
            <a:picLocks noChangeAspect="1"/>
          </p:cNvPicPr>
          <p:nvPr/>
        </p:nvPicPr>
        <p:blipFill>
          <a:blip r:embed="rId2"/>
          <a:stretch>
            <a:fillRect/>
          </a:stretch>
        </p:blipFill>
        <p:spPr>
          <a:xfrm>
            <a:off x="0" y="1623060"/>
            <a:ext cx="4059936" cy="3044952"/>
          </a:xfrm>
          <a:prstGeom prst="rect">
            <a:avLst/>
          </a:prstGeom>
        </p:spPr>
      </p:pic>
      <p:pic>
        <p:nvPicPr>
          <p:cNvPr id="14" name="Picture 13">
            <a:extLst>
              <a:ext uri="{FF2B5EF4-FFF2-40B4-BE49-F238E27FC236}">
                <a16:creationId xmlns:a16="http://schemas.microsoft.com/office/drawing/2014/main" id="{6D0A0932-BFBD-43B9-C6A0-BFFE8BA77CA1}"/>
              </a:ext>
            </a:extLst>
          </p:cNvPr>
          <p:cNvPicPr>
            <a:picLocks noChangeAspect="1"/>
          </p:cNvPicPr>
          <p:nvPr/>
        </p:nvPicPr>
        <p:blipFill>
          <a:blip r:embed="rId3"/>
          <a:stretch>
            <a:fillRect/>
          </a:stretch>
        </p:blipFill>
        <p:spPr>
          <a:xfrm>
            <a:off x="4059936" y="1623060"/>
            <a:ext cx="4059936" cy="3044952"/>
          </a:xfrm>
          <a:prstGeom prst="rect">
            <a:avLst/>
          </a:prstGeom>
        </p:spPr>
      </p:pic>
      <p:pic>
        <p:nvPicPr>
          <p:cNvPr id="16" name="Picture 15">
            <a:extLst>
              <a:ext uri="{FF2B5EF4-FFF2-40B4-BE49-F238E27FC236}">
                <a16:creationId xmlns:a16="http://schemas.microsoft.com/office/drawing/2014/main" id="{580E245B-4091-D53E-29C7-316D34A0138F}"/>
              </a:ext>
            </a:extLst>
          </p:cNvPr>
          <p:cNvPicPr>
            <a:picLocks noChangeAspect="1"/>
          </p:cNvPicPr>
          <p:nvPr/>
        </p:nvPicPr>
        <p:blipFill>
          <a:blip r:embed="rId4"/>
          <a:stretch>
            <a:fillRect/>
          </a:stretch>
        </p:blipFill>
        <p:spPr>
          <a:xfrm>
            <a:off x="8119872" y="1623060"/>
            <a:ext cx="4059936" cy="3044952"/>
          </a:xfrm>
          <a:prstGeom prst="rect">
            <a:avLst/>
          </a:prstGeom>
        </p:spPr>
      </p:pic>
    </p:spTree>
    <p:extLst>
      <p:ext uri="{BB962C8B-B14F-4D97-AF65-F5344CB8AC3E}">
        <p14:creationId xmlns:p14="http://schemas.microsoft.com/office/powerpoint/2010/main" val="267541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C95D-8D09-DD04-420B-0E707A7F6FA1}"/>
              </a:ext>
            </a:extLst>
          </p:cNvPr>
          <p:cNvSpPr>
            <a:spLocks noGrp="1"/>
          </p:cNvSpPr>
          <p:nvPr>
            <p:ph type="title"/>
          </p:nvPr>
        </p:nvSpPr>
        <p:spPr/>
        <p:txBody>
          <a:bodyPr/>
          <a:lstStyle/>
          <a:p>
            <a:r>
              <a:rPr lang="en-US" dirty="0"/>
              <a:t>PER Performance of DRU (DBW = 80 MHz)</a:t>
            </a:r>
          </a:p>
        </p:txBody>
      </p:sp>
      <p:sp>
        <p:nvSpPr>
          <p:cNvPr id="4" name="Slide Number Placeholder 3">
            <a:extLst>
              <a:ext uri="{FF2B5EF4-FFF2-40B4-BE49-F238E27FC236}">
                <a16:creationId xmlns:a16="http://schemas.microsoft.com/office/drawing/2014/main" id="{6817FD78-D2E6-B8C9-353A-5E948BD456B7}"/>
              </a:ext>
            </a:extLst>
          </p:cNvPr>
          <p:cNvSpPr>
            <a:spLocks noGrp="1"/>
          </p:cNvSpPr>
          <p:nvPr>
            <p:ph type="sldNum" idx="12"/>
          </p:nvPr>
        </p:nvSpPr>
        <p:spPr/>
        <p:txBody>
          <a:bodyPr/>
          <a:lstStyle/>
          <a:p>
            <a:r>
              <a:rPr lang="en-GB"/>
              <a:t>Slide </a:t>
            </a:r>
            <a:fld id="{440F5867-744E-4AA6-B0ED-4C44D2DFBB7B}" type="slidenum">
              <a:rPr lang="en-GB"/>
              <a:pPr/>
              <a:t>16</a:t>
            </a:fld>
            <a:endParaRPr lang="en-GB"/>
          </a:p>
        </p:txBody>
      </p:sp>
      <p:sp>
        <p:nvSpPr>
          <p:cNvPr id="5" name="Footer Placeholder 4">
            <a:extLst>
              <a:ext uri="{FF2B5EF4-FFF2-40B4-BE49-F238E27FC236}">
                <a16:creationId xmlns:a16="http://schemas.microsoft.com/office/drawing/2014/main" id="{6D4413A0-78B1-A51A-B7B3-7A8464362B2D}"/>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C93730-06A9-CB45-B0AF-3323953F4C67}"/>
              </a:ext>
            </a:extLst>
          </p:cNvPr>
          <p:cNvSpPr>
            <a:spLocks noGrp="1"/>
          </p:cNvSpPr>
          <p:nvPr>
            <p:ph type="dt" idx="15"/>
          </p:nvPr>
        </p:nvSpPr>
        <p:spPr/>
        <p:txBody>
          <a:bodyPr/>
          <a:lstStyle/>
          <a:p>
            <a:r>
              <a:rPr lang="en-US"/>
              <a:t>September 2024</a:t>
            </a:r>
            <a:endParaRPr lang="en-GB"/>
          </a:p>
        </p:txBody>
      </p:sp>
      <p:sp>
        <p:nvSpPr>
          <p:cNvPr id="3" name="Content Placeholder 2">
            <a:extLst>
              <a:ext uri="{FF2B5EF4-FFF2-40B4-BE49-F238E27FC236}">
                <a16:creationId xmlns:a16="http://schemas.microsoft.com/office/drawing/2014/main" id="{A94B5122-DAA7-BD69-406E-FEDEB7110E8C}"/>
              </a:ext>
            </a:extLst>
          </p:cNvPr>
          <p:cNvSpPr>
            <a:spLocks noGrp="1"/>
          </p:cNvSpPr>
          <p:nvPr>
            <p:ph idx="1"/>
          </p:nvPr>
        </p:nvSpPr>
        <p:spPr>
          <a:xfrm>
            <a:off x="493776" y="4732020"/>
            <a:ext cx="11347704" cy="1705356"/>
          </a:xfrm>
        </p:spPr>
        <p:txBody>
          <a:bodyPr/>
          <a:lstStyle/>
          <a:p>
            <a:pPr>
              <a:buFont typeface="Arial" panose="020B0604020202020204" pitchFamily="34" charset="0"/>
              <a:buChar char="•"/>
            </a:pPr>
            <a:endParaRPr lang="en-US" sz="2000"/>
          </a:p>
          <a:p>
            <a:endParaRPr lang="en-US"/>
          </a:p>
        </p:txBody>
      </p:sp>
      <p:sp>
        <p:nvSpPr>
          <p:cNvPr id="8" name="Content Placeholder 2">
            <a:extLst>
              <a:ext uri="{FF2B5EF4-FFF2-40B4-BE49-F238E27FC236}">
                <a16:creationId xmlns:a16="http://schemas.microsoft.com/office/drawing/2014/main" id="{2FBCEC77-6992-FEB2-822A-943A5E12948E}"/>
              </a:ext>
            </a:extLst>
          </p:cNvPr>
          <p:cNvSpPr txBox="1">
            <a:spLocks/>
          </p:cNvSpPr>
          <p:nvPr/>
        </p:nvSpPr>
        <p:spPr bwMode="auto">
          <a:xfrm>
            <a:off x="646176" y="4884420"/>
            <a:ext cx="11347704" cy="170535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2000" kern="0"/>
              <a:t>For DBW = 80 MHz, method 2 shows a much better PER performance than method 1. </a:t>
            </a:r>
          </a:p>
          <a:p>
            <a:pPr>
              <a:buFont typeface="Arial" panose="020B0604020202020204" pitchFamily="34" charset="0"/>
              <a:buChar char="•"/>
            </a:pPr>
            <a:r>
              <a:rPr lang="en-US" sz="2000" kern="0"/>
              <a:t>Further, tone plan [2] outperforms tone plan [3] for this DBW considering method 2.  </a:t>
            </a:r>
            <a:endParaRPr lang="en-US" kern="0"/>
          </a:p>
        </p:txBody>
      </p:sp>
      <p:pic>
        <p:nvPicPr>
          <p:cNvPr id="10" name="Picture 9">
            <a:extLst>
              <a:ext uri="{FF2B5EF4-FFF2-40B4-BE49-F238E27FC236}">
                <a16:creationId xmlns:a16="http://schemas.microsoft.com/office/drawing/2014/main" id="{C9BE3D0E-7CD8-F1C1-73E8-5301B65744A1}"/>
              </a:ext>
            </a:extLst>
          </p:cNvPr>
          <p:cNvPicPr>
            <a:picLocks noChangeAspect="1"/>
          </p:cNvPicPr>
          <p:nvPr/>
        </p:nvPicPr>
        <p:blipFill>
          <a:blip r:embed="rId2"/>
          <a:stretch>
            <a:fillRect/>
          </a:stretch>
        </p:blipFill>
        <p:spPr>
          <a:xfrm>
            <a:off x="4059936" y="1623818"/>
            <a:ext cx="4059936" cy="3044952"/>
          </a:xfrm>
          <a:prstGeom prst="rect">
            <a:avLst/>
          </a:prstGeom>
        </p:spPr>
      </p:pic>
      <p:pic>
        <p:nvPicPr>
          <p:cNvPr id="13" name="Picture 12">
            <a:extLst>
              <a:ext uri="{FF2B5EF4-FFF2-40B4-BE49-F238E27FC236}">
                <a16:creationId xmlns:a16="http://schemas.microsoft.com/office/drawing/2014/main" id="{AE34B471-EBAC-7DC6-544F-D35C8C7479AC}"/>
              </a:ext>
            </a:extLst>
          </p:cNvPr>
          <p:cNvPicPr>
            <a:picLocks noChangeAspect="1"/>
          </p:cNvPicPr>
          <p:nvPr/>
        </p:nvPicPr>
        <p:blipFill>
          <a:blip r:embed="rId3"/>
          <a:stretch>
            <a:fillRect/>
          </a:stretch>
        </p:blipFill>
        <p:spPr>
          <a:xfrm>
            <a:off x="8119872" y="1623818"/>
            <a:ext cx="4059936" cy="3044952"/>
          </a:xfrm>
          <a:prstGeom prst="rect">
            <a:avLst/>
          </a:prstGeom>
        </p:spPr>
      </p:pic>
    </p:spTree>
    <p:extLst>
      <p:ext uri="{BB962C8B-B14F-4D97-AF65-F5344CB8AC3E}">
        <p14:creationId xmlns:p14="http://schemas.microsoft.com/office/powerpoint/2010/main" val="3402614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3B46D-4203-F50F-2C11-1B9977809B7F}"/>
              </a:ext>
            </a:extLst>
          </p:cNvPr>
          <p:cNvSpPr>
            <a:spLocks noGrp="1"/>
          </p:cNvSpPr>
          <p:nvPr>
            <p:ph type="title"/>
          </p:nvPr>
        </p:nvSpPr>
        <p:spPr/>
        <p:txBody>
          <a:bodyPr/>
          <a:lstStyle/>
          <a:p>
            <a:r>
              <a:rPr lang="en-US"/>
              <a:t>Discussion on PAPR and PER Performance</a:t>
            </a:r>
          </a:p>
        </p:txBody>
      </p:sp>
      <p:sp>
        <p:nvSpPr>
          <p:cNvPr id="3" name="Content Placeholder 2">
            <a:extLst>
              <a:ext uri="{FF2B5EF4-FFF2-40B4-BE49-F238E27FC236}">
                <a16:creationId xmlns:a16="http://schemas.microsoft.com/office/drawing/2014/main" id="{1BA08EE1-E664-C32E-AB9B-9CAB2D51A1F3}"/>
              </a:ext>
            </a:extLst>
          </p:cNvPr>
          <p:cNvSpPr>
            <a:spLocks noGrp="1"/>
          </p:cNvSpPr>
          <p:nvPr>
            <p:ph idx="1"/>
          </p:nvPr>
        </p:nvSpPr>
        <p:spPr/>
        <p:txBody>
          <a:bodyPr/>
          <a:lstStyle/>
          <a:p>
            <a:pPr>
              <a:buFont typeface="Arial" panose="020B0604020202020204" pitchFamily="34" charset="0"/>
              <a:buChar char="•"/>
            </a:pPr>
            <a:r>
              <a:rPr lang="en-US" sz="2000" dirty="0"/>
              <a:t>Method 2 shows a significantly better performance than method 1 in terms of both PAPR PER</a:t>
            </a:r>
          </a:p>
          <a:p>
            <a:pPr lvl="1">
              <a:buFont typeface="Arial" panose="020B0604020202020204" pitchFamily="34" charset="0"/>
              <a:buChar char="•"/>
            </a:pPr>
            <a:r>
              <a:rPr lang="en-US" sz="1800" dirty="0"/>
              <a:t>There is a positive correlation between PAPR performance and PER performance</a:t>
            </a:r>
          </a:p>
          <a:p>
            <a:pPr lvl="1">
              <a:buFont typeface="Arial" panose="020B0604020202020204" pitchFamily="34" charset="0"/>
              <a:buChar char="•"/>
            </a:pPr>
            <a:r>
              <a:rPr lang="en-US" sz="1800" dirty="0"/>
              <a:t>Smaller PAPR values of the LTF allows for more accurate channel estimation which in turn translates into better PER performance, hence the choice of LTF sequence that improves the PAPR will improve the PER.</a:t>
            </a:r>
          </a:p>
          <a:p>
            <a:pPr lvl="1">
              <a:buFont typeface="Arial" panose="020B0604020202020204" pitchFamily="34" charset="0"/>
              <a:buChar char="•"/>
            </a:pPr>
            <a:r>
              <a:rPr lang="en-US" sz="1800" dirty="0"/>
              <a:t>Reusing the EHT-LTF sequence for both RRU and DRU may simplify the implementation as the same sequence will be stored and used for both types of RU. </a:t>
            </a:r>
          </a:p>
          <a:p>
            <a:pPr lvl="1">
              <a:buFont typeface="Arial" panose="020B0604020202020204" pitchFamily="34" charset="0"/>
              <a:buChar char="•"/>
            </a:pPr>
            <a:r>
              <a:rPr lang="en-US" sz="1800" dirty="0"/>
              <a:t>The LTF sequence of the bandwidth containing the RRU may be used for the DRUs in the corresponding DBW </a:t>
            </a:r>
          </a:p>
          <a:p>
            <a:pPr lvl="2">
              <a:buFont typeface="Arial" panose="020B0604020202020204" pitchFamily="34" charset="0"/>
              <a:buChar char="•"/>
            </a:pPr>
            <a:r>
              <a:rPr lang="en-US" sz="1600" dirty="0"/>
              <a:t>The LTF sequence of the RRU in bandwidth 20 MHz may be used for the DRUs in DBW = 20 </a:t>
            </a:r>
            <a:r>
              <a:rPr lang="en-US" sz="1600" dirty="0" err="1"/>
              <a:t>MHz.</a:t>
            </a:r>
            <a:r>
              <a:rPr lang="en-US" sz="1600" dirty="0"/>
              <a:t> and so on and so forth. </a:t>
            </a:r>
          </a:p>
          <a:p>
            <a:pPr>
              <a:buFont typeface="Arial" panose="020B0604020202020204" pitchFamily="34" charset="0"/>
              <a:buChar char="•"/>
            </a:pPr>
            <a:r>
              <a:rPr lang="en-US" sz="2000" dirty="0"/>
              <a:t>New LTF sequences for DRU may need to get optimized separately for different DBW. </a:t>
            </a:r>
          </a:p>
          <a:p>
            <a:pPr lvl="1">
              <a:buFont typeface="Arial" panose="020B0604020202020204" pitchFamily="34" charset="0"/>
              <a:buChar char="•"/>
            </a:pPr>
            <a:r>
              <a:rPr lang="en-US" sz="1600" dirty="0"/>
              <a:t>It is not recommended to define new LTF sequences for DRU which may complicate the implementation.  </a:t>
            </a:r>
          </a:p>
        </p:txBody>
      </p:sp>
      <p:sp>
        <p:nvSpPr>
          <p:cNvPr id="4" name="Slide Number Placeholder 3">
            <a:extLst>
              <a:ext uri="{FF2B5EF4-FFF2-40B4-BE49-F238E27FC236}">
                <a16:creationId xmlns:a16="http://schemas.microsoft.com/office/drawing/2014/main" id="{7FFFE4C2-E283-556A-32DD-D913A0F67A85}"/>
              </a:ext>
            </a:extLst>
          </p:cNvPr>
          <p:cNvSpPr>
            <a:spLocks noGrp="1"/>
          </p:cNvSpPr>
          <p:nvPr>
            <p:ph type="sldNum" idx="12"/>
          </p:nvPr>
        </p:nvSpPr>
        <p:spPr/>
        <p:txBody>
          <a:bodyPr/>
          <a:lstStyle/>
          <a:p>
            <a:r>
              <a:rPr lang="en-GB"/>
              <a:t>Slide </a:t>
            </a:r>
            <a:fld id="{440F5867-744E-4AA6-B0ED-4C44D2DFBB7B}" type="slidenum">
              <a:rPr lang="en-GB" smtClean="0"/>
              <a:pPr/>
              <a:t>17</a:t>
            </a:fld>
            <a:endParaRPr lang="en-GB"/>
          </a:p>
        </p:txBody>
      </p:sp>
      <p:sp>
        <p:nvSpPr>
          <p:cNvPr id="5" name="Footer Placeholder 4">
            <a:extLst>
              <a:ext uri="{FF2B5EF4-FFF2-40B4-BE49-F238E27FC236}">
                <a16:creationId xmlns:a16="http://schemas.microsoft.com/office/drawing/2014/main" id="{1F2BAC29-6A9D-83EE-E29E-E62A2DFD1401}"/>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BE6082A8-CD13-6979-4580-FFA4E873329B}"/>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41857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5FC8-2FDE-D7D5-0CD5-5A0ED824386A}"/>
              </a:ext>
            </a:extLst>
          </p:cNvPr>
          <p:cNvSpPr>
            <a:spLocks noGrp="1"/>
          </p:cNvSpPr>
          <p:nvPr>
            <p:ph type="title"/>
          </p:nvPr>
        </p:nvSpPr>
        <p:spPr/>
        <p:txBody>
          <a:bodyPr/>
          <a:lstStyle/>
          <a:p>
            <a:r>
              <a:rPr lang="en-US"/>
              <a:t>Conclusions and Way Forward</a:t>
            </a:r>
          </a:p>
        </p:txBody>
      </p:sp>
      <p:sp>
        <p:nvSpPr>
          <p:cNvPr id="4" name="Slide Number Placeholder 3">
            <a:extLst>
              <a:ext uri="{FF2B5EF4-FFF2-40B4-BE49-F238E27FC236}">
                <a16:creationId xmlns:a16="http://schemas.microsoft.com/office/drawing/2014/main" id="{A9527D4B-C8D6-10B6-B1E5-27A063BFD26C}"/>
              </a:ext>
            </a:extLst>
          </p:cNvPr>
          <p:cNvSpPr>
            <a:spLocks noGrp="1"/>
          </p:cNvSpPr>
          <p:nvPr>
            <p:ph type="sldNum" idx="12"/>
          </p:nvPr>
        </p:nvSpPr>
        <p:spPr/>
        <p:txBody>
          <a:bodyPr/>
          <a:lstStyle/>
          <a:p>
            <a:r>
              <a:rPr lang="en-GB"/>
              <a:t>Slide </a:t>
            </a:r>
            <a:fld id="{440F5867-744E-4AA6-B0ED-4C44D2DFBB7B}" type="slidenum">
              <a:rPr lang="en-GB" smtClean="0"/>
              <a:pPr/>
              <a:t>18</a:t>
            </a:fld>
            <a:endParaRPr lang="en-GB"/>
          </a:p>
        </p:txBody>
      </p:sp>
      <p:sp>
        <p:nvSpPr>
          <p:cNvPr id="5" name="Footer Placeholder 4">
            <a:extLst>
              <a:ext uri="{FF2B5EF4-FFF2-40B4-BE49-F238E27FC236}">
                <a16:creationId xmlns:a16="http://schemas.microsoft.com/office/drawing/2014/main" id="{58D5BE99-E3F5-81BA-B641-2D6DB4726987}"/>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6AD18CB6-9A6D-89AE-6321-9CE1F3E7808A}"/>
              </a:ext>
            </a:extLst>
          </p:cNvPr>
          <p:cNvSpPr>
            <a:spLocks noGrp="1"/>
          </p:cNvSpPr>
          <p:nvPr>
            <p:ph type="dt" idx="15"/>
          </p:nvPr>
        </p:nvSpPr>
        <p:spPr/>
        <p:txBody>
          <a:bodyPr/>
          <a:lstStyle/>
          <a:p>
            <a:r>
              <a:rPr lang="en-US"/>
              <a:t>September 2024</a:t>
            </a:r>
            <a:endParaRPr lang="en-GB"/>
          </a:p>
        </p:txBody>
      </p:sp>
      <p:sp>
        <p:nvSpPr>
          <p:cNvPr id="9" name="Content Placeholder 2">
            <a:extLst>
              <a:ext uri="{FF2B5EF4-FFF2-40B4-BE49-F238E27FC236}">
                <a16:creationId xmlns:a16="http://schemas.microsoft.com/office/drawing/2014/main" id="{C1B6C7D0-1DDD-CB3A-D2D9-774273AF0CA8}"/>
              </a:ext>
            </a:extLst>
          </p:cNvPr>
          <p:cNvSpPr txBox="1">
            <a:spLocks/>
          </p:cNvSpPr>
          <p:nvPr/>
        </p:nvSpPr>
        <p:spPr bwMode="auto">
          <a:xfrm>
            <a:off x="1066801" y="21336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kern="0" dirty="0"/>
              <a:t>More results are generated for the selection methods of the LTF sequences for DRU considering different tone plans</a:t>
            </a:r>
            <a:r>
              <a:rPr lang="en-US" sz="1800" kern="0" dirty="0"/>
              <a:t>. </a:t>
            </a:r>
          </a:p>
          <a:p>
            <a:pPr>
              <a:buFont typeface="Arial" panose="020B0604020202020204" pitchFamily="34" charset="0"/>
              <a:buChar char="•"/>
            </a:pPr>
            <a:endParaRPr lang="en-US" sz="1800" kern="0" dirty="0"/>
          </a:p>
          <a:p>
            <a:pPr>
              <a:buFont typeface="Arial" panose="020B0604020202020204" pitchFamily="34" charset="0"/>
              <a:buChar char="•"/>
            </a:pPr>
            <a:r>
              <a:rPr lang="en-US" kern="0" dirty="0"/>
              <a:t>Method 2 shows a significant performance improvement over method 1 for both PAPR and PER.</a:t>
            </a:r>
          </a:p>
          <a:p>
            <a:pPr>
              <a:buFont typeface="Arial" panose="020B0604020202020204" pitchFamily="34" charset="0"/>
              <a:buChar char="•"/>
            </a:pPr>
            <a:endParaRPr lang="en-US" kern="0" dirty="0"/>
          </a:p>
          <a:p>
            <a:pPr>
              <a:buFont typeface="Arial" panose="020B0604020202020204" pitchFamily="34" charset="0"/>
              <a:buChar char="•"/>
            </a:pPr>
            <a:r>
              <a:rPr lang="en-US" kern="0" dirty="0"/>
              <a:t>Tone plan [2] shows the best PAPR and PER performance for method 2 considering different DBWs and DRU sizes</a:t>
            </a:r>
          </a:p>
          <a:p>
            <a:pPr>
              <a:buFont typeface="Arial" panose="020B0604020202020204" pitchFamily="34" charset="0"/>
              <a:buChar char="•"/>
            </a:pPr>
            <a:endParaRPr lang="en-US" kern="0" dirty="0"/>
          </a:p>
          <a:p>
            <a:pPr>
              <a:buFont typeface="Arial" panose="020B0604020202020204" pitchFamily="34" charset="0"/>
              <a:buChar char="•"/>
            </a:pPr>
            <a:r>
              <a:rPr lang="en-US" kern="0" dirty="0"/>
              <a:t>We recommend to reuse the 4x EHT-LTF of RRU for DRU.</a:t>
            </a:r>
          </a:p>
          <a:p>
            <a:pPr marL="0" indent="0"/>
            <a:r>
              <a:rPr lang="en-US" kern="0" dirty="0"/>
              <a:t> </a:t>
            </a:r>
          </a:p>
          <a:p>
            <a:pPr>
              <a:buFont typeface="Arial" panose="020B0604020202020204" pitchFamily="34" charset="0"/>
              <a:buChar char="•"/>
            </a:pPr>
            <a:endParaRPr lang="en-US" sz="2000" kern="0" dirty="0"/>
          </a:p>
        </p:txBody>
      </p:sp>
    </p:spTree>
    <p:extLst>
      <p:ext uri="{BB962C8B-B14F-4D97-AF65-F5344CB8AC3E}">
        <p14:creationId xmlns:p14="http://schemas.microsoft.com/office/powerpoint/2010/main" val="233821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C74A-A7C2-942A-5648-9E23E487D697}"/>
              </a:ext>
            </a:extLst>
          </p:cNvPr>
          <p:cNvSpPr>
            <a:spLocks noGrp="1"/>
          </p:cNvSpPr>
          <p:nvPr>
            <p:ph type="title"/>
          </p:nvPr>
        </p:nvSpPr>
        <p:spPr/>
        <p:txBody>
          <a:bodyPr/>
          <a:lstStyle/>
          <a:p>
            <a:r>
              <a:rPr lang="en-US" dirty="0"/>
              <a:t>SP 1</a:t>
            </a:r>
          </a:p>
        </p:txBody>
      </p:sp>
      <p:sp>
        <p:nvSpPr>
          <p:cNvPr id="3" name="Content Placeholder 2">
            <a:extLst>
              <a:ext uri="{FF2B5EF4-FFF2-40B4-BE49-F238E27FC236}">
                <a16:creationId xmlns:a16="http://schemas.microsoft.com/office/drawing/2014/main" id="{D4585096-C7BB-A2FD-19CD-F5BAFC2B8F4B}"/>
              </a:ext>
            </a:extLst>
          </p:cNvPr>
          <p:cNvSpPr>
            <a:spLocks noGrp="1"/>
          </p:cNvSpPr>
          <p:nvPr>
            <p:ph idx="1"/>
          </p:nvPr>
        </p:nvSpPr>
        <p:spPr/>
        <p:txBody>
          <a:bodyPr/>
          <a:lstStyle/>
          <a:p>
            <a:r>
              <a:rPr lang="en-US" dirty="0"/>
              <a:t>Do you agree to add the following to 11bn SFD:</a:t>
            </a:r>
          </a:p>
          <a:p>
            <a:r>
              <a:rPr lang="en-US" dirty="0"/>
              <a:t>The LTF type 11bn supports for DRU in TB PPDU is 4xLTF, i.e., each tone of the DRU will have a nonzero value. </a:t>
            </a:r>
          </a:p>
          <a:p>
            <a:r>
              <a:rPr lang="en-US" dirty="0"/>
              <a:t>		- </a:t>
            </a:r>
            <a:r>
              <a:rPr lang="en-US" b="0" dirty="0"/>
              <a:t>1xLTF and 2xLTF are TBD</a:t>
            </a:r>
          </a:p>
          <a:p>
            <a:r>
              <a:rPr lang="en-US" sz="2000" dirty="0"/>
              <a:t>	</a:t>
            </a:r>
            <a:endParaRPr lang="en-US" b="0" dirty="0"/>
          </a:p>
          <a:p>
            <a:endParaRPr lang="en-US" dirty="0"/>
          </a:p>
        </p:txBody>
      </p:sp>
      <p:sp>
        <p:nvSpPr>
          <p:cNvPr id="4" name="Slide Number Placeholder 3">
            <a:extLst>
              <a:ext uri="{FF2B5EF4-FFF2-40B4-BE49-F238E27FC236}">
                <a16:creationId xmlns:a16="http://schemas.microsoft.com/office/drawing/2014/main" id="{905E7651-ACDC-F9FB-E0DD-68CBEAFF1F4E}"/>
              </a:ext>
            </a:extLst>
          </p:cNvPr>
          <p:cNvSpPr>
            <a:spLocks noGrp="1"/>
          </p:cNvSpPr>
          <p:nvPr>
            <p:ph type="sldNum" idx="12"/>
          </p:nvPr>
        </p:nvSpPr>
        <p:spPr/>
        <p:txBody>
          <a:bodyPr/>
          <a:lstStyle/>
          <a:p>
            <a:r>
              <a:rPr lang="en-GB"/>
              <a:t>Slide </a:t>
            </a:r>
            <a:fld id="{440F5867-744E-4AA6-B0ED-4C44D2DFBB7B}" type="slidenum">
              <a:rPr lang="en-GB" smtClean="0"/>
              <a:pPr/>
              <a:t>19</a:t>
            </a:fld>
            <a:endParaRPr lang="en-GB"/>
          </a:p>
        </p:txBody>
      </p:sp>
      <p:sp>
        <p:nvSpPr>
          <p:cNvPr id="5" name="Footer Placeholder 4">
            <a:extLst>
              <a:ext uri="{FF2B5EF4-FFF2-40B4-BE49-F238E27FC236}">
                <a16:creationId xmlns:a16="http://schemas.microsoft.com/office/drawing/2014/main" id="{7555D52D-87FB-16F4-17B8-FBF3068996F7}"/>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7DC62272-6615-5E85-2681-CB1EA487625C}"/>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323091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3589-F7E8-EE2A-3799-33CC7FED6308}"/>
              </a:ext>
            </a:extLst>
          </p:cNvPr>
          <p:cNvSpPr>
            <a:spLocks noGrp="1"/>
          </p:cNvSpPr>
          <p:nvPr>
            <p:ph type="title"/>
          </p:nvPr>
        </p:nvSpPr>
        <p:spPr/>
        <p:txBody>
          <a:bodyPr/>
          <a:lstStyle/>
          <a:p>
            <a:r>
              <a:rPr lang="en-US"/>
              <a:t>Abstract</a:t>
            </a:r>
          </a:p>
        </p:txBody>
      </p:sp>
      <p:sp>
        <p:nvSpPr>
          <p:cNvPr id="3" name="Content Placeholder 2">
            <a:extLst>
              <a:ext uri="{FF2B5EF4-FFF2-40B4-BE49-F238E27FC236}">
                <a16:creationId xmlns:a16="http://schemas.microsoft.com/office/drawing/2014/main" id="{9629AEAD-0F43-8081-17EC-A03CDA579E10}"/>
              </a:ext>
            </a:extLst>
          </p:cNvPr>
          <p:cNvSpPr>
            <a:spLocks noGrp="1"/>
          </p:cNvSpPr>
          <p:nvPr>
            <p:ph idx="1"/>
          </p:nvPr>
        </p:nvSpPr>
        <p:spPr>
          <a:xfrm>
            <a:off x="914401" y="1971676"/>
            <a:ext cx="10361084" cy="4113213"/>
          </a:xfrm>
        </p:spPr>
        <p:txBody>
          <a:bodyPr/>
          <a:lstStyle/>
          <a:p>
            <a:pPr>
              <a:buFont typeface="Arial" panose="020B0604020202020204" pitchFamily="34" charset="0"/>
              <a:buChar char="•"/>
            </a:pPr>
            <a:r>
              <a:rPr lang="en-US" dirty="0"/>
              <a:t>In this contribution, we follow up on our proposal in [1] to reuse the EHT-LTF of RRU for DRU, specifically,  we share:</a:t>
            </a:r>
          </a:p>
          <a:p>
            <a:pPr lvl="1">
              <a:buFont typeface="Arial" panose="020B0604020202020204" pitchFamily="34" charset="0"/>
              <a:buChar char="•"/>
            </a:pPr>
            <a:r>
              <a:rPr lang="en-US" dirty="0"/>
              <a:t>The PAPR performance results of two LTF selection methods applied to different tone plans. </a:t>
            </a:r>
          </a:p>
          <a:p>
            <a:pPr lvl="1">
              <a:buFont typeface="Arial" panose="020B0604020202020204" pitchFamily="34" charset="0"/>
              <a:buChar char="•"/>
            </a:pPr>
            <a:r>
              <a:rPr lang="en-US" dirty="0"/>
              <a:t>The PER performance results of the two LTF selection methods considering nonlinear power amplifier (PA) and power backoff of the transmitted signal.   </a:t>
            </a:r>
          </a:p>
          <a:p>
            <a:pPr>
              <a:buFont typeface="Arial" panose="020B0604020202020204" pitchFamily="34" charset="0"/>
              <a:buChar char="•"/>
            </a:pPr>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2A3B674E-3CA2-CB0A-423B-82A3856BD7FE}"/>
              </a:ext>
            </a:extLst>
          </p:cNvPr>
          <p:cNvSpPr>
            <a:spLocks noGrp="1"/>
          </p:cNvSpPr>
          <p:nvPr>
            <p:ph type="sldNum" idx="12"/>
          </p:nvPr>
        </p:nvSpPr>
        <p:spPr/>
        <p:txBody>
          <a:bodyPr/>
          <a:lstStyle/>
          <a:p>
            <a:r>
              <a:rPr lang="en-GB"/>
              <a:t>Slide </a:t>
            </a:r>
            <a:fld id="{440F5867-744E-4AA6-B0ED-4C44D2DFBB7B}" type="slidenum">
              <a:rPr lang="en-GB" smtClean="0"/>
              <a:pPr/>
              <a:t>2</a:t>
            </a:fld>
            <a:endParaRPr lang="en-GB"/>
          </a:p>
        </p:txBody>
      </p:sp>
      <p:sp>
        <p:nvSpPr>
          <p:cNvPr id="5" name="Footer Placeholder 4">
            <a:extLst>
              <a:ext uri="{FF2B5EF4-FFF2-40B4-BE49-F238E27FC236}">
                <a16:creationId xmlns:a16="http://schemas.microsoft.com/office/drawing/2014/main" id="{CA94EB20-7AD0-0711-120E-34B60E6C5F4A}"/>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AB671459-E5FD-37E2-87E0-F213DD82D698}"/>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234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B574-A423-7663-A8EB-CF3564DC59F9}"/>
              </a:ext>
            </a:extLst>
          </p:cNvPr>
          <p:cNvSpPr>
            <a:spLocks noGrp="1"/>
          </p:cNvSpPr>
          <p:nvPr>
            <p:ph type="title"/>
          </p:nvPr>
        </p:nvSpPr>
        <p:spPr/>
        <p:txBody>
          <a:bodyPr/>
          <a:lstStyle/>
          <a:p>
            <a:r>
              <a:rPr lang="en-US" dirty="0"/>
              <a:t>SP 2</a:t>
            </a:r>
          </a:p>
        </p:txBody>
      </p:sp>
      <p:sp>
        <p:nvSpPr>
          <p:cNvPr id="3" name="Content Placeholder 2">
            <a:extLst>
              <a:ext uri="{FF2B5EF4-FFF2-40B4-BE49-F238E27FC236}">
                <a16:creationId xmlns:a16="http://schemas.microsoft.com/office/drawing/2014/main" id="{029F1505-E8C5-26E2-8119-2502EBE2B815}"/>
              </a:ext>
            </a:extLst>
          </p:cNvPr>
          <p:cNvSpPr>
            <a:spLocks noGrp="1"/>
          </p:cNvSpPr>
          <p:nvPr>
            <p:ph idx="1"/>
          </p:nvPr>
        </p:nvSpPr>
        <p:spPr/>
        <p:txBody>
          <a:bodyPr/>
          <a:lstStyle/>
          <a:p>
            <a:r>
              <a:rPr lang="en-US" dirty="0"/>
              <a:t>Do you agree to add the following to 11bn SFD:</a:t>
            </a:r>
          </a:p>
          <a:p>
            <a:r>
              <a:rPr lang="en-US" dirty="0"/>
              <a:t>11bn supports to reuse the EHT-LTF sequences of RRU for DRU in TB PPDU, i.e., the elements of the LTF sequence for each DRU tone is selected from the  EHT-LTF sequence of the corresponding DBW</a:t>
            </a:r>
          </a:p>
          <a:p>
            <a:r>
              <a:rPr lang="en-US" sz="2000" dirty="0"/>
              <a:t>	- </a:t>
            </a:r>
            <a:r>
              <a:rPr lang="en-US" sz="2000" b="0" dirty="0"/>
              <a:t>The LTF sequence selection method is TBD</a:t>
            </a:r>
          </a:p>
          <a:p>
            <a:endParaRPr lang="en-US" sz="2000" b="0" dirty="0"/>
          </a:p>
          <a:p>
            <a:pPr marL="0" indent="0"/>
            <a:endParaRPr lang="en-US" dirty="0"/>
          </a:p>
        </p:txBody>
      </p:sp>
      <p:sp>
        <p:nvSpPr>
          <p:cNvPr id="4" name="Slide Number Placeholder 3">
            <a:extLst>
              <a:ext uri="{FF2B5EF4-FFF2-40B4-BE49-F238E27FC236}">
                <a16:creationId xmlns:a16="http://schemas.microsoft.com/office/drawing/2014/main" id="{E274012C-9C0B-794A-0994-F7FB68A03781}"/>
              </a:ext>
            </a:extLst>
          </p:cNvPr>
          <p:cNvSpPr>
            <a:spLocks noGrp="1"/>
          </p:cNvSpPr>
          <p:nvPr>
            <p:ph type="sldNum" idx="12"/>
          </p:nvPr>
        </p:nvSpPr>
        <p:spPr/>
        <p:txBody>
          <a:bodyPr/>
          <a:lstStyle/>
          <a:p>
            <a:r>
              <a:rPr lang="en-GB"/>
              <a:t>Slide </a:t>
            </a:r>
            <a:fld id="{440F5867-744E-4AA6-B0ED-4C44D2DFBB7B}" type="slidenum">
              <a:rPr lang="en-GB" smtClean="0"/>
              <a:pPr/>
              <a:t>20</a:t>
            </a:fld>
            <a:endParaRPr lang="en-GB"/>
          </a:p>
        </p:txBody>
      </p:sp>
      <p:sp>
        <p:nvSpPr>
          <p:cNvPr id="5" name="Footer Placeholder 4">
            <a:extLst>
              <a:ext uri="{FF2B5EF4-FFF2-40B4-BE49-F238E27FC236}">
                <a16:creationId xmlns:a16="http://schemas.microsoft.com/office/drawing/2014/main" id="{C2D5869A-A6B5-08E2-0E6A-7B325B6837F9}"/>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8B5EBB2B-EC16-C979-AA72-7546EF9AD463}"/>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411130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C74A-A7C2-942A-5648-9E23E487D697}"/>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4585096-C7BB-A2FD-19CD-F5BAFC2B8F4B}"/>
              </a:ext>
            </a:extLst>
          </p:cNvPr>
          <p:cNvSpPr>
            <a:spLocks noGrp="1"/>
          </p:cNvSpPr>
          <p:nvPr>
            <p:ph idx="1"/>
          </p:nvPr>
        </p:nvSpPr>
        <p:spPr>
          <a:xfrm>
            <a:off x="914401" y="1981201"/>
            <a:ext cx="10925174" cy="4113213"/>
          </a:xfrm>
        </p:spPr>
        <p:txBody>
          <a:bodyPr/>
          <a:lstStyle/>
          <a:p>
            <a:r>
              <a:rPr lang="en-US" sz="1800" dirty="0"/>
              <a:t>[1] 11/24-1114r0 UHR-LTF Design for DRU </a:t>
            </a:r>
          </a:p>
          <a:p>
            <a:r>
              <a:rPr lang="en-US" sz="1800" dirty="0"/>
              <a:t>[2] 11/24-0468r2 DRU Tone Plan for 11bn, Mediatek</a:t>
            </a:r>
          </a:p>
          <a:p>
            <a:r>
              <a:rPr lang="en-US" sz="1800" dirty="0"/>
              <a:t>[3] 11/24-0799r0 DRU Tone Plan from the perspective of PAPR, Huawei</a:t>
            </a:r>
          </a:p>
          <a:p>
            <a:r>
              <a:rPr lang="en-US" sz="1800" dirty="0"/>
              <a:t>[4] 11/24-1096r0 Mirror Symmetric 20 MHz DRU Tone Plan within 242 RRU Boundary, LGE</a:t>
            </a:r>
          </a:p>
          <a:p>
            <a:r>
              <a:rPr lang="en-US" sz="1800" dirty="0"/>
              <a:t>[5] 11/09-0451r16 </a:t>
            </a:r>
            <a:r>
              <a:rPr lang="en-US" sz="1800" dirty="0" err="1"/>
              <a:t>TGac</a:t>
            </a:r>
            <a:r>
              <a:rPr lang="en-US" sz="1800" dirty="0"/>
              <a:t> Functional Requirements and Evaluation Methodology </a:t>
            </a:r>
          </a:p>
          <a:p>
            <a:r>
              <a:rPr lang="en-US" sz="1800" dirty="0"/>
              <a:t>[6] 11/00-0294r0 Suggested PA Model for 802.11 </a:t>
            </a:r>
            <a:r>
              <a:rPr lang="en-US" sz="1800" dirty="0" err="1"/>
              <a:t>HRb</a:t>
            </a:r>
            <a:endParaRPr lang="en-US" sz="1800" dirty="0"/>
          </a:p>
          <a:p>
            <a:endParaRPr lang="en-US" sz="1800" dirty="0"/>
          </a:p>
          <a:p>
            <a:r>
              <a:rPr lang="en-US" sz="1800" dirty="0"/>
              <a:t> </a:t>
            </a:r>
          </a:p>
        </p:txBody>
      </p:sp>
      <p:sp>
        <p:nvSpPr>
          <p:cNvPr id="4" name="Slide Number Placeholder 3">
            <a:extLst>
              <a:ext uri="{FF2B5EF4-FFF2-40B4-BE49-F238E27FC236}">
                <a16:creationId xmlns:a16="http://schemas.microsoft.com/office/drawing/2014/main" id="{905E7651-ACDC-F9FB-E0DD-68CBEAFF1F4E}"/>
              </a:ext>
            </a:extLst>
          </p:cNvPr>
          <p:cNvSpPr>
            <a:spLocks noGrp="1"/>
          </p:cNvSpPr>
          <p:nvPr>
            <p:ph type="sldNum" idx="12"/>
          </p:nvPr>
        </p:nvSpPr>
        <p:spPr/>
        <p:txBody>
          <a:bodyPr/>
          <a:lstStyle/>
          <a:p>
            <a:r>
              <a:rPr lang="en-GB"/>
              <a:t>Slide </a:t>
            </a:r>
            <a:fld id="{440F5867-744E-4AA6-B0ED-4C44D2DFBB7B}" type="slidenum">
              <a:rPr lang="en-GB" smtClean="0"/>
              <a:pPr/>
              <a:t>21</a:t>
            </a:fld>
            <a:endParaRPr lang="en-GB"/>
          </a:p>
        </p:txBody>
      </p:sp>
      <p:sp>
        <p:nvSpPr>
          <p:cNvPr id="5" name="Footer Placeholder 4">
            <a:extLst>
              <a:ext uri="{FF2B5EF4-FFF2-40B4-BE49-F238E27FC236}">
                <a16:creationId xmlns:a16="http://schemas.microsoft.com/office/drawing/2014/main" id="{7555D52D-87FB-16F4-17B8-FBF3068996F7}"/>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7DC62272-6615-5E85-2681-CB1EA487625C}"/>
              </a:ext>
            </a:extLst>
          </p:cNvPr>
          <p:cNvSpPr>
            <a:spLocks noGrp="1"/>
          </p:cNvSpPr>
          <p:nvPr>
            <p:ph type="dt" idx="15"/>
          </p:nvPr>
        </p:nvSpPr>
        <p:spPr/>
        <p:txBody>
          <a:bodyPr/>
          <a:lstStyle/>
          <a:p>
            <a:r>
              <a:rPr lang="en-US"/>
              <a:t>September 2024</a:t>
            </a:r>
            <a:endParaRPr lang="en-GB"/>
          </a:p>
        </p:txBody>
      </p:sp>
    </p:spTree>
    <p:extLst>
      <p:ext uri="{BB962C8B-B14F-4D97-AF65-F5344CB8AC3E}">
        <p14:creationId xmlns:p14="http://schemas.microsoft.com/office/powerpoint/2010/main" val="240925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4A5F629-DC6D-939D-B647-52DA93FE6B40}"/>
                  </a:ext>
                </a:extLst>
              </p:cNvPr>
              <p:cNvSpPr txBox="1"/>
              <p:nvPr/>
            </p:nvSpPr>
            <p:spPr>
              <a:xfrm>
                <a:off x="1124309" y="1915567"/>
                <a:ext cx="9943381" cy="22589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𝐸𝐻𝑇𝐿𝑇</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𝐹</m:t>
                          </m:r>
                        </m:e>
                        <m:sub>
                          <m:r>
                            <a:rPr lang="en-US" sz="1800" b="0" i="1" smtClean="0">
                              <a:solidFill>
                                <a:schemeClr val="tx1"/>
                              </a:solidFill>
                              <a:latin typeface="Cambria Math" panose="02040503050406030204" pitchFamily="18" charset="0"/>
                            </a:rPr>
                            <m:t>−122,122</m:t>
                          </m:r>
                        </m:sub>
                      </m:sSub>
                      <m:r>
                        <a:rPr lang="en-US" sz="1800" b="0" i="1" smtClean="0">
                          <a:solidFill>
                            <a:schemeClr val="tx1"/>
                          </a:solidFill>
                          <a:latin typeface="Cambria Math" panose="02040503050406030204" pitchFamily="18" charset="0"/>
                        </a:rPr>
                        <m:t>=</m:t>
                      </m:r>
                    </m:oMath>
                  </m:oMathPara>
                </a14:m>
                <a:endParaRPr lang="en-US" sz="1800" b="0">
                  <a:solidFill>
                    <a:schemeClr val="tx1"/>
                  </a:solidFill>
                </a:endParaRPr>
              </a:p>
              <a:p>
                <a:pPr algn="l"/>
                <a14:m>
                  <m:oMath xmlns:m="http://schemas.openxmlformats.org/officeDocument/2006/math">
                    <m:r>
                      <a:rPr lang="en-US" sz="1600" b="0" i="1" u="none" strike="noStrike" baseline="0" dirty="0" smtClean="0">
                        <a:solidFill>
                          <a:schemeClr val="tx1"/>
                        </a:solidFill>
                        <a:latin typeface="Cambria Math" panose="02040503050406030204" pitchFamily="18" charset="0"/>
                      </a:rPr>
                      <m:t>{</m:t>
                    </m:r>
                  </m:oMath>
                </a14:m>
                <a:r>
                  <a:rPr lang="en-US" sz="1600" b="0" i="0" u="none" strike="noStrike" baseline="0">
                    <a:solidFill>
                      <a:schemeClr val="tx1"/>
                    </a:solidFill>
                    <a:latin typeface="TimesNewRoman"/>
                  </a:rPr>
                  <a:t>-1, –1, +1, –1, +1, –1, +1, +1, +1, –1, +1, +1, +1, –1, –1, +1, –1, –1, –1, –1, –1, +1, +1, –1, –1, –1, –1, +1, +1, –1, +1, –1, +1, +1, +1, +1, –1, +1, –1, –1, +1, +1, –1, +1, +1, +1, +1, –1, –1, +1, –1, –1, –1, +1, +1, +1, +1, –1, +1, +1, –1, –1, –1, –1, +1, –1, –1, +1, +1, –1, +1, –1, –1, –1, –1, +1, –1, +1, –1, –1, –1, –1, –1, –1, +1, +1, –1, –1, –1, –1, –1, +1, –1, –1, +1, +1, +1, –1, +1, +1, +1, –1, +1, –1, +1, –1, –1, –1, –1, –1, +1, +1, +1, –1, –1, –1, +1, –1, +1, +1, +1, 0, 0, 0, –1, +1, –1, +1, –1, +1, +1, –1, +1, +1, +1, –1, –1, +1, –1, –1, +1, –1, +1, –1, +1, +1, +1, –1, +1, +1, +1, –1, –1, +1, –1, –1, –1, –1, –1, +1, +1, –1, –1, –1, –1, –1, –1, +1, –1, +1, –1, –1, –1, –1, +1, –1, +1, +1, –1, –1, +1, –1, –1, –1, –1, +1, +1, –1, +1, +1, +1, +1, +1, +1, +1, –1, +1, +1, –1, –1, –1, –1, +1, –1, –1, +1, +1, –1, +1, –1, –1, –1, –1, +1, –1, +1, –1, –1, +1, +1, +1, +1, –1, –1, +1, +1, +1, +1, +1, –1, +1, +1, –1, –1, –1, +1, –1, –1, –1, +1, –1, +1, –1, +1, +1</a:t>
                </a:r>
                <a14:m>
                  <m:oMath xmlns:m="http://schemas.openxmlformats.org/officeDocument/2006/math">
                    <m:r>
                      <a:rPr lang="en-US" sz="1600" b="0" i="1" u="none" strike="noStrike" baseline="0" dirty="0" smtClean="0">
                        <a:solidFill>
                          <a:schemeClr val="tx1"/>
                        </a:solidFill>
                        <a:latin typeface="Cambria Math" panose="02040503050406030204" pitchFamily="18" charset="0"/>
                      </a:rPr>
                      <m:t>}</m:t>
                    </m:r>
                  </m:oMath>
                </a14:m>
                <a:r>
                  <a:rPr lang="en-US" sz="1600" b="0" i="0" u="none" strike="noStrike" baseline="0">
                    <a:solidFill>
                      <a:schemeClr val="tx1"/>
                    </a:solidFill>
                    <a:latin typeface="TimesNewRoman"/>
                  </a:rPr>
                  <a:t> </a:t>
                </a:r>
                <a:endParaRPr lang="en-US">
                  <a:solidFill>
                    <a:schemeClr val="tx1"/>
                  </a:solidFill>
                </a:endParaRPr>
              </a:p>
            </p:txBody>
          </p:sp>
        </mc:Choice>
        <mc:Fallback xmlns="">
          <p:sp>
            <p:nvSpPr>
              <p:cNvPr id="40" name="TextBox 39">
                <a:extLst>
                  <a:ext uri="{FF2B5EF4-FFF2-40B4-BE49-F238E27FC236}">
                    <a16:creationId xmlns:a16="http://schemas.microsoft.com/office/drawing/2014/main" id="{64A5F629-DC6D-939D-B647-52DA93FE6B40}"/>
                  </a:ext>
                </a:extLst>
              </p:cNvPr>
              <p:cNvSpPr txBox="1">
                <a:spLocks noRot="1" noChangeAspect="1" noMove="1" noResize="1" noEditPoints="1" noAdjustHandles="1" noChangeArrowheads="1" noChangeShapeType="1" noTextEdit="1"/>
              </p:cNvSpPr>
              <p:nvPr/>
            </p:nvSpPr>
            <p:spPr>
              <a:xfrm>
                <a:off x="1124309" y="1915567"/>
                <a:ext cx="9943381" cy="2258952"/>
              </a:xfrm>
              <a:prstGeom prst="rect">
                <a:avLst/>
              </a:prstGeom>
              <a:blipFill>
                <a:blip r:embed="rId2"/>
                <a:stretch>
                  <a:fillRect l="-1225" r="-1654" b="-458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6186509-D2AE-7188-62EF-0F58F83812C9}"/>
              </a:ext>
            </a:extLst>
          </p:cNvPr>
          <p:cNvSpPr>
            <a:spLocks noGrp="1"/>
          </p:cNvSpPr>
          <p:nvPr>
            <p:ph type="title"/>
          </p:nvPr>
        </p:nvSpPr>
        <p:spPr/>
        <p:txBody>
          <a:bodyPr/>
          <a:lstStyle/>
          <a:p>
            <a:r>
              <a:rPr lang="en-US"/>
              <a:t>Recap of Reusing EHT-LTF for DRU</a:t>
            </a:r>
          </a:p>
        </p:txBody>
      </p:sp>
      <p:sp>
        <p:nvSpPr>
          <p:cNvPr id="4" name="Slide Number Placeholder 3">
            <a:extLst>
              <a:ext uri="{FF2B5EF4-FFF2-40B4-BE49-F238E27FC236}">
                <a16:creationId xmlns:a16="http://schemas.microsoft.com/office/drawing/2014/main" id="{2F0AEDB3-C83D-1CF8-5B32-442939F4E95C}"/>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A49BC105-FFDC-830D-F051-AE04AC9ABECE}"/>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63DF5702-6A92-142D-20EB-5026C6A14F10}"/>
              </a:ext>
            </a:extLst>
          </p:cNvPr>
          <p:cNvSpPr>
            <a:spLocks noGrp="1"/>
          </p:cNvSpPr>
          <p:nvPr>
            <p:ph type="dt" idx="15"/>
          </p:nvPr>
        </p:nvSpPr>
        <p:spPr/>
        <p:txBody>
          <a:bodyPr/>
          <a:lstStyle/>
          <a:p>
            <a:r>
              <a:rPr lang="en-US"/>
              <a:t>September 2024</a:t>
            </a:r>
            <a:endParaRPr lang="en-GB"/>
          </a:p>
        </p:txBody>
      </p:sp>
      <p:sp>
        <p:nvSpPr>
          <p:cNvPr id="8" name="Rectangle 7">
            <a:extLst>
              <a:ext uri="{FF2B5EF4-FFF2-40B4-BE49-F238E27FC236}">
                <a16:creationId xmlns:a16="http://schemas.microsoft.com/office/drawing/2014/main" id="{B281B768-0A87-3818-13F8-986FD5461D79}"/>
              </a:ext>
            </a:extLst>
          </p:cNvPr>
          <p:cNvSpPr/>
          <p:nvPr/>
        </p:nvSpPr>
        <p:spPr bwMode="auto">
          <a:xfrm>
            <a:off x="1411357" y="2206009"/>
            <a:ext cx="8080514" cy="246228"/>
          </a:xfrm>
          <a:prstGeom prst="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608C5D88-7088-E888-F03D-883AB60F439A}"/>
              </a:ext>
            </a:extLst>
          </p:cNvPr>
          <p:cNvSpPr/>
          <p:nvPr/>
        </p:nvSpPr>
        <p:spPr bwMode="auto">
          <a:xfrm>
            <a:off x="8574371" y="2458508"/>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Rectangle 10">
            <a:extLst>
              <a:ext uri="{FF2B5EF4-FFF2-40B4-BE49-F238E27FC236}">
                <a16:creationId xmlns:a16="http://schemas.microsoft.com/office/drawing/2014/main" id="{E319BD54-4A99-251A-55FF-152E91253244}"/>
              </a:ext>
            </a:extLst>
          </p:cNvPr>
          <p:cNvSpPr/>
          <p:nvPr/>
        </p:nvSpPr>
        <p:spPr bwMode="auto">
          <a:xfrm>
            <a:off x="1428544" y="2206683"/>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Rectangle 11">
            <a:extLst>
              <a:ext uri="{FF2B5EF4-FFF2-40B4-BE49-F238E27FC236}">
                <a16:creationId xmlns:a16="http://schemas.microsoft.com/office/drawing/2014/main" id="{8CAB7A98-CCF4-CB78-86B4-739580274EA2}"/>
              </a:ext>
            </a:extLst>
          </p:cNvPr>
          <p:cNvSpPr/>
          <p:nvPr/>
        </p:nvSpPr>
        <p:spPr bwMode="auto">
          <a:xfrm>
            <a:off x="2656183" y="2463185"/>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Rectangle 12">
            <a:extLst>
              <a:ext uri="{FF2B5EF4-FFF2-40B4-BE49-F238E27FC236}">
                <a16:creationId xmlns:a16="http://schemas.microsoft.com/office/drawing/2014/main" id="{470E3389-B909-DF6A-CF94-D0066A5570F3}"/>
              </a:ext>
            </a:extLst>
          </p:cNvPr>
          <p:cNvSpPr/>
          <p:nvPr/>
        </p:nvSpPr>
        <p:spPr bwMode="auto">
          <a:xfrm>
            <a:off x="7022258" y="2206683"/>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E5FF8FFD-709B-392A-C5F0-BDA13066E7D0}"/>
              </a:ext>
            </a:extLst>
          </p:cNvPr>
          <p:cNvSpPr/>
          <p:nvPr/>
        </p:nvSpPr>
        <p:spPr bwMode="auto">
          <a:xfrm>
            <a:off x="4243093" y="2206683"/>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Rectangle 16">
            <a:extLst>
              <a:ext uri="{FF2B5EF4-FFF2-40B4-BE49-F238E27FC236}">
                <a16:creationId xmlns:a16="http://schemas.microsoft.com/office/drawing/2014/main" id="{1A28FFC2-6DF5-3CDF-C7B0-0B3CE160C6BB}"/>
              </a:ext>
            </a:extLst>
          </p:cNvPr>
          <p:cNvSpPr/>
          <p:nvPr/>
        </p:nvSpPr>
        <p:spPr bwMode="auto">
          <a:xfrm>
            <a:off x="5488125" y="2445966"/>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Content Placeholder 9">
            <a:extLst>
              <a:ext uri="{FF2B5EF4-FFF2-40B4-BE49-F238E27FC236}">
                <a16:creationId xmlns:a16="http://schemas.microsoft.com/office/drawing/2014/main" id="{07DE70B8-4C0B-45CC-4A68-759CC7A10844}"/>
              </a:ext>
            </a:extLst>
          </p:cNvPr>
          <p:cNvSpPr txBox="1">
            <a:spLocks/>
          </p:cNvSpPr>
          <p:nvPr/>
        </p:nvSpPr>
        <p:spPr bwMode="auto">
          <a:xfrm>
            <a:off x="6398682" y="4475801"/>
            <a:ext cx="5218668" cy="194144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sz="2000" kern="0">
                <a:solidFill>
                  <a:srgbClr val="FF0000"/>
                </a:solidFill>
                <a:latin typeface="Calibri" panose="020F0502020204030204" pitchFamily="34" charset="0"/>
                <a:ea typeface="Calibri" panose="020F0502020204030204" pitchFamily="34" charset="0"/>
                <a:cs typeface="Calibri" panose="020F0502020204030204" pitchFamily="34" charset="0"/>
              </a:rPr>
              <a:t>Method 2</a:t>
            </a:r>
          </a:p>
          <a:p>
            <a:pPr marL="0" indent="0" algn="just"/>
            <a:r>
              <a:rPr lang="en-US" sz="1600" b="0" kern="0">
                <a:solidFill>
                  <a:srgbClr val="FF0000"/>
                </a:solidFill>
              </a:rPr>
              <a:t>The UHR-LTF sequence of a DRU is the EHT-LTF sequence of a corresponding RRU. Specifically, the EHT-LTF sequence of the first RRU is used as the UHR-LTF sequence for the first DRU, the EHT-LTF sequence of the second RRU is used as the UHR-LTF sequence for the second DRU and so on and so forth</a:t>
            </a:r>
            <a:endParaRPr lang="en-US" sz="1600" kern="0">
              <a:solidFill>
                <a:srgbClr val="FF0000"/>
              </a:solidFill>
            </a:endParaRPr>
          </a:p>
        </p:txBody>
      </p:sp>
      <p:cxnSp>
        <p:nvCxnSpPr>
          <p:cNvPr id="22" name="Straight Arrow Connector 21">
            <a:extLst>
              <a:ext uri="{FF2B5EF4-FFF2-40B4-BE49-F238E27FC236}">
                <a16:creationId xmlns:a16="http://schemas.microsoft.com/office/drawing/2014/main" id="{70870308-1E63-F35A-B9F5-03AF6ABA34D2}"/>
              </a:ext>
            </a:extLst>
          </p:cNvPr>
          <p:cNvCxnSpPr>
            <a:cxnSpLocks/>
            <a:stCxn id="11" idx="2"/>
            <a:endCxn id="29" idx="0"/>
          </p:cNvCxnSpPr>
          <p:nvPr/>
        </p:nvCxnSpPr>
        <p:spPr bwMode="auto">
          <a:xfrm>
            <a:off x="1564739" y="2431014"/>
            <a:ext cx="1619245" cy="2045459"/>
          </a:xfrm>
          <a:prstGeom prst="straightConnector1">
            <a:avLst/>
          </a:prstGeom>
          <a:ln w="19050">
            <a:solidFill>
              <a:schemeClr val="accent2"/>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371D5DB-4A99-E615-98FC-87A945B8A221}"/>
              </a:ext>
            </a:extLst>
          </p:cNvPr>
          <p:cNvCxnSpPr>
            <a:cxnSpLocks/>
            <a:endCxn id="20" idx="0"/>
          </p:cNvCxnSpPr>
          <p:nvPr/>
        </p:nvCxnSpPr>
        <p:spPr bwMode="auto">
          <a:xfrm>
            <a:off x="6096000" y="2458508"/>
            <a:ext cx="2912016" cy="2017293"/>
          </a:xfrm>
          <a:prstGeom prst="straightConnector1">
            <a:avLst/>
          </a:prstGeom>
          <a:solidFill>
            <a:srgbClr val="00B8FF"/>
          </a:solidFill>
          <a:ln w="19050" cap="flat" cmpd="sng" algn="ctr">
            <a:solidFill>
              <a:srgbClr val="FF0000"/>
            </a:solidFill>
            <a:prstDash val="dash"/>
            <a:round/>
            <a:headEnd type="none" w="med" len="med"/>
            <a:tailEnd type="triangle"/>
          </a:ln>
          <a:effectLst/>
        </p:spPr>
      </p:cxnSp>
      <p:sp>
        <p:nvSpPr>
          <p:cNvPr id="29" name="Content Placeholder 9">
            <a:extLst>
              <a:ext uri="{FF2B5EF4-FFF2-40B4-BE49-F238E27FC236}">
                <a16:creationId xmlns:a16="http://schemas.microsoft.com/office/drawing/2014/main" id="{BF7460A8-6762-A268-045E-2B20F21D6E1F}"/>
              </a:ext>
            </a:extLst>
          </p:cNvPr>
          <p:cNvSpPr txBox="1">
            <a:spLocks/>
          </p:cNvSpPr>
          <p:nvPr/>
        </p:nvSpPr>
        <p:spPr bwMode="auto">
          <a:xfrm>
            <a:off x="574650" y="4476473"/>
            <a:ext cx="5218668" cy="194144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sz="2000" kern="0">
                <a:solidFill>
                  <a:schemeClr val="accent6"/>
                </a:solidFill>
                <a:latin typeface="Calibri" panose="020F0502020204030204" pitchFamily="34" charset="0"/>
                <a:ea typeface="Calibri" panose="020F0502020204030204" pitchFamily="34" charset="0"/>
                <a:cs typeface="Calibri" panose="020F0502020204030204" pitchFamily="34" charset="0"/>
              </a:rPr>
              <a:t>Method 1</a:t>
            </a:r>
            <a:endParaRPr lang="en-US" sz="1600" kern="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0" indent="0" algn="just"/>
            <a:r>
              <a:rPr lang="en-US" sz="1600" b="0" kern="0">
                <a:solidFill>
                  <a:schemeClr val="accent6"/>
                </a:solidFill>
              </a:rPr>
              <a:t>The 	UHR-LTF sequence of a DRU is picked from the EHT-LTF sequence corresponding to the data/pilot subcarrier indices of the DRU </a:t>
            </a:r>
          </a:p>
          <a:p>
            <a:pPr marL="0" indent="0" algn="just"/>
            <a:endParaRPr lang="en-US" sz="1600" b="0" kern="0">
              <a:solidFill>
                <a:schemeClr val="accent6"/>
              </a:solidFill>
            </a:endParaRPr>
          </a:p>
          <a:p>
            <a:pPr marL="0" indent="0" algn="just"/>
            <a:r>
              <a:rPr lang="en-US" sz="1200" kern="0">
                <a:solidFill>
                  <a:schemeClr val="accent6"/>
                </a:solidFill>
              </a:rPr>
              <a:t>Note: </a:t>
            </a:r>
            <a:r>
              <a:rPr lang="en-US" sz="1200" b="0" kern="0">
                <a:solidFill>
                  <a:schemeClr val="accent6"/>
                </a:solidFill>
              </a:rPr>
              <a:t>The set of 7 elements of the selected LTF sequence in the blue boxes is a subset of the 26-elements LTF sequence corresponding to a 26-tone DRU   </a:t>
            </a:r>
          </a:p>
        </p:txBody>
      </p:sp>
      <p:sp>
        <p:nvSpPr>
          <p:cNvPr id="18" name="Rectangle 17">
            <a:extLst>
              <a:ext uri="{FF2B5EF4-FFF2-40B4-BE49-F238E27FC236}">
                <a16:creationId xmlns:a16="http://schemas.microsoft.com/office/drawing/2014/main" id="{047535EB-FAF3-1FD1-00D1-DFA3F2FE0441}"/>
              </a:ext>
            </a:extLst>
          </p:cNvPr>
          <p:cNvSpPr/>
          <p:nvPr/>
        </p:nvSpPr>
        <p:spPr bwMode="auto">
          <a:xfrm>
            <a:off x="9784831" y="2206683"/>
            <a:ext cx="272389" cy="224331"/>
          </a:xfrm>
          <a:prstGeom prst="rect">
            <a:avLst/>
          </a:prstGeom>
          <a:noFill/>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TextBox 14">
            <a:extLst>
              <a:ext uri="{FF2B5EF4-FFF2-40B4-BE49-F238E27FC236}">
                <a16:creationId xmlns:a16="http://schemas.microsoft.com/office/drawing/2014/main" id="{4C6217A4-C0B1-1214-903C-2BB136C16286}"/>
              </a:ext>
            </a:extLst>
          </p:cNvPr>
          <p:cNvSpPr txBox="1"/>
          <p:nvPr/>
        </p:nvSpPr>
        <p:spPr>
          <a:xfrm>
            <a:off x="659951" y="1587231"/>
            <a:ext cx="10266734" cy="400110"/>
          </a:xfrm>
          <a:prstGeom prst="rect">
            <a:avLst/>
          </a:prstGeom>
          <a:noFill/>
        </p:spPr>
        <p:txBody>
          <a:bodyPr wrap="square" rtlCol="0">
            <a:spAutoFit/>
          </a:bodyPr>
          <a:lstStyle/>
          <a:p>
            <a:pPr marL="342900" indent="-342900">
              <a:buFont typeface="Arial" panose="020B0604020202020204" pitchFamily="34" charset="0"/>
              <a:buChar char="•"/>
            </a:pPr>
            <a:r>
              <a:rPr lang="en-US" sz="2000" b="1">
                <a:solidFill>
                  <a:schemeClr val="tx1"/>
                </a:solidFill>
              </a:rPr>
              <a:t>Example of a 4xLTF for  26DRU20</a:t>
            </a:r>
          </a:p>
        </p:txBody>
      </p:sp>
    </p:spTree>
    <p:extLst>
      <p:ext uri="{BB962C8B-B14F-4D97-AF65-F5344CB8AC3E}">
        <p14:creationId xmlns:p14="http://schemas.microsoft.com/office/powerpoint/2010/main" val="83584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7BA3-F5B4-776C-788E-A19C4A1CAFEC}"/>
              </a:ext>
            </a:extLst>
          </p:cNvPr>
          <p:cNvSpPr>
            <a:spLocks noGrp="1"/>
          </p:cNvSpPr>
          <p:nvPr>
            <p:ph type="title"/>
          </p:nvPr>
        </p:nvSpPr>
        <p:spPr/>
        <p:txBody>
          <a:bodyPr/>
          <a:lstStyle/>
          <a:p>
            <a:r>
              <a:rPr lang="en-US"/>
              <a:t>Proposed Tone Plans for DRU (1/5)</a:t>
            </a:r>
          </a:p>
        </p:txBody>
      </p:sp>
      <p:sp>
        <p:nvSpPr>
          <p:cNvPr id="3" name="Content Placeholder 2">
            <a:extLst>
              <a:ext uri="{FF2B5EF4-FFF2-40B4-BE49-F238E27FC236}">
                <a16:creationId xmlns:a16="http://schemas.microsoft.com/office/drawing/2014/main" id="{1E25EBBA-83A7-FC7B-41D4-F18B6FEFC4FA}"/>
              </a:ext>
            </a:extLst>
          </p:cNvPr>
          <p:cNvSpPr>
            <a:spLocks noGrp="1"/>
          </p:cNvSpPr>
          <p:nvPr>
            <p:ph idx="1"/>
          </p:nvPr>
        </p:nvSpPr>
        <p:spPr/>
        <p:txBody>
          <a:bodyPr/>
          <a:lstStyle/>
          <a:p>
            <a:pPr>
              <a:buFont typeface="Arial" panose="020B0604020202020204" pitchFamily="34" charset="0"/>
              <a:buChar char="•"/>
            </a:pPr>
            <a:r>
              <a:rPr lang="en-US"/>
              <a:t>Several DRU tone plans have been proposed</a:t>
            </a:r>
          </a:p>
          <a:p>
            <a:pPr>
              <a:buFont typeface="Arial" panose="020B0604020202020204" pitchFamily="34" charset="0"/>
              <a:buChar char="•"/>
            </a:pPr>
            <a:r>
              <a:rPr lang="en-US"/>
              <a:t>In [2], the authors proposed tone plans for DBW 20/40/80 MHz</a:t>
            </a:r>
          </a:p>
        </p:txBody>
      </p:sp>
      <p:sp>
        <p:nvSpPr>
          <p:cNvPr id="4" name="Slide Number Placeholder 3">
            <a:extLst>
              <a:ext uri="{FF2B5EF4-FFF2-40B4-BE49-F238E27FC236}">
                <a16:creationId xmlns:a16="http://schemas.microsoft.com/office/drawing/2014/main" id="{3E3FCB9E-3720-3C11-AAC7-A5EA8D9A0953}"/>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sp>
        <p:nvSpPr>
          <p:cNvPr id="5" name="Footer Placeholder 4">
            <a:extLst>
              <a:ext uri="{FF2B5EF4-FFF2-40B4-BE49-F238E27FC236}">
                <a16:creationId xmlns:a16="http://schemas.microsoft.com/office/drawing/2014/main" id="{0F300E13-A6E8-90EA-0C90-9F05D4BBF59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A3769D-19AA-7896-79BC-8BA3E74C8839}"/>
              </a:ext>
            </a:extLst>
          </p:cNvPr>
          <p:cNvSpPr>
            <a:spLocks noGrp="1"/>
          </p:cNvSpPr>
          <p:nvPr>
            <p:ph type="dt" idx="15"/>
          </p:nvPr>
        </p:nvSpPr>
        <p:spPr/>
        <p:txBody>
          <a:bodyPr/>
          <a:lstStyle/>
          <a:p>
            <a:r>
              <a:rPr lang="en-US"/>
              <a:t>September 2024</a:t>
            </a:r>
            <a:endParaRPr lang="en-GB"/>
          </a:p>
        </p:txBody>
      </p:sp>
      <p:graphicFrame>
        <p:nvGraphicFramePr>
          <p:cNvPr id="7" name="Table 6">
            <a:extLst>
              <a:ext uri="{FF2B5EF4-FFF2-40B4-BE49-F238E27FC236}">
                <a16:creationId xmlns:a16="http://schemas.microsoft.com/office/drawing/2014/main" id="{31B5ECA9-8617-5CE1-DAD3-87E3EBF5B0BC}"/>
              </a:ext>
            </a:extLst>
          </p:cNvPr>
          <p:cNvGraphicFramePr>
            <a:graphicFrameLocks noGrp="1"/>
          </p:cNvGraphicFramePr>
          <p:nvPr>
            <p:extLst>
              <p:ext uri="{D42A27DB-BD31-4B8C-83A1-F6EECF244321}">
                <p14:modId xmlns:p14="http://schemas.microsoft.com/office/powerpoint/2010/main" val="3256071052"/>
              </p:ext>
            </p:extLst>
          </p:nvPr>
        </p:nvGraphicFramePr>
        <p:xfrm>
          <a:off x="1023699" y="2949214"/>
          <a:ext cx="10144602" cy="3305884"/>
        </p:xfrm>
        <a:graphic>
          <a:graphicData uri="http://schemas.openxmlformats.org/drawingml/2006/table">
            <a:tbl>
              <a:tblPr firstRow="1" bandRow="1">
                <a:tableStyleId>{5C22544A-7EE6-4342-B048-85BDC9FD1C3A}</a:tableStyleId>
              </a:tblPr>
              <a:tblGrid>
                <a:gridCol w="1690767">
                  <a:extLst>
                    <a:ext uri="{9D8B030D-6E8A-4147-A177-3AD203B41FA5}">
                      <a16:colId xmlns:a16="http://schemas.microsoft.com/office/drawing/2014/main" val="2519517983"/>
                    </a:ext>
                  </a:extLst>
                </a:gridCol>
                <a:gridCol w="1690767">
                  <a:extLst>
                    <a:ext uri="{9D8B030D-6E8A-4147-A177-3AD203B41FA5}">
                      <a16:colId xmlns:a16="http://schemas.microsoft.com/office/drawing/2014/main" val="4263345161"/>
                    </a:ext>
                  </a:extLst>
                </a:gridCol>
                <a:gridCol w="1690767">
                  <a:extLst>
                    <a:ext uri="{9D8B030D-6E8A-4147-A177-3AD203B41FA5}">
                      <a16:colId xmlns:a16="http://schemas.microsoft.com/office/drawing/2014/main" val="1168672210"/>
                    </a:ext>
                  </a:extLst>
                </a:gridCol>
                <a:gridCol w="1690767">
                  <a:extLst>
                    <a:ext uri="{9D8B030D-6E8A-4147-A177-3AD203B41FA5}">
                      <a16:colId xmlns:a16="http://schemas.microsoft.com/office/drawing/2014/main" val="3413567295"/>
                    </a:ext>
                  </a:extLst>
                </a:gridCol>
                <a:gridCol w="1690767">
                  <a:extLst>
                    <a:ext uri="{9D8B030D-6E8A-4147-A177-3AD203B41FA5}">
                      <a16:colId xmlns:a16="http://schemas.microsoft.com/office/drawing/2014/main" val="3184424505"/>
                    </a:ext>
                  </a:extLst>
                </a:gridCol>
                <a:gridCol w="1690767">
                  <a:extLst>
                    <a:ext uri="{9D8B030D-6E8A-4147-A177-3AD203B41FA5}">
                      <a16:colId xmlns:a16="http://schemas.microsoft.com/office/drawing/2014/main" val="2386956459"/>
                    </a:ext>
                  </a:extLst>
                </a:gridCol>
              </a:tblGrid>
              <a:tr h="319851">
                <a:tc gridSpan="6">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Data and pilot subcarrier indices for Distributed Tone RUs (DRUs)  in a 20 MHz UHR TB PPDU [2]</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6491822"/>
                  </a:ext>
                </a:extLst>
              </a:tr>
              <a:tr h="293197">
                <a:tc>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Type</a:t>
                      </a:r>
                    </a:p>
                  </a:txBody>
                  <a:tcPr anchor="ctr"/>
                </a:tc>
                <a:tc gridSpan="5">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index and subcarrier range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7812459"/>
                  </a:ext>
                </a:extLst>
              </a:tr>
              <a:tr h="506431">
                <a:tc rowSpan="2">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26DRU20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1:9</a:t>
                      </a:r>
                    </a:p>
                  </a:txBody>
                  <a:tcPr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DRU1</a:t>
                      </a:r>
                      <a:br>
                        <a:rPr lang="en-US" sz="1400" b="0" i="0" u="none" strike="noStrike">
                          <a:solidFill>
                            <a:schemeClr val="tx1"/>
                          </a:solidFill>
                          <a:latin typeface="Calibri"/>
                        </a:rPr>
                      </a:br>
                      <a:r>
                        <a:rPr lang="en-US" sz="1400" b="0" i="0" u="none" strike="noStrike">
                          <a:solidFill>
                            <a:schemeClr val="tx1"/>
                          </a:solidFill>
                          <a:latin typeface="Calibri"/>
                        </a:rPr>
                        <a:t>[-120:9:-12, 6:9:114]</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DRU2</a:t>
                      </a:r>
                      <a:br>
                        <a:rPr lang="en-US" sz="1400" b="0" i="0" u="none" strike="noStrike">
                          <a:solidFill>
                            <a:schemeClr val="tx1"/>
                          </a:solidFill>
                          <a:latin typeface="Calibri"/>
                        </a:rPr>
                      </a:br>
                      <a:r>
                        <a:rPr lang="en-US" sz="1400" b="0" i="0" u="none" strike="noStrike">
                          <a:solidFill>
                            <a:schemeClr val="tx1"/>
                          </a:solidFill>
                          <a:latin typeface="Calibri"/>
                        </a:rPr>
                        <a:t>[-116:9:-8, 10:9:118]</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DRU3</a:t>
                      </a:r>
                      <a:br>
                        <a:rPr lang="en-US" sz="1400" b="0" i="0" u="none" strike="noStrike">
                          <a:solidFill>
                            <a:schemeClr val="tx1"/>
                          </a:solidFill>
                          <a:latin typeface="Calibri"/>
                        </a:rPr>
                      </a:br>
                      <a:r>
                        <a:rPr lang="en-US" sz="1400" b="0" i="0" u="none" strike="noStrike">
                          <a:solidFill>
                            <a:schemeClr val="tx1"/>
                          </a:solidFill>
                          <a:latin typeface="Calibri"/>
                        </a:rPr>
                        <a:t>[-118:9:-10, 8:9:116]</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DRU4</a:t>
                      </a:r>
                      <a:br>
                        <a:rPr lang="en-US" sz="1400" b="0" i="0" u="none" strike="noStrike">
                          <a:solidFill>
                            <a:schemeClr val="tx1"/>
                          </a:solidFill>
                          <a:latin typeface="Calibri"/>
                        </a:rPr>
                      </a:br>
                      <a:r>
                        <a:rPr lang="en-US" sz="1400" b="0" i="0" u="none" strike="noStrike">
                          <a:solidFill>
                            <a:schemeClr val="tx1"/>
                          </a:solidFill>
                          <a:latin typeface="Calibri"/>
                        </a:rPr>
                        <a:t>[-114:9:-6, 12:9:120]</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DRU5</a:t>
                      </a:r>
                      <a:br>
                        <a:rPr lang="en-US" sz="1400" b="0" i="0" u="none" strike="noStrike">
                          <a:solidFill>
                            <a:schemeClr val="tx1"/>
                          </a:solidFill>
                          <a:latin typeface="Calibri"/>
                        </a:rPr>
                      </a:br>
                      <a:r>
                        <a:rPr lang="en-US" sz="1400" b="0" i="0" u="none" strike="noStrike">
                          <a:solidFill>
                            <a:schemeClr val="tx1"/>
                          </a:solidFill>
                          <a:latin typeface="Calibri"/>
                        </a:rPr>
                        <a:t>[-112:9:-4, 5:9:113]</a:t>
                      </a:r>
                    </a:p>
                  </a:txBody>
                  <a:tcPr marL="0" marR="0" marT="0" marB="0" anchor="ctr">
                    <a:solidFill>
                      <a:schemeClr val="accent1">
                        <a:lumMod val="20000"/>
                        <a:lumOff val="80000"/>
                      </a:schemeClr>
                    </a:solidFill>
                  </a:tcPr>
                </a:tc>
                <a:extLst>
                  <a:ext uri="{0D108BD9-81ED-4DB2-BD59-A6C34878D82A}">
                    <a16:rowId xmlns:a16="http://schemas.microsoft.com/office/drawing/2014/main" val="3551909256"/>
                  </a:ext>
                </a:extLst>
              </a:tr>
              <a:tr h="506431">
                <a:tc vMerge="1">
                  <a:txBody>
                    <a:bodyPr/>
                    <a:lstStyle/>
                    <a:p>
                      <a:pPr algn="ctr"/>
                      <a:endParaRPr lang="en-US" sz="20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fontAlgn="ctr"/>
                      <a:r>
                        <a:rPr lang="en-US" sz="1400" b="0" i="0" u="none" strike="noStrike">
                          <a:solidFill>
                            <a:schemeClr val="tx1"/>
                          </a:solidFill>
                          <a:latin typeface="Calibri"/>
                        </a:rPr>
                        <a:t>DRU6</a:t>
                      </a:r>
                      <a:br>
                        <a:rPr lang="en-US" sz="1400" b="0" i="0" u="none" strike="noStrike">
                          <a:solidFill>
                            <a:schemeClr val="tx1"/>
                          </a:solidFill>
                          <a:latin typeface="Calibri"/>
                        </a:rPr>
                      </a:br>
                      <a:r>
                        <a:rPr lang="en-US" sz="1400" b="0" i="0" u="none" strike="noStrike">
                          <a:solidFill>
                            <a:schemeClr val="tx1"/>
                          </a:solidFill>
                          <a:latin typeface="Calibri"/>
                        </a:rPr>
                        <a:t>[-119:9:-11, 7:9:115]</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DRU7</a:t>
                      </a:r>
                      <a:br>
                        <a:rPr lang="en-US" sz="1400" b="0" i="0" u="none" strike="noStrike">
                          <a:solidFill>
                            <a:schemeClr val="tx1"/>
                          </a:solidFill>
                          <a:latin typeface="Calibri"/>
                        </a:rPr>
                      </a:br>
                      <a:r>
                        <a:rPr lang="en-US" sz="1400" b="0" i="0" u="none" strike="noStrike">
                          <a:solidFill>
                            <a:schemeClr val="tx1"/>
                          </a:solidFill>
                          <a:latin typeface="Calibri"/>
                        </a:rPr>
                        <a:t>[-115:9:-7, 11:9:119]</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DRU8</a:t>
                      </a:r>
                      <a:br>
                        <a:rPr lang="en-US" sz="1400" b="0" i="0" u="none" strike="noStrike">
                          <a:solidFill>
                            <a:schemeClr val="tx1"/>
                          </a:solidFill>
                          <a:latin typeface="Calibri"/>
                        </a:rPr>
                      </a:br>
                      <a:r>
                        <a:rPr lang="en-US" sz="1400" b="0" i="0" u="none" strike="noStrike">
                          <a:solidFill>
                            <a:schemeClr val="tx1"/>
                          </a:solidFill>
                          <a:latin typeface="Calibri"/>
                        </a:rPr>
                        <a:t>[-117:9:-9, 9:9:117]</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a:rPr>
                        <a:t>DRU9</a:t>
                      </a:r>
                      <a:br>
                        <a:rPr lang="en-US" sz="1400" b="0" i="0" u="none" strike="noStrike">
                          <a:solidFill>
                            <a:schemeClr val="tx1"/>
                          </a:solidFill>
                          <a:latin typeface="Calibri"/>
                        </a:rPr>
                      </a:br>
                      <a:r>
                        <a:rPr lang="en-US" sz="1400" b="0" i="0" u="none" strike="noStrike">
                          <a:solidFill>
                            <a:schemeClr val="tx1"/>
                          </a:solidFill>
                          <a:latin typeface="Calibri"/>
                        </a:rPr>
                        <a:t>[-113:9:-5, 4:9:112]</a:t>
                      </a:r>
                    </a:p>
                  </a:txBody>
                  <a:tcPr marL="0" marR="0" marT="0" marB="0" anchor="ctr">
                    <a:solidFill>
                      <a:schemeClr val="accent1">
                        <a:lumMod val="20000"/>
                        <a:lumOff val="80000"/>
                      </a:schemeClr>
                    </a:solidFill>
                  </a:tcPr>
                </a:tc>
                <a:tc rowSpan="4">
                  <a:txBody>
                    <a:bodyPr/>
                    <a:lstStyle/>
                    <a:p>
                      <a:pPr algn="ctr" fontAlgn="ctr"/>
                      <a:r>
                        <a:rPr lang="en-US" sz="1400" b="0" i="0" u="none" strike="noStrike">
                          <a:solidFill>
                            <a:schemeClr val="tx1"/>
                          </a:solidFill>
                          <a:latin typeface="Calibri"/>
                        </a:rPr>
                        <a:t> </a:t>
                      </a:r>
                    </a:p>
                  </a:txBody>
                  <a:tcPr marL="0" marR="0" marT="0" marB="0" anchor="ctr">
                    <a:solidFill>
                      <a:schemeClr val="accent5">
                        <a:lumMod val="40000"/>
                        <a:lumOff val="60000"/>
                      </a:schemeClr>
                    </a:solidFill>
                  </a:tcPr>
                </a:tc>
                <a:extLst>
                  <a:ext uri="{0D108BD9-81ED-4DB2-BD59-A6C34878D82A}">
                    <a16:rowId xmlns:a16="http://schemas.microsoft.com/office/drawing/2014/main" val="1996838931"/>
                  </a:ext>
                </a:extLst>
              </a:tr>
              <a:tr h="506431">
                <a:tc rowSpan="2">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52DRU20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1:4</a:t>
                      </a:r>
                    </a:p>
                  </a:txBody>
                  <a:tcPr anchor="ctr">
                    <a:solidFill>
                      <a:schemeClr val="accent1">
                        <a:lumMod val="40000"/>
                        <a:lumOff val="60000"/>
                      </a:schemeClr>
                    </a:solidFill>
                  </a:tcPr>
                </a:tc>
                <a:tc gridSpan="2">
                  <a:txBody>
                    <a:bodyPr/>
                    <a:lstStyle/>
                    <a:p>
                      <a:pPr algn="ctr" fontAlgn="ctr"/>
                      <a:r>
                        <a:rPr lang="en-US" sz="1400" b="0" i="0" u="none" strike="noStrike" kern="1200">
                          <a:solidFill>
                            <a:schemeClr val="tx1"/>
                          </a:solidFill>
                          <a:latin typeface="Calibri"/>
                          <a:ea typeface="+mn-ea"/>
                          <a:cs typeface="+mn-cs"/>
                        </a:rPr>
                        <a:t>DRU1</a:t>
                      </a:r>
                      <a:br>
                        <a:rPr lang="en-US" sz="1400" b="0" i="0" u="none" strike="noStrike" kern="1200">
                          <a:solidFill>
                            <a:schemeClr val="tx1"/>
                          </a:solidFill>
                          <a:latin typeface="Calibri"/>
                          <a:ea typeface="+mn-ea"/>
                          <a:cs typeface="+mn-cs"/>
                        </a:rPr>
                      </a:br>
                      <a:r>
                        <a:rPr lang="en-US" sz="1400" b="0" i="0" u="none" strike="noStrike" kern="1200">
                          <a:solidFill>
                            <a:schemeClr val="tx1"/>
                          </a:solidFill>
                          <a:latin typeface="Calibri"/>
                          <a:ea typeface="+mn-ea"/>
                          <a:cs typeface="+mn-cs"/>
                        </a:rPr>
                        <a:t>26DRU20 [DRU1, DRU2]</a:t>
                      </a:r>
                    </a:p>
                  </a:txBody>
                  <a:tcPr marL="0" marR="0" marT="0"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400" b="0" i="0" u="none" strike="noStrike" kern="1200">
                          <a:solidFill>
                            <a:schemeClr val="tx1"/>
                          </a:solidFill>
                          <a:latin typeface="Calibri"/>
                          <a:ea typeface="+mn-ea"/>
                          <a:cs typeface="+mn-cs"/>
                        </a:rPr>
                        <a:t>DRU2</a:t>
                      </a:r>
                      <a:br>
                        <a:rPr lang="en-US" sz="1400" b="0" i="0" u="none" strike="noStrike" kern="1200">
                          <a:solidFill>
                            <a:schemeClr val="tx1"/>
                          </a:solidFill>
                          <a:latin typeface="Calibri"/>
                          <a:ea typeface="+mn-ea"/>
                          <a:cs typeface="+mn-cs"/>
                        </a:rPr>
                      </a:br>
                      <a:r>
                        <a:rPr lang="en-US" sz="1400" b="0" i="0" u="none" strike="noStrike" kern="1200">
                          <a:solidFill>
                            <a:schemeClr val="tx1"/>
                          </a:solidFill>
                          <a:latin typeface="Calibri"/>
                          <a:ea typeface="+mn-ea"/>
                          <a:cs typeface="+mn-cs"/>
                        </a:rPr>
                        <a:t>26DRU20 [DRU3, DRU4]</a:t>
                      </a:r>
                    </a:p>
                  </a:txBody>
                  <a:tcPr marL="0" marR="0" marT="0" marB="0" anchor="ctr">
                    <a:solidFill>
                      <a:schemeClr val="accent1">
                        <a:lumMod val="40000"/>
                        <a:lumOff val="6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450781420"/>
                  </a:ext>
                </a:extLst>
              </a:tr>
              <a:tr h="506431">
                <a:tc vMerge="1">
                  <a:txBody>
                    <a:bodyPr/>
                    <a:lstStyle/>
                    <a:p>
                      <a:pPr algn="ctr"/>
                      <a:endParaRPr lang="en-US" sz="20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gridSpan="2">
                  <a:txBody>
                    <a:bodyPr/>
                    <a:lstStyle/>
                    <a:p>
                      <a:pPr algn="ctr" fontAlgn="ctr"/>
                      <a:r>
                        <a:rPr lang="en-US" sz="1400" b="0" i="0" u="none" strike="noStrike" kern="1200">
                          <a:solidFill>
                            <a:schemeClr val="tx1"/>
                          </a:solidFill>
                          <a:latin typeface="Calibri"/>
                          <a:ea typeface="+mn-ea"/>
                          <a:cs typeface="+mn-cs"/>
                        </a:rPr>
                        <a:t>DRU3</a:t>
                      </a:r>
                      <a:br>
                        <a:rPr lang="en-US" sz="1400" b="0" i="0" u="none" strike="noStrike" kern="1200">
                          <a:solidFill>
                            <a:schemeClr val="tx1"/>
                          </a:solidFill>
                          <a:latin typeface="Calibri"/>
                          <a:ea typeface="+mn-ea"/>
                          <a:cs typeface="+mn-cs"/>
                        </a:rPr>
                      </a:br>
                      <a:r>
                        <a:rPr lang="en-US" sz="1400" b="0" i="0" u="none" strike="noStrike" kern="1200">
                          <a:solidFill>
                            <a:schemeClr val="tx1"/>
                          </a:solidFill>
                          <a:latin typeface="Calibri"/>
                          <a:ea typeface="+mn-ea"/>
                          <a:cs typeface="+mn-cs"/>
                        </a:rPr>
                        <a:t>26DRU20 [DRU6, DRU7]</a:t>
                      </a:r>
                    </a:p>
                  </a:txBody>
                  <a:tcPr marL="0" marR="0" marT="0"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400" b="0" i="0" u="none" strike="noStrike" kern="1200">
                          <a:solidFill>
                            <a:schemeClr val="tx1"/>
                          </a:solidFill>
                          <a:latin typeface="Calibri"/>
                          <a:ea typeface="+mn-ea"/>
                          <a:cs typeface="+mn-cs"/>
                        </a:rPr>
                        <a:t>DRU4</a:t>
                      </a:r>
                      <a:br>
                        <a:rPr lang="en-US" sz="1400" b="0" i="0" u="none" strike="noStrike" kern="1200">
                          <a:solidFill>
                            <a:schemeClr val="tx1"/>
                          </a:solidFill>
                          <a:latin typeface="Calibri"/>
                          <a:ea typeface="+mn-ea"/>
                          <a:cs typeface="+mn-cs"/>
                        </a:rPr>
                      </a:br>
                      <a:r>
                        <a:rPr lang="en-US" sz="1400" b="0" i="0" u="none" strike="noStrike" kern="1200">
                          <a:solidFill>
                            <a:schemeClr val="tx1"/>
                          </a:solidFill>
                          <a:latin typeface="Calibri"/>
                          <a:ea typeface="+mn-ea"/>
                          <a:cs typeface="+mn-cs"/>
                        </a:rPr>
                        <a:t>26DRU20 [DRU8, DRU9]</a:t>
                      </a:r>
                    </a:p>
                  </a:txBody>
                  <a:tcPr marL="0" marR="0" marT="0" marB="0" anchor="ctr">
                    <a:solidFill>
                      <a:schemeClr val="accent1">
                        <a:lumMod val="40000"/>
                        <a:lumOff val="6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087209747"/>
                  </a:ext>
                </a:extLst>
              </a:tr>
              <a:tr h="506431">
                <a:tc>
                  <a:txBody>
                    <a:bodyPr/>
                    <a:lstStyle/>
                    <a:p>
                      <a:pPr algn="ctr"/>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106DRU20</a:t>
                      </a:r>
                    </a:p>
                    <a:p>
                      <a:pPr algn="ctr"/>
                      <a:r>
                        <a:rPr lang="en-US" sz="16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 1:2</a:t>
                      </a:r>
                    </a:p>
                  </a:txBody>
                  <a:tcPr anchor="ctr">
                    <a:solidFill>
                      <a:schemeClr val="accent1">
                        <a:lumMod val="60000"/>
                        <a:lumOff val="40000"/>
                      </a:schemeClr>
                    </a:solidFill>
                  </a:tcPr>
                </a:tc>
                <a:tc gridSpan="2">
                  <a:txBody>
                    <a:bodyPr/>
                    <a:lstStyle/>
                    <a:p>
                      <a:pPr algn="ctr" fontAlgn="ctr"/>
                      <a:r>
                        <a:rPr lang="en-US" sz="1400" b="0" i="0" u="none" strike="noStrike" kern="1200">
                          <a:solidFill>
                            <a:schemeClr val="tx1"/>
                          </a:solidFill>
                          <a:latin typeface="Calibri"/>
                          <a:ea typeface="+mn-ea"/>
                          <a:cs typeface="+mn-cs"/>
                        </a:rPr>
                        <a:t>D</a:t>
                      </a:r>
                      <a:r>
                        <a:rPr lang="pl-PL" sz="1400" b="0" i="0" u="none" strike="noStrike" kern="1200">
                          <a:solidFill>
                            <a:schemeClr val="tx1"/>
                          </a:solidFill>
                          <a:latin typeface="Calibri"/>
                          <a:ea typeface="+mn-ea"/>
                          <a:cs typeface="+mn-cs"/>
                        </a:rPr>
                        <a:t>RU1</a:t>
                      </a:r>
                      <a:br>
                        <a:rPr lang="pl-PL" sz="1400" b="0" i="0" u="none" strike="noStrike" kern="1200">
                          <a:solidFill>
                            <a:schemeClr val="tx1"/>
                          </a:solidFill>
                          <a:latin typeface="Calibri"/>
                          <a:ea typeface="+mn-ea"/>
                          <a:cs typeface="+mn-cs"/>
                        </a:rPr>
                      </a:br>
                      <a:r>
                        <a:rPr lang="en-US" sz="1400" b="0" i="0" u="none" strike="noStrike" kern="1200">
                          <a:solidFill>
                            <a:schemeClr val="tx1"/>
                          </a:solidFill>
                          <a:latin typeface="Calibri"/>
                          <a:ea typeface="+mn-ea"/>
                          <a:cs typeface="+mn-cs"/>
                        </a:rPr>
                        <a:t>26DRU20</a:t>
                      </a:r>
                      <a:r>
                        <a:rPr lang="pl-PL" sz="1400" b="0" i="0" u="none" strike="noStrike" kern="1200">
                          <a:solidFill>
                            <a:schemeClr val="tx1"/>
                          </a:solidFill>
                          <a:latin typeface="Calibri"/>
                          <a:ea typeface="+mn-ea"/>
                          <a:cs typeface="+mn-cs"/>
                        </a:rPr>
                        <a:t> [</a:t>
                      </a:r>
                      <a:r>
                        <a:rPr lang="en-US" sz="1400" b="0" i="0" u="none" strike="noStrike" kern="1200">
                          <a:solidFill>
                            <a:schemeClr val="tx1"/>
                          </a:solidFill>
                          <a:latin typeface="Calibri"/>
                          <a:ea typeface="+mn-ea"/>
                          <a:cs typeface="+mn-cs"/>
                        </a:rPr>
                        <a:t>D</a:t>
                      </a:r>
                      <a:r>
                        <a:rPr lang="pl-PL" sz="1400" b="0" i="0" u="none" strike="noStrike" kern="1200">
                          <a:solidFill>
                            <a:schemeClr val="tx1"/>
                          </a:solidFill>
                          <a:latin typeface="Calibri"/>
                          <a:ea typeface="+mn-ea"/>
                          <a:cs typeface="+mn-cs"/>
                        </a:rPr>
                        <a:t>RU1~4], [-3, 3]</a:t>
                      </a:r>
                    </a:p>
                  </a:txBody>
                  <a:tcPr marL="0" marR="0" marT="0"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400" b="0" i="0" u="none" strike="noStrike" kern="1200" dirty="0">
                          <a:solidFill>
                            <a:schemeClr val="tx1"/>
                          </a:solidFill>
                          <a:latin typeface="Calibri"/>
                          <a:ea typeface="+mn-ea"/>
                          <a:cs typeface="+mn-cs"/>
                        </a:rPr>
                        <a:t>D</a:t>
                      </a:r>
                      <a:r>
                        <a:rPr lang="pl-PL" sz="1400" b="0" i="0" u="none" strike="noStrike" kern="1200" dirty="0">
                          <a:solidFill>
                            <a:schemeClr val="tx1"/>
                          </a:solidFill>
                          <a:latin typeface="Calibri"/>
                          <a:ea typeface="+mn-ea"/>
                          <a:cs typeface="+mn-cs"/>
                        </a:rPr>
                        <a:t>RU2</a:t>
                      </a:r>
                      <a:br>
                        <a:rPr lang="pl-PL" sz="1400" b="0" i="0" u="none" strike="noStrike" kern="1200" dirty="0">
                          <a:solidFill>
                            <a:schemeClr val="tx1"/>
                          </a:solidFill>
                          <a:latin typeface="Calibri"/>
                          <a:ea typeface="+mn-ea"/>
                          <a:cs typeface="+mn-cs"/>
                        </a:rPr>
                      </a:br>
                      <a:r>
                        <a:rPr lang="en-US" sz="1400" b="0" i="0" u="none" strike="noStrike" kern="1200" dirty="0">
                          <a:solidFill>
                            <a:schemeClr val="tx1"/>
                          </a:solidFill>
                          <a:latin typeface="Calibri"/>
                          <a:ea typeface="+mn-ea"/>
                          <a:cs typeface="+mn-cs"/>
                        </a:rPr>
                        <a:t>26DRU20</a:t>
                      </a:r>
                      <a:r>
                        <a:rPr lang="pl-PL" sz="1400" b="0" i="0" u="none" strike="noStrike" kern="1200" dirty="0">
                          <a:solidFill>
                            <a:schemeClr val="tx1"/>
                          </a:solidFill>
                          <a:latin typeface="Calibri"/>
                          <a:ea typeface="+mn-ea"/>
                          <a:cs typeface="+mn-cs"/>
                        </a:rPr>
                        <a:t> [</a:t>
                      </a:r>
                      <a:r>
                        <a:rPr lang="en-US" sz="1400" b="0" i="0" u="none" strike="noStrike" kern="1200" dirty="0">
                          <a:solidFill>
                            <a:schemeClr val="tx1"/>
                          </a:solidFill>
                          <a:latin typeface="Calibri"/>
                          <a:ea typeface="+mn-ea"/>
                          <a:cs typeface="+mn-cs"/>
                        </a:rPr>
                        <a:t>D</a:t>
                      </a:r>
                      <a:r>
                        <a:rPr lang="pl-PL" sz="1400" b="0" i="0" u="none" strike="noStrike" kern="1200" dirty="0">
                          <a:solidFill>
                            <a:schemeClr val="tx1"/>
                          </a:solidFill>
                          <a:latin typeface="Calibri"/>
                          <a:ea typeface="+mn-ea"/>
                          <a:cs typeface="+mn-cs"/>
                        </a:rPr>
                        <a:t>RU6~9], [-2, 2]</a:t>
                      </a:r>
                    </a:p>
                  </a:txBody>
                  <a:tcPr marL="0" marR="0" marT="0" marB="0" anchor="ctr">
                    <a:solidFill>
                      <a:schemeClr val="accent1">
                        <a:lumMod val="60000"/>
                        <a:lumOff val="4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043718022"/>
                  </a:ext>
                </a:extLst>
              </a:tr>
            </a:tbl>
          </a:graphicData>
        </a:graphic>
      </p:graphicFrame>
    </p:spTree>
    <p:extLst>
      <p:ext uri="{BB962C8B-B14F-4D97-AF65-F5344CB8AC3E}">
        <p14:creationId xmlns:p14="http://schemas.microsoft.com/office/powerpoint/2010/main" val="31356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7BA3-F5B4-776C-788E-A19C4A1CAFEC}"/>
              </a:ext>
            </a:extLst>
          </p:cNvPr>
          <p:cNvSpPr>
            <a:spLocks noGrp="1"/>
          </p:cNvSpPr>
          <p:nvPr>
            <p:ph type="title"/>
          </p:nvPr>
        </p:nvSpPr>
        <p:spPr/>
        <p:txBody>
          <a:bodyPr/>
          <a:lstStyle/>
          <a:p>
            <a:r>
              <a:rPr lang="en-US"/>
              <a:t>Proposed Tone Plans for DRU (2/5)</a:t>
            </a:r>
          </a:p>
        </p:txBody>
      </p:sp>
      <p:sp>
        <p:nvSpPr>
          <p:cNvPr id="4" name="Slide Number Placeholder 3">
            <a:extLst>
              <a:ext uri="{FF2B5EF4-FFF2-40B4-BE49-F238E27FC236}">
                <a16:creationId xmlns:a16="http://schemas.microsoft.com/office/drawing/2014/main" id="{3E3FCB9E-3720-3C11-AAC7-A5EA8D9A0953}"/>
              </a:ext>
            </a:extLst>
          </p:cNvPr>
          <p:cNvSpPr>
            <a:spLocks noGrp="1"/>
          </p:cNvSpPr>
          <p:nvPr>
            <p:ph type="sldNum" idx="12"/>
          </p:nvPr>
        </p:nvSpPr>
        <p:spPr/>
        <p:txBody>
          <a:bodyPr/>
          <a:lstStyle/>
          <a:p>
            <a:r>
              <a:rPr lang="en-GB"/>
              <a:t>Slide </a:t>
            </a:r>
            <a:fld id="{440F5867-744E-4AA6-B0ED-4C44D2DFBB7B}" type="slidenum">
              <a:rPr lang="en-GB" smtClean="0"/>
              <a:pPr/>
              <a:t>5</a:t>
            </a:fld>
            <a:endParaRPr lang="en-GB"/>
          </a:p>
        </p:txBody>
      </p:sp>
      <p:sp>
        <p:nvSpPr>
          <p:cNvPr id="5" name="Footer Placeholder 4">
            <a:extLst>
              <a:ext uri="{FF2B5EF4-FFF2-40B4-BE49-F238E27FC236}">
                <a16:creationId xmlns:a16="http://schemas.microsoft.com/office/drawing/2014/main" id="{0F300E13-A6E8-90EA-0C90-9F05D4BBF59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A3769D-19AA-7896-79BC-8BA3E74C8839}"/>
              </a:ext>
            </a:extLst>
          </p:cNvPr>
          <p:cNvSpPr>
            <a:spLocks noGrp="1"/>
          </p:cNvSpPr>
          <p:nvPr>
            <p:ph type="dt" idx="15"/>
          </p:nvPr>
        </p:nvSpPr>
        <p:spPr/>
        <p:txBody>
          <a:bodyPr/>
          <a:lstStyle/>
          <a:p>
            <a:r>
              <a:rPr lang="en-US"/>
              <a:t>September 2024</a:t>
            </a:r>
            <a:endParaRPr lang="en-GB"/>
          </a:p>
        </p:txBody>
      </p:sp>
      <p:graphicFrame>
        <p:nvGraphicFramePr>
          <p:cNvPr id="8" name="Table 7">
            <a:extLst>
              <a:ext uri="{FF2B5EF4-FFF2-40B4-BE49-F238E27FC236}">
                <a16:creationId xmlns:a16="http://schemas.microsoft.com/office/drawing/2014/main" id="{AFAC08BC-83E5-0BB9-2F0E-25C0BC5A5D89}"/>
              </a:ext>
            </a:extLst>
          </p:cNvPr>
          <p:cNvGraphicFramePr>
            <a:graphicFrameLocks noGrp="1"/>
          </p:cNvGraphicFramePr>
          <p:nvPr>
            <p:extLst>
              <p:ext uri="{D42A27DB-BD31-4B8C-83A1-F6EECF244321}">
                <p14:modId xmlns:p14="http://schemas.microsoft.com/office/powerpoint/2010/main" val="4250874298"/>
              </p:ext>
            </p:extLst>
          </p:nvPr>
        </p:nvGraphicFramePr>
        <p:xfrm>
          <a:off x="504445" y="1590486"/>
          <a:ext cx="11183109" cy="4844070"/>
        </p:xfrm>
        <a:graphic>
          <a:graphicData uri="http://schemas.openxmlformats.org/drawingml/2006/table">
            <a:tbl>
              <a:tblPr firstRow="1" bandRow="1">
                <a:tableStyleId>{5C22544A-7EE6-4342-B048-85BDC9FD1C3A}</a:tableStyleId>
              </a:tblPr>
              <a:tblGrid>
                <a:gridCol w="1597587">
                  <a:extLst>
                    <a:ext uri="{9D8B030D-6E8A-4147-A177-3AD203B41FA5}">
                      <a16:colId xmlns:a16="http://schemas.microsoft.com/office/drawing/2014/main" val="1171584137"/>
                    </a:ext>
                  </a:extLst>
                </a:gridCol>
                <a:gridCol w="1597587">
                  <a:extLst>
                    <a:ext uri="{9D8B030D-6E8A-4147-A177-3AD203B41FA5}">
                      <a16:colId xmlns:a16="http://schemas.microsoft.com/office/drawing/2014/main" val="3785352794"/>
                    </a:ext>
                  </a:extLst>
                </a:gridCol>
                <a:gridCol w="1597587">
                  <a:extLst>
                    <a:ext uri="{9D8B030D-6E8A-4147-A177-3AD203B41FA5}">
                      <a16:colId xmlns:a16="http://schemas.microsoft.com/office/drawing/2014/main" val="188369467"/>
                    </a:ext>
                  </a:extLst>
                </a:gridCol>
                <a:gridCol w="1597587">
                  <a:extLst>
                    <a:ext uri="{9D8B030D-6E8A-4147-A177-3AD203B41FA5}">
                      <a16:colId xmlns:a16="http://schemas.microsoft.com/office/drawing/2014/main" val="4251961831"/>
                    </a:ext>
                  </a:extLst>
                </a:gridCol>
                <a:gridCol w="1597587">
                  <a:extLst>
                    <a:ext uri="{9D8B030D-6E8A-4147-A177-3AD203B41FA5}">
                      <a16:colId xmlns:a16="http://schemas.microsoft.com/office/drawing/2014/main" val="2543932478"/>
                    </a:ext>
                  </a:extLst>
                </a:gridCol>
                <a:gridCol w="1597587">
                  <a:extLst>
                    <a:ext uri="{9D8B030D-6E8A-4147-A177-3AD203B41FA5}">
                      <a16:colId xmlns:a16="http://schemas.microsoft.com/office/drawing/2014/main" val="3466945109"/>
                    </a:ext>
                  </a:extLst>
                </a:gridCol>
                <a:gridCol w="1597587">
                  <a:extLst>
                    <a:ext uri="{9D8B030D-6E8A-4147-A177-3AD203B41FA5}">
                      <a16:colId xmlns:a16="http://schemas.microsoft.com/office/drawing/2014/main" val="3138935655"/>
                    </a:ext>
                  </a:extLst>
                </a:gridCol>
              </a:tblGrid>
              <a:tr h="426495">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ea typeface="Calibri" panose="020F0502020204030204" pitchFamily="34" charset="0"/>
                          <a:cs typeface="Calibri" panose="020F0502020204030204" pitchFamily="34" charset="0"/>
                        </a:rPr>
                        <a:t>Data and pilot subcarrier indices for Distributed Tone RUs (DRUs)  in a 40 MHz UHR TB PPDU [2]</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5188048"/>
                  </a:ext>
                </a:extLst>
              </a:tr>
              <a:tr h="4264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Type</a:t>
                      </a:r>
                    </a:p>
                  </a:txBody>
                  <a:tcPr anchor="ct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index and subcarrier range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568977"/>
                  </a:ext>
                </a:extLst>
              </a:tr>
              <a:tr h="426495">
                <a:tc rowSpan="3">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26DRU40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1:18</a:t>
                      </a:r>
                    </a:p>
                  </a:txBody>
                  <a:tcPr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a:t>
                      </a:r>
                      <a:br>
                        <a:rPr lang="en-US" sz="1200" b="0" i="0" u="none" strike="noStrike">
                          <a:solidFill>
                            <a:schemeClr val="tx1"/>
                          </a:solidFill>
                          <a:latin typeface="Calibri"/>
                        </a:rPr>
                      </a:br>
                      <a:r>
                        <a:rPr lang="en-US" sz="1200" b="0" i="0" u="none" strike="noStrike">
                          <a:solidFill>
                            <a:schemeClr val="tx1"/>
                          </a:solidFill>
                          <a:latin typeface="Calibri"/>
                        </a:rPr>
                        <a:t>[-242:18:-26, 10:18:226]</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DRU2</a:t>
                      </a:r>
                      <a:br>
                        <a:rPr lang="en-US" sz="1200" b="0" i="0" u="none" strike="noStrike">
                          <a:solidFill>
                            <a:schemeClr val="tx1"/>
                          </a:solidFill>
                          <a:latin typeface="Calibri"/>
                        </a:rPr>
                      </a:br>
                      <a:r>
                        <a:rPr lang="en-US" sz="1200" b="0" i="0" u="none" strike="noStrike">
                          <a:solidFill>
                            <a:schemeClr val="tx1"/>
                          </a:solidFill>
                          <a:latin typeface="Calibri"/>
                        </a:rPr>
                        <a:t>[-233:18:-17, 19:18:235]</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DRU3</a:t>
                      </a:r>
                      <a:br>
                        <a:rPr lang="en-US" sz="1200" b="0" i="0" u="none" strike="noStrike">
                          <a:solidFill>
                            <a:schemeClr val="tx1"/>
                          </a:solidFill>
                          <a:latin typeface="Calibri"/>
                        </a:rPr>
                      </a:br>
                      <a:r>
                        <a:rPr lang="en-US" sz="1200" b="0" i="0" u="none" strike="noStrike">
                          <a:solidFill>
                            <a:schemeClr val="tx1"/>
                          </a:solidFill>
                          <a:latin typeface="Calibri"/>
                        </a:rPr>
                        <a:t>[-238:18:-22, 14:18:230]</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DRU4</a:t>
                      </a:r>
                      <a:br>
                        <a:rPr lang="en-US" sz="1200" b="0" i="0" u="none" strike="noStrike">
                          <a:solidFill>
                            <a:schemeClr val="tx1"/>
                          </a:solidFill>
                          <a:latin typeface="Calibri"/>
                        </a:rPr>
                      </a:br>
                      <a:r>
                        <a:rPr lang="en-US" sz="1200" b="0" i="0" u="none" strike="noStrike">
                          <a:solidFill>
                            <a:schemeClr val="tx1"/>
                          </a:solidFill>
                          <a:latin typeface="Calibri"/>
                        </a:rPr>
                        <a:t>[-229:18:-13, 23:18:239]</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DRU5</a:t>
                      </a:r>
                      <a:br>
                        <a:rPr lang="en-US" sz="1200" b="0" i="0" u="none" strike="noStrike">
                          <a:solidFill>
                            <a:schemeClr val="tx1"/>
                          </a:solidFill>
                          <a:latin typeface="Calibri"/>
                        </a:rPr>
                      </a:br>
                      <a:r>
                        <a:rPr lang="en-US" sz="1200" b="0" i="0" u="none" strike="noStrike">
                          <a:solidFill>
                            <a:schemeClr val="tx1"/>
                          </a:solidFill>
                          <a:latin typeface="Calibri"/>
                        </a:rPr>
                        <a:t>[-225:18:-9, 27:18:243]</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DRU6</a:t>
                      </a:r>
                      <a:br>
                        <a:rPr lang="en-US" sz="1200" b="0" i="0" u="none" strike="noStrike">
                          <a:solidFill>
                            <a:schemeClr val="tx1"/>
                          </a:solidFill>
                          <a:latin typeface="Calibri"/>
                        </a:rPr>
                      </a:br>
                      <a:r>
                        <a:rPr lang="en-US" sz="1200" b="0" i="0" u="none" strike="noStrike">
                          <a:solidFill>
                            <a:schemeClr val="tx1"/>
                          </a:solidFill>
                          <a:latin typeface="Calibri"/>
                        </a:rPr>
                        <a:t>[-240:18:-24, 12:18:228]</a:t>
                      </a:r>
                    </a:p>
                  </a:txBody>
                  <a:tcPr marL="7552" marR="7552" marT="5664" marB="0" anchor="ctr">
                    <a:solidFill>
                      <a:schemeClr val="accent1">
                        <a:lumMod val="20000"/>
                        <a:lumOff val="80000"/>
                      </a:schemeClr>
                    </a:solidFill>
                  </a:tcPr>
                </a:tc>
                <a:extLst>
                  <a:ext uri="{0D108BD9-81ED-4DB2-BD59-A6C34878D82A}">
                    <a16:rowId xmlns:a16="http://schemas.microsoft.com/office/drawing/2014/main" val="2017601406"/>
                  </a:ext>
                </a:extLst>
              </a:tr>
              <a:tr h="426495">
                <a:tc vMerge="1">
                  <a:txBody>
                    <a:bodyPr/>
                    <a:lstStyle/>
                    <a:p>
                      <a:endParaRPr lang="en-US"/>
                    </a:p>
                  </a:txBody>
                  <a:tcPr/>
                </a:tc>
                <a:tc>
                  <a:txBody>
                    <a:bodyPr/>
                    <a:lstStyle/>
                    <a:p>
                      <a:pPr algn="ctr" fontAlgn="ctr"/>
                      <a:r>
                        <a:rPr lang="en-US" sz="1200" b="0" i="0" u="none" strike="noStrike">
                          <a:solidFill>
                            <a:schemeClr val="tx1"/>
                          </a:solidFill>
                          <a:latin typeface="Calibri"/>
                        </a:rPr>
                        <a:t>DRU7</a:t>
                      </a:r>
                      <a:br>
                        <a:rPr lang="en-US" sz="1200" b="0" i="0" u="none" strike="noStrike">
                          <a:solidFill>
                            <a:schemeClr val="tx1"/>
                          </a:solidFill>
                          <a:latin typeface="Calibri"/>
                        </a:rPr>
                      </a:br>
                      <a:r>
                        <a:rPr lang="en-US" sz="1200" b="0" i="0" u="none" strike="noStrike">
                          <a:solidFill>
                            <a:schemeClr val="tx1"/>
                          </a:solidFill>
                          <a:latin typeface="Calibri"/>
                        </a:rPr>
                        <a:t>[-231:18:-15, 21:18:237]</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DRU8</a:t>
                      </a:r>
                      <a:br>
                        <a:rPr lang="en-US" sz="1200" b="0" i="0" u="none" strike="noStrike">
                          <a:solidFill>
                            <a:schemeClr val="tx1"/>
                          </a:solidFill>
                          <a:latin typeface="Calibri"/>
                        </a:rPr>
                      </a:br>
                      <a:r>
                        <a:rPr lang="en-US" sz="1200" b="0" i="0" u="none" strike="noStrike">
                          <a:solidFill>
                            <a:schemeClr val="tx1"/>
                          </a:solidFill>
                          <a:latin typeface="Calibri"/>
                        </a:rPr>
                        <a:t>[-236:18:-20, 16:18:232]</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DRU9</a:t>
                      </a:r>
                      <a:br>
                        <a:rPr lang="en-US" sz="1200" b="0" i="0" u="none" strike="noStrike">
                          <a:solidFill>
                            <a:schemeClr val="tx1"/>
                          </a:solidFill>
                          <a:latin typeface="Calibri"/>
                        </a:rPr>
                      </a:br>
                      <a:r>
                        <a:rPr lang="en-US" sz="1200" b="0" i="0" u="none" strike="noStrike">
                          <a:solidFill>
                            <a:schemeClr val="tx1"/>
                          </a:solidFill>
                          <a:latin typeface="Calibri"/>
                        </a:rPr>
                        <a:t>[-227:18:-11, 25:18:241]</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DRU10</a:t>
                      </a:r>
                      <a:br>
                        <a:rPr lang="en-US" sz="1200" b="0" i="0" u="none" strike="noStrike">
                          <a:solidFill>
                            <a:schemeClr val="tx1"/>
                          </a:solidFill>
                          <a:latin typeface="Calibri"/>
                        </a:rPr>
                      </a:br>
                      <a:r>
                        <a:rPr lang="en-US" sz="1200" b="0" i="0" u="none" strike="noStrike">
                          <a:solidFill>
                            <a:schemeClr val="tx1"/>
                          </a:solidFill>
                          <a:latin typeface="Calibri"/>
                        </a:rPr>
                        <a:t>[-241:18:-25, 11:18:227]</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DRU11</a:t>
                      </a:r>
                      <a:br>
                        <a:rPr lang="en-US" sz="1200" b="0" i="0" u="none" strike="noStrike">
                          <a:solidFill>
                            <a:schemeClr val="tx1"/>
                          </a:solidFill>
                          <a:latin typeface="Calibri"/>
                        </a:rPr>
                      </a:br>
                      <a:r>
                        <a:rPr lang="en-US" sz="1200" b="0" i="0" u="none" strike="noStrike">
                          <a:solidFill>
                            <a:schemeClr val="tx1"/>
                          </a:solidFill>
                          <a:latin typeface="Calibri"/>
                        </a:rPr>
                        <a:t>[-232:18:-16, 20:18:236]</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DRU12</a:t>
                      </a:r>
                      <a:br>
                        <a:rPr lang="en-US" sz="1200" b="0" i="0" u="none" strike="noStrike">
                          <a:solidFill>
                            <a:schemeClr val="tx1"/>
                          </a:solidFill>
                          <a:latin typeface="Calibri"/>
                        </a:rPr>
                      </a:br>
                      <a:r>
                        <a:rPr lang="en-US" sz="1200" b="0" i="0" u="none" strike="noStrike">
                          <a:solidFill>
                            <a:schemeClr val="tx1"/>
                          </a:solidFill>
                          <a:latin typeface="Calibri"/>
                        </a:rPr>
                        <a:t>[-237:18:-21, 15:18:231]</a:t>
                      </a:r>
                    </a:p>
                  </a:txBody>
                  <a:tcPr marL="7552" marR="7552" marT="5664" marB="0" anchor="ctr">
                    <a:solidFill>
                      <a:schemeClr val="accent1">
                        <a:lumMod val="20000"/>
                        <a:lumOff val="80000"/>
                      </a:schemeClr>
                    </a:solidFill>
                  </a:tcPr>
                </a:tc>
                <a:extLst>
                  <a:ext uri="{0D108BD9-81ED-4DB2-BD59-A6C34878D82A}">
                    <a16:rowId xmlns:a16="http://schemas.microsoft.com/office/drawing/2014/main" val="3503678049"/>
                  </a:ext>
                </a:extLst>
              </a:tr>
              <a:tr h="426495">
                <a:tc vMerge="1">
                  <a:txBody>
                    <a:bodyPr/>
                    <a:lstStyle/>
                    <a:p>
                      <a:endParaRPr lang="en-US"/>
                    </a:p>
                  </a:txBody>
                  <a:tcPr/>
                </a:tc>
                <a:tc>
                  <a:txBody>
                    <a:bodyPr/>
                    <a:lstStyle/>
                    <a:p>
                      <a:pPr algn="ctr" fontAlgn="ctr"/>
                      <a:r>
                        <a:rPr lang="en-US" sz="1200" b="0" i="0" u="none" strike="noStrike">
                          <a:solidFill>
                            <a:schemeClr val="tx1"/>
                          </a:solidFill>
                          <a:latin typeface="Calibri"/>
                        </a:rPr>
                        <a:t>DRU13</a:t>
                      </a:r>
                      <a:br>
                        <a:rPr lang="en-US" sz="1200" b="0" i="0" u="none" strike="noStrike">
                          <a:solidFill>
                            <a:schemeClr val="tx1"/>
                          </a:solidFill>
                          <a:latin typeface="Calibri"/>
                        </a:rPr>
                      </a:br>
                      <a:r>
                        <a:rPr lang="en-US" sz="1200" b="0" i="0" u="none" strike="noStrike">
                          <a:solidFill>
                            <a:schemeClr val="tx1"/>
                          </a:solidFill>
                          <a:latin typeface="Calibri"/>
                        </a:rPr>
                        <a:t>[-228:18:-12, 24:18:240]</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DRU14</a:t>
                      </a:r>
                      <a:br>
                        <a:rPr lang="en-US" sz="1200" b="0" i="0" u="none" strike="noStrike">
                          <a:solidFill>
                            <a:schemeClr val="tx1"/>
                          </a:solidFill>
                          <a:latin typeface="Calibri"/>
                        </a:rPr>
                      </a:br>
                      <a:r>
                        <a:rPr lang="en-US" sz="1200" b="0" i="0" u="none" strike="noStrike">
                          <a:solidFill>
                            <a:schemeClr val="tx1"/>
                          </a:solidFill>
                          <a:latin typeface="Calibri"/>
                        </a:rPr>
                        <a:t>[-234:18:-18, 18:18:234]</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DRU15</a:t>
                      </a:r>
                      <a:br>
                        <a:rPr lang="en-US" sz="1200" b="0" i="0" u="none" strike="noStrike">
                          <a:solidFill>
                            <a:schemeClr val="tx1"/>
                          </a:solidFill>
                          <a:latin typeface="Calibri"/>
                        </a:rPr>
                      </a:br>
                      <a:r>
                        <a:rPr lang="en-US" sz="1200" b="0" i="0" u="none" strike="noStrike">
                          <a:solidFill>
                            <a:schemeClr val="tx1"/>
                          </a:solidFill>
                          <a:latin typeface="Calibri"/>
                        </a:rPr>
                        <a:t>[-239:18:-23, 13:18:229]</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DRU16</a:t>
                      </a:r>
                      <a:br>
                        <a:rPr lang="en-US" sz="1200" b="0" i="0" u="none" strike="noStrike">
                          <a:solidFill>
                            <a:schemeClr val="tx1"/>
                          </a:solidFill>
                          <a:latin typeface="Calibri"/>
                        </a:rPr>
                      </a:br>
                      <a:r>
                        <a:rPr lang="en-US" sz="1200" b="0" i="0" u="none" strike="noStrike">
                          <a:solidFill>
                            <a:schemeClr val="tx1"/>
                          </a:solidFill>
                          <a:latin typeface="Calibri"/>
                        </a:rPr>
                        <a:t>[-230:18:-14, 22:18:238]</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DRU17</a:t>
                      </a:r>
                      <a:br>
                        <a:rPr lang="en-US" sz="1200" b="0" i="0" u="none" strike="noStrike">
                          <a:solidFill>
                            <a:schemeClr val="tx1"/>
                          </a:solidFill>
                          <a:latin typeface="Calibri"/>
                        </a:rPr>
                      </a:br>
                      <a:r>
                        <a:rPr lang="en-US" sz="1200" b="0" i="0" u="none" strike="noStrike">
                          <a:solidFill>
                            <a:schemeClr val="tx1"/>
                          </a:solidFill>
                          <a:latin typeface="Calibri"/>
                        </a:rPr>
                        <a:t>[-235:18:-19, 17:18:233]</a:t>
                      </a:r>
                    </a:p>
                  </a:txBody>
                  <a:tcPr marL="7552" marR="7552" marT="5664" marB="0" anchor="ctr">
                    <a:solidFill>
                      <a:schemeClr val="accent1">
                        <a:lumMod val="20000"/>
                        <a:lumOff val="80000"/>
                      </a:schemeClr>
                    </a:solidFill>
                  </a:tcPr>
                </a:tc>
                <a:tc>
                  <a:txBody>
                    <a:bodyPr/>
                    <a:lstStyle/>
                    <a:p>
                      <a:pPr algn="ctr" fontAlgn="ctr"/>
                      <a:r>
                        <a:rPr lang="en-US" sz="1200" b="0" i="0" u="none" strike="noStrike">
                          <a:solidFill>
                            <a:schemeClr val="tx1"/>
                          </a:solidFill>
                          <a:latin typeface="Calibri"/>
                        </a:rPr>
                        <a:t>DRU18</a:t>
                      </a:r>
                      <a:br>
                        <a:rPr lang="en-US" sz="1200" b="0" i="0" u="none" strike="noStrike">
                          <a:solidFill>
                            <a:schemeClr val="tx1"/>
                          </a:solidFill>
                          <a:latin typeface="Calibri"/>
                        </a:rPr>
                      </a:br>
                      <a:r>
                        <a:rPr lang="en-US" sz="1200" b="0" i="0" u="none" strike="noStrike">
                          <a:solidFill>
                            <a:schemeClr val="tx1"/>
                          </a:solidFill>
                          <a:latin typeface="Calibri"/>
                        </a:rPr>
                        <a:t>[-226:18:-10, 26:18:242]</a:t>
                      </a:r>
                    </a:p>
                  </a:txBody>
                  <a:tcPr marL="7552" marR="7552" marT="5664" marB="0" anchor="ctr">
                    <a:solidFill>
                      <a:schemeClr val="accent1">
                        <a:lumMod val="20000"/>
                        <a:lumOff val="80000"/>
                      </a:schemeClr>
                    </a:solidFill>
                  </a:tcPr>
                </a:tc>
                <a:extLst>
                  <a:ext uri="{0D108BD9-81ED-4DB2-BD59-A6C34878D82A}">
                    <a16:rowId xmlns:a16="http://schemas.microsoft.com/office/drawing/2014/main" val="127870342"/>
                  </a:ext>
                </a:extLst>
              </a:tr>
              <a:tr h="426495">
                <a:tc rowSpan="3">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52DRU40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1:8</a:t>
                      </a:r>
                    </a:p>
                  </a:txBody>
                  <a:tcPr anchor="ctr">
                    <a:solidFill>
                      <a:schemeClr val="accent1">
                        <a:lumMod val="40000"/>
                        <a:lumOff val="60000"/>
                      </a:schemeClr>
                    </a:solidFill>
                  </a:tcPr>
                </a:tc>
                <a:tc gridSpan="2">
                  <a:txBody>
                    <a:bodyPr/>
                    <a:lstStyle/>
                    <a:p>
                      <a:pPr algn="ctr" fontAlgn="ctr"/>
                      <a:r>
                        <a:rPr lang="en-US" sz="1200" b="0" i="0" u="none" strike="noStrike" kern="1200">
                          <a:solidFill>
                            <a:schemeClr val="tx1"/>
                          </a:solidFill>
                          <a:latin typeface="Calibri"/>
                          <a:ea typeface="+mn-ea"/>
                          <a:cs typeface="+mn-cs"/>
                        </a:rPr>
                        <a:t>DRU1</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[-242:9:-17, 10:9:235]</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DRU2</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[-238:9:-13, 14:9:239]</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DRU3</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[-240:9:-15, 12:9:237]</a:t>
                      </a:r>
                    </a:p>
                  </a:txBody>
                  <a:tcPr marL="7552" marR="7552" marT="5664" marB="0" anchor="c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4150949846"/>
                  </a:ext>
                </a:extLst>
              </a:tr>
              <a:tr h="426495">
                <a:tc v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DRU4</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[-236:9:-11, 16:9:241]</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DRU5</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[-241:9:-16, 11:9:236]</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DRU6</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[-237:9:-12, 15:9:240]</a:t>
                      </a:r>
                    </a:p>
                  </a:txBody>
                  <a:tcPr marL="7552" marR="7552" marT="5664" marB="0" anchor="c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3436497358"/>
                  </a:ext>
                </a:extLst>
              </a:tr>
              <a:tr h="426495">
                <a:tc v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DRU7</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[-239:9:-14, 13:9:238]</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DRU8</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[-235:9:-10, 17:9:242]</a:t>
                      </a:r>
                    </a:p>
                  </a:txBody>
                  <a:tcPr marL="7552" marR="7552" marT="5664"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 </a:t>
                      </a:r>
                    </a:p>
                  </a:txBody>
                  <a:tcPr marL="7552" marR="7552" marT="5664" marB="0" anchor="c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241345923"/>
                  </a:ext>
                </a:extLst>
              </a:tr>
              <a:tr h="426495">
                <a:tc rowSpan="2">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106DRU40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1:4</a:t>
                      </a:r>
                    </a:p>
                  </a:txBody>
                  <a:tcPr anchor="ctr">
                    <a:solidFill>
                      <a:schemeClr val="accent1">
                        <a:lumMod val="60000"/>
                        <a:lumOff val="40000"/>
                      </a:schemeClr>
                    </a:solidFill>
                  </a:tcPr>
                </a:tc>
                <a:tc gridSpan="2">
                  <a:txBody>
                    <a:bodyPr/>
                    <a:lstStyle/>
                    <a:p>
                      <a:pPr algn="ctr" fontAlgn="ctr"/>
                      <a:r>
                        <a:rPr lang="en-US" sz="1200" b="0" i="0" u="none" strike="noStrike">
                          <a:solidFill>
                            <a:schemeClr val="tx1"/>
                          </a:solidFill>
                          <a:latin typeface="Calibri"/>
                        </a:rPr>
                        <a:t>DRU1</a:t>
                      </a:r>
                      <a:br>
                        <a:rPr lang="en-US" sz="1200" b="0" i="0" u="none" strike="noStrike">
                          <a:solidFill>
                            <a:schemeClr val="tx1"/>
                          </a:solidFill>
                          <a:latin typeface="Calibri"/>
                        </a:rPr>
                      </a:br>
                      <a:r>
                        <a:rPr lang="en-US" sz="1200" b="0" i="0" u="none" strike="noStrike">
                          <a:solidFill>
                            <a:schemeClr val="tx1"/>
                          </a:solidFill>
                          <a:latin typeface="Calibri"/>
                        </a:rPr>
                        <a:t>26DRU40 [DRU1~4], [-8,5]</a:t>
                      </a:r>
                    </a:p>
                  </a:txBody>
                  <a:tcPr marL="7552" marR="7552" marT="5664"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200" b="0" i="0" u="none" strike="noStrike">
                          <a:solidFill>
                            <a:schemeClr val="tx1"/>
                          </a:solidFill>
                          <a:latin typeface="Calibri"/>
                        </a:rPr>
                        <a:t>DRU2</a:t>
                      </a:r>
                      <a:br>
                        <a:rPr lang="en-US" sz="1200" b="0" i="0" u="none" strike="noStrike">
                          <a:solidFill>
                            <a:schemeClr val="tx1"/>
                          </a:solidFill>
                          <a:latin typeface="Calibri"/>
                        </a:rPr>
                      </a:br>
                      <a:r>
                        <a:rPr lang="en-US" sz="1200" b="0" i="0" u="none" strike="noStrike">
                          <a:solidFill>
                            <a:schemeClr val="tx1"/>
                          </a:solidFill>
                          <a:latin typeface="Calibri"/>
                        </a:rPr>
                        <a:t>26DRU40 [DRU6~9], [-6,7]</a:t>
                      </a:r>
                    </a:p>
                  </a:txBody>
                  <a:tcPr marL="7552" marR="7552" marT="5664"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200" b="0" i="0" u="none" strike="noStrike">
                          <a:solidFill>
                            <a:schemeClr val="tx1"/>
                          </a:solidFill>
                          <a:latin typeface="Calibri"/>
                        </a:rPr>
                        <a:t>DRU3</a:t>
                      </a:r>
                      <a:br>
                        <a:rPr lang="en-US" sz="1200" b="0" i="0" u="none" strike="noStrike">
                          <a:solidFill>
                            <a:schemeClr val="tx1"/>
                          </a:solidFill>
                          <a:latin typeface="Calibri"/>
                        </a:rPr>
                      </a:br>
                      <a:r>
                        <a:rPr lang="en-US" sz="1200" b="0" i="0" u="none" strike="noStrike">
                          <a:solidFill>
                            <a:schemeClr val="tx1"/>
                          </a:solidFill>
                          <a:latin typeface="Calibri"/>
                        </a:rPr>
                        <a:t>26DRU40 [DRU10~13], [-7,6]</a:t>
                      </a:r>
                    </a:p>
                  </a:txBody>
                  <a:tcPr marL="7552" marR="7552" marT="5664"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1790327993"/>
                  </a:ext>
                </a:extLst>
              </a:tr>
              <a:tr h="426495">
                <a:tc vMerge="1">
                  <a:txBody>
                    <a:bodyPr/>
                    <a:lstStyle/>
                    <a:p>
                      <a:endParaRPr lang="en-US"/>
                    </a:p>
                  </a:txBody>
                  <a:tcPr/>
                </a:tc>
                <a:tc gridSpan="2">
                  <a:txBody>
                    <a:bodyPr/>
                    <a:lstStyle/>
                    <a:p>
                      <a:pPr algn="ctr" fontAlgn="ctr"/>
                      <a:r>
                        <a:rPr lang="en-US" sz="1200" b="0" i="0" u="none" strike="noStrike">
                          <a:solidFill>
                            <a:schemeClr val="tx1"/>
                          </a:solidFill>
                          <a:latin typeface="Calibri"/>
                        </a:rPr>
                        <a:t>DRU4</a:t>
                      </a:r>
                      <a:br>
                        <a:rPr lang="en-US" sz="1200" b="0" i="0" u="none" strike="noStrike">
                          <a:solidFill>
                            <a:schemeClr val="tx1"/>
                          </a:solidFill>
                          <a:latin typeface="Calibri"/>
                        </a:rPr>
                      </a:br>
                      <a:r>
                        <a:rPr lang="en-US" sz="1200" b="0" i="0" u="none" strike="noStrike">
                          <a:solidFill>
                            <a:schemeClr val="tx1"/>
                          </a:solidFill>
                          <a:latin typeface="Calibri"/>
                        </a:rPr>
                        <a:t>26DRU40 [DRU15~18], [-5,8]</a:t>
                      </a:r>
                    </a:p>
                  </a:txBody>
                  <a:tcPr marL="7552" marR="7552" marT="5664"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200" b="0" i="0" u="none" strike="noStrike">
                          <a:solidFill>
                            <a:schemeClr val="tx1"/>
                          </a:solidFill>
                          <a:latin typeface="Calibri"/>
                        </a:rPr>
                        <a:t> </a:t>
                      </a:r>
                    </a:p>
                  </a:txBody>
                  <a:tcPr marL="7552" marR="7552" marT="5664"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200" b="0" i="0" u="none" strike="noStrike">
                          <a:solidFill>
                            <a:schemeClr val="tx1"/>
                          </a:solidFill>
                          <a:latin typeface="Calibri"/>
                        </a:rPr>
                        <a:t> </a:t>
                      </a:r>
                    </a:p>
                  </a:txBody>
                  <a:tcPr marL="7552" marR="7552" marT="5664"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2456810306"/>
                  </a:ext>
                </a:extLst>
              </a:tr>
              <a:tr h="426495">
                <a:tc>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242DRU40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1:2</a:t>
                      </a:r>
                    </a:p>
                  </a:txBody>
                  <a:tcPr anchor="ctr">
                    <a:solidFill>
                      <a:schemeClr val="accent1">
                        <a:lumMod val="75000"/>
                      </a:schemeClr>
                    </a:solidFill>
                  </a:tcPr>
                </a:tc>
                <a:tc gridSpan="2">
                  <a:txBody>
                    <a:bodyPr/>
                    <a:lstStyle/>
                    <a:p>
                      <a:pPr algn="ctr" fontAlgn="ctr"/>
                      <a:r>
                        <a:rPr lang="en-US" sz="1200" b="0" i="0" u="none" strike="noStrike" kern="1200">
                          <a:solidFill>
                            <a:schemeClr val="tx1"/>
                          </a:solidFill>
                          <a:latin typeface="Calibri"/>
                          <a:ea typeface="+mn-ea"/>
                          <a:cs typeface="+mn-cs"/>
                        </a:rPr>
                        <a:t>DRU1</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106DRU40 [DRU1~2], 26DRU40 DRU5, </a:t>
                      </a:r>
                    </a:p>
                    <a:p>
                      <a:pPr algn="ctr" fontAlgn="ctr"/>
                      <a:r>
                        <a:rPr lang="en-US" sz="1200" b="0" i="0" u="none" strike="noStrike" kern="1200">
                          <a:solidFill>
                            <a:schemeClr val="tx1"/>
                          </a:solidFill>
                          <a:latin typeface="Calibri"/>
                          <a:ea typeface="+mn-ea"/>
                          <a:cs typeface="+mn-cs"/>
                        </a:rPr>
                        <a:t>[-244,-4,3,9]</a:t>
                      </a:r>
                    </a:p>
                  </a:txBody>
                  <a:tcPr marL="7552" marR="7552" marT="5664" marB="0" anchor="ctr">
                    <a:solidFill>
                      <a:schemeClr val="accent1">
                        <a:lumMod val="75000"/>
                      </a:schemeClr>
                    </a:solidFill>
                  </a:tcPr>
                </a:tc>
                <a:tc hMerge="1">
                  <a:txBody>
                    <a:bodyPr/>
                    <a:lstStyle/>
                    <a:p>
                      <a:endParaRPr lang="en-US"/>
                    </a:p>
                  </a:txBody>
                  <a:tcPr/>
                </a:tc>
                <a:tc gridSpan="2">
                  <a:txBody>
                    <a:bodyPr/>
                    <a:lstStyle/>
                    <a:p>
                      <a:pPr algn="ctr" fontAlgn="ctr"/>
                      <a:r>
                        <a:rPr lang="en-US" sz="1200" b="0" i="0" u="none" strike="noStrike" kern="1200">
                          <a:solidFill>
                            <a:schemeClr val="tx1"/>
                          </a:solidFill>
                          <a:latin typeface="Calibri"/>
                          <a:ea typeface="+mn-ea"/>
                          <a:cs typeface="+mn-cs"/>
                        </a:rPr>
                        <a:t>DRU2</a:t>
                      </a:r>
                      <a:br>
                        <a:rPr lang="en-US" sz="1200" b="0" i="0" u="none" strike="noStrike" kern="1200">
                          <a:solidFill>
                            <a:schemeClr val="tx1"/>
                          </a:solidFill>
                          <a:latin typeface="Calibri"/>
                          <a:ea typeface="+mn-ea"/>
                          <a:cs typeface="+mn-cs"/>
                        </a:rPr>
                      </a:br>
                      <a:r>
                        <a:rPr lang="en-US" sz="1200" b="0" i="0" u="none" strike="noStrike" kern="1200">
                          <a:solidFill>
                            <a:schemeClr val="tx1"/>
                          </a:solidFill>
                          <a:latin typeface="Calibri"/>
                          <a:ea typeface="+mn-ea"/>
                          <a:cs typeface="+mn-cs"/>
                        </a:rPr>
                        <a:t>106DRU40  [DRU3~4], 26DRU40 DRU14, </a:t>
                      </a:r>
                    </a:p>
                    <a:p>
                      <a:pPr algn="ctr" fontAlgn="ctr"/>
                      <a:r>
                        <a:rPr lang="en-US" sz="1200" b="0" i="0" u="none" strike="noStrike" kern="1200">
                          <a:solidFill>
                            <a:schemeClr val="tx1"/>
                          </a:solidFill>
                          <a:latin typeface="Calibri"/>
                          <a:ea typeface="+mn-ea"/>
                          <a:cs typeface="+mn-cs"/>
                        </a:rPr>
                        <a:t>[-243,-3,4,244]</a:t>
                      </a:r>
                    </a:p>
                  </a:txBody>
                  <a:tcPr marL="7552" marR="7552" marT="5664" marB="0" anchor="ctr">
                    <a:solidFill>
                      <a:schemeClr val="accent1">
                        <a:lumMod val="75000"/>
                      </a:schemeClr>
                    </a:solidFill>
                  </a:tcPr>
                </a:tc>
                <a:tc hMerge="1">
                  <a:txBody>
                    <a:bodyPr/>
                    <a:lstStyle/>
                    <a:p>
                      <a:endParaRPr lang="en-US"/>
                    </a:p>
                  </a:txBody>
                  <a:tcPr/>
                </a:tc>
                <a:tc gridSpan="2">
                  <a:txBody>
                    <a:bodyPr/>
                    <a:lstStyle/>
                    <a:p>
                      <a:pPr algn="ctr" fontAlgn="ctr"/>
                      <a:endParaRPr lang="en-US" sz="1200" b="0" i="0" u="none" strike="noStrike" kern="1200" dirty="0">
                        <a:solidFill>
                          <a:schemeClr val="tx1"/>
                        </a:solidFill>
                        <a:latin typeface="Calibri"/>
                        <a:ea typeface="+mn-ea"/>
                        <a:cs typeface="+mn-cs"/>
                      </a:endParaRPr>
                    </a:p>
                  </a:txBody>
                  <a:tcPr marL="7552" marR="7552" marT="5664" marB="0" anchor="ctr">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2575433046"/>
                  </a:ext>
                </a:extLst>
              </a:tr>
            </a:tbl>
          </a:graphicData>
        </a:graphic>
      </p:graphicFrame>
    </p:spTree>
    <p:extLst>
      <p:ext uri="{BB962C8B-B14F-4D97-AF65-F5344CB8AC3E}">
        <p14:creationId xmlns:p14="http://schemas.microsoft.com/office/powerpoint/2010/main" val="266742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7BA3-F5B4-776C-788E-A19C4A1CAFEC}"/>
              </a:ext>
            </a:extLst>
          </p:cNvPr>
          <p:cNvSpPr>
            <a:spLocks noGrp="1"/>
          </p:cNvSpPr>
          <p:nvPr>
            <p:ph type="title"/>
          </p:nvPr>
        </p:nvSpPr>
        <p:spPr/>
        <p:txBody>
          <a:bodyPr/>
          <a:lstStyle/>
          <a:p>
            <a:r>
              <a:rPr lang="en-US"/>
              <a:t>Proposed Tone Plans for DRU (3/5)</a:t>
            </a:r>
          </a:p>
        </p:txBody>
      </p:sp>
      <p:sp>
        <p:nvSpPr>
          <p:cNvPr id="4" name="Slide Number Placeholder 3">
            <a:extLst>
              <a:ext uri="{FF2B5EF4-FFF2-40B4-BE49-F238E27FC236}">
                <a16:creationId xmlns:a16="http://schemas.microsoft.com/office/drawing/2014/main" id="{3E3FCB9E-3720-3C11-AAC7-A5EA8D9A0953}"/>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5" name="Footer Placeholder 4">
            <a:extLst>
              <a:ext uri="{FF2B5EF4-FFF2-40B4-BE49-F238E27FC236}">
                <a16:creationId xmlns:a16="http://schemas.microsoft.com/office/drawing/2014/main" id="{0F300E13-A6E8-90EA-0C90-9F05D4BBF59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A3769D-19AA-7896-79BC-8BA3E74C8839}"/>
              </a:ext>
            </a:extLst>
          </p:cNvPr>
          <p:cNvSpPr>
            <a:spLocks noGrp="1"/>
          </p:cNvSpPr>
          <p:nvPr>
            <p:ph type="dt" idx="15"/>
          </p:nvPr>
        </p:nvSpPr>
        <p:spPr/>
        <p:txBody>
          <a:bodyPr/>
          <a:lstStyle/>
          <a:p>
            <a:r>
              <a:rPr lang="en-US"/>
              <a:t>September 2024</a:t>
            </a:r>
            <a:endParaRPr lang="en-GB"/>
          </a:p>
        </p:txBody>
      </p:sp>
      <p:graphicFrame>
        <p:nvGraphicFramePr>
          <p:cNvPr id="3" name="Table 2">
            <a:extLst>
              <a:ext uri="{FF2B5EF4-FFF2-40B4-BE49-F238E27FC236}">
                <a16:creationId xmlns:a16="http://schemas.microsoft.com/office/drawing/2014/main" id="{055BB492-E402-E7A1-FAA3-837EF5229631}"/>
              </a:ext>
            </a:extLst>
          </p:cNvPr>
          <p:cNvGraphicFramePr>
            <a:graphicFrameLocks noGrp="1"/>
          </p:cNvGraphicFramePr>
          <p:nvPr>
            <p:extLst>
              <p:ext uri="{D42A27DB-BD31-4B8C-83A1-F6EECF244321}">
                <p14:modId xmlns:p14="http://schemas.microsoft.com/office/powerpoint/2010/main" val="261369914"/>
              </p:ext>
            </p:extLst>
          </p:nvPr>
        </p:nvGraphicFramePr>
        <p:xfrm>
          <a:off x="653330" y="1718502"/>
          <a:ext cx="10885340" cy="4627434"/>
        </p:xfrm>
        <a:graphic>
          <a:graphicData uri="http://schemas.openxmlformats.org/drawingml/2006/table">
            <a:tbl>
              <a:tblPr firstRow="1" bandRow="1">
                <a:tableStyleId>{5C22544A-7EE6-4342-B048-85BDC9FD1C3A}</a:tableStyleId>
              </a:tblPr>
              <a:tblGrid>
                <a:gridCol w="2177068">
                  <a:extLst>
                    <a:ext uri="{9D8B030D-6E8A-4147-A177-3AD203B41FA5}">
                      <a16:colId xmlns:a16="http://schemas.microsoft.com/office/drawing/2014/main" val="1171584137"/>
                    </a:ext>
                  </a:extLst>
                </a:gridCol>
                <a:gridCol w="2177068">
                  <a:extLst>
                    <a:ext uri="{9D8B030D-6E8A-4147-A177-3AD203B41FA5}">
                      <a16:colId xmlns:a16="http://schemas.microsoft.com/office/drawing/2014/main" val="3785352794"/>
                    </a:ext>
                  </a:extLst>
                </a:gridCol>
                <a:gridCol w="2177068">
                  <a:extLst>
                    <a:ext uri="{9D8B030D-6E8A-4147-A177-3AD203B41FA5}">
                      <a16:colId xmlns:a16="http://schemas.microsoft.com/office/drawing/2014/main" val="188369467"/>
                    </a:ext>
                  </a:extLst>
                </a:gridCol>
                <a:gridCol w="2177068">
                  <a:extLst>
                    <a:ext uri="{9D8B030D-6E8A-4147-A177-3AD203B41FA5}">
                      <a16:colId xmlns:a16="http://schemas.microsoft.com/office/drawing/2014/main" val="4251961831"/>
                    </a:ext>
                  </a:extLst>
                </a:gridCol>
                <a:gridCol w="2177068">
                  <a:extLst>
                    <a:ext uri="{9D8B030D-6E8A-4147-A177-3AD203B41FA5}">
                      <a16:colId xmlns:a16="http://schemas.microsoft.com/office/drawing/2014/main" val="2543932478"/>
                    </a:ext>
                  </a:extLst>
                </a:gridCol>
              </a:tblGrid>
              <a:tr h="312584">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alibri" panose="020F0502020204030204" pitchFamily="34" charset="0"/>
                          <a:ea typeface="Calibri" panose="020F0502020204030204" pitchFamily="34" charset="0"/>
                          <a:cs typeface="Calibri" panose="020F0502020204030204" pitchFamily="34" charset="0"/>
                        </a:rPr>
                        <a:t>Data and pilot subcarrier indices for Distributed Tone RUs (DRUs)  in an 80 MHz UHR TB PPDU [2]</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5188048"/>
                  </a:ext>
                </a:extLst>
              </a:tr>
              <a:tr h="3125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DRU Type</a:t>
                      </a:r>
                    </a:p>
                  </a:txBody>
                  <a:tcPr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DRU index and subcarrier range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568977"/>
                  </a:ext>
                </a:extLst>
              </a:tr>
              <a:tr h="518044">
                <a:tc rowSpan="4">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52DRU80</a:t>
                      </a:r>
                    </a:p>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i = 1:16</a:t>
                      </a:r>
                    </a:p>
                  </a:txBody>
                  <a:tcPr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a:t>
                      </a:r>
                      <a:br>
                        <a:rPr lang="pl-PL" sz="1100" b="0" i="0" u="none" strike="noStrike">
                          <a:solidFill>
                            <a:schemeClr val="tx1"/>
                          </a:solidFill>
                          <a:latin typeface="Calibri"/>
                        </a:rPr>
                      </a:br>
                      <a:r>
                        <a:rPr lang="pl-PL" sz="1100" b="0" i="0" u="none" strike="noStrike">
                          <a:solidFill>
                            <a:schemeClr val="tx1"/>
                          </a:solidFill>
                          <a:latin typeface="Calibri"/>
                        </a:rPr>
                        <a:t>[-483:36:-51, 17:36:449],</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[-467:36:-35, 33:36:465]</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DRU2</a:t>
                      </a:r>
                      <a:br>
                        <a:rPr lang="pl-PL" sz="1100" b="0" i="0" u="none" strike="noStrike">
                          <a:solidFill>
                            <a:schemeClr val="tx1"/>
                          </a:solidFill>
                          <a:latin typeface="Calibri"/>
                        </a:rPr>
                      </a:br>
                      <a:r>
                        <a:rPr lang="pl-PL" sz="1100" b="0" i="0" u="none" strike="noStrike">
                          <a:solidFill>
                            <a:schemeClr val="tx1"/>
                          </a:solidFill>
                          <a:latin typeface="Calibri"/>
                        </a:rPr>
                        <a:t>[-475:36:-43, 25:36:457],</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[-459:36:-27, 41:36:473]</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DRU3</a:t>
                      </a:r>
                      <a:br>
                        <a:rPr lang="pl-PL" sz="1100" b="0" i="0" u="none" strike="noStrike">
                          <a:solidFill>
                            <a:schemeClr val="tx1"/>
                          </a:solidFill>
                          <a:latin typeface="Calibri"/>
                        </a:rPr>
                      </a:br>
                      <a:r>
                        <a:rPr lang="pl-PL" sz="1100" b="0" i="0" u="none" strike="noStrike">
                          <a:solidFill>
                            <a:schemeClr val="tx1"/>
                          </a:solidFill>
                          <a:latin typeface="Calibri"/>
                        </a:rPr>
                        <a:t>[-479:36:-47, 21:36:453],</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[-463:36:-31, 37:36:469]</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DRU4</a:t>
                      </a:r>
                      <a:br>
                        <a:rPr lang="pl-PL" sz="1100" b="0" i="0" u="none" strike="noStrike">
                          <a:solidFill>
                            <a:schemeClr val="tx1"/>
                          </a:solidFill>
                          <a:latin typeface="Calibri"/>
                        </a:rPr>
                      </a:br>
                      <a:r>
                        <a:rPr lang="pl-PL" sz="1100" b="0" i="0" u="none" strike="noStrike">
                          <a:solidFill>
                            <a:schemeClr val="tx1"/>
                          </a:solidFill>
                          <a:latin typeface="Calibri"/>
                        </a:rPr>
                        <a:t>[-471:36:-39, 29:36:461],</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[-455:36:-23, 45:36:477]</a:t>
                      </a:r>
                    </a:p>
                  </a:txBody>
                  <a:tcPr marL="9356" marR="9356" marT="7017" marB="0" anchor="ctr">
                    <a:solidFill>
                      <a:schemeClr val="accent1">
                        <a:lumMod val="20000"/>
                        <a:lumOff val="80000"/>
                      </a:schemeClr>
                    </a:solidFill>
                  </a:tcPr>
                </a:tc>
                <a:extLst>
                  <a:ext uri="{0D108BD9-81ED-4DB2-BD59-A6C34878D82A}">
                    <a16:rowId xmlns:a16="http://schemas.microsoft.com/office/drawing/2014/main" val="2017601406"/>
                  </a:ext>
                </a:extLst>
              </a:tr>
              <a:tr h="518044">
                <a:tc vMerge="1">
                  <a:txBody>
                    <a:bodyPr/>
                    <a:lstStyle/>
                    <a:p>
                      <a:endParaRPr lang="en-US"/>
                    </a:p>
                  </a:txBody>
                  <a:tcPr/>
                </a:tc>
                <a:tc>
                  <a:txBody>
                    <a:bodyPr/>
                    <a:lstStyle/>
                    <a:p>
                      <a:pPr algn="ctr" fontAlgn="ctr"/>
                      <a:r>
                        <a:rPr lang="pl-PL" sz="1100" b="0" i="0" u="none" strike="noStrike">
                          <a:solidFill>
                            <a:schemeClr val="tx1"/>
                          </a:solidFill>
                          <a:latin typeface="Calibri"/>
                        </a:rPr>
                        <a:t>DRU5</a:t>
                      </a:r>
                      <a:br>
                        <a:rPr lang="pl-PL" sz="1100" b="0" i="0" u="none" strike="noStrike">
                          <a:solidFill>
                            <a:schemeClr val="tx1"/>
                          </a:solidFill>
                          <a:latin typeface="Calibri"/>
                        </a:rPr>
                      </a:br>
                      <a:r>
                        <a:rPr lang="pl-PL" sz="1100" b="0" i="0" u="none" strike="noStrike">
                          <a:solidFill>
                            <a:schemeClr val="tx1"/>
                          </a:solidFill>
                          <a:latin typeface="Calibri"/>
                        </a:rPr>
                        <a:t>[-477:36:-45, 23:36:455],</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[-461:36:-29, 39:36:471]</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DRU6</a:t>
                      </a:r>
                      <a:br>
                        <a:rPr lang="pl-PL" sz="1100" b="0" i="0" u="none" strike="noStrike">
                          <a:solidFill>
                            <a:schemeClr val="tx1"/>
                          </a:solidFill>
                          <a:latin typeface="Calibri"/>
                        </a:rPr>
                      </a:br>
                      <a:r>
                        <a:rPr lang="pl-PL" sz="1100" b="0" i="0" u="none" strike="noStrike">
                          <a:solidFill>
                            <a:schemeClr val="tx1"/>
                          </a:solidFill>
                          <a:latin typeface="Calibri"/>
                        </a:rPr>
                        <a:t>[-469:36:-37, 31:36:463],</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[-453:36:-21, 47:36:479]</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DRU7</a:t>
                      </a:r>
                      <a:br>
                        <a:rPr lang="pl-PL" sz="1100" b="0" i="0" u="none" strike="noStrike">
                          <a:solidFill>
                            <a:schemeClr val="tx1"/>
                          </a:solidFill>
                          <a:latin typeface="Calibri"/>
                        </a:rPr>
                      </a:br>
                      <a:r>
                        <a:rPr lang="pl-PL" sz="1100" b="0" i="0" u="none" strike="noStrike">
                          <a:solidFill>
                            <a:schemeClr val="tx1"/>
                          </a:solidFill>
                          <a:latin typeface="Calibri"/>
                        </a:rPr>
                        <a:t>[-481:36:-49, 19:36:451],</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[-465:36:-33, 35:36:467]</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DRU8</a:t>
                      </a:r>
                      <a:br>
                        <a:rPr lang="pl-PL" sz="1100" b="0" i="0" u="none" strike="noStrike">
                          <a:solidFill>
                            <a:schemeClr val="tx1"/>
                          </a:solidFill>
                          <a:latin typeface="Calibri"/>
                        </a:rPr>
                      </a:br>
                      <a:r>
                        <a:rPr lang="pl-PL" sz="1100" b="0" i="0" u="none" strike="noStrike">
                          <a:solidFill>
                            <a:schemeClr val="tx1"/>
                          </a:solidFill>
                          <a:latin typeface="Calibri"/>
                        </a:rPr>
                        <a:t>[-473:36:-41, 27:36:459],</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[-457:36:-25, 43:36:475]</a:t>
                      </a:r>
                    </a:p>
                  </a:txBody>
                  <a:tcPr marL="9356" marR="9356" marT="7017" marB="0" anchor="ctr">
                    <a:solidFill>
                      <a:schemeClr val="accent1">
                        <a:lumMod val="20000"/>
                        <a:lumOff val="80000"/>
                      </a:schemeClr>
                    </a:solidFill>
                  </a:tcPr>
                </a:tc>
                <a:extLst>
                  <a:ext uri="{0D108BD9-81ED-4DB2-BD59-A6C34878D82A}">
                    <a16:rowId xmlns:a16="http://schemas.microsoft.com/office/drawing/2014/main" val="3503678049"/>
                  </a:ext>
                </a:extLst>
              </a:tr>
              <a:tr h="518044">
                <a:tc vMerge="1">
                  <a:txBody>
                    <a:bodyPr/>
                    <a:lstStyle/>
                    <a:p>
                      <a:endParaRPr lang="en-US"/>
                    </a:p>
                  </a:txBody>
                  <a:tcPr/>
                </a:tc>
                <a:tc>
                  <a:txBody>
                    <a:bodyPr/>
                    <a:lstStyle/>
                    <a:p>
                      <a:pPr algn="ctr" fontAlgn="ctr"/>
                      <a:r>
                        <a:rPr lang="pl-PL" sz="1100" b="0" i="0" u="none" strike="noStrike">
                          <a:solidFill>
                            <a:schemeClr val="tx1"/>
                          </a:solidFill>
                          <a:latin typeface="Calibri"/>
                        </a:rPr>
                        <a:t>DRU9</a:t>
                      </a:r>
                      <a:br>
                        <a:rPr lang="pl-PL" sz="1100" b="0" i="0" u="none" strike="noStrike">
                          <a:solidFill>
                            <a:schemeClr val="tx1"/>
                          </a:solidFill>
                          <a:latin typeface="Calibri"/>
                        </a:rPr>
                      </a:br>
                      <a:r>
                        <a:rPr lang="pl-PL" sz="1100" b="0" i="0" u="none" strike="noStrike">
                          <a:solidFill>
                            <a:schemeClr val="tx1"/>
                          </a:solidFill>
                          <a:latin typeface="Calibri"/>
                        </a:rPr>
                        <a:t>[-482:36:-50, 18:36:450],</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[-466:36:-34, 34:36:466]</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DRU10</a:t>
                      </a:r>
                      <a:br>
                        <a:rPr lang="pl-PL" sz="1100" b="0" i="0" u="none" strike="noStrike">
                          <a:solidFill>
                            <a:schemeClr val="tx1"/>
                          </a:solidFill>
                          <a:latin typeface="Calibri"/>
                        </a:rPr>
                      </a:br>
                      <a:r>
                        <a:rPr lang="pl-PL" sz="1100" b="0" i="0" u="none" strike="noStrike">
                          <a:solidFill>
                            <a:schemeClr val="tx1"/>
                          </a:solidFill>
                          <a:latin typeface="Calibri"/>
                        </a:rPr>
                        <a:t>[-474:36:-42, 26:36:458],</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[-458:36:-26, 42:36:474]</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DRU11</a:t>
                      </a:r>
                      <a:br>
                        <a:rPr lang="pl-PL" sz="1100" b="0" i="0" u="none" strike="noStrike">
                          <a:solidFill>
                            <a:schemeClr val="tx1"/>
                          </a:solidFill>
                          <a:latin typeface="Calibri"/>
                        </a:rPr>
                      </a:br>
                      <a:r>
                        <a:rPr lang="pl-PL" sz="1100" b="0" i="0" u="none" strike="noStrike">
                          <a:solidFill>
                            <a:schemeClr val="tx1"/>
                          </a:solidFill>
                          <a:latin typeface="Calibri"/>
                        </a:rPr>
                        <a:t>[-478:36:-46, 22:36:454],</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[-462:36:-30, 38:36:470]</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DRU12</a:t>
                      </a:r>
                      <a:br>
                        <a:rPr lang="pl-PL" sz="1100" b="0" i="0" u="none" strike="noStrike">
                          <a:solidFill>
                            <a:schemeClr val="tx1"/>
                          </a:solidFill>
                          <a:latin typeface="Calibri"/>
                        </a:rPr>
                      </a:br>
                      <a:r>
                        <a:rPr lang="pl-PL" sz="1100" b="0" i="0" u="none" strike="noStrike">
                          <a:solidFill>
                            <a:schemeClr val="tx1"/>
                          </a:solidFill>
                          <a:latin typeface="Calibri"/>
                        </a:rPr>
                        <a:t>[-470:36:-38, 30:36:462],</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[-454:36:-22, 46:36:478]</a:t>
                      </a:r>
                    </a:p>
                  </a:txBody>
                  <a:tcPr marL="9356" marR="9356" marT="7017" marB="0" anchor="ctr">
                    <a:solidFill>
                      <a:schemeClr val="accent1">
                        <a:lumMod val="20000"/>
                        <a:lumOff val="80000"/>
                      </a:schemeClr>
                    </a:solidFill>
                  </a:tcPr>
                </a:tc>
                <a:extLst>
                  <a:ext uri="{0D108BD9-81ED-4DB2-BD59-A6C34878D82A}">
                    <a16:rowId xmlns:a16="http://schemas.microsoft.com/office/drawing/2014/main" val="127870342"/>
                  </a:ext>
                </a:extLst>
              </a:tr>
              <a:tr h="518044">
                <a:tc vMerge="1">
                  <a:txBody>
                    <a:bodyPr/>
                    <a:lstStyle/>
                    <a:p>
                      <a:pPr algn="ctr"/>
                      <a:endPar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DRU13</a:t>
                      </a:r>
                      <a:br>
                        <a:rPr lang="pl-PL" sz="1100" b="0" i="0" u="none" strike="noStrike">
                          <a:solidFill>
                            <a:schemeClr val="tx1"/>
                          </a:solidFill>
                          <a:latin typeface="Calibri"/>
                        </a:rPr>
                      </a:br>
                      <a:r>
                        <a:rPr lang="pl-PL" sz="1100" b="0" i="0" u="none" strike="noStrike">
                          <a:solidFill>
                            <a:schemeClr val="tx1"/>
                          </a:solidFill>
                          <a:latin typeface="Calibri"/>
                        </a:rPr>
                        <a:t>[-476:36:-44, 24:36:456],</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[-460:36:-28, 40:36:472]</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DRU14</a:t>
                      </a:r>
                      <a:br>
                        <a:rPr lang="pl-PL" sz="1100" b="0" i="0" u="none" strike="noStrike">
                          <a:solidFill>
                            <a:schemeClr val="tx1"/>
                          </a:solidFill>
                          <a:latin typeface="Calibri"/>
                        </a:rPr>
                      </a:br>
                      <a:r>
                        <a:rPr lang="pl-PL" sz="1100" b="0" i="0" u="none" strike="noStrike">
                          <a:solidFill>
                            <a:schemeClr val="tx1"/>
                          </a:solidFill>
                          <a:latin typeface="Calibri"/>
                        </a:rPr>
                        <a:t>[-468:36:-36, 32:36:464],</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[-452:36:-20,48:36:480]</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DRU15</a:t>
                      </a:r>
                      <a:br>
                        <a:rPr lang="pl-PL" sz="1100" b="0" i="0" u="none" strike="noStrike">
                          <a:solidFill>
                            <a:schemeClr val="tx1"/>
                          </a:solidFill>
                          <a:latin typeface="Calibri"/>
                        </a:rPr>
                      </a:br>
                      <a:r>
                        <a:rPr lang="pl-PL" sz="1100" b="0" i="0" u="none" strike="noStrike">
                          <a:solidFill>
                            <a:schemeClr val="tx1"/>
                          </a:solidFill>
                          <a:latin typeface="Calibri"/>
                        </a:rPr>
                        <a:t>[-480:36:-48, 20:36:452],</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[-464:36:-32, 36:36:468]</a:t>
                      </a:r>
                    </a:p>
                  </a:txBody>
                  <a:tcPr marL="9356" marR="9356" marT="7017" marB="0" anchor="ctr">
                    <a:solidFill>
                      <a:schemeClr val="accent1">
                        <a:lumMod val="20000"/>
                        <a:lumOff val="80000"/>
                      </a:schemeClr>
                    </a:solidFill>
                  </a:tcPr>
                </a:tc>
                <a:tc>
                  <a:txBody>
                    <a:bodyPr/>
                    <a:lstStyle/>
                    <a:p>
                      <a:pPr algn="ctr" fontAlgn="ctr"/>
                      <a:r>
                        <a:rPr lang="pl-PL" sz="1100" b="0" i="0" u="none" strike="noStrike">
                          <a:solidFill>
                            <a:schemeClr val="tx1"/>
                          </a:solidFill>
                          <a:latin typeface="Calibri"/>
                        </a:rPr>
                        <a:t>DRU16</a:t>
                      </a:r>
                      <a:br>
                        <a:rPr lang="pl-PL" sz="1100" b="0" i="0" u="none" strike="noStrike">
                          <a:solidFill>
                            <a:schemeClr val="tx1"/>
                          </a:solidFill>
                          <a:latin typeface="Calibri"/>
                        </a:rPr>
                      </a:br>
                      <a:r>
                        <a:rPr lang="pl-PL" sz="1100" b="0" i="0" u="none" strike="noStrike">
                          <a:solidFill>
                            <a:schemeClr val="tx1"/>
                          </a:solidFill>
                          <a:latin typeface="Calibri"/>
                        </a:rPr>
                        <a:t>[-472:36:-40, 28:36:460],</a:t>
                      </a:r>
                      <a:endParaRPr lang="en-US" sz="1100" b="0" i="0" u="none" strike="noStrike">
                        <a:solidFill>
                          <a:schemeClr val="tx1"/>
                        </a:solidFill>
                        <a:latin typeface="Calibri"/>
                      </a:endParaRPr>
                    </a:p>
                    <a:p>
                      <a:pPr algn="ctr" fontAlgn="ctr"/>
                      <a:r>
                        <a:rPr lang="pl-PL" sz="1100" b="0" i="0" u="none" strike="noStrike">
                          <a:solidFill>
                            <a:schemeClr val="tx1"/>
                          </a:solidFill>
                          <a:latin typeface="Calibri"/>
                        </a:rPr>
                        <a:t>[-456:36:-24, 44:36:476]</a:t>
                      </a:r>
                    </a:p>
                  </a:txBody>
                  <a:tcPr marL="9356" marR="9356" marT="7017" marB="0" anchor="ctr">
                    <a:solidFill>
                      <a:schemeClr val="accent1">
                        <a:lumMod val="20000"/>
                        <a:lumOff val="80000"/>
                      </a:schemeClr>
                    </a:solidFill>
                  </a:tcPr>
                </a:tc>
                <a:extLst>
                  <a:ext uri="{0D108BD9-81ED-4DB2-BD59-A6C34878D82A}">
                    <a16:rowId xmlns:a16="http://schemas.microsoft.com/office/drawing/2014/main" val="2180294124"/>
                  </a:ext>
                </a:extLst>
              </a:tr>
              <a:tr h="347543">
                <a:tc rowSpan="2">
                  <a:txBody>
                    <a:bodyPr/>
                    <a:lstStyle/>
                    <a:p>
                      <a:pPr algn="ctr"/>
                      <a:r>
                        <a:rPr lang="en-US" sz="1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106DRU80</a:t>
                      </a:r>
                    </a:p>
                    <a:p>
                      <a:pPr algn="ctr"/>
                      <a:r>
                        <a:rPr lang="en-US" sz="14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 1:8</a:t>
                      </a:r>
                    </a:p>
                  </a:txBody>
                  <a:tcPr anchor="ctr">
                    <a:solidFill>
                      <a:schemeClr val="accent1">
                        <a:lumMod val="40000"/>
                        <a:lumOff val="60000"/>
                      </a:schemeClr>
                    </a:solidFill>
                  </a:tcPr>
                </a:tc>
                <a:tc>
                  <a:txBody>
                    <a:bodyPr/>
                    <a:lstStyle/>
                    <a:p>
                      <a:pPr algn="ctr" fontAlgn="ctr"/>
                      <a:r>
                        <a:rPr lang="pl-PL" sz="1100" b="0" i="0" u="none" strike="noStrike">
                          <a:solidFill>
                            <a:schemeClr val="tx1"/>
                          </a:solidFill>
                          <a:latin typeface="Calibri"/>
                        </a:rPr>
                        <a:t>DRU1</a:t>
                      </a:r>
                      <a:br>
                        <a:rPr lang="pl-PL" sz="1100" b="0" i="0" u="none" strike="noStrike">
                          <a:solidFill>
                            <a:schemeClr val="tx1"/>
                          </a:solidFill>
                          <a:latin typeface="Calibri"/>
                        </a:rPr>
                      </a:br>
                      <a:r>
                        <a:rPr lang="en-US" sz="1100" b="0" i="0" u="none" strike="noStrike">
                          <a:solidFill>
                            <a:schemeClr val="tx1"/>
                          </a:solidFill>
                          <a:latin typeface="Calibri"/>
                        </a:rPr>
                        <a:t>52DRU80</a:t>
                      </a:r>
                      <a:r>
                        <a:rPr lang="pl-PL" sz="1100" b="0" i="0" u="none" strike="noStrike">
                          <a:solidFill>
                            <a:schemeClr val="tx1"/>
                          </a:solidFill>
                          <a:latin typeface="Calibri"/>
                        </a:rPr>
                        <a:t> [DRU1~2],  [-495, 485]</a:t>
                      </a:r>
                    </a:p>
                  </a:txBody>
                  <a:tcPr marL="9356" marR="9356" marT="7017" marB="0" anchor="ctr">
                    <a:solidFill>
                      <a:schemeClr val="accent1">
                        <a:lumMod val="40000"/>
                        <a:lumOff val="60000"/>
                      </a:schemeClr>
                    </a:solidFill>
                  </a:tcPr>
                </a:tc>
                <a:tc>
                  <a:txBody>
                    <a:bodyPr/>
                    <a:lstStyle/>
                    <a:p>
                      <a:pPr algn="ctr" fontAlgn="ctr"/>
                      <a:r>
                        <a:rPr lang="pl-PL" sz="1100" b="0" i="0" u="none" strike="noStrike">
                          <a:solidFill>
                            <a:schemeClr val="tx1"/>
                          </a:solidFill>
                          <a:latin typeface="Calibri"/>
                        </a:rPr>
                        <a:t>DRU2</a:t>
                      </a:r>
                      <a:br>
                        <a:rPr lang="pl-PL" sz="1100" b="0" i="0" u="none" strike="noStrike">
                          <a:solidFill>
                            <a:schemeClr val="tx1"/>
                          </a:solidFill>
                          <a:latin typeface="Calibri"/>
                        </a:rPr>
                      </a:br>
                      <a:r>
                        <a:rPr lang="pl-PL" sz="1100" b="0" i="0" u="none" strike="noStrike">
                          <a:solidFill>
                            <a:schemeClr val="tx1"/>
                          </a:solidFill>
                          <a:latin typeface="Calibri"/>
                        </a:rPr>
                        <a:t>52DRU80 [DRU3~4],[-491, 489]</a:t>
                      </a:r>
                    </a:p>
                  </a:txBody>
                  <a:tcPr marL="9356" marR="9356" marT="7017" marB="0" anchor="ctr">
                    <a:solidFill>
                      <a:schemeClr val="accent1">
                        <a:lumMod val="40000"/>
                        <a:lumOff val="60000"/>
                      </a:schemeClr>
                    </a:solidFill>
                  </a:tcPr>
                </a:tc>
                <a:tc>
                  <a:txBody>
                    <a:bodyPr/>
                    <a:lstStyle/>
                    <a:p>
                      <a:pPr algn="ctr" fontAlgn="ctr"/>
                      <a:r>
                        <a:rPr lang="pl-PL" sz="1100" b="0" i="0" u="none" strike="noStrike">
                          <a:solidFill>
                            <a:schemeClr val="tx1"/>
                          </a:solidFill>
                          <a:latin typeface="Calibri"/>
                        </a:rPr>
                        <a:t>DRU3</a:t>
                      </a:r>
                      <a:br>
                        <a:rPr lang="pl-PL" sz="1100" b="0" i="0" u="none" strike="noStrike">
                          <a:solidFill>
                            <a:schemeClr val="tx1"/>
                          </a:solidFill>
                          <a:latin typeface="Calibri"/>
                        </a:rPr>
                      </a:br>
                      <a:r>
                        <a:rPr lang="pl-PL" sz="1100" b="0" i="0" u="none" strike="noStrike">
                          <a:solidFill>
                            <a:schemeClr val="tx1"/>
                          </a:solidFill>
                          <a:latin typeface="Calibri"/>
                        </a:rPr>
                        <a:t>52DRU80 [DRU5~6],[-489, 491]</a:t>
                      </a:r>
                    </a:p>
                  </a:txBody>
                  <a:tcPr marL="9356" marR="9356" marT="7017" marB="0" anchor="ctr">
                    <a:solidFill>
                      <a:schemeClr val="accent1">
                        <a:lumMod val="40000"/>
                        <a:lumOff val="60000"/>
                      </a:schemeClr>
                    </a:solidFill>
                  </a:tcPr>
                </a:tc>
                <a:tc>
                  <a:txBody>
                    <a:bodyPr/>
                    <a:lstStyle/>
                    <a:p>
                      <a:pPr algn="ctr" fontAlgn="ctr"/>
                      <a:r>
                        <a:rPr lang="pl-PL" sz="1100" b="0" i="0" u="none" strike="noStrike">
                          <a:solidFill>
                            <a:schemeClr val="tx1"/>
                          </a:solidFill>
                          <a:latin typeface="Calibri"/>
                        </a:rPr>
                        <a:t>DRU4</a:t>
                      </a:r>
                      <a:br>
                        <a:rPr lang="pl-PL" sz="1100" b="0" i="0" u="none" strike="noStrike">
                          <a:solidFill>
                            <a:schemeClr val="tx1"/>
                          </a:solidFill>
                          <a:latin typeface="Calibri"/>
                        </a:rPr>
                      </a:br>
                      <a:r>
                        <a:rPr lang="pl-PL" sz="1100" b="0" i="0" u="none" strike="noStrike">
                          <a:solidFill>
                            <a:schemeClr val="tx1"/>
                          </a:solidFill>
                          <a:latin typeface="Calibri"/>
                        </a:rPr>
                        <a:t>52DRU80 [DRU7~8],[-493, 487]</a:t>
                      </a:r>
                    </a:p>
                  </a:txBody>
                  <a:tcPr marL="9356" marR="9356" marT="7017" marB="0" anchor="ctr">
                    <a:solidFill>
                      <a:schemeClr val="accent1">
                        <a:lumMod val="40000"/>
                        <a:lumOff val="60000"/>
                      </a:schemeClr>
                    </a:solidFill>
                  </a:tcPr>
                </a:tc>
                <a:extLst>
                  <a:ext uri="{0D108BD9-81ED-4DB2-BD59-A6C34878D82A}">
                    <a16:rowId xmlns:a16="http://schemas.microsoft.com/office/drawing/2014/main" val="4150949846"/>
                  </a:ext>
                </a:extLst>
              </a:tr>
              <a:tr h="347543">
                <a:tc vMerge="1">
                  <a:txBody>
                    <a:bodyPr/>
                    <a:lstStyle/>
                    <a:p>
                      <a:endParaRPr lang="en-US"/>
                    </a:p>
                  </a:txBody>
                  <a:tcPr/>
                </a:tc>
                <a:tc>
                  <a:txBody>
                    <a:bodyPr/>
                    <a:lstStyle/>
                    <a:p>
                      <a:pPr algn="ctr" fontAlgn="ctr"/>
                      <a:r>
                        <a:rPr lang="pl-PL" sz="1100" b="0" i="0" u="none" strike="noStrike">
                          <a:solidFill>
                            <a:schemeClr val="tx1"/>
                          </a:solidFill>
                          <a:latin typeface="Calibri"/>
                        </a:rPr>
                        <a:t>DRU5</a:t>
                      </a:r>
                      <a:br>
                        <a:rPr lang="pl-PL" sz="1100" b="0" i="0" u="none" strike="noStrike">
                          <a:solidFill>
                            <a:schemeClr val="tx1"/>
                          </a:solidFill>
                          <a:latin typeface="Calibri"/>
                        </a:rPr>
                      </a:br>
                      <a:r>
                        <a:rPr lang="pl-PL" sz="1100" b="0" i="0" u="none" strike="noStrike">
                          <a:solidFill>
                            <a:schemeClr val="tx1"/>
                          </a:solidFill>
                          <a:latin typeface="Calibri"/>
                        </a:rPr>
                        <a:t>52DRU80 [DRU9~10],[-494, 486]</a:t>
                      </a:r>
                    </a:p>
                  </a:txBody>
                  <a:tcPr marL="9356" marR="9356" marT="7017" marB="0" anchor="ctr">
                    <a:solidFill>
                      <a:schemeClr val="accent1">
                        <a:lumMod val="40000"/>
                        <a:lumOff val="60000"/>
                      </a:schemeClr>
                    </a:solidFill>
                  </a:tcPr>
                </a:tc>
                <a:tc>
                  <a:txBody>
                    <a:bodyPr/>
                    <a:lstStyle/>
                    <a:p>
                      <a:pPr algn="ctr" fontAlgn="ctr"/>
                      <a:r>
                        <a:rPr lang="en-US" sz="1100" b="0" i="0" u="none" strike="noStrike">
                          <a:solidFill>
                            <a:schemeClr val="tx1"/>
                          </a:solidFill>
                          <a:latin typeface="Calibri"/>
                        </a:rPr>
                        <a:t>DRU6</a:t>
                      </a:r>
                      <a:br>
                        <a:rPr lang="en-US" sz="1100" b="0" i="0" u="none" strike="noStrike">
                          <a:solidFill>
                            <a:schemeClr val="tx1"/>
                          </a:solidFill>
                          <a:latin typeface="Calibri"/>
                        </a:rPr>
                      </a:br>
                      <a:r>
                        <a:rPr lang="en-US" sz="1100" b="0" i="0" u="none" strike="noStrike">
                          <a:solidFill>
                            <a:schemeClr val="tx1"/>
                          </a:solidFill>
                          <a:latin typeface="Calibri"/>
                        </a:rPr>
                        <a:t>52DRU80 [DRU11~12],[-490,490]</a:t>
                      </a:r>
                    </a:p>
                  </a:txBody>
                  <a:tcPr marL="9356" marR="9356" marT="7017" marB="0" anchor="ctr">
                    <a:solidFill>
                      <a:schemeClr val="accent1">
                        <a:lumMod val="40000"/>
                        <a:lumOff val="60000"/>
                      </a:schemeClr>
                    </a:solidFill>
                  </a:tcPr>
                </a:tc>
                <a:tc>
                  <a:txBody>
                    <a:bodyPr/>
                    <a:lstStyle/>
                    <a:p>
                      <a:pPr algn="ctr" fontAlgn="ctr"/>
                      <a:r>
                        <a:rPr lang="en-US" sz="1100" b="0" i="0" u="none" strike="noStrike">
                          <a:solidFill>
                            <a:schemeClr val="tx1"/>
                          </a:solidFill>
                          <a:latin typeface="Calibri"/>
                        </a:rPr>
                        <a:t>DRU7</a:t>
                      </a:r>
                      <a:br>
                        <a:rPr lang="en-US" sz="1100" b="0" i="0" u="none" strike="noStrike">
                          <a:solidFill>
                            <a:schemeClr val="tx1"/>
                          </a:solidFill>
                          <a:latin typeface="Calibri"/>
                        </a:rPr>
                      </a:br>
                      <a:r>
                        <a:rPr lang="en-US" sz="1100" b="0" i="0" u="none" strike="noStrike">
                          <a:solidFill>
                            <a:schemeClr val="tx1"/>
                          </a:solidFill>
                          <a:latin typeface="Calibri"/>
                        </a:rPr>
                        <a:t>52DRU80 [DRU13~14],[-488,492]</a:t>
                      </a:r>
                    </a:p>
                  </a:txBody>
                  <a:tcPr marL="9356" marR="9356" marT="7017" marB="0" anchor="ctr">
                    <a:solidFill>
                      <a:schemeClr val="accent1">
                        <a:lumMod val="40000"/>
                        <a:lumOff val="60000"/>
                      </a:schemeClr>
                    </a:solidFill>
                  </a:tcPr>
                </a:tc>
                <a:tc>
                  <a:txBody>
                    <a:bodyPr/>
                    <a:lstStyle/>
                    <a:p>
                      <a:pPr algn="ctr" fontAlgn="ctr"/>
                      <a:r>
                        <a:rPr lang="en-US" sz="1100" b="0" i="0" u="none" strike="noStrike">
                          <a:solidFill>
                            <a:schemeClr val="tx1"/>
                          </a:solidFill>
                          <a:latin typeface="Calibri"/>
                        </a:rPr>
                        <a:t>DRU8</a:t>
                      </a:r>
                      <a:br>
                        <a:rPr lang="en-US" sz="1100" b="0" i="0" u="none" strike="noStrike">
                          <a:solidFill>
                            <a:schemeClr val="tx1"/>
                          </a:solidFill>
                          <a:latin typeface="Calibri"/>
                        </a:rPr>
                      </a:br>
                      <a:r>
                        <a:rPr lang="en-US" sz="1100" b="0" i="0" u="none" strike="noStrike">
                          <a:solidFill>
                            <a:schemeClr val="tx1"/>
                          </a:solidFill>
                          <a:latin typeface="Calibri"/>
                        </a:rPr>
                        <a:t>52DRU80 [DRU15~16],[-492,488]</a:t>
                      </a:r>
                    </a:p>
                  </a:txBody>
                  <a:tcPr marL="9356" marR="9356" marT="7017" marB="0" anchor="ctr">
                    <a:solidFill>
                      <a:schemeClr val="accent1">
                        <a:lumMod val="40000"/>
                        <a:lumOff val="60000"/>
                      </a:schemeClr>
                    </a:solidFill>
                  </a:tcPr>
                </a:tc>
                <a:extLst>
                  <a:ext uri="{0D108BD9-81ED-4DB2-BD59-A6C34878D82A}">
                    <a16:rowId xmlns:a16="http://schemas.microsoft.com/office/drawing/2014/main" val="3436497358"/>
                  </a:ext>
                </a:extLst>
              </a:tr>
              <a:tr h="347543">
                <a:tc rowSpan="2">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242DRU80</a:t>
                      </a:r>
                    </a:p>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i = 1:4</a:t>
                      </a:r>
                    </a:p>
                  </a:txBody>
                  <a:tcPr anchor="ctr">
                    <a:solidFill>
                      <a:schemeClr val="accent1">
                        <a:lumMod val="60000"/>
                        <a:lumOff val="40000"/>
                      </a:schemeClr>
                    </a:solidFill>
                  </a:tcPr>
                </a:tc>
                <a:tc gridSpan="2">
                  <a:txBody>
                    <a:bodyPr/>
                    <a:lstStyle/>
                    <a:p>
                      <a:pPr algn="ctr" fontAlgn="ctr"/>
                      <a:r>
                        <a:rPr lang="en-US" sz="1100" b="0" i="0" u="none" strike="noStrike">
                          <a:solidFill>
                            <a:schemeClr val="tx1"/>
                          </a:solidFill>
                          <a:latin typeface="Calibri"/>
                        </a:rPr>
                        <a:t>DRU1</a:t>
                      </a:r>
                      <a:br>
                        <a:rPr lang="en-US" sz="1100" b="0" i="0" u="none" strike="noStrike">
                          <a:solidFill>
                            <a:schemeClr val="tx1"/>
                          </a:solidFill>
                          <a:latin typeface="Calibri"/>
                        </a:rPr>
                      </a:br>
                      <a:r>
                        <a:rPr lang="en-US" sz="1100" b="0" i="0" u="none" strike="noStrike">
                          <a:solidFill>
                            <a:schemeClr val="tx1"/>
                          </a:solidFill>
                          <a:latin typeface="Calibri"/>
                        </a:rPr>
                        <a:t>[-499:4:-19, 17:4:497]</a:t>
                      </a:r>
                    </a:p>
                  </a:txBody>
                  <a:tcPr marL="9356" marR="9356" marT="7017"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100" b="0" i="0" u="none" strike="noStrike">
                          <a:solidFill>
                            <a:schemeClr val="tx1"/>
                          </a:solidFill>
                          <a:latin typeface="Calibri"/>
                        </a:rPr>
                        <a:t>DRU2</a:t>
                      </a:r>
                      <a:br>
                        <a:rPr lang="en-US" sz="1100" b="0" i="0" u="none" strike="noStrike">
                          <a:solidFill>
                            <a:schemeClr val="tx1"/>
                          </a:solidFill>
                          <a:latin typeface="Calibri"/>
                        </a:rPr>
                      </a:br>
                      <a:r>
                        <a:rPr lang="en-US" sz="1100" b="0" i="0" u="none" strike="noStrike">
                          <a:solidFill>
                            <a:schemeClr val="tx1"/>
                          </a:solidFill>
                          <a:latin typeface="Calibri"/>
                        </a:rPr>
                        <a:t>[-497:4:-17, 19:4:499]</a:t>
                      </a:r>
                    </a:p>
                  </a:txBody>
                  <a:tcPr marL="9356" marR="9356" marT="7017"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1790327993"/>
                  </a:ext>
                </a:extLst>
              </a:tr>
              <a:tr h="347543">
                <a:tc vMerge="1">
                  <a:txBody>
                    <a:bodyPr/>
                    <a:lstStyle/>
                    <a:p>
                      <a:endParaRPr lang="en-US"/>
                    </a:p>
                  </a:txBody>
                  <a:tcPr/>
                </a:tc>
                <a:tc gridSpan="2">
                  <a:txBody>
                    <a:bodyPr/>
                    <a:lstStyle/>
                    <a:p>
                      <a:pPr algn="ctr" fontAlgn="ctr"/>
                      <a:r>
                        <a:rPr lang="en-US" sz="1100" b="0" i="0" u="none" strike="noStrike">
                          <a:solidFill>
                            <a:schemeClr val="tx1"/>
                          </a:solidFill>
                          <a:latin typeface="Calibri"/>
                        </a:rPr>
                        <a:t>DRU3</a:t>
                      </a:r>
                      <a:br>
                        <a:rPr lang="en-US" sz="1100" b="0" i="0" u="none" strike="noStrike">
                          <a:solidFill>
                            <a:schemeClr val="tx1"/>
                          </a:solidFill>
                          <a:latin typeface="Calibri"/>
                        </a:rPr>
                      </a:br>
                      <a:r>
                        <a:rPr lang="en-US" sz="1100" b="0" i="0" u="none" strike="noStrike">
                          <a:solidFill>
                            <a:schemeClr val="tx1"/>
                          </a:solidFill>
                          <a:latin typeface="Calibri"/>
                        </a:rPr>
                        <a:t>[-498:4:-18, 18:4:498]</a:t>
                      </a:r>
                    </a:p>
                  </a:txBody>
                  <a:tcPr marL="9356" marR="9356" marT="7017"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100" b="0" i="0" u="none" strike="noStrike">
                          <a:solidFill>
                            <a:schemeClr val="tx1"/>
                          </a:solidFill>
                          <a:latin typeface="Calibri"/>
                        </a:rPr>
                        <a:t>DRU4</a:t>
                      </a:r>
                      <a:br>
                        <a:rPr lang="en-US" sz="1100" b="0" i="0" u="none" strike="noStrike">
                          <a:solidFill>
                            <a:schemeClr val="tx1"/>
                          </a:solidFill>
                          <a:latin typeface="Calibri"/>
                        </a:rPr>
                      </a:br>
                      <a:r>
                        <a:rPr lang="en-US" sz="1100" b="0" i="0" u="none" strike="noStrike">
                          <a:solidFill>
                            <a:schemeClr val="tx1"/>
                          </a:solidFill>
                          <a:latin typeface="Calibri"/>
                        </a:rPr>
                        <a:t>[-496:4:-16, 20:4:500]</a:t>
                      </a:r>
                    </a:p>
                  </a:txBody>
                  <a:tcPr marL="9356" marR="9356" marT="7017"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2456810306"/>
                  </a:ext>
                </a:extLst>
              </a:tr>
              <a:tr h="539918">
                <a:tc>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484DRU80</a:t>
                      </a:r>
                    </a:p>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i = 1:2</a:t>
                      </a:r>
                    </a:p>
                  </a:txBody>
                  <a:tcPr anchor="ctr">
                    <a:solidFill>
                      <a:schemeClr val="accent1">
                        <a:lumMod val="75000"/>
                      </a:schemeClr>
                    </a:solidFill>
                  </a:tcPr>
                </a:tc>
                <a:tc gridSpan="2">
                  <a:txBody>
                    <a:bodyPr/>
                    <a:lstStyle/>
                    <a:p>
                      <a:pPr algn="ctr" fontAlgn="ctr"/>
                      <a:r>
                        <a:rPr lang="en-US" sz="1100" b="0" i="0" u="none" strike="noStrike">
                          <a:solidFill>
                            <a:schemeClr val="tx1"/>
                          </a:solidFill>
                          <a:latin typeface="Calibri"/>
                        </a:rPr>
                        <a:t>DRU1</a:t>
                      </a:r>
                      <a:br>
                        <a:rPr lang="en-US" sz="1100" b="0" i="0" u="none" strike="noStrike">
                          <a:solidFill>
                            <a:schemeClr val="tx1"/>
                          </a:solidFill>
                          <a:latin typeface="Calibri"/>
                        </a:rPr>
                      </a:br>
                      <a:r>
                        <a:rPr lang="en-US" sz="1100" b="0" i="0" u="none" strike="noStrike">
                          <a:solidFill>
                            <a:schemeClr val="tx1"/>
                          </a:solidFill>
                          <a:latin typeface="Calibri"/>
                        </a:rPr>
                        <a:t>[-499:2:-17, 17:2:499]</a:t>
                      </a:r>
                    </a:p>
                  </a:txBody>
                  <a:tcPr marL="9356" marR="9356" marT="7017" marB="0" anchor="ctr">
                    <a:solidFill>
                      <a:schemeClr val="accent1">
                        <a:lumMod val="75000"/>
                      </a:schemeClr>
                    </a:solidFill>
                  </a:tcPr>
                </a:tc>
                <a:tc hMerge="1">
                  <a:txBody>
                    <a:bodyPr/>
                    <a:lstStyle/>
                    <a:p>
                      <a:endParaRPr lang="en-US"/>
                    </a:p>
                  </a:txBody>
                  <a:tcPr/>
                </a:tc>
                <a:tc gridSpan="2">
                  <a:txBody>
                    <a:bodyPr/>
                    <a:lstStyle/>
                    <a:p>
                      <a:pPr algn="ctr" fontAlgn="ctr"/>
                      <a:r>
                        <a:rPr lang="en-US" sz="1100" b="0" i="0" u="none" strike="noStrike" dirty="0">
                          <a:solidFill>
                            <a:schemeClr val="tx1"/>
                          </a:solidFill>
                          <a:latin typeface="Calibri"/>
                        </a:rPr>
                        <a:t>DRU2</a:t>
                      </a:r>
                      <a:br>
                        <a:rPr lang="en-US" sz="1100" b="0" i="0" u="none" strike="noStrike" dirty="0">
                          <a:solidFill>
                            <a:schemeClr val="tx1"/>
                          </a:solidFill>
                          <a:latin typeface="Calibri"/>
                        </a:rPr>
                      </a:br>
                      <a:r>
                        <a:rPr lang="en-US" sz="1100" b="0" i="0" u="none" strike="noStrike" dirty="0">
                          <a:solidFill>
                            <a:schemeClr val="tx1"/>
                          </a:solidFill>
                          <a:latin typeface="Calibri"/>
                        </a:rPr>
                        <a:t>[-498:2:-16, 18:2:500]</a:t>
                      </a:r>
                    </a:p>
                  </a:txBody>
                  <a:tcPr marL="9356" marR="9356" marT="7017" marB="0" anchor="ctr">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2575433046"/>
                  </a:ext>
                </a:extLst>
              </a:tr>
            </a:tbl>
          </a:graphicData>
        </a:graphic>
      </p:graphicFrame>
    </p:spTree>
    <p:extLst>
      <p:ext uri="{BB962C8B-B14F-4D97-AF65-F5344CB8AC3E}">
        <p14:creationId xmlns:p14="http://schemas.microsoft.com/office/powerpoint/2010/main" val="271260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7BA3-F5B4-776C-788E-A19C4A1CAFEC}"/>
              </a:ext>
            </a:extLst>
          </p:cNvPr>
          <p:cNvSpPr>
            <a:spLocks noGrp="1"/>
          </p:cNvSpPr>
          <p:nvPr>
            <p:ph type="title"/>
          </p:nvPr>
        </p:nvSpPr>
        <p:spPr/>
        <p:txBody>
          <a:bodyPr/>
          <a:lstStyle/>
          <a:p>
            <a:r>
              <a:rPr lang="en-US"/>
              <a:t>Proposed Tone Plans for DRU (4/5)</a:t>
            </a:r>
          </a:p>
        </p:txBody>
      </p:sp>
      <p:sp>
        <p:nvSpPr>
          <p:cNvPr id="3" name="Content Placeholder 2">
            <a:extLst>
              <a:ext uri="{FF2B5EF4-FFF2-40B4-BE49-F238E27FC236}">
                <a16:creationId xmlns:a16="http://schemas.microsoft.com/office/drawing/2014/main" id="{1E25EBBA-83A7-FC7B-41D4-F18B6FEFC4FA}"/>
              </a:ext>
            </a:extLst>
          </p:cNvPr>
          <p:cNvSpPr>
            <a:spLocks noGrp="1"/>
          </p:cNvSpPr>
          <p:nvPr>
            <p:ph idx="1"/>
          </p:nvPr>
        </p:nvSpPr>
        <p:spPr>
          <a:xfrm>
            <a:off x="914401" y="1624585"/>
            <a:ext cx="10361084" cy="4113213"/>
          </a:xfrm>
        </p:spPr>
        <p:txBody>
          <a:bodyPr/>
          <a:lstStyle/>
          <a:p>
            <a:pPr>
              <a:buFont typeface="Arial" panose="020B0604020202020204" pitchFamily="34" charset="0"/>
              <a:buChar char="•"/>
            </a:pPr>
            <a:r>
              <a:rPr lang="en-US"/>
              <a:t>In [3], the authors proposed a tone plan for DBW 80 MHz</a:t>
            </a:r>
          </a:p>
          <a:p>
            <a:endParaRPr lang="en-US"/>
          </a:p>
        </p:txBody>
      </p:sp>
      <p:sp>
        <p:nvSpPr>
          <p:cNvPr id="4" name="Slide Number Placeholder 3">
            <a:extLst>
              <a:ext uri="{FF2B5EF4-FFF2-40B4-BE49-F238E27FC236}">
                <a16:creationId xmlns:a16="http://schemas.microsoft.com/office/drawing/2014/main" id="{3E3FCB9E-3720-3C11-AAC7-A5EA8D9A0953}"/>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5" name="Footer Placeholder 4">
            <a:extLst>
              <a:ext uri="{FF2B5EF4-FFF2-40B4-BE49-F238E27FC236}">
                <a16:creationId xmlns:a16="http://schemas.microsoft.com/office/drawing/2014/main" id="{0F300E13-A6E8-90EA-0C90-9F05D4BBF59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A3769D-19AA-7896-79BC-8BA3E74C8839}"/>
              </a:ext>
            </a:extLst>
          </p:cNvPr>
          <p:cNvSpPr>
            <a:spLocks noGrp="1"/>
          </p:cNvSpPr>
          <p:nvPr>
            <p:ph type="dt" idx="15"/>
          </p:nvPr>
        </p:nvSpPr>
        <p:spPr/>
        <p:txBody>
          <a:bodyPr/>
          <a:lstStyle/>
          <a:p>
            <a:r>
              <a:rPr lang="en-US"/>
              <a:t>September 2024</a:t>
            </a:r>
            <a:endParaRPr lang="en-GB"/>
          </a:p>
        </p:txBody>
      </p:sp>
      <p:graphicFrame>
        <p:nvGraphicFramePr>
          <p:cNvPr id="7" name="Table 6">
            <a:extLst>
              <a:ext uri="{FF2B5EF4-FFF2-40B4-BE49-F238E27FC236}">
                <a16:creationId xmlns:a16="http://schemas.microsoft.com/office/drawing/2014/main" id="{8558F763-E7AF-CA4D-3AB4-010DC0041591}"/>
              </a:ext>
            </a:extLst>
          </p:cNvPr>
          <p:cNvGraphicFramePr>
            <a:graphicFrameLocks noGrp="1"/>
          </p:cNvGraphicFramePr>
          <p:nvPr>
            <p:extLst>
              <p:ext uri="{D42A27DB-BD31-4B8C-83A1-F6EECF244321}">
                <p14:modId xmlns:p14="http://schemas.microsoft.com/office/powerpoint/2010/main" val="1956466931"/>
              </p:ext>
            </p:extLst>
          </p:nvPr>
        </p:nvGraphicFramePr>
        <p:xfrm>
          <a:off x="653330" y="2163633"/>
          <a:ext cx="10885340" cy="4536696"/>
        </p:xfrm>
        <a:graphic>
          <a:graphicData uri="http://schemas.openxmlformats.org/drawingml/2006/table">
            <a:tbl>
              <a:tblPr firstRow="1" bandRow="1">
                <a:tableStyleId>{5C22544A-7EE6-4342-B048-85BDC9FD1C3A}</a:tableStyleId>
              </a:tblPr>
              <a:tblGrid>
                <a:gridCol w="2177068">
                  <a:extLst>
                    <a:ext uri="{9D8B030D-6E8A-4147-A177-3AD203B41FA5}">
                      <a16:colId xmlns:a16="http://schemas.microsoft.com/office/drawing/2014/main" val="1171584137"/>
                    </a:ext>
                  </a:extLst>
                </a:gridCol>
                <a:gridCol w="2177068">
                  <a:extLst>
                    <a:ext uri="{9D8B030D-6E8A-4147-A177-3AD203B41FA5}">
                      <a16:colId xmlns:a16="http://schemas.microsoft.com/office/drawing/2014/main" val="3785352794"/>
                    </a:ext>
                  </a:extLst>
                </a:gridCol>
                <a:gridCol w="2177068">
                  <a:extLst>
                    <a:ext uri="{9D8B030D-6E8A-4147-A177-3AD203B41FA5}">
                      <a16:colId xmlns:a16="http://schemas.microsoft.com/office/drawing/2014/main" val="188369467"/>
                    </a:ext>
                  </a:extLst>
                </a:gridCol>
                <a:gridCol w="2177068">
                  <a:extLst>
                    <a:ext uri="{9D8B030D-6E8A-4147-A177-3AD203B41FA5}">
                      <a16:colId xmlns:a16="http://schemas.microsoft.com/office/drawing/2014/main" val="4251961831"/>
                    </a:ext>
                  </a:extLst>
                </a:gridCol>
                <a:gridCol w="2177068">
                  <a:extLst>
                    <a:ext uri="{9D8B030D-6E8A-4147-A177-3AD203B41FA5}">
                      <a16:colId xmlns:a16="http://schemas.microsoft.com/office/drawing/2014/main" val="2543932478"/>
                    </a:ext>
                  </a:extLst>
                </a:gridCol>
              </a:tblGrid>
              <a:tr h="271779">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alibri" panose="020F0502020204030204" pitchFamily="34" charset="0"/>
                          <a:ea typeface="Calibri" panose="020F0502020204030204" pitchFamily="34" charset="0"/>
                          <a:cs typeface="Calibri" panose="020F0502020204030204" pitchFamily="34" charset="0"/>
                        </a:rPr>
                        <a:t>Data and pilot subcarrier indices for Distributed Tone RUs (DRUs)  in an 80 MHz UHR TB PPDU [3]</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5188048"/>
                  </a:ext>
                </a:extLst>
              </a:tr>
              <a:tr h="27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DRU Type</a:t>
                      </a:r>
                    </a:p>
                  </a:txBody>
                  <a:tcPr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DRU index and subcarrier range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568977"/>
                  </a:ext>
                </a:extLst>
              </a:tr>
              <a:tr h="450418">
                <a:tc rowSpan="4">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52DRU80</a:t>
                      </a:r>
                    </a:p>
                    <a:p>
                      <a:pPr algn="ctr"/>
                      <a:r>
                        <a:rPr lang="en-US" sz="1400" b="1" kern="120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 = 1:16</a:t>
                      </a:r>
                    </a:p>
                  </a:txBody>
                  <a:tcPr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[-471:16:-391, -367:16:-159, -135:16:-55, 41:16:121, 145:16:353, 377:16:457] </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DRU2</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[-463:16:-383, -359:16:-151, -127:16:-47, 49:16:129, 153:16:361, 385:16:465] </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DRU3</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[-467:16:-387, -363:16:-155, -131:16:-51, 45:16:125, 149:16:357, 381:16:461]</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DRU4</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[-459:16:-379, -355:16:-147, -123:16:-43, 53:16:133, 157:16:365, 389:16:469]</a:t>
                      </a:r>
                    </a:p>
                  </a:txBody>
                  <a:tcPr marL="9356" marR="9356" marT="7017" marB="0" anchor="ctr">
                    <a:solidFill>
                      <a:schemeClr val="accent1">
                        <a:lumMod val="20000"/>
                        <a:lumOff val="80000"/>
                      </a:schemeClr>
                    </a:solidFill>
                  </a:tcPr>
                </a:tc>
                <a:extLst>
                  <a:ext uri="{0D108BD9-81ED-4DB2-BD59-A6C34878D82A}">
                    <a16:rowId xmlns:a16="http://schemas.microsoft.com/office/drawing/2014/main" val="2017601406"/>
                  </a:ext>
                </a:extLst>
              </a:tr>
              <a:tr h="450418">
                <a:tc vMerge="1">
                  <a:txBody>
                    <a:bodyPr/>
                    <a:lstStyle/>
                    <a:p>
                      <a:endParaRPr lang="en-US"/>
                    </a:p>
                  </a:txBody>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DRU5</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[-465:16:-385, -361:16:-153, -129:16:-49, 47:16:127, 151:16:359, 383:16:463]</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DRU6</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[-457:16:-377, -353:16:-145, -121:16:-41, 55:16:135, 159:16:367, 391:16:471]</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DRU7</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[-469:16:-389, -365:16:-157, -133:16:-53, 43:16:123, 147:16:355, 379:16:459]</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DRU8</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[-461:16:-381, -357:16:-149, -125:16:-45, 51:16:131, 155:16:363, 387:16:467] </a:t>
                      </a:r>
                    </a:p>
                  </a:txBody>
                  <a:tcPr marL="9356" marR="9356" marT="7017" marB="0" anchor="ctr">
                    <a:solidFill>
                      <a:schemeClr val="accent1">
                        <a:lumMod val="20000"/>
                        <a:lumOff val="80000"/>
                      </a:schemeClr>
                    </a:solidFill>
                  </a:tcPr>
                </a:tc>
                <a:extLst>
                  <a:ext uri="{0D108BD9-81ED-4DB2-BD59-A6C34878D82A}">
                    <a16:rowId xmlns:a16="http://schemas.microsoft.com/office/drawing/2014/main" val="3503678049"/>
                  </a:ext>
                </a:extLst>
              </a:tr>
              <a:tr h="450418">
                <a:tc vMerge="1">
                  <a:txBody>
                    <a:bodyPr/>
                    <a:lstStyle/>
                    <a:p>
                      <a:endParaRPr lang="en-US"/>
                    </a:p>
                  </a:txBody>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DRU9</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[-470:16:-390, -366:16:-158, -134:16:-54, 42:16:122, 146:16:354, 378:16:458]</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DRU10</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[-462:16:-382, -358:16:-150, -126:16:-46, 50:16:130, 154:16:362, 386:16:466]</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DRU11</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[-466:16:-386, -362:16:-154, -130:16:-50, 46:16:126, 150:16:358, 382:16:462] </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DRU12</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[-458:16:-378, -354:16:-146, -122:16:-42, 54:16:134, 158:16:366, 390:16:470]</a:t>
                      </a:r>
                    </a:p>
                  </a:txBody>
                  <a:tcPr marL="9356" marR="9356" marT="7017" marB="0" anchor="ctr">
                    <a:solidFill>
                      <a:schemeClr val="accent1">
                        <a:lumMod val="20000"/>
                        <a:lumOff val="80000"/>
                      </a:schemeClr>
                    </a:solidFill>
                  </a:tcPr>
                </a:tc>
                <a:extLst>
                  <a:ext uri="{0D108BD9-81ED-4DB2-BD59-A6C34878D82A}">
                    <a16:rowId xmlns:a16="http://schemas.microsoft.com/office/drawing/2014/main" val="127870342"/>
                  </a:ext>
                </a:extLst>
              </a:tr>
              <a:tr h="450418">
                <a:tc vMerge="1">
                  <a:txBody>
                    <a:bodyPr/>
                    <a:lstStyle/>
                    <a:p>
                      <a:pPr algn="ctr"/>
                      <a:endPar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DRU13</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[-464:16:-384, -360:16:-152, -128:16:-48, 48:16:128, 152:16:360, 384:16:464]</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DRU14</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[-456:16:-376, -352:16:-144, -120:16:-40, 56:16:136, 160:16:368, 392:16:472]</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DRU15</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[-468:16:-388, -364:16:-156, -132:16:-52, 44:16:124, 148:16:356, 380:16:460] </a:t>
                      </a:r>
                    </a:p>
                  </a:txBody>
                  <a:tcPr marL="9356" marR="9356" marT="7017" marB="0" anchor="ctr">
                    <a:solidFill>
                      <a:schemeClr val="accent1">
                        <a:lumMod val="20000"/>
                        <a:lumOff val="8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DRU16</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[-460:16:-380, -356:16:-148, -124:16:-44, 52:16:132, 156:16:364, 388:16:468] </a:t>
                      </a:r>
                    </a:p>
                  </a:txBody>
                  <a:tcPr marL="9356" marR="9356" marT="7017" marB="0" anchor="ctr">
                    <a:solidFill>
                      <a:schemeClr val="accent1">
                        <a:lumMod val="20000"/>
                        <a:lumOff val="80000"/>
                      </a:schemeClr>
                    </a:solidFill>
                  </a:tcPr>
                </a:tc>
                <a:extLst>
                  <a:ext uri="{0D108BD9-81ED-4DB2-BD59-A6C34878D82A}">
                    <a16:rowId xmlns:a16="http://schemas.microsoft.com/office/drawing/2014/main" val="2180294124"/>
                  </a:ext>
                </a:extLst>
              </a:tr>
              <a:tr h="302174">
                <a:tc rowSpan="2">
                  <a:txBody>
                    <a:bodyPr/>
                    <a:lstStyle/>
                    <a:p>
                      <a:pPr algn="ctr"/>
                      <a:r>
                        <a:rPr lang="en-US" sz="1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106DRU80</a:t>
                      </a:r>
                    </a:p>
                    <a:p>
                      <a:pPr algn="ctr"/>
                      <a:r>
                        <a:rPr lang="en-US" sz="14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 1:8</a:t>
                      </a:r>
                    </a:p>
                  </a:txBody>
                  <a:tcPr anchor="ctr">
                    <a:solidFill>
                      <a:schemeClr val="accent1">
                        <a:lumMod val="40000"/>
                        <a:lumOff val="6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[-471:8:-383, -367:8:-47, 41:8:361, 377:8:465] </a:t>
                      </a:r>
                    </a:p>
                  </a:txBody>
                  <a:tcPr marL="9356" marR="9356" marT="7017" marB="0" anchor="ctr">
                    <a:solidFill>
                      <a:schemeClr val="accent1">
                        <a:lumMod val="40000"/>
                        <a:lumOff val="6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DRU2</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[-467:8:-379, -363:8:-43, 45:8:365, 381:8:469]</a:t>
                      </a:r>
                    </a:p>
                  </a:txBody>
                  <a:tcPr marL="9356" marR="9356" marT="7017" marB="0" anchor="ctr">
                    <a:solidFill>
                      <a:schemeClr val="accent1">
                        <a:lumMod val="40000"/>
                        <a:lumOff val="6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DRU3</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[-465:8:-377, -361:8:-41, 47:8:367, 383:8:471]</a:t>
                      </a:r>
                    </a:p>
                  </a:txBody>
                  <a:tcPr marL="9356" marR="9356" marT="7017" marB="0" anchor="ctr">
                    <a:solidFill>
                      <a:schemeClr val="accent1">
                        <a:lumMod val="40000"/>
                        <a:lumOff val="60000"/>
                      </a:schemeClr>
                    </a:solidFill>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DRU4</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[-469:8:-381, -365:8:-45, 43:8:363, 379:8:467]</a:t>
                      </a:r>
                    </a:p>
                  </a:txBody>
                  <a:tcPr marL="9356" marR="9356" marT="7017" marB="0" anchor="ctr">
                    <a:solidFill>
                      <a:schemeClr val="accent1">
                        <a:lumMod val="40000"/>
                        <a:lumOff val="60000"/>
                      </a:schemeClr>
                    </a:solidFill>
                  </a:tcPr>
                </a:tc>
                <a:extLst>
                  <a:ext uri="{0D108BD9-81ED-4DB2-BD59-A6C34878D82A}">
                    <a16:rowId xmlns:a16="http://schemas.microsoft.com/office/drawing/2014/main" val="4150949846"/>
                  </a:ext>
                </a:extLst>
              </a:tr>
              <a:tr h="302174">
                <a:tc vMerge="1">
                  <a:txBody>
                    <a:bodyPr/>
                    <a:lstStyle/>
                    <a:p>
                      <a:endParaRPr lang="en-US"/>
                    </a:p>
                  </a:txBody>
                  <a:tcPr/>
                </a:tc>
                <a:tc>
                  <a:txBody>
                    <a:bodyPr/>
                    <a:lstStyle/>
                    <a:p>
                      <a:pPr algn="ctr" fontAlgn="ct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DRU5</a:t>
                      </a:r>
                      <a:b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[-470:8:-382, -366:8:-46, 42:8:362, 378:8:466] </a:t>
                      </a:r>
                    </a:p>
                  </a:txBody>
                  <a:tcPr marL="9356" marR="9356" marT="7017" marB="0" anchor="ctr">
                    <a:solidFill>
                      <a:schemeClr val="accent1">
                        <a:lumMod val="40000"/>
                        <a:lumOff val="60000"/>
                      </a:schemeClr>
                    </a:solidFill>
                  </a:tcPr>
                </a:tc>
                <a:tc>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DRU6</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[-466:8:-378, -362:8:-42, 46:8:366, 382:8:470] </a:t>
                      </a:r>
                    </a:p>
                  </a:txBody>
                  <a:tcPr marL="9356" marR="9356" marT="7017" marB="0" anchor="ctr">
                    <a:solidFill>
                      <a:schemeClr val="accent1">
                        <a:lumMod val="40000"/>
                        <a:lumOff val="60000"/>
                      </a:schemeClr>
                    </a:solidFill>
                  </a:tcPr>
                </a:tc>
                <a:tc>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DRU7</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[-464:8:-376, -360:8:-40, 48:8:368, 384:8:472]</a:t>
                      </a:r>
                    </a:p>
                  </a:txBody>
                  <a:tcPr marL="9356" marR="9356" marT="7017" marB="0" anchor="ctr">
                    <a:solidFill>
                      <a:schemeClr val="accent1">
                        <a:lumMod val="40000"/>
                        <a:lumOff val="60000"/>
                      </a:schemeClr>
                    </a:solidFill>
                  </a:tcPr>
                </a:tc>
                <a:tc>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DRU8</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[-468:8:-380, -364:8:-44, 44:8:364, 380:8:468]</a:t>
                      </a:r>
                    </a:p>
                  </a:txBody>
                  <a:tcPr marL="9356" marR="9356" marT="7017" marB="0" anchor="ctr">
                    <a:solidFill>
                      <a:schemeClr val="accent1">
                        <a:lumMod val="40000"/>
                        <a:lumOff val="60000"/>
                      </a:schemeClr>
                    </a:solidFill>
                  </a:tcPr>
                </a:tc>
                <a:extLst>
                  <a:ext uri="{0D108BD9-81ED-4DB2-BD59-A6C34878D82A}">
                    <a16:rowId xmlns:a16="http://schemas.microsoft.com/office/drawing/2014/main" val="3436497358"/>
                  </a:ext>
                </a:extLst>
              </a:tr>
              <a:tr h="302174">
                <a:tc rowSpan="2">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242DRU80</a:t>
                      </a:r>
                    </a:p>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i = 1:4</a:t>
                      </a:r>
                    </a:p>
                  </a:txBody>
                  <a:tcPr anchor="ctr">
                    <a:solidFill>
                      <a:schemeClr val="accent1">
                        <a:lumMod val="60000"/>
                        <a:lumOff val="40000"/>
                      </a:schemeClr>
                    </a:solidFill>
                  </a:tcPr>
                </a:tc>
                <a:tc gridSpan="2">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[-499:4:-19, 17:4:497]</a:t>
                      </a:r>
                    </a:p>
                  </a:txBody>
                  <a:tcPr marL="9356" marR="9356" marT="7017"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DRU2</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[-497:4:-17, 19:4:499]</a:t>
                      </a:r>
                    </a:p>
                  </a:txBody>
                  <a:tcPr marL="9356" marR="9356" marT="7017"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1790327993"/>
                  </a:ext>
                </a:extLst>
              </a:tr>
              <a:tr h="302174">
                <a:tc vMerge="1">
                  <a:txBody>
                    <a:bodyPr/>
                    <a:lstStyle/>
                    <a:p>
                      <a:endParaRPr lang="en-US"/>
                    </a:p>
                  </a:txBody>
                  <a:tcPr/>
                </a:tc>
                <a:tc gridSpan="2">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DRU3</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[-498:4:-18, 18:4:498]</a:t>
                      </a:r>
                    </a:p>
                  </a:txBody>
                  <a:tcPr marL="9356" marR="9356" marT="7017"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DRU4</a:t>
                      </a:r>
                      <a:b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[-496:4:-16, 20:4:500]</a:t>
                      </a:r>
                    </a:p>
                  </a:txBody>
                  <a:tcPr marL="9356" marR="9356" marT="7017" marB="0" anchor="ctr">
                    <a:solidFill>
                      <a:schemeClr val="accent1">
                        <a:lumMod val="60000"/>
                        <a:lumOff val="40000"/>
                      </a:schemeClr>
                    </a:solidFill>
                  </a:tcPr>
                </a:tc>
                <a:tc hMerge="1">
                  <a:txBody>
                    <a:bodyPr/>
                    <a:lstStyle/>
                    <a:p>
                      <a:endParaRPr lang="en-US"/>
                    </a:p>
                  </a:txBody>
                  <a:tcPr/>
                </a:tc>
                <a:extLst>
                  <a:ext uri="{0D108BD9-81ED-4DB2-BD59-A6C34878D82A}">
                    <a16:rowId xmlns:a16="http://schemas.microsoft.com/office/drawing/2014/main" val="2456810306"/>
                  </a:ext>
                </a:extLst>
              </a:tr>
              <a:tr h="469436">
                <a:tc>
                  <a:txBody>
                    <a:bodyPr/>
                    <a:lstStyle/>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484DRU80</a:t>
                      </a:r>
                    </a:p>
                    <a:p>
                      <a:pPr algn="ct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i = 1:2</a:t>
                      </a:r>
                    </a:p>
                  </a:txBody>
                  <a:tcPr anchor="ctr">
                    <a:solidFill>
                      <a:schemeClr val="accent1">
                        <a:lumMod val="75000"/>
                      </a:schemeClr>
                    </a:solidFill>
                  </a:tcPr>
                </a:tc>
                <a:tc gridSpan="2">
                  <a:txBody>
                    <a:bodyPr/>
                    <a:lstStyle/>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p>
                    <a:p>
                      <a:pPr algn="ctr" fontAlgn="ctr"/>
                      <a:r>
                        <a:rPr lang="en-US" sz="10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[-499:2:-17, 17:2:499]</a:t>
                      </a:r>
                    </a:p>
                  </a:txBody>
                  <a:tcPr marL="9356" marR="9356" marT="7017" marB="0" anchor="ctr">
                    <a:solidFill>
                      <a:schemeClr val="accent1">
                        <a:lumMod val="75000"/>
                      </a:schemeClr>
                    </a:solidFill>
                  </a:tcPr>
                </a:tc>
                <a:tc hMerge="1">
                  <a:txBody>
                    <a:bodyPr/>
                    <a:lstStyle/>
                    <a:p>
                      <a:endParaRPr lang="en-US"/>
                    </a:p>
                  </a:txBody>
                  <a:tcPr/>
                </a:tc>
                <a:tc gridSpan="2">
                  <a:txBody>
                    <a:bodyPr/>
                    <a:lstStyle/>
                    <a:p>
                      <a:pPr algn="ctr" fontAlgn="ctr"/>
                      <a:r>
                        <a:rPr lang="en-US" sz="10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DRU2</a:t>
                      </a:r>
                    </a:p>
                    <a:p>
                      <a:pPr algn="ctr" fontAlgn="ctr"/>
                      <a:r>
                        <a:rPr lang="en-US" sz="10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[-498:2:-16, 18:2:500]</a:t>
                      </a:r>
                    </a:p>
                  </a:txBody>
                  <a:tcPr marL="9356" marR="9356" marT="7017" marB="0" anchor="ctr">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2575433046"/>
                  </a:ext>
                </a:extLst>
              </a:tr>
            </a:tbl>
          </a:graphicData>
        </a:graphic>
      </p:graphicFrame>
    </p:spTree>
    <p:extLst>
      <p:ext uri="{BB962C8B-B14F-4D97-AF65-F5344CB8AC3E}">
        <p14:creationId xmlns:p14="http://schemas.microsoft.com/office/powerpoint/2010/main" val="381064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7BA3-F5B4-776C-788E-A19C4A1CAFEC}"/>
              </a:ext>
            </a:extLst>
          </p:cNvPr>
          <p:cNvSpPr>
            <a:spLocks noGrp="1"/>
          </p:cNvSpPr>
          <p:nvPr>
            <p:ph type="title"/>
          </p:nvPr>
        </p:nvSpPr>
        <p:spPr/>
        <p:txBody>
          <a:bodyPr/>
          <a:lstStyle/>
          <a:p>
            <a:r>
              <a:rPr lang="en-US"/>
              <a:t>Proposed Tone Plans for DRU (5/5)</a:t>
            </a:r>
          </a:p>
        </p:txBody>
      </p:sp>
      <p:sp>
        <p:nvSpPr>
          <p:cNvPr id="3" name="Content Placeholder 2">
            <a:extLst>
              <a:ext uri="{FF2B5EF4-FFF2-40B4-BE49-F238E27FC236}">
                <a16:creationId xmlns:a16="http://schemas.microsoft.com/office/drawing/2014/main" id="{1E25EBBA-83A7-FC7B-41D4-F18B6FEFC4FA}"/>
              </a:ext>
            </a:extLst>
          </p:cNvPr>
          <p:cNvSpPr>
            <a:spLocks noGrp="1"/>
          </p:cNvSpPr>
          <p:nvPr>
            <p:ph idx="1"/>
          </p:nvPr>
        </p:nvSpPr>
        <p:spPr/>
        <p:txBody>
          <a:bodyPr/>
          <a:lstStyle/>
          <a:p>
            <a:pPr>
              <a:buFont typeface="Arial" panose="020B0604020202020204" pitchFamily="34" charset="0"/>
              <a:buChar char="•"/>
            </a:pPr>
            <a:r>
              <a:rPr lang="en-US"/>
              <a:t>In [4], the authors proposed a tone plan for DBW 20 MHz</a:t>
            </a:r>
          </a:p>
          <a:p>
            <a:endParaRPr lang="en-US"/>
          </a:p>
        </p:txBody>
      </p:sp>
      <p:sp>
        <p:nvSpPr>
          <p:cNvPr id="4" name="Slide Number Placeholder 3">
            <a:extLst>
              <a:ext uri="{FF2B5EF4-FFF2-40B4-BE49-F238E27FC236}">
                <a16:creationId xmlns:a16="http://schemas.microsoft.com/office/drawing/2014/main" id="{3E3FCB9E-3720-3C11-AAC7-A5EA8D9A0953}"/>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0F300E13-A6E8-90EA-0C90-9F05D4BBF59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1EA3769D-19AA-7896-79BC-8BA3E74C8839}"/>
              </a:ext>
            </a:extLst>
          </p:cNvPr>
          <p:cNvSpPr>
            <a:spLocks noGrp="1"/>
          </p:cNvSpPr>
          <p:nvPr>
            <p:ph type="dt" idx="15"/>
          </p:nvPr>
        </p:nvSpPr>
        <p:spPr/>
        <p:txBody>
          <a:bodyPr/>
          <a:lstStyle/>
          <a:p>
            <a:r>
              <a:rPr lang="en-US"/>
              <a:t>September 2024</a:t>
            </a:r>
            <a:endParaRPr lang="en-GB"/>
          </a:p>
        </p:txBody>
      </p:sp>
      <p:graphicFrame>
        <p:nvGraphicFramePr>
          <p:cNvPr id="7" name="Table 6">
            <a:extLst>
              <a:ext uri="{FF2B5EF4-FFF2-40B4-BE49-F238E27FC236}">
                <a16:creationId xmlns:a16="http://schemas.microsoft.com/office/drawing/2014/main" id="{5B1C7118-0B27-37A5-725A-4197C6FB9BF8}"/>
              </a:ext>
            </a:extLst>
          </p:cNvPr>
          <p:cNvGraphicFramePr>
            <a:graphicFrameLocks noGrp="1"/>
          </p:cNvGraphicFramePr>
          <p:nvPr>
            <p:extLst>
              <p:ext uri="{D42A27DB-BD31-4B8C-83A1-F6EECF244321}">
                <p14:modId xmlns:p14="http://schemas.microsoft.com/office/powerpoint/2010/main" val="546362114"/>
              </p:ext>
            </p:extLst>
          </p:nvPr>
        </p:nvGraphicFramePr>
        <p:xfrm>
          <a:off x="1023699" y="2720614"/>
          <a:ext cx="10144602" cy="3305884"/>
        </p:xfrm>
        <a:graphic>
          <a:graphicData uri="http://schemas.openxmlformats.org/drawingml/2006/table">
            <a:tbl>
              <a:tblPr firstRow="1" bandRow="1">
                <a:tableStyleId>{5C22544A-7EE6-4342-B048-85BDC9FD1C3A}</a:tableStyleId>
              </a:tblPr>
              <a:tblGrid>
                <a:gridCol w="1690767">
                  <a:extLst>
                    <a:ext uri="{9D8B030D-6E8A-4147-A177-3AD203B41FA5}">
                      <a16:colId xmlns:a16="http://schemas.microsoft.com/office/drawing/2014/main" val="2519517983"/>
                    </a:ext>
                  </a:extLst>
                </a:gridCol>
                <a:gridCol w="1690767">
                  <a:extLst>
                    <a:ext uri="{9D8B030D-6E8A-4147-A177-3AD203B41FA5}">
                      <a16:colId xmlns:a16="http://schemas.microsoft.com/office/drawing/2014/main" val="4263345161"/>
                    </a:ext>
                  </a:extLst>
                </a:gridCol>
                <a:gridCol w="1690767">
                  <a:extLst>
                    <a:ext uri="{9D8B030D-6E8A-4147-A177-3AD203B41FA5}">
                      <a16:colId xmlns:a16="http://schemas.microsoft.com/office/drawing/2014/main" val="1168672210"/>
                    </a:ext>
                  </a:extLst>
                </a:gridCol>
                <a:gridCol w="1690767">
                  <a:extLst>
                    <a:ext uri="{9D8B030D-6E8A-4147-A177-3AD203B41FA5}">
                      <a16:colId xmlns:a16="http://schemas.microsoft.com/office/drawing/2014/main" val="3413567295"/>
                    </a:ext>
                  </a:extLst>
                </a:gridCol>
                <a:gridCol w="1690767">
                  <a:extLst>
                    <a:ext uri="{9D8B030D-6E8A-4147-A177-3AD203B41FA5}">
                      <a16:colId xmlns:a16="http://schemas.microsoft.com/office/drawing/2014/main" val="3184424505"/>
                    </a:ext>
                  </a:extLst>
                </a:gridCol>
                <a:gridCol w="1690767">
                  <a:extLst>
                    <a:ext uri="{9D8B030D-6E8A-4147-A177-3AD203B41FA5}">
                      <a16:colId xmlns:a16="http://schemas.microsoft.com/office/drawing/2014/main" val="2386956459"/>
                    </a:ext>
                  </a:extLst>
                </a:gridCol>
              </a:tblGrid>
              <a:tr h="319851">
                <a:tc gridSpan="6">
                  <a:txBody>
                    <a:bodyPr/>
                    <a:lstStyle/>
                    <a:p>
                      <a:pPr algn="ctr"/>
                      <a:r>
                        <a:rPr lang="en-US" sz="1800">
                          <a:latin typeface="Calibri" panose="020F0502020204030204" pitchFamily="34" charset="0"/>
                          <a:ea typeface="Calibri" panose="020F0502020204030204" pitchFamily="34" charset="0"/>
                          <a:cs typeface="Calibri" panose="020F0502020204030204" pitchFamily="34" charset="0"/>
                        </a:rPr>
                        <a:t>Data and pilot subcarrier indices for Distributed Tone RUs (DRUs)  in a 20 MHz UHR TB PPDU [4]</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6491822"/>
                  </a:ext>
                </a:extLst>
              </a:tr>
              <a:tr h="293197">
                <a:tc>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Type</a:t>
                      </a:r>
                    </a:p>
                  </a:txBody>
                  <a:tcPr anchor="ctr"/>
                </a:tc>
                <a:tc gridSpan="5">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DRU index and subcarrier range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7812459"/>
                  </a:ext>
                </a:extLst>
              </a:tr>
              <a:tr h="506431">
                <a:tc rowSpan="2">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26DRU20</a:t>
                      </a:r>
                    </a:p>
                    <a:p>
                      <a:pPr algn="ctr"/>
                      <a:r>
                        <a:rPr lang="en-US" sz="1600" b="1" kern="120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 = 1:9</a:t>
                      </a:r>
                    </a:p>
                  </a:txBody>
                  <a:tcPr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a:t>
                      </a:r>
                      <a:r>
                        <a:rPr lang="en-US" altLang="ko-KR" sz="1400">
                          <a:latin typeface="Calibri" panose="020F0502020204030204" pitchFamily="34" charset="0"/>
                          <a:ea typeface="Calibri" panose="020F0502020204030204" pitchFamily="34" charset="0"/>
                          <a:cs typeface="Calibri" panose="020F0502020204030204" pitchFamily="34" charset="0"/>
                        </a:rPr>
                        <a:t>20</a:t>
                      </a:r>
                      <a:r>
                        <a:rPr lang="pl-PL" altLang="ko-KR" sz="1400">
                          <a:latin typeface="Calibri" panose="020F0502020204030204" pitchFamily="34" charset="0"/>
                          <a:ea typeface="Calibri" panose="020F0502020204030204" pitchFamily="34" charset="0"/>
                          <a:cs typeface="Calibri" panose="020F0502020204030204" pitchFamily="34" charset="0"/>
                        </a:rPr>
                        <a:t>:9:-1</a:t>
                      </a:r>
                      <a:r>
                        <a:rPr lang="en-US" altLang="ko-KR" sz="1400">
                          <a:latin typeface="Calibri" panose="020F0502020204030204" pitchFamily="34" charset="0"/>
                          <a:ea typeface="Calibri" panose="020F0502020204030204" pitchFamily="34" charset="0"/>
                          <a:cs typeface="Calibri" panose="020F0502020204030204" pitchFamily="34" charset="0"/>
                        </a:rPr>
                        <a:t>2</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6</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4</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DRU2</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a:t>
                      </a:r>
                      <a:r>
                        <a:rPr lang="en-US" altLang="ko-KR" sz="1400">
                          <a:latin typeface="Calibri" panose="020F0502020204030204" pitchFamily="34" charset="0"/>
                          <a:ea typeface="Calibri" panose="020F0502020204030204" pitchFamily="34" charset="0"/>
                          <a:cs typeface="Calibri" panose="020F0502020204030204" pitchFamily="34" charset="0"/>
                        </a:rPr>
                        <a:t>15</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7</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11</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9</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DRU3</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8</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10</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8</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6</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DRU4</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3</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5</a:t>
                      </a:r>
                      <a:r>
                        <a:rPr lang="pl-PL" altLang="ko-KR" sz="1400">
                          <a:latin typeface="Calibri" panose="020F0502020204030204" pitchFamily="34" charset="0"/>
                          <a:ea typeface="Calibri" panose="020F0502020204030204" pitchFamily="34" charset="0"/>
                          <a:cs typeface="Calibri" panose="020F0502020204030204" pitchFamily="34" charset="0"/>
                        </a:rPr>
                        <a:t>,</a:t>
                      </a:r>
                      <a:r>
                        <a:rPr lang="en-US" altLang="ko-KR" sz="1400">
                          <a:latin typeface="Calibri" panose="020F0502020204030204" pitchFamily="34" charset="0"/>
                          <a:ea typeface="Calibri" panose="020F0502020204030204" pitchFamily="34" charset="0"/>
                          <a:cs typeface="Calibri" panose="020F0502020204030204" pitchFamily="34" charset="0"/>
                        </a:rPr>
                        <a:t> 4</a:t>
                      </a:r>
                      <a:r>
                        <a:rPr lang="pl-PL" altLang="ko-KR" sz="1400">
                          <a:latin typeface="Calibri" panose="020F0502020204030204" pitchFamily="34" charset="0"/>
                          <a:ea typeface="Calibri" panose="020F0502020204030204" pitchFamily="34" charset="0"/>
                          <a:cs typeface="Calibri" panose="020F0502020204030204" pitchFamily="34" charset="0"/>
                        </a:rPr>
                        <a:t>:9:1</a:t>
                      </a:r>
                      <a:r>
                        <a:rPr lang="en-US" altLang="ko-KR" sz="1400">
                          <a:latin typeface="Calibri" panose="020F0502020204030204" pitchFamily="34" charset="0"/>
                          <a:ea typeface="Calibri" panose="020F0502020204030204" pitchFamily="34" charset="0"/>
                          <a:cs typeface="Calibri" panose="020F0502020204030204" pitchFamily="34" charset="0"/>
                        </a:rPr>
                        <a:t>12</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DRU5</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7</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9</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9</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7</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extLst>
                  <a:ext uri="{0D108BD9-81ED-4DB2-BD59-A6C34878D82A}">
                    <a16:rowId xmlns:a16="http://schemas.microsoft.com/office/drawing/2014/main" val="3551909256"/>
                  </a:ext>
                </a:extLst>
              </a:tr>
              <a:tr h="506431">
                <a:tc vMerge="1">
                  <a:txBody>
                    <a:bodyPr/>
                    <a:lstStyle/>
                    <a:p>
                      <a:pPr algn="ctr"/>
                      <a:endParaRPr lang="en-US" sz="20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DRU6</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a:t>
                      </a:r>
                      <a:r>
                        <a:rPr lang="en-US" altLang="ko-KR" sz="1400">
                          <a:latin typeface="Calibri" panose="020F0502020204030204" pitchFamily="34" charset="0"/>
                          <a:ea typeface="Calibri" panose="020F0502020204030204" pitchFamily="34" charset="0"/>
                          <a:cs typeface="Calibri" panose="020F0502020204030204" pitchFamily="34" charset="0"/>
                        </a:rPr>
                        <a:t>12</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4</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5</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3</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DRU7</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6</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8</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10</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8</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DRU8</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9</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11</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7</a:t>
                      </a:r>
                      <a:r>
                        <a:rPr lang="pl-PL" altLang="ko-KR" sz="1400">
                          <a:latin typeface="Calibri" panose="020F0502020204030204" pitchFamily="34" charset="0"/>
                          <a:ea typeface="Calibri" panose="020F0502020204030204" pitchFamily="34" charset="0"/>
                          <a:cs typeface="Calibri" panose="020F0502020204030204" pitchFamily="34" charset="0"/>
                        </a:rPr>
                        <a:t>:9:11</a:t>
                      </a:r>
                      <a:r>
                        <a:rPr lang="en-US" altLang="ko-KR" sz="1400">
                          <a:latin typeface="Calibri" panose="020F0502020204030204" pitchFamily="34" charset="0"/>
                          <a:ea typeface="Calibri" panose="020F0502020204030204" pitchFamily="34" charset="0"/>
                          <a:cs typeface="Calibri" panose="020F0502020204030204" pitchFamily="34" charset="0"/>
                        </a:rPr>
                        <a:t>5</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DRU9</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altLang="ko-KR" sz="1400">
                          <a:latin typeface="Calibri" panose="020F0502020204030204" pitchFamily="34" charset="0"/>
                          <a:ea typeface="Calibri" panose="020F0502020204030204" pitchFamily="34" charset="0"/>
                          <a:cs typeface="Calibri" panose="020F0502020204030204" pitchFamily="34" charset="0"/>
                        </a:rPr>
                        <a:t>-11</a:t>
                      </a:r>
                      <a:r>
                        <a:rPr lang="en-US" altLang="ko-KR" sz="1400">
                          <a:latin typeface="Calibri" panose="020F0502020204030204" pitchFamily="34" charset="0"/>
                          <a:ea typeface="Calibri" panose="020F0502020204030204" pitchFamily="34" charset="0"/>
                          <a:cs typeface="Calibri" panose="020F0502020204030204" pitchFamily="34" charset="0"/>
                        </a:rPr>
                        <a:t>4</a:t>
                      </a:r>
                      <a:r>
                        <a:rPr lang="pl-PL" altLang="ko-KR" sz="1400">
                          <a:latin typeface="Calibri" panose="020F0502020204030204" pitchFamily="34" charset="0"/>
                          <a:ea typeface="Calibri" panose="020F0502020204030204" pitchFamily="34" charset="0"/>
                          <a:cs typeface="Calibri" panose="020F0502020204030204" pitchFamily="34" charset="0"/>
                        </a:rPr>
                        <a:t>:9:-</a:t>
                      </a:r>
                      <a:r>
                        <a:rPr lang="en-US" altLang="ko-KR" sz="1400">
                          <a:latin typeface="Calibri" panose="020F0502020204030204" pitchFamily="34" charset="0"/>
                          <a:ea typeface="Calibri" panose="020F0502020204030204" pitchFamily="34" charset="0"/>
                          <a:cs typeface="Calibri" panose="020F0502020204030204" pitchFamily="34" charset="0"/>
                        </a:rPr>
                        <a:t>6</a:t>
                      </a:r>
                      <a:r>
                        <a:rPr lang="pl-PL" altLang="ko-KR" sz="1400">
                          <a:latin typeface="Calibri" panose="020F0502020204030204" pitchFamily="34" charset="0"/>
                          <a:ea typeface="Calibri" panose="020F0502020204030204" pitchFamily="34" charset="0"/>
                          <a:cs typeface="Calibri" panose="020F0502020204030204" pitchFamily="34" charset="0"/>
                        </a:rPr>
                        <a:t>, </a:t>
                      </a:r>
                      <a:r>
                        <a:rPr lang="en-US" altLang="ko-KR" sz="1400">
                          <a:latin typeface="Calibri" panose="020F0502020204030204" pitchFamily="34" charset="0"/>
                          <a:ea typeface="Calibri" panose="020F0502020204030204" pitchFamily="34" charset="0"/>
                          <a:cs typeface="Calibri" panose="020F0502020204030204" pitchFamily="34" charset="0"/>
                        </a:rPr>
                        <a:t>12</a:t>
                      </a:r>
                      <a:r>
                        <a:rPr lang="pl-PL" altLang="ko-KR" sz="1400">
                          <a:latin typeface="Calibri" panose="020F0502020204030204" pitchFamily="34" charset="0"/>
                          <a:ea typeface="Calibri" panose="020F0502020204030204" pitchFamily="34" charset="0"/>
                          <a:cs typeface="Calibri" panose="020F0502020204030204" pitchFamily="34" charset="0"/>
                        </a:rPr>
                        <a:t>:9:1</a:t>
                      </a:r>
                      <a:r>
                        <a:rPr lang="en-US" altLang="ko-KR" sz="1400">
                          <a:latin typeface="Calibri" panose="020F0502020204030204" pitchFamily="34" charset="0"/>
                          <a:ea typeface="Calibri" panose="020F0502020204030204" pitchFamily="34" charset="0"/>
                          <a:cs typeface="Calibri" panose="020F0502020204030204" pitchFamily="34" charset="0"/>
                        </a:rPr>
                        <a:t>20</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20000"/>
                        <a:lumOff val="80000"/>
                      </a:schemeClr>
                    </a:solidFill>
                  </a:tcPr>
                </a:tc>
                <a:tc rowSpan="4">
                  <a:txBody>
                    <a:bodyPr/>
                    <a:lstStyle/>
                    <a:p>
                      <a:pPr algn="ctr" fontAlgn="ctr"/>
                      <a:r>
                        <a:rPr lang="en-US" sz="1400" b="0" i="0" u="none" strike="noStrike">
                          <a:solidFill>
                            <a:schemeClr val="tx1"/>
                          </a:solidFill>
                          <a:latin typeface="Calibri"/>
                        </a:rPr>
                        <a:t> </a:t>
                      </a:r>
                    </a:p>
                  </a:txBody>
                  <a:tcPr marL="0" marR="0" marT="0" marB="0" anchor="ctr">
                    <a:solidFill>
                      <a:schemeClr val="accent5">
                        <a:lumMod val="40000"/>
                        <a:lumOff val="60000"/>
                      </a:schemeClr>
                    </a:solidFill>
                  </a:tcPr>
                </a:tc>
                <a:extLst>
                  <a:ext uri="{0D108BD9-81ED-4DB2-BD59-A6C34878D82A}">
                    <a16:rowId xmlns:a16="http://schemas.microsoft.com/office/drawing/2014/main" val="1996838931"/>
                  </a:ext>
                </a:extLst>
              </a:tr>
              <a:tr h="506431">
                <a:tc rowSpan="2">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52DRU20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1:4</a:t>
                      </a:r>
                    </a:p>
                  </a:txBody>
                  <a:tcPr anchor="ctr">
                    <a:solidFill>
                      <a:schemeClr val="accent1">
                        <a:lumMod val="40000"/>
                        <a:lumOff val="60000"/>
                      </a:schemeClr>
                    </a:solidFill>
                  </a:tcPr>
                </a:tc>
                <a:tc gridSpan="2">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DRU1</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26-tone [DRU1, DRU2]</a:t>
                      </a:r>
                    </a:p>
                  </a:txBody>
                  <a:tcPr marL="0" marR="0" marT="0"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DRU2</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26-tone [DRU3, DRU4]</a:t>
                      </a:r>
                    </a:p>
                  </a:txBody>
                  <a:tcPr marL="0" marR="0" marT="0" marB="0" anchor="ctr">
                    <a:solidFill>
                      <a:schemeClr val="accent1">
                        <a:lumMod val="40000"/>
                        <a:lumOff val="6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450781420"/>
                  </a:ext>
                </a:extLst>
              </a:tr>
              <a:tr h="506431">
                <a:tc vMerge="1">
                  <a:txBody>
                    <a:bodyPr/>
                    <a:lstStyle/>
                    <a:p>
                      <a:pPr algn="ctr"/>
                      <a:endParaRPr lang="en-US" sz="20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gridSpan="2">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DRU3</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26-tone [DRU6, DRU7]</a:t>
                      </a:r>
                    </a:p>
                  </a:txBody>
                  <a:tcPr marL="0" marR="0" marT="0" marB="0" anchor="ctr">
                    <a:solidFill>
                      <a:schemeClr val="accent1">
                        <a:lumMod val="40000"/>
                        <a:lumOff val="60000"/>
                      </a:schemeClr>
                    </a:solidFill>
                  </a:tcPr>
                </a:tc>
                <a:tc hMerge="1">
                  <a:txBody>
                    <a:bodyPr/>
                    <a:lstStyle/>
                    <a:p>
                      <a:endParaRPr lang="en-US"/>
                    </a:p>
                  </a:txBody>
                  <a:tcPr/>
                </a:tc>
                <a:tc gridSpan="2">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DRU4</a:t>
                      </a:r>
                      <a:b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26-tone [DRU8, DRU9]</a:t>
                      </a:r>
                    </a:p>
                  </a:txBody>
                  <a:tcPr marL="0" marR="0" marT="0" marB="0" anchor="ctr">
                    <a:solidFill>
                      <a:schemeClr val="accent1">
                        <a:lumMod val="40000"/>
                        <a:lumOff val="6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087209747"/>
                  </a:ext>
                </a:extLst>
              </a:tr>
              <a:tr h="506431">
                <a:tc>
                  <a:txBody>
                    <a:bodyPr/>
                    <a:lstStyle/>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106DRU20</a:t>
                      </a:r>
                    </a:p>
                    <a:p>
                      <a:pPr algn="ctr"/>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i = 1:2</a:t>
                      </a:r>
                    </a:p>
                  </a:txBody>
                  <a:tcPr anchor="ctr">
                    <a:solidFill>
                      <a:schemeClr val="accent1">
                        <a:lumMod val="60000"/>
                        <a:lumOff val="40000"/>
                      </a:schemeClr>
                    </a:solidFill>
                  </a:tcPr>
                </a:tc>
                <a:tc gridSpan="2">
                  <a:txBody>
                    <a:bodyPr/>
                    <a:lstStyle/>
                    <a:p>
                      <a:pPr algn="ctr" fontAlgn="ct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pl-PL"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RU1</a:t>
                      </a:r>
                      <a:br>
                        <a:rPr lang="pl-PL"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26-tone [</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pl-PL"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RU1~4], [-3, </a:t>
                      </a:r>
                      <a:r>
                        <a:rPr lang="en-US"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pl-PL" sz="1400" b="0" i="0" u="none" strike="noStrike">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60000"/>
                        <a:lumOff val="40000"/>
                      </a:schemeClr>
                    </a:solidFill>
                  </a:tcPr>
                </a:tc>
                <a:tc hMerge="1">
                  <a:txBody>
                    <a:bodyPr/>
                    <a:lstStyle/>
                    <a:p>
                      <a:endParaRPr lang="en-US"/>
                    </a:p>
                  </a:txBody>
                  <a:tcPr/>
                </a:tc>
                <a:tc gridSpan="2">
                  <a:txBody>
                    <a:bodyPr/>
                    <a:lstStyle/>
                    <a:p>
                      <a:pPr algn="ctr" fontAlgn="ctr"/>
                      <a:r>
                        <a:rPr lang="en-US"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pl-PL"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RU2</a:t>
                      </a:r>
                      <a:br>
                        <a:rPr lang="pl-PL"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26-tone [</a:t>
                      </a:r>
                      <a:r>
                        <a:rPr lang="en-US"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pl-PL"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RU6~9], [-2, </a:t>
                      </a:r>
                      <a:r>
                        <a:rPr lang="en-US"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3</a:t>
                      </a:r>
                      <a:r>
                        <a:rPr lang="pl-PL" sz="1400" b="0" i="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marL="0" marR="0" marT="0" marB="0" anchor="ctr">
                    <a:solidFill>
                      <a:schemeClr val="accent1">
                        <a:lumMod val="60000"/>
                        <a:lumOff val="40000"/>
                      </a:schemeClr>
                    </a:solidFill>
                  </a:tcPr>
                </a:tc>
                <a:tc hMerge="1">
                  <a:txBody>
                    <a:bodyPr/>
                    <a:lstStyle/>
                    <a:p>
                      <a:endParaRPr lang="en-US"/>
                    </a:p>
                  </a:txBody>
                  <a:tcPr/>
                </a:tc>
                <a:tc vMerge="1">
                  <a:txBody>
                    <a:bodyPr/>
                    <a:lstStyle/>
                    <a:p>
                      <a:endParaRPr lang="en-US" sz="1600"/>
                    </a:p>
                  </a:txBody>
                  <a:tcPr>
                    <a:solidFill>
                      <a:schemeClr val="bg1">
                        <a:lumMod val="50000"/>
                      </a:schemeClr>
                    </a:solidFill>
                  </a:tcPr>
                </a:tc>
                <a:extLst>
                  <a:ext uri="{0D108BD9-81ED-4DB2-BD59-A6C34878D82A}">
                    <a16:rowId xmlns:a16="http://schemas.microsoft.com/office/drawing/2014/main" val="2043718022"/>
                  </a:ext>
                </a:extLst>
              </a:tr>
            </a:tbl>
          </a:graphicData>
        </a:graphic>
      </p:graphicFrame>
    </p:spTree>
    <p:extLst>
      <p:ext uri="{BB962C8B-B14F-4D97-AF65-F5344CB8AC3E}">
        <p14:creationId xmlns:p14="http://schemas.microsoft.com/office/powerpoint/2010/main" val="182308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EF09-054C-719C-D536-4F446AB077A8}"/>
              </a:ext>
            </a:extLst>
          </p:cNvPr>
          <p:cNvSpPr>
            <a:spLocks noGrp="1"/>
          </p:cNvSpPr>
          <p:nvPr>
            <p:ph type="title"/>
          </p:nvPr>
        </p:nvSpPr>
        <p:spPr/>
        <p:txBody>
          <a:bodyPr/>
          <a:lstStyle/>
          <a:p>
            <a:r>
              <a:rPr lang="en-US"/>
              <a:t>Nonlinearity of the PA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7D7567-3B16-F98C-A645-434015A1DBCC}"/>
                  </a:ext>
                </a:extLst>
              </p:cNvPr>
              <p:cNvSpPr>
                <a:spLocks noGrp="1"/>
              </p:cNvSpPr>
              <p:nvPr>
                <p:ph idx="1"/>
              </p:nvPr>
            </p:nvSpPr>
            <p:spPr>
              <a:xfrm>
                <a:off x="914400" y="1661161"/>
                <a:ext cx="10590027" cy="4511038"/>
              </a:xfrm>
            </p:spPr>
            <p:txBody>
              <a:bodyPr/>
              <a:lstStyle/>
              <a:p>
                <a:pPr>
                  <a:buFont typeface="Arial" panose="020B0604020202020204" pitchFamily="34" charset="0"/>
                  <a:buChar char="•"/>
                </a:pPr>
                <a:r>
                  <a:rPr lang="en-US" sz="2000" dirty="0"/>
                  <a:t>To account for the nonlinearity of the PA, RAPP model is applied to the transmit signal [5][6].</a:t>
                </a:r>
              </a:p>
              <a:p>
                <a:pPr lvl="1">
                  <a:buFont typeface="Arial" panose="020B0604020202020204" pitchFamily="34" charset="0"/>
                  <a:buChar char="•"/>
                </a:pPr>
                <a:r>
                  <a:rPr lang="en-US" sz="1600" dirty="0"/>
                  <a:t>a smoothing factor </a:t>
                </a:r>
                <a14:m>
                  <m:oMath xmlns:m="http://schemas.openxmlformats.org/officeDocument/2006/math">
                    <m:r>
                      <a:rPr lang="en-US" sz="1600" i="1" dirty="0" smtClean="0">
                        <a:latin typeface="Cambria Math" panose="02040503050406030204" pitchFamily="18" charset="0"/>
                      </a:rPr>
                      <m:t>𝑝</m:t>
                    </m:r>
                    <m:r>
                      <a:rPr lang="en-US" sz="1600" i="1" dirty="0" smtClean="0">
                        <a:latin typeface="Cambria Math" panose="02040503050406030204" pitchFamily="18" charset="0"/>
                      </a:rPr>
                      <m:t> = 3</m:t>
                    </m:r>
                  </m:oMath>
                </a14:m>
                <a:r>
                  <a:rPr lang="en-US" sz="1600" dirty="0"/>
                  <a:t> is used.</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sz="2000" dirty="0"/>
              </a:p>
              <a:p>
                <a:pPr marL="0" indent="0"/>
                <a:endParaRPr lang="en-US" sz="2000" dirty="0"/>
              </a:p>
              <a:p>
                <a:pPr>
                  <a:buFont typeface="Arial" panose="020B0604020202020204" pitchFamily="34" charset="0"/>
                  <a:buChar char="•"/>
                </a:pPr>
                <a:r>
                  <a:rPr lang="en-US" sz="2000" dirty="0"/>
                  <a:t>A power backoff of 8 dB is then applied to the transmit signal before applying the channel. </a:t>
                </a:r>
              </a:p>
            </p:txBody>
          </p:sp>
        </mc:Choice>
        <mc:Fallback xmlns="">
          <p:sp>
            <p:nvSpPr>
              <p:cNvPr id="3" name="Content Placeholder 2">
                <a:extLst>
                  <a:ext uri="{FF2B5EF4-FFF2-40B4-BE49-F238E27FC236}">
                    <a16:creationId xmlns:a16="http://schemas.microsoft.com/office/drawing/2014/main" id="{E47D7567-3B16-F98C-A645-434015A1DBCC}"/>
                  </a:ext>
                </a:extLst>
              </p:cNvPr>
              <p:cNvSpPr>
                <a:spLocks noGrp="1" noRot="1" noChangeAspect="1" noMove="1" noResize="1" noEditPoints="1" noAdjustHandles="1" noChangeArrowheads="1" noChangeShapeType="1" noTextEdit="1"/>
              </p:cNvSpPr>
              <p:nvPr>
                <p:ph idx="1"/>
              </p:nvPr>
            </p:nvSpPr>
            <p:spPr>
              <a:xfrm>
                <a:off x="914400" y="1661161"/>
                <a:ext cx="10590027" cy="4511038"/>
              </a:xfrm>
              <a:blipFill>
                <a:blip r:embed="rId2"/>
                <a:stretch>
                  <a:fillRect l="-518" t="-81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7AE1824-812C-4EA7-D2D9-C3EC67BA8448}"/>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sp>
        <p:nvSpPr>
          <p:cNvPr id="5" name="Footer Placeholder 4">
            <a:extLst>
              <a:ext uri="{FF2B5EF4-FFF2-40B4-BE49-F238E27FC236}">
                <a16:creationId xmlns:a16="http://schemas.microsoft.com/office/drawing/2014/main" id="{57CB829F-F2F9-B230-8BCD-142432882FA4}"/>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2F29CDB1-84CA-BA3D-C4FD-E586A22E6548}"/>
              </a:ext>
            </a:extLst>
          </p:cNvPr>
          <p:cNvSpPr>
            <a:spLocks noGrp="1"/>
          </p:cNvSpPr>
          <p:nvPr>
            <p:ph type="dt" idx="15"/>
          </p:nvPr>
        </p:nvSpPr>
        <p:spPr/>
        <p:txBody>
          <a:bodyPr/>
          <a:lstStyle/>
          <a:p>
            <a:r>
              <a:rPr lang="en-US"/>
              <a:t>September 2024</a:t>
            </a:r>
            <a:endParaRPr lang="en-GB"/>
          </a:p>
        </p:txBody>
      </p:sp>
      <p:pic>
        <p:nvPicPr>
          <p:cNvPr id="7" name="Picture 119">
            <a:extLst>
              <a:ext uri="{FF2B5EF4-FFF2-40B4-BE49-F238E27FC236}">
                <a16:creationId xmlns:a16="http://schemas.microsoft.com/office/drawing/2014/main" id="{82C54B89-FD14-3252-F98F-D7D8115CE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536" y="2367972"/>
            <a:ext cx="4116691" cy="296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125">
            <a:extLst>
              <a:ext uri="{FF2B5EF4-FFF2-40B4-BE49-F238E27FC236}">
                <a16:creationId xmlns:a16="http://schemas.microsoft.com/office/drawing/2014/main" id="{91351101-6C21-EB2E-8ADD-A51E35693A26}"/>
              </a:ext>
            </a:extLst>
          </p:cNvPr>
          <p:cNvGraphicFramePr>
            <a:graphicFrameLocks noChangeAspect="1"/>
          </p:cNvGraphicFramePr>
          <p:nvPr>
            <p:extLst>
              <p:ext uri="{D42A27DB-BD31-4B8C-83A1-F6EECF244321}">
                <p14:modId xmlns:p14="http://schemas.microsoft.com/office/powerpoint/2010/main" val="4237395985"/>
              </p:ext>
            </p:extLst>
          </p:nvPr>
        </p:nvGraphicFramePr>
        <p:xfrm>
          <a:off x="1920774" y="3278594"/>
          <a:ext cx="2312988" cy="1141413"/>
        </p:xfrm>
        <a:graphic>
          <a:graphicData uri="http://schemas.openxmlformats.org/presentationml/2006/ole">
            <mc:AlternateContent xmlns:mc="http://schemas.openxmlformats.org/markup-compatibility/2006">
              <mc:Choice xmlns:v="urn:schemas-microsoft-com:vml" Requires="v">
                <p:oleObj name="Equation" r:id="rId4" imgW="1180800" imgH="583920" progId="Equation.DSMT4">
                  <p:embed/>
                </p:oleObj>
              </mc:Choice>
              <mc:Fallback>
                <p:oleObj name="Equation" r:id="rId4" imgW="1180800" imgH="583920" progId="Equation.DSMT4">
                  <p:embed/>
                  <p:pic>
                    <p:nvPicPr>
                      <p:cNvPr id="8" name="Object 125">
                        <a:extLst>
                          <a:ext uri="{FF2B5EF4-FFF2-40B4-BE49-F238E27FC236}">
                            <a16:creationId xmlns:a16="http://schemas.microsoft.com/office/drawing/2014/main" id="{91351101-6C21-EB2E-8ADD-A51E35693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774" y="3278594"/>
                        <a:ext cx="2312988"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1968070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0</TotalTime>
  <Words>3923</Words>
  <Application>Microsoft Office PowerPoint</Application>
  <PresentationFormat>Widescreen</PresentationFormat>
  <Paragraphs>384</Paragraphs>
  <Slides>21</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0" baseType="lpstr">
      <vt:lpstr>Arial</vt:lpstr>
      <vt:lpstr>Arial Unicode MS</vt:lpstr>
      <vt:lpstr>Calibri</vt:lpstr>
      <vt:lpstr>Cambria Math</vt:lpstr>
      <vt:lpstr>Times New Roman</vt:lpstr>
      <vt:lpstr>TimesNewRoman</vt:lpstr>
      <vt:lpstr>Office Theme</vt:lpstr>
      <vt:lpstr>Document</vt:lpstr>
      <vt:lpstr>Equation</vt:lpstr>
      <vt:lpstr>UHR-LTF Design for DRU – Further Results </vt:lpstr>
      <vt:lpstr>Abstract</vt:lpstr>
      <vt:lpstr>Recap of Reusing EHT-LTF for DRU</vt:lpstr>
      <vt:lpstr>Proposed Tone Plans for DRU (1/5)</vt:lpstr>
      <vt:lpstr>Proposed Tone Plans for DRU (2/5)</vt:lpstr>
      <vt:lpstr>Proposed Tone Plans for DRU (3/5)</vt:lpstr>
      <vt:lpstr>Proposed Tone Plans for DRU (4/5)</vt:lpstr>
      <vt:lpstr>Proposed Tone Plans for DRU (5/5)</vt:lpstr>
      <vt:lpstr>Nonlinearity of the PA</vt:lpstr>
      <vt:lpstr>Simulation Parameters</vt:lpstr>
      <vt:lpstr>PAPR Performance of DRU (DBW = 20 MHz)</vt:lpstr>
      <vt:lpstr>PAPR Performance of DRU (DBW = 40 MHz)</vt:lpstr>
      <vt:lpstr>PAPR Performance of DRU (DBW = 80 MHz)</vt:lpstr>
      <vt:lpstr>PER Performance of DRU (DBW = 20 MHz)</vt:lpstr>
      <vt:lpstr>PER Performance of DRU (DBW = 40 MHz)</vt:lpstr>
      <vt:lpstr>PER Performance of DRU (DBW = 80 MHz)</vt:lpstr>
      <vt:lpstr>Discussion on PAPR and PER Performance</vt:lpstr>
      <vt:lpstr>Conclusions and Way Forward</vt:lpstr>
      <vt:lpstr>SP 1</vt:lpstr>
      <vt:lpstr>SP 2</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2024-09-06T21:38:29Z</dcterms:created>
  <dcterms:modified xsi:type="dcterms:W3CDTF">2024-09-06T21:48:13Z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cf26ed8-713a-4e6c-8a04-66607341a11c_Enabled">
    <vt:lpwstr>true</vt:lpwstr>
  </property>
  <property fmtid="{D5CDD505-2E9C-101B-9397-08002B2CF9AE}" pid="3" name="MSIP_Label_bcf26ed8-713a-4e6c-8a04-66607341a11c_SetDate">
    <vt:lpwstr>2024-09-06T21:48:02Z</vt:lpwstr>
  </property>
  <property fmtid="{D5CDD505-2E9C-101B-9397-08002B2CF9AE}" pid="4" name="MSIP_Label_bcf26ed8-713a-4e6c-8a04-66607341a11c_Method">
    <vt:lpwstr>Privileged</vt:lpwstr>
  </property>
  <property fmtid="{D5CDD505-2E9C-101B-9397-08002B2CF9AE}" pid="5" name="MSIP_Label_bcf26ed8-713a-4e6c-8a04-66607341a11c_Name">
    <vt:lpwstr>Public</vt:lpwstr>
  </property>
  <property fmtid="{D5CDD505-2E9C-101B-9397-08002B2CF9AE}" pid="6" name="MSIP_Label_bcf26ed8-713a-4e6c-8a04-66607341a11c_SiteId">
    <vt:lpwstr>e351b779-f6d5-4e50-8568-80e922d180ae</vt:lpwstr>
  </property>
  <property fmtid="{D5CDD505-2E9C-101B-9397-08002B2CF9AE}" pid="7" name="MSIP_Label_bcf26ed8-713a-4e6c-8a04-66607341a11c_ActionId">
    <vt:lpwstr>1cd594ab-783b-4152-963b-81e3a88a2c71</vt:lpwstr>
  </property>
  <property fmtid="{D5CDD505-2E9C-101B-9397-08002B2CF9AE}" pid="8" name="MSIP_Label_bcf26ed8-713a-4e6c-8a04-66607341a11c_ContentBits">
    <vt:lpwstr>0</vt:lpwstr>
  </property>
</Properties>
</file>