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21" r:id="rId3"/>
    <p:sldId id="604" r:id="rId4"/>
    <p:sldId id="622" r:id="rId5"/>
    <p:sldId id="624" r:id="rId6"/>
    <p:sldId id="623" r:id="rId7"/>
    <p:sldId id="614" r:id="rId8"/>
    <p:sldId id="606" r:id="rId9"/>
    <p:sldId id="62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36" autoAdjust="0"/>
    <p:restoredTop sz="95363" autoAdjust="0"/>
  </p:normalViewPr>
  <p:slideViewPr>
    <p:cSldViewPr>
      <p:cViewPr varScale="1">
        <p:scale>
          <a:sx n="78" d="100"/>
          <a:sy n="78" d="100"/>
        </p:scale>
        <p:origin x="725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4094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0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/>
              <a:t>Sep.</a:t>
            </a:r>
            <a:r>
              <a:rPr lang="en-US" sz="1800" b="1"/>
              <a:t> </a:t>
            </a:r>
            <a:r>
              <a:rPr lang="en-US" sz="1800" b="1" dirty="0"/>
              <a:t>2024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1551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etsi.org/deliver/etsi_en/302200_302299/302208/03.04.01_60/en_302208v030401p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882240"/>
            <a:ext cx="89916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WPT Waveform Discussion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29286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Wei 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5326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7480-E676-44B5-88FA-357F88E5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Abstract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7A09-892E-4894-B870-7106E15EB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This contribution intends to trigger the discussion of WPT waveform:</a:t>
            </a:r>
          </a:p>
          <a:p>
            <a:pPr lvl="1"/>
            <a:r>
              <a:rPr lang="en-US" dirty="0"/>
              <a:t>Shall WPT waveform be standardized ?</a:t>
            </a:r>
          </a:p>
          <a:p>
            <a:pPr lvl="1"/>
            <a:r>
              <a:rPr lang="en-SG" dirty="0"/>
              <a:t>Requirements of WPT waveform</a:t>
            </a:r>
          </a:p>
          <a:p>
            <a:pPr lvl="1"/>
            <a:r>
              <a:rPr lang="en-SG" dirty="0"/>
              <a:t>Potential WPT waveform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376E8-C848-4113-A772-A2B795762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58085-6699-4DE8-9E1A-E95DB376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3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788B-E5D4-4A39-8E6D-4F17AF7E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9798F-E974-4E3B-8DE1-35B6BB358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343398"/>
          </a:xfrm>
        </p:spPr>
        <p:txBody>
          <a:bodyPr/>
          <a:lstStyle/>
          <a:p>
            <a:r>
              <a:rPr lang="en-SG" dirty="0"/>
              <a:t>11bp PAR [1]:</a:t>
            </a:r>
          </a:p>
          <a:p>
            <a:pPr lvl="1"/>
            <a:r>
              <a:rPr lang="en-SG" dirty="0"/>
              <a:t>at least one mode of wireless power transfer in the sub-1 GHz band is defined to support RF energy harvesting</a:t>
            </a:r>
          </a:p>
          <a:p>
            <a:r>
              <a:rPr lang="en-US" dirty="0"/>
              <a:t>[2] make following </a:t>
            </a:r>
            <a:r>
              <a:rPr lang="en-SG" dirty="0"/>
              <a:t>WPT waveform recommendation:</a:t>
            </a:r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pPr marL="0" indent="0">
              <a:buNone/>
            </a:pPr>
            <a:endParaRPr lang="en-SG" dirty="0"/>
          </a:p>
          <a:p>
            <a:r>
              <a:rPr lang="en-SG" dirty="0"/>
              <a:t>WPT protocols are discussed in [3].</a:t>
            </a:r>
          </a:p>
          <a:p>
            <a:r>
              <a:rPr lang="en-SG" dirty="0"/>
              <a:t>AMP devices </a:t>
            </a:r>
            <a:r>
              <a:rPr lang="en-US" altLang="zh-CN" dirty="0"/>
              <a:t>may</a:t>
            </a:r>
            <a:r>
              <a:rPr lang="en-SG" dirty="0"/>
              <a:t> be treated as RFID devices from a frequency regulation perspective [4].</a:t>
            </a:r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pPr marL="0" indent="0">
              <a:buNone/>
            </a:pPr>
            <a:endParaRPr lang="en-SG" dirty="0"/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7CE12-BF90-4584-BDE7-2EA6E72542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1AD5-3BDF-41BD-8ADD-BB3DEA4D7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85D7DB-41C5-456B-9E19-122780899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743200"/>
            <a:ext cx="3810000" cy="18027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E9128A-2ACF-4F75-8052-455CB2554760}"/>
              </a:ext>
            </a:extLst>
          </p:cNvPr>
          <p:cNvSpPr txBox="1"/>
          <p:nvPr/>
        </p:nvSpPr>
        <p:spPr bwMode="auto">
          <a:xfrm>
            <a:off x="685800" y="5715000"/>
            <a:ext cx="4800600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US" altLang="zh-CN" sz="1100" dirty="0">
                <a:latin typeface="+mn-lt"/>
                <a:ea typeface="+mn-ea"/>
              </a:rPr>
              <a:t>[1] 11-24-0575-01-0amp-p802-11bp-par.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[2] 11-24-1200-00-00bp-follow-up-on-transmission-modes.</a:t>
            </a:r>
          </a:p>
          <a:p>
            <a:pPr lvl="0"/>
            <a:r>
              <a:rPr lang="en-US" altLang="zh-CN" sz="1100" dirty="0">
                <a:latin typeface="+mn-lt"/>
              </a:rPr>
              <a:t>[3] 11-24-1208-00-00bp-thoughts-on-the-amp-wpt-protocol.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[4] 11-24-0900-00-00bp-wireless-power-transfer-and-frequency-regulation</a:t>
            </a:r>
          </a:p>
          <a:p>
            <a:pPr lvl="0"/>
            <a:endParaRPr lang="en-US" altLang="zh-CN" sz="11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868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599C-F17E-422C-B8B1-21B1AB179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399"/>
          </a:xfrm>
        </p:spPr>
        <p:txBody>
          <a:bodyPr/>
          <a:lstStyle/>
          <a:p>
            <a:r>
              <a:rPr lang="en-US" dirty="0"/>
              <a:t>Shall WPT waveform be standardized ?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D8DE6-F116-4104-B74F-92D13C793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2"/>
            <a:ext cx="7772400" cy="5333998"/>
          </a:xfrm>
        </p:spPr>
        <p:txBody>
          <a:bodyPr/>
          <a:lstStyle/>
          <a:p>
            <a:r>
              <a:rPr lang="en-US" dirty="0"/>
              <a:t>Benefits of standardizing WPT waveform in 11bp</a:t>
            </a:r>
          </a:p>
          <a:p>
            <a:pPr lvl="1"/>
            <a:r>
              <a:rPr lang="en-US" dirty="0"/>
              <a:t>Enhanced </a:t>
            </a:r>
            <a:r>
              <a:rPr lang="en-US" altLang="zh-CN" dirty="0"/>
              <a:t>p</a:t>
            </a:r>
            <a:r>
              <a:rPr lang="en-US" dirty="0"/>
              <a:t>ower transfer efficiency</a:t>
            </a:r>
          </a:p>
          <a:p>
            <a:pPr lvl="2"/>
            <a:r>
              <a:rPr lang="en-US" dirty="0"/>
              <a:t>Standardized waveform ensure that the transmitted signal is optimized for minimal losses. This optimization helps in focusing energy within the designated frequency band, improving the efficiency of power transfer.</a:t>
            </a:r>
          </a:p>
          <a:p>
            <a:pPr lvl="1"/>
            <a:r>
              <a:rPr lang="en-US" dirty="0"/>
              <a:t>Minimized interference</a:t>
            </a:r>
          </a:p>
          <a:p>
            <a:pPr lvl="2"/>
            <a:r>
              <a:rPr lang="en-US" dirty="0"/>
              <a:t>By adhering to a consistent waveform profile, the system's emissions can be better controlled, reducing the risk of interference with nearby devices and improving overall system performance.</a:t>
            </a:r>
          </a:p>
          <a:p>
            <a:pPr lvl="1"/>
            <a:r>
              <a:rPr lang="en-US" dirty="0"/>
              <a:t>Optimized system design and implementation</a:t>
            </a:r>
          </a:p>
          <a:p>
            <a:pPr lvl="2"/>
            <a:r>
              <a:rPr lang="en-US" dirty="0"/>
              <a:t>Standardized waveform streamline the design process by providing a common reference for optimizing transmitter and receiver circuitry. This reduces design complexity and enhances system performance.</a:t>
            </a:r>
          </a:p>
          <a:p>
            <a:endParaRPr lang="en-US" dirty="0"/>
          </a:p>
          <a:p>
            <a:r>
              <a:rPr lang="en-US" dirty="0"/>
              <a:t>We prefer 11bp shall specify WPT waveform.</a:t>
            </a:r>
          </a:p>
          <a:p>
            <a:pPr lvl="1"/>
            <a:r>
              <a:rPr lang="en-US" dirty="0"/>
              <a:t>Whether this specified WPT waveform is mandatory/optional is open for discussion.</a:t>
            </a:r>
          </a:p>
          <a:p>
            <a:pPr marL="0" indent="0">
              <a:buNone/>
            </a:pP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41619-BBFB-4115-9CF2-BC3E9D3136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3C445-C37F-4114-AC31-828F1C541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ADDE-1172-4FC1-B9DB-9AC0A3C3D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Requirements of WPT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4E0-56D5-43CC-8E95-B574C140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3907400"/>
          </a:xfrm>
        </p:spPr>
        <p:txBody>
          <a:bodyPr/>
          <a:lstStyle/>
          <a:p>
            <a:r>
              <a:rPr lang="en-SG" dirty="0"/>
              <a:t>Follow regulations </a:t>
            </a:r>
          </a:p>
          <a:p>
            <a:pPr lvl="1"/>
            <a:r>
              <a:rPr lang="en-SG" dirty="0"/>
              <a:t>Some regional regulations are </a:t>
            </a:r>
            <a:r>
              <a:rPr lang="en-US" dirty="0"/>
              <a:t>given in Appendix A</a:t>
            </a:r>
          </a:p>
          <a:p>
            <a:endParaRPr lang="en-US" altLang="zh-CN" dirty="0"/>
          </a:p>
          <a:p>
            <a:r>
              <a:rPr lang="en-US" altLang="zh-CN" dirty="0"/>
              <a:t>High RF-to-DC conversion efficiency</a:t>
            </a:r>
          </a:p>
          <a:p>
            <a:pPr lvl="1"/>
            <a:r>
              <a:rPr lang="en-US" altLang="zh-CN" dirty="0"/>
              <a:t>Various papers [5, 6] show that </a:t>
            </a:r>
            <a:r>
              <a:rPr lang="en-US" dirty="0"/>
              <a:t>waveforms with high peak to average power ratio (PAPR) increase RF-to-DC conversion efficiency of the rectifiers.</a:t>
            </a:r>
          </a:p>
          <a:p>
            <a:pPr lvl="1"/>
            <a:r>
              <a:rPr lang="en-US" dirty="0"/>
              <a:t>What other waveform property may affect conversion efficiency 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2A3A6-6375-402E-98CE-749B1C7BEC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EA4C3-EE77-48E7-94D3-4E64058A5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7FF250-C1CE-4FFE-B07C-20E240561EA4}"/>
              </a:ext>
            </a:extLst>
          </p:cNvPr>
          <p:cNvSpPr txBox="1"/>
          <p:nvPr/>
        </p:nvSpPr>
        <p:spPr bwMode="auto">
          <a:xfrm>
            <a:off x="685800" y="5707559"/>
            <a:ext cx="785806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US" altLang="zh-CN" sz="1100" dirty="0">
                <a:latin typeface="+mn-lt"/>
                <a:ea typeface="+mn-ea"/>
              </a:rPr>
              <a:t>[</a:t>
            </a:r>
            <a:r>
              <a:rPr lang="en-US" altLang="zh-CN" sz="1100" dirty="0">
                <a:latin typeface="+mn-lt"/>
              </a:rPr>
              <a:t>5</a:t>
            </a:r>
            <a:r>
              <a:rPr lang="en-US" altLang="zh-CN" sz="1100" dirty="0">
                <a:latin typeface="+mn-lt"/>
                <a:ea typeface="+mn-ea"/>
              </a:rPr>
              <a:t>] </a:t>
            </a:r>
            <a:r>
              <a:rPr lang="en-SG" altLang="zh-CN" sz="1100" dirty="0">
                <a:latin typeface="+mn-lt"/>
                <a:ea typeface="+mn-ea"/>
              </a:rPr>
              <a:t>B. </a:t>
            </a:r>
            <a:r>
              <a:rPr lang="en-SG" altLang="zh-CN" sz="1100" dirty="0" err="1">
                <a:latin typeface="+mn-lt"/>
                <a:ea typeface="+mn-ea"/>
              </a:rPr>
              <a:t>Clerckx</a:t>
            </a:r>
            <a:r>
              <a:rPr lang="en-SG" altLang="zh-CN" sz="1100" dirty="0">
                <a:latin typeface="+mn-lt"/>
                <a:ea typeface="+mn-ea"/>
              </a:rPr>
              <a:t> and E. </a:t>
            </a:r>
            <a:r>
              <a:rPr lang="en-SG" altLang="zh-CN" sz="1100" dirty="0" err="1">
                <a:latin typeface="+mn-lt"/>
                <a:ea typeface="+mn-ea"/>
              </a:rPr>
              <a:t>Bayguzina</a:t>
            </a:r>
            <a:r>
              <a:rPr lang="en-SG" altLang="zh-CN" sz="1100" dirty="0">
                <a:latin typeface="+mn-lt"/>
                <a:ea typeface="+mn-ea"/>
              </a:rPr>
              <a:t>, "Waveform Design for Wireless Power Transfer," in IEEE Transactions on Signal Processing, vol. 64, no. 23, pp. 6313-6328, 1 Dec.1, 2016.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[6] A. </a:t>
            </a:r>
            <a:r>
              <a:rPr lang="en-US" altLang="zh-CN" sz="1100" dirty="0" err="1">
                <a:latin typeface="+mn-lt"/>
                <a:ea typeface="+mn-ea"/>
              </a:rPr>
              <a:t>Collado</a:t>
            </a:r>
            <a:r>
              <a:rPr lang="en-US" altLang="zh-CN" sz="1100" dirty="0">
                <a:latin typeface="+mn-lt"/>
                <a:ea typeface="+mn-ea"/>
              </a:rPr>
              <a:t> and A. Georgiadis, "Optimal Waveforms for Efficient Wireless Power Transmission," in IEEE Microwave and Wireless Components Letters, vol. 24, no. 5, pp. 354-356, May 2014.</a:t>
            </a:r>
          </a:p>
        </p:txBody>
      </p:sp>
    </p:spTree>
    <p:extLst>
      <p:ext uri="{BB962C8B-B14F-4D97-AF65-F5344CB8AC3E}">
        <p14:creationId xmlns:p14="http://schemas.microsoft.com/office/powerpoint/2010/main" val="376052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B41E9-8575-4586-A555-78478996C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Potential WPT Waveform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C7E66-7165-489E-98EE-CB8F22396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ADF74-7E1C-4F72-B652-42137398CB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B9AB235-A31A-4EE3-A273-1720C3C3DD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084957"/>
              </p:ext>
            </p:extLst>
          </p:nvPr>
        </p:nvGraphicFramePr>
        <p:xfrm>
          <a:off x="554830" y="3276600"/>
          <a:ext cx="8034340" cy="2462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628">
                  <a:extLst>
                    <a:ext uri="{9D8B030D-6E8A-4147-A177-3AD203B41FA5}">
                      <a16:colId xmlns:a16="http://schemas.microsoft.com/office/drawing/2014/main" val="830665278"/>
                    </a:ext>
                  </a:extLst>
                </a:gridCol>
                <a:gridCol w="3270121">
                  <a:extLst>
                    <a:ext uri="{9D8B030D-6E8A-4147-A177-3AD203B41FA5}">
                      <a16:colId xmlns:a16="http://schemas.microsoft.com/office/drawing/2014/main" val="4237091414"/>
                    </a:ext>
                  </a:extLst>
                </a:gridCol>
                <a:gridCol w="2888591">
                  <a:extLst>
                    <a:ext uri="{9D8B030D-6E8A-4147-A177-3AD203B41FA5}">
                      <a16:colId xmlns:a16="http://schemas.microsoft.com/office/drawing/2014/main" val="2553557143"/>
                    </a:ext>
                  </a:extLst>
                </a:gridCol>
              </a:tblGrid>
              <a:tr h="293569">
                <a:tc>
                  <a:txBody>
                    <a:bodyPr/>
                    <a:lstStyle/>
                    <a:p>
                      <a:endParaRPr lang="en-SG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400" dirty="0">
                          <a:solidFill>
                            <a:schemeClr val="tx1"/>
                          </a:solidFill>
                        </a:rPr>
                        <a:t>DSSS-based (11b like) WPT waveforms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400" dirty="0">
                          <a:solidFill>
                            <a:schemeClr val="tx1"/>
                          </a:solidFill>
                        </a:rPr>
                        <a:t>OFDM-based WPT waveforms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869546"/>
                  </a:ext>
                </a:extLst>
              </a:tr>
              <a:tr h="359093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Bandwidth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Dependent on chip rate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Can utilize bandwidth flexibly by adjusting number of subcarriers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220438"/>
                  </a:ext>
                </a:extLst>
              </a:tr>
              <a:tr h="359093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TX power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May be able to achieve high power transmission compared to single-tone waveform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May be able to achieve high power transmission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929924"/>
                  </a:ext>
                </a:extLst>
              </a:tr>
              <a:tr h="255355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PSD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May violate PSD masks because of high side lobe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821667"/>
                  </a:ext>
                </a:extLst>
              </a:tr>
              <a:tr h="359093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PAPR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May achieve higher PAPR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because of multi carrier aggregation</a:t>
                      </a:r>
                      <a:endParaRPr lang="en-SG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449553"/>
                  </a:ext>
                </a:extLst>
              </a:tr>
              <a:tr h="383032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RF-to-DC conversion Efficiency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SG" sz="1400" dirty="0"/>
                        <a:t>What other waveform property may affect conversion efficiency  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98739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8E3760C-D3FA-4957-85DD-36C1ED3000B8}"/>
              </a:ext>
            </a:extLst>
          </p:cNvPr>
          <p:cNvSpPr txBox="1">
            <a:spLocks/>
          </p:cNvSpPr>
          <p:nvPr/>
        </p:nvSpPr>
        <p:spPr bwMode="auto">
          <a:xfrm>
            <a:off x="576260" y="1763040"/>
            <a:ext cx="7772400" cy="128495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000" kern="0" dirty="0"/>
              <a:t>We prefer DSSS-</a:t>
            </a:r>
            <a:r>
              <a:rPr lang="en-US" altLang="zh-CN" sz="2000" kern="0" dirty="0"/>
              <a:t>based (11b like)</a:t>
            </a:r>
            <a:r>
              <a:rPr lang="en-SG" sz="2000" kern="0" dirty="0"/>
              <a:t> or OFDM-based WPT waveforms, which can be generated with current </a:t>
            </a:r>
            <a:r>
              <a:rPr lang="en-SG" sz="2000" kern="0" dirty="0" err="1"/>
              <a:t>WiFi</a:t>
            </a:r>
            <a:r>
              <a:rPr lang="en-SG" sz="2000" kern="0" dirty="0"/>
              <a:t> systems.</a:t>
            </a:r>
          </a:p>
        </p:txBody>
      </p:sp>
    </p:spTree>
    <p:extLst>
      <p:ext uri="{BB962C8B-B14F-4D97-AF65-F5344CB8AC3E}">
        <p14:creationId xmlns:p14="http://schemas.microsoft.com/office/powerpoint/2010/main" val="256794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48005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This contribution intends to trigger the discussion of WPT waveform</a:t>
            </a:r>
          </a:p>
          <a:p>
            <a:pPr lvl="1"/>
            <a:r>
              <a:rPr lang="en-US" sz="1800" kern="0" dirty="0"/>
              <a:t>We prefer 11bp shall specify WPT waveform.</a:t>
            </a:r>
          </a:p>
          <a:p>
            <a:pPr lvl="1"/>
            <a:r>
              <a:rPr lang="en-SG" sz="1800" dirty="0"/>
              <a:t>WPT waveform are expected to follow regulations and achieve high RF-to-DC efficiency.</a:t>
            </a:r>
          </a:p>
          <a:p>
            <a:pPr lvl="1"/>
            <a:r>
              <a:rPr lang="en-US" sz="1800" kern="0" dirty="0"/>
              <a:t>We prefer DSSS-like or OFDM-based WPT waveform, which can be generated with current </a:t>
            </a:r>
            <a:r>
              <a:rPr lang="en-US" sz="1800" kern="0" dirty="0" err="1"/>
              <a:t>WiFi</a:t>
            </a:r>
            <a:r>
              <a:rPr lang="en-US" sz="1800" kern="0" dirty="0"/>
              <a:t> systems.</a:t>
            </a:r>
          </a:p>
        </p:txBody>
      </p:sp>
    </p:spTree>
    <p:extLst>
      <p:ext uri="{BB962C8B-B14F-4D97-AF65-F5344CB8AC3E}">
        <p14:creationId xmlns:p14="http://schemas.microsoft.com/office/powerpoint/2010/main" val="36220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b="1" dirty="0"/>
              <a:t>Do you agree that 11bp shall specify WPT waveform?</a:t>
            </a:r>
          </a:p>
          <a:p>
            <a:pPr lvl="1"/>
            <a:r>
              <a:rPr lang="en-SG" dirty="0"/>
              <a:t>Whether this specified WPT waveform is mandatory/optional is TBD.</a:t>
            </a:r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DAE6B-E0F6-4D51-8FD9-3BA2F3DC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Appendix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A5C63-87ED-4D01-AA70-2C482987E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B9CB4-DA70-42AA-A917-65D9D067D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22C776-66CD-4C72-9865-CDD11A723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839382"/>
              </p:ext>
            </p:extLst>
          </p:nvPr>
        </p:nvGraphicFramePr>
        <p:xfrm>
          <a:off x="148919" y="1880674"/>
          <a:ext cx="8846159" cy="3717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055">
                  <a:extLst>
                    <a:ext uri="{9D8B030D-6E8A-4147-A177-3AD203B41FA5}">
                      <a16:colId xmlns:a16="http://schemas.microsoft.com/office/drawing/2014/main" val="4113264450"/>
                    </a:ext>
                  </a:extLst>
                </a:gridCol>
                <a:gridCol w="2046106">
                  <a:extLst>
                    <a:ext uri="{9D8B030D-6E8A-4147-A177-3AD203B41FA5}">
                      <a16:colId xmlns:a16="http://schemas.microsoft.com/office/drawing/2014/main" val="2495809841"/>
                    </a:ext>
                  </a:extLst>
                </a:gridCol>
                <a:gridCol w="1007999">
                  <a:extLst>
                    <a:ext uri="{9D8B030D-6E8A-4147-A177-3AD203B41FA5}">
                      <a16:colId xmlns:a16="http://schemas.microsoft.com/office/drawing/2014/main" val="135286993"/>
                    </a:ext>
                  </a:extLst>
                </a:gridCol>
                <a:gridCol w="1007999">
                  <a:extLst>
                    <a:ext uri="{9D8B030D-6E8A-4147-A177-3AD203B41FA5}">
                      <a16:colId xmlns:a16="http://schemas.microsoft.com/office/drawing/2014/main" val="2317258983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1323669689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473333127"/>
                    </a:ext>
                  </a:extLst>
                </a:gridCol>
              </a:tblGrid>
              <a:tr h="347687"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China [i]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Europe [ii]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US [iii]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26463"/>
                  </a:ext>
                </a:extLst>
              </a:tr>
              <a:tr h="536723"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RFID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RFID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Frequency hopping spread spectrum 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Digital modulated systems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249689"/>
                  </a:ext>
                </a:extLst>
              </a:tr>
              <a:tr h="536723">
                <a:tc>
                  <a:txBody>
                    <a:bodyPr/>
                    <a:lstStyle/>
                    <a:p>
                      <a:r>
                        <a:rPr lang="en-SG" sz="1200" dirty="0"/>
                        <a:t>Bands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840-845, 920-925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865-868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915-921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902-928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050611"/>
                  </a:ext>
                </a:extLst>
              </a:tr>
              <a:tr h="347687">
                <a:tc>
                  <a:txBody>
                    <a:bodyPr/>
                    <a:lstStyle/>
                    <a:p>
                      <a:r>
                        <a:rPr lang="en-SG" sz="1200" dirty="0"/>
                        <a:t>Bandwidth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250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200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400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020575"/>
                  </a:ext>
                </a:extLst>
              </a:tr>
              <a:tr h="568943">
                <a:tc>
                  <a:txBody>
                    <a:bodyPr/>
                    <a:lstStyle/>
                    <a:p>
                      <a:r>
                        <a:rPr lang="en-SG" sz="1200" dirty="0"/>
                        <a:t>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2W (ERP)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2W (ERP)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4W (ERP)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&gt;=50 channel: 36 dBm (EIRP)</a:t>
                      </a:r>
                    </a:p>
                    <a:p>
                      <a:r>
                        <a:rPr lang="en-SG" sz="1200" dirty="0"/>
                        <a:t>&lt;50 channel: 30 dBm (EIRP)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36 dBm (EIRP);</a:t>
                      </a:r>
                    </a:p>
                    <a:p>
                      <a:r>
                        <a:rPr lang="en-US" sz="1200" dirty="0"/>
                        <a:t>&lt;=8 dBm in any 3 kHz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456453"/>
                  </a:ext>
                </a:extLst>
              </a:tr>
              <a:tr h="1380147">
                <a:tc>
                  <a:txBody>
                    <a:bodyPr/>
                    <a:lstStyle/>
                    <a:p>
                      <a:r>
                        <a:rPr lang="en-SG" sz="1200" dirty="0"/>
                        <a:t>Transmit mask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Adjacent Channel Power Ratio (ACPR):</a:t>
                      </a:r>
                    </a:p>
                    <a:p>
                      <a:r>
                        <a:rPr lang="en-SG" sz="1200" dirty="0"/>
                        <a:t>40dB (first adjacent channel),</a:t>
                      </a:r>
                    </a:p>
                    <a:p>
                      <a:r>
                        <a:rPr lang="en-SG" sz="1200" dirty="0"/>
                        <a:t>60 dB (second adjacent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Channel&lt;250kHz, at least 50 channels;</a:t>
                      </a:r>
                    </a:p>
                    <a:p>
                      <a:r>
                        <a:rPr lang="en-SG" sz="1200" dirty="0"/>
                        <a:t>Channel&gt;250kHz, at least 25 channels;</a:t>
                      </a:r>
                    </a:p>
                    <a:p>
                      <a:r>
                        <a:rPr lang="en-SG" sz="1200" dirty="0"/>
                        <a:t>Maximum allowed 20dB bandwidth is 500</a:t>
                      </a:r>
                      <a:r>
                        <a:rPr lang="en-US" altLang="zh-CN" sz="1200" dirty="0"/>
                        <a:t>kHz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minimum 6 dB bandwidth shall be at least 500 kHz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65175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11281DA-00E8-479B-BE28-77E20B6D1C54}"/>
              </a:ext>
            </a:extLst>
          </p:cNvPr>
          <p:cNvSpPr txBox="1"/>
          <p:nvPr/>
        </p:nvSpPr>
        <p:spPr bwMode="auto">
          <a:xfrm>
            <a:off x="685800" y="5705972"/>
            <a:ext cx="60500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lvl="0"/>
            <a:r>
              <a:rPr lang="en-US" altLang="zh-CN" sz="1100" dirty="0">
                <a:latin typeface="+mn-lt"/>
                <a:ea typeface="+mn-ea"/>
              </a:rPr>
              <a:t>[i] </a:t>
            </a:r>
            <a:r>
              <a:rPr lang="zh-CN" altLang="en-US" sz="1100" dirty="0">
                <a:latin typeface="+mn-lt"/>
                <a:ea typeface="+mn-ea"/>
              </a:rPr>
              <a:t>关于发布</a:t>
            </a:r>
            <a:r>
              <a:rPr lang="en-US" altLang="zh-CN" sz="1100" dirty="0">
                <a:latin typeface="+mn-lt"/>
                <a:ea typeface="+mn-ea"/>
              </a:rPr>
              <a:t>800/900MHz </a:t>
            </a:r>
            <a:r>
              <a:rPr lang="zh-CN" altLang="en-US" sz="1100" dirty="0">
                <a:latin typeface="+mn-lt"/>
                <a:ea typeface="+mn-ea"/>
              </a:rPr>
              <a:t>频段射频识别（</a:t>
            </a:r>
            <a:r>
              <a:rPr lang="en-US" altLang="zh-CN" sz="1100" dirty="0">
                <a:latin typeface="+mn-lt"/>
                <a:ea typeface="+mn-ea"/>
              </a:rPr>
              <a:t>RFID</a:t>
            </a:r>
            <a:r>
              <a:rPr lang="zh-CN" altLang="en-US" sz="1100" dirty="0">
                <a:latin typeface="+mn-lt"/>
                <a:ea typeface="+mn-ea"/>
              </a:rPr>
              <a:t>）技术应用试行规定的通知</a:t>
            </a:r>
            <a:r>
              <a:rPr lang="en-US" altLang="zh-CN" sz="1100" dirty="0">
                <a:latin typeface="+mn-lt"/>
                <a:ea typeface="+mn-ea"/>
              </a:rPr>
              <a:t>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[ii] </a:t>
            </a:r>
            <a:r>
              <a:rPr lang="en-US" altLang="zh-CN" sz="1100" dirty="0">
                <a:latin typeface="+mn-lt"/>
                <a:ea typeface="+mn-ea"/>
                <a:hlinkClick r:id="rId2"/>
              </a:rPr>
              <a:t>https://www.etsi.org/deliver/etsi_en/302200_302299/302208/03.04.01_60/en_302208v030401p.pdf</a:t>
            </a:r>
            <a:r>
              <a:rPr lang="en-US" altLang="zh-CN" sz="1100" dirty="0">
                <a:latin typeface="+mn-lt"/>
                <a:ea typeface="+mn-ea"/>
              </a:rPr>
              <a:t>.</a:t>
            </a:r>
          </a:p>
          <a:p>
            <a:r>
              <a:rPr lang="en-US" altLang="zh-CN" sz="1100" dirty="0">
                <a:latin typeface="+mn-lt"/>
                <a:ea typeface="+mn-ea"/>
              </a:rPr>
              <a:t>[iii] https://www.law.cornell.edu/cfr/text/47/15.247.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[iv] https://www.itu.int/dms_pubrec/itu-r/rec/sm/R-REC-SM.2151-0-202209-I!!PDF-E.pdf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2CAA45-CF5A-4EAF-BF89-5EFFA52B12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7666"/>
          <a:stretch/>
        </p:blipFill>
        <p:spPr>
          <a:xfrm>
            <a:off x="3117630" y="4314459"/>
            <a:ext cx="1008000" cy="9525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84263E-345B-450C-B522-7DFD68E4FD4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394"/>
          <a:stretch/>
        </p:blipFill>
        <p:spPr>
          <a:xfrm>
            <a:off x="4106100" y="4327664"/>
            <a:ext cx="1008000" cy="993588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38E063-537E-43FA-9DC2-70AF60421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239794"/>
            <a:ext cx="7772400" cy="589006"/>
          </a:xfrm>
        </p:spPr>
        <p:txBody>
          <a:bodyPr/>
          <a:lstStyle/>
          <a:p>
            <a:r>
              <a:rPr lang="en-SG" b="1" dirty="0"/>
              <a:t>Except the table below, other regulations [iv] may also be considered.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362231918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20143</TotalTime>
  <Words>929</Words>
  <Application>Microsoft Office PowerPoint</Application>
  <PresentationFormat>On-screen Show (4:3)</PresentationFormat>
  <Paragraphs>158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ACcord Submission Template</vt:lpstr>
      <vt:lpstr>WPT Waveform Discussion</vt:lpstr>
      <vt:lpstr>Abstract </vt:lpstr>
      <vt:lpstr>Background  </vt:lpstr>
      <vt:lpstr>Shall WPT waveform be standardized ?</vt:lpstr>
      <vt:lpstr>Requirements of WPT Waveform</vt:lpstr>
      <vt:lpstr>Potential WPT Waveform</vt:lpstr>
      <vt:lpstr>Summary </vt:lpstr>
      <vt:lpstr>SP 1</vt:lpstr>
      <vt:lpstr>Appendix A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2036</cp:revision>
  <cp:lastPrinted>1998-02-10T13:28:00Z</cp:lastPrinted>
  <dcterms:created xsi:type="dcterms:W3CDTF">2009-12-02T19:05:00Z</dcterms:created>
  <dcterms:modified xsi:type="dcterms:W3CDTF">2024-09-07T10:39:59Z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