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60" r:id="rId3"/>
    <p:sldId id="375" r:id="rId4"/>
    <p:sldId id="362" r:id="rId5"/>
    <p:sldId id="376" r:id="rId6"/>
    <p:sldId id="349" r:id="rId7"/>
    <p:sldId id="350" r:id="rId8"/>
    <p:sldId id="351" r:id="rId9"/>
    <p:sldId id="352" r:id="rId10"/>
    <p:sldId id="353" r:id="rId11"/>
    <p:sldId id="343" r:id="rId12"/>
    <p:sldId id="379" r:id="rId13"/>
    <p:sldId id="378" r:id="rId14"/>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17"/>
    <p:restoredTop sz="97840" autoAdjust="0"/>
  </p:normalViewPr>
  <p:slideViewPr>
    <p:cSldViewPr snapToGrid="0">
      <p:cViewPr varScale="1">
        <p:scale>
          <a:sx n="128" d="100"/>
          <a:sy n="128" d="100"/>
        </p:scale>
        <p:origin x="2344" y="17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11/12/24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537607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526069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241006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902514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99486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26002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dirty="0"/>
              <a:t> Apple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Abdel Ajami, Apple Inc.</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dirty="0"/>
              <a:t>Apple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dirty="0"/>
              <a:t>Apple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Apple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dirty="0"/>
              <a:t>Apple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dirty="0"/>
              <a:t>Apple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dirty="0"/>
              <a:t>Apple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dirty="0"/>
              <a:t>Apple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Abdel Ajami, Apple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802.11-24/1550r1</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84213" y="322656"/>
            <a:ext cx="1211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pPr>
              <a:defRPr/>
            </a:pPr>
            <a:r>
              <a:rPr lang="en-US" dirty="0"/>
              <a:t>Abdel K. Ajami et al., Apple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i="0" u="none" strike="noStrike" dirty="0">
                <a:solidFill>
                  <a:srgbClr val="000000"/>
                </a:solidFill>
                <a:effectLst/>
                <a:latin typeface="Times New Roman" panose="02020603050405020304" pitchFamily="18" charset="0"/>
                <a:cs typeface="Times New Roman" panose="02020603050405020304" pitchFamily="18" charset="0"/>
              </a:rPr>
              <a:t>In-device Coexistence Follow Up</a:t>
            </a:r>
            <a:endParaRPr lang="en-GB" sz="2800"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type="body" idx="1"/>
          </p:nvPr>
        </p:nvSpPr>
        <p:spPr>
          <a:xfrm>
            <a:off x="685800" y="165099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a:t>
            </a:r>
          </a:p>
        </p:txBody>
      </p:sp>
      <p:graphicFrame>
        <p:nvGraphicFramePr>
          <p:cNvPr id="3075" name="Object 3"/>
          <p:cNvGraphicFramePr>
            <a:graphicFrameLocks noChangeAspect="1"/>
          </p:cNvGraphicFramePr>
          <p:nvPr>
            <p:extLst>
              <p:ext uri="{D42A27DB-BD31-4B8C-83A1-F6EECF244321}">
                <p14:modId xmlns:p14="http://schemas.microsoft.com/office/powerpoint/2010/main" val="1041356871"/>
              </p:ext>
            </p:extLst>
          </p:nvPr>
        </p:nvGraphicFramePr>
        <p:xfrm>
          <a:off x="685800" y="3013075"/>
          <a:ext cx="7932738" cy="2298700"/>
        </p:xfrm>
        <a:graphic>
          <a:graphicData uri="http://schemas.openxmlformats.org/presentationml/2006/ole">
            <mc:AlternateContent xmlns:mc="http://schemas.openxmlformats.org/markup-compatibility/2006">
              <mc:Choice xmlns:v="urn:schemas-microsoft-com:vml" Requires="v">
                <p:oleObj name="Document" r:id="rId3" imgW="8255000" imgH="2387600" progId="Word.Document.8">
                  <p:embed/>
                </p:oleObj>
              </mc:Choice>
              <mc:Fallback>
                <p:oleObj name="Document" r:id="rId3" imgW="8255000" imgH="2387600" progId="Word.Document.8">
                  <p:embed/>
                  <p:pic>
                    <p:nvPicPr>
                      <p:cNvPr id="3075" name="Object 3"/>
                      <p:cNvPicPr>
                        <a:picLocks noChangeAspect="1" noChangeArrowheads="1"/>
                      </p:cNvPicPr>
                      <p:nvPr/>
                    </p:nvPicPr>
                    <p:blipFill>
                      <a:blip r:embed="rId4"/>
                      <a:srcRect/>
                      <a:stretch>
                        <a:fillRect/>
                      </a:stretch>
                    </p:blipFill>
                    <p:spPr bwMode="auto">
                      <a:xfrm>
                        <a:off x="685800" y="3013075"/>
                        <a:ext cx="7932738" cy="22987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0579-7357-8B9A-2698-3B5FC298585C}"/>
              </a:ext>
            </a:extLst>
          </p:cNvPr>
          <p:cNvSpPr>
            <a:spLocks noGrp="1"/>
          </p:cNvSpPr>
          <p:nvPr>
            <p:ph type="title"/>
          </p:nvPr>
        </p:nvSpPr>
        <p:spPr/>
        <p:txBody>
          <a:bodyPr/>
          <a:lstStyle/>
          <a:p>
            <a:r>
              <a:rPr lang="en-US" dirty="0"/>
              <a:t>BSRP with Unavailability Feedback</a:t>
            </a:r>
          </a:p>
        </p:txBody>
      </p:sp>
      <p:sp>
        <p:nvSpPr>
          <p:cNvPr id="3" name="Content Placeholder 2">
            <a:extLst>
              <a:ext uri="{FF2B5EF4-FFF2-40B4-BE49-F238E27FC236}">
                <a16:creationId xmlns:a16="http://schemas.microsoft.com/office/drawing/2014/main" id="{E41955D1-9CB8-7756-839C-A54DFE25E670}"/>
              </a:ext>
            </a:extLst>
          </p:cNvPr>
          <p:cNvSpPr>
            <a:spLocks noGrp="1"/>
          </p:cNvSpPr>
          <p:nvPr>
            <p:ph idx="1"/>
          </p:nvPr>
        </p:nvSpPr>
        <p:spPr>
          <a:xfrm>
            <a:off x="685800" y="1981200"/>
            <a:ext cx="7770813" cy="2417805"/>
          </a:xfrm>
        </p:spPr>
        <p:txBody>
          <a:bodyPr/>
          <a:lstStyle/>
          <a:p>
            <a:pPr>
              <a:buFont typeface="Arial" panose="020B0604020202020204" pitchFamily="34" charset="0"/>
              <a:buChar char="•"/>
            </a:pPr>
            <a:r>
              <a:rPr lang="en-US" sz="1800" b="0" dirty="0"/>
              <a:t>A non-AP STA as a TXOP holder may carry the unavailability feedback to the AP using the ICF</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BSRP as an ICF will carry a Special User Info field that indicates the unavailability information </a:t>
            </a:r>
          </a:p>
          <a:p>
            <a:pPr lvl="1">
              <a:buFont typeface="Arial" panose="020B0604020202020204" pitchFamily="34" charset="0"/>
              <a:buChar char="•"/>
            </a:pPr>
            <a:r>
              <a:rPr lang="en-US" sz="1400" b="0" dirty="0"/>
              <a:t>a special AID12 value can be used</a:t>
            </a:r>
          </a:p>
          <a:p>
            <a:pPr lvl="1">
              <a:buFont typeface="Arial" panose="020B0604020202020204" pitchFamily="34" charset="0"/>
              <a:buChar char="•"/>
            </a:pPr>
            <a:endParaRPr lang="en-US" sz="1400" b="0" dirty="0"/>
          </a:p>
          <a:p>
            <a:pPr>
              <a:buFont typeface="Arial" panose="020B0604020202020204" pitchFamily="34" charset="0"/>
              <a:buChar char="•"/>
            </a:pPr>
            <a:r>
              <a:rPr lang="en-US" sz="1800" b="0" dirty="0"/>
              <a:t>The Special User Info field will carry the unavailability start time and duration</a:t>
            </a:r>
          </a:p>
          <a:p>
            <a:pPr marL="0" indent="0"/>
            <a:endParaRPr lang="en-US" sz="1800" b="0" dirty="0"/>
          </a:p>
        </p:txBody>
      </p:sp>
      <p:sp>
        <p:nvSpPr>
          <p:cNvPr id="4" name="Slide Number Placeholder 3">
            <a:extLst>
              <a:ext uri="{FF2B5EF4-FFF2-40B4-BE49-F238E27FC236}">
                <a16:creationId xmlns:a16="http://schemas.microsoft.com/office/drawing/2014/main" id="{19A347BE-61FD-0514-83C4-5EE8130616CD}"/>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039213BA-C7E1-465B-5D3C-733C21045D54}"/>
              </a:ext>
            </a:extLst>
          </p:cNvPr>
          <p:cNvSpPr>
            <a:spLocks noGrp="1"/>
          </p:cNvSpPr>
          <p:nvPr>
            <p:ph type="ftr" idx="14"/>
          </p:nvPr>
        </p:nvSpPr>
        <p:spPr/>
        <p:txBody>
          <a:bodyPr/>
          <a:lstStyle/>
          <a:p>
            <a:r>
              <a:rPr lang="en-US" dirty="0"/>
              <a:t>Abdel K. Ajami et al., </a:t>
            </a:r>
            <a:r>
              <a:rPr lang="en-GB" dirty="0"/>
              <a:t>Apple Inc.</a:t>
            </a:r>
          </a:p>
        </p:txBody>
      </p:sp>
      <p:pic>
        <p:nvPicPr>
          <p:cNvPr id="15" name="Picture 14">
            <a:extLst>
              <a:ext uri="{FF2B5EF4-FFF2-40B4-BE49-F238E27FC236}">
                <a16:creationId xmlns:a16="http://schemas.microsoft.com/office/drawing/2014/main" id="{714695E4-0D21-5A22-87B8-D96F772E6BAA}"/>
              </a:ext>
            </a:extLst>
          </p:cNvPr>
          <p:cNvPicPr>
            <a:picLocks noChangeAspect="1"/>
          </p:cNvPicPr>
          <p:nvPr/>
        </p:nvPicPr>
        <p:blipFill>
          <a:blip r:embed="rId2"/>
          <a:stretch>
            <a:fillRect/>
          </a:stretch>
        </p:blipFill>
        <p:spPr>
          <a:xfrm>
            <a:off x="1414334" y="4629192"/>
            <a:ext cx="5620780" cy="1601777"/>
          </a:xfrm>
          <a:prstGeom prst="rect">
            <a:avLst/>
          </a:prstGeom>
        </p:spPr>
      </p:pic>
    </p:spTree>
    <p:extLst>
      <p:ext uri="{BB962C8B-B14F-4D97-AF65-F5344CB8AC3E}">
        <p14:creationId xmlns:p14="http://schemas.microsoft.com/office/powerpoint/2010/main" val="2558221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44B8A-A720-6734-0BCD-F32F650F3A9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Summary</a:t>
            </a:r>
          </a:p>
        </p:txBody>
      </p:sp>
      <p:sp>
        <p:nvSpPr>
          <p:cNvPr id="3" name="Content Placeholder 2">
            <a:extLst>
              <a:ext uri="{FF2B5EF4-FFF2-40B4-BE49-F238E27FC236}">
                <a16:creationId xmlns:a16="http://schemas.microsoft.com/office/drawing/2014/main" id="{31215252-AFFA-13CC-F36B-84CA12A4DB17}"/>
              </a:ext>
            </a:extLst>
          </p:cNvPr>
          <p:cNvSpPr>
            <a:spLocks noGrp="1"/>
          </p:cNvSpPr>
          <p:nvPr>
            <p:ph idx="1"/>
          </p:nvPr>
        </p:nvSpPr>
        <p:spPr>
          <a:xfrm>
            <a:off x="685800" y="1981200"/>
            <a:ext cx="7770813" cy="4113213"/>
          </a:xfrm>
        </p:spPr>
        <p:txBody>
          <a:bodyPr/>
          <a:lstStyle/>
          <a:p>
            <a:pPr algn="just">
              <a:buFont typeface="Arial" panose="020B0604020202020204" pitchFamily="34" charset="0"/>
              <a:buChar char="•"/>
            </a:pPr>
            <a:r>
              <a:rPr lang="en-US" sz="1600" b="0" dirty="0"/>
              <a:t>In these slides, we discussed the BSRP Design as an ICF</a:t>
            </a:r>
          </a:p>
          <a:p>
            <a:pPr algn="just">
              <a:buFont typeface="Arial" panose="020B0604020202020204" pitchFamily="34" charset="0"/>
              <a:buChar char="•"/>
            </a:pPr>
            <a:endParaRPr lang="en-US" sz="1600" b="0" dirty="0"/>
          </a:p>
          <a:p>
            <a:pPr algn="just">
              <a:buFont typeface="Arial" panose="020B0604020202020204" pitchFamily="34" charset="0"/>
              <a:buChar char="•"/>
            </a:pPr>
            <a:endParaRPr lang="en-US" sz="1600" b="0" dirty="0"/>
          </a:p>
          <a:p>
            <a:pPr algn="just">
              <a:buFont typeface="Arial" panose="020B0604020202020204" pitchFamily="34" charset="0"/>
              <a:buChar char="•"/>
            </a:pPr>
            <a:endParaRPr lang="en-US" sz="1600" b="0" dirty="0"/>
          </a:p>
          <a:p>
            <a:pPr algn="just">
              <a:buFont typeface="Arial" panose="020B0604020202020204" pitchFamily="34" charset="0"/>
              <a:buChar char="•"/>
            </a:pPr>
            <a:endParaRPr lang="en-US" sz="1600" b="0" dirty="0"/>
          </a:p>
          <a:p>
            <a:pPr algn="just">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144D3212-BD22-22B4-BD25-7CE93C05C4A1}"/>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5C50236D-74D1-7442-73C3-A5465B365167}"/>
              </a:ext>
            </a:extLst>
          </p:cNvPr>
          <p:cNvSpPr>
            <a:spLocks noGrp="1"/>
          </p:cNvSpPr>
          <p:nvPr>
            <p:ph type="ftr" idx="14"/>
          </p:nvPr>
        </p:nvSpPr>
        <p:spPr/>
        <p:txBody>
          <a:bodyPr/>
          <a:lstStyle/>
          <a:p>
            <a:pPr>
              <a:defRPr/>
            </a:pPr>
            <a:r>
              <a:rPr lang="en-US" dirty="0"/>
              <a:t>Abdel </a:t>
            </a:r>
            <a:r>
              <a:rPr lang="en-GB" dirty="0"/>
              <a:t>K. Ajami</a:t>
            </a:r>
            <a:r>
              <a:rPr lang="en-US" dirty="0"/>
              <a:t> et al., Apple Inc.</a:t>
            </a:r>
          </a:p>
        </p:txBody>
      </p:sp>
    </p:spTree>
    <p:extLst>
      <p:ext uri="{BB962C8B-B14F-4D97-AF65-F5344CB8AC3E}">
        <p14:creationId xmlns:p14="http://schemas.microsoft.com/office/powerpoint/2010/main" val="2247173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62B70-F546-FFC5-8829-37B25A32A38B}"/>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Straw poll #1</a:t>
            </a:r>
          </a:p>
        </p:txBody>
      </p:sp>
      <p:sp>
        <p:nvSpPr>
          <p:cNvPr id="3" name="Content Placeholder 2">
            <a:extLst>
              <a:ext uri="{FF2B5EF4-FFF2-40B4-BE49-F238E27FC236}">
                <a16:creationId xmlns:a16="http://schemas.microsoft.com/office/drawing/2014/main" id="{401DC0BC-6A03-EEEB-7EFB-57D27F6AD3FD}"/>
              </a:ext>
            </a:extLst>
          </p:cNvPr>
          <p:cNvSpPr>
            <a:spLocks noGrp="1"/>
          </p:cNvSpPr>
          <p:nvPr>
            <p:ph idx="1"/>
          </p:nvPr>
        </p:nvSpPr>
        <p:spPr/>
        <p:txBody>
          <a:bodyPr/>
          <a:lstStyle/>
          <a:p>
            <a:pPr>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Do you support to include the following in the 11bn SFD:</a:t>
            </a:r>
          </a:p>
          <a:p>
            <a:pPr lvl="1">
              <a:buFont typeface="Arial" panose="020B0604020202020204" pitchFamily="34" charset="0"/>
              <a:buChar char="•"/>
            </a:pPr>
            <a:r>
              <a:rPr lang="en-US" sz="1800" b="0" dirty="0"/>
              <a:t>An individually addressed BSRP Trigger, used as an ICF, can indicate whether the responding PPDU is a non-HT (duplicate) PPDU and contains a multi-STA BA?</a:t>
            </a:r>
          </a:p>
          <a:p>
            <a:pPr lvl="2">
              <a:buFont typeface="Arial" panose="020B0604020202020204" pitchFamily="34" charset="0"/>
              <a:buChar char="•"/>
            </a:pPr>
            <a:r>
              <a:rPr lang="en-US" sz="1600" b="0" dirty="0"/>
              <a:t>The indication (TBD whether reserved value or a reserved bit) is carried in the Common Info field of the BSRP Trigger frame</a:t>
            </a:r>
          </a:p>
          <a:p>
            <a:endParaRPr lang="en-US" dirty="0"/>
          </a:p>
          <a:p>
            <a:endParaRPr lang="en-US" dirty="0"/>
          </a:p>
        </p:txBody>
      </p:sp>
      <p:sp>
        <p:nvSpPr>
          <p:cNvPr id="4" name="Slide Number Placeholder 3">
            <a:extLst>
              <a:ext uri="{FF2B5EF4-FFF2-40B4-BE49-F238E27FC236}">
                <a16:creationId xmlns:a16="http://schemas.microsoft.com/office/drawing/2014/main" id="{59A9FC95-6314-5928-ADD4-135D793D830B}"/>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2E497184-CCBA-802C-A854-BC256A1D0F64}"/>
              </a:ext>
            </a:extLst>
          </p:cNvPr>
          <p:cNvSpPr>
            <a:spLocks noGrp="1"/>
          </p:cNvSpPr>
          <p:nvPr>
            <p:ph type="ftr" idx="14"/>
          </p:nvPr>
        </p:nvSpPr>
        <p:spPr/>
        <p:txBody>
          <a:bodyPr/>
          <a:lstStyle/>
          <a:p>
            <a:pPr>
              <a:defRPr/>
            </a:pPr>
            <a:r>
              <a:rPr lang="en-US" dirty="0"/>
              <a:t>Abdel </a:t>
            </a:r>
            <a:r>
              <a:rPr lang="en-GB" dirty="0"/>
              <a:t>K. Ajami</a:t>
            </a:r>
            <a:r>
              <a:rPr lang="en-US" dirty="0"/>
              <a:t> et al., Apple Inc.</a:t>
            </a:r>
          </a:p>
        </p:txBody>
      </p:sp>
    </p:spTree>
    <p:extLst>
      <p:ext uri="{BB962C8B-B14F-4D97-AF65-F5344CB8AC3E}">
        <p14:creationId xmlns:p14="http://schemas.microsoft.com/office/powerpoint/2010/main" val="97590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40A65-E24D-5111-CE7D-2A38E279A043}"/>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DA5F46A5-68F9-35D7-AAA9-5BA933DD493D}"/>
              </a:ext>
            </a:extLst>
          </p:cNvPr>
          <p:cNvSpPr>
            <a:spLocks noGrp="1"/>
          </p:cNvSpPr>
          <p:nvPr>
            <p:ph idx="1"/>
          </p:nvPr>
        </p:nvSpPr>
        <p:spPr/>
        <p:txBody>
          <a:bodyPr/>
          <a:lstStyle/>
          <a:p>
            <a:r>
              <a:rPr lang="en-US" sz="1400" dirty="0"/>
              <a:t>[1] 11-24-1247-00-00bn-icf-icr-design-for-coex, Abdel Karim Ajami Et al.</a:t>
            </a:r>
          </a:p>
          <a:p>
            <a:r>
              <a:rPr lang="en-US" sz="1400" dirty="0"/>
              <a:t>[2] 11-24-0094-00-00bn-probe-before-talk-and-unsolicited-unavailability-announcement-for-co-ex-management, Qi Wang Et al.</a:t>
            </a:r>
          </a:p>
          <a:p>
            <a:r>
              <a:rPr lang="en-US" sz="1400" dirty="0"/>
              <a:t>[3] 11-24-0420-02-00bn-enabling-flexible-coexistence-operation, </a:t>
            </a:r>
            <a:r>
              <a:rPr lang="en-US" sz="1400" dirty="0" err="1"/>
              <a:t>Guogang</a:t>
            </a:r>
            <a:r>
              <a:rPr lang="en-US" sz="1400" dirty="0"/>
              <a:t> Huang Et al.</a:t>
            </a:r>
          </a:p>
          <a:p>
            <a:r>
              <a:rPr lang="en-US" sz="1400" dirty="0"/>
              <a:t>[4] 11-24-0543-00-00bn-coexistence-protocols-for-uhr-follow-up, </a:t>
            </a:r>
            <a:r>
              <a:rPr lang="en-US" sz="1400" dirty="0" err="1"/>
              <a:t>Sherief</a:t>
            </a:r>
            <a:r>
              <a:rPr lang="en-US" sz="1400" dirty="0"/>
              <a:t> </a:t>
            </a:r>
            <a:r>
              <a:rPr lang="en-US" sz="1400" dirty="0" err="1"/>
              <a:t>Helwa</a:t>
            </a:r>
            <a:r>
              <a:rPr lang="en-US" sz="1400" dirty="0"/>
              <a:t> Et al.</a:t>
            </a:r>
          </a:p>
          <a:p>
            <a:r>
              <a:rPr lang="en-US" sz="1400" dirty="0"/>
              <a:t>[5] 11-23-2002-02-00bn-in-device-coexistence-and-interference-follow-up, Laurent </a:t>
            </a:r>
            <a:r>
              <a:rPr lang="en-US" sz="1400" dirty="0" err="1"/>
              <a:t>Cariou</a:t>
            </a:r>
            <a:r>
              <a:rPr lang="en-US" sz="1400" dirty="0"/>
              <a:t> Et al.</a:t>
            </a:r>
          </a:p>
          <a:p>
            <a:r>
              <a:rPr lang="en-US" altLang="zh-CN" sz="1400" dirty="0"/>
              <a:t>[6] </a:t>
            </a:r>
            <a:r>
              <a:rPr lang="it-IT" altLang="zh-CN" sz="1400" dirty="0"/>
              <a:t>11-23-1964-01-00bn-coexistence-protocols-for-uhr</a:t>
            </a:r>
            <a:r>
              <a:rPr lang="en-US" altLang="zh-CN" sz="1400" dirty="0"/>
              <a:t>, Alfred </a:t>
            </a:r>
            <a:r>
              <a:rPr lang="en-US" altLang="zh-CN" sz="1400" dirty="0" err="1"/>
              <a:t>Asterjadhi</a:t>
            </a:r>
            <a:r>
              <a:rPr lang="en-US" altLang="zh-CN" sz="1400" dirty="0"/>
              <a:t> </a:t>
            </a:r>
            <a:r>
              <a:rPr lang="en-US" sz="1400" dirty="0"/>
              <a:t>Et al.</a:t>
            </a:r>
          </a:p>
          <a:p>
            <a:r>
              <a:rPr lang="en-US" sz="1400" dirty="0"/>
              <a:t>[7] 11-23-0816-01-0uhr-enhancements-for-latency-sensitive-traffic-and-in-device-coexistence, </a:t>
            </a:r>
            <a:r>
              <a:rPr lang="en-US" sz="1400" dirty="0" err="1"/>
              <a:t>Shubhodeep</a:t>
            </a:r>
            <a:r>
              <a:rPr lang="en-US" sz="1400" dirty="0"/>
              <a:t> Adhikari Et al.</a:t>
            </a:r>
          </a:p>
          <a:p>
            <a:r>
              <a:rPr lang="en-US" sz="1400" dirty="0"/>
              <a:t>[8] 11-24-0436-00-00bn-sp-based-in-device-coexistence, Jason Yuchen Guo Et al.</a:t>
            </a:r>
          </a:p>
          <a:p>
            <a:r>
              <a:rPr lang="en-US" sz="1400" dirty="0"/>
              <a:t>[9] </a:t>
            </a:r>
            <a:r>
              <a:rPr lang="it-IT" altLang="zh-CN" sz="1400" dirty="0"/>
              <a:t>11-24-0494-02-00bn-in-device-coexistence-follow-up</a:t>
            </a:r>
            <a:r>
              <a:rPr lang="en-US" altLang="zh-CN" sz="1400" dirty="0"/>
              <a:t>, </a:t>
            </a:r>
            <a:r>
              <a:rPr lang="en-US" altLang="zh-CN" sz="1400" dirty="0" err="1"/>
              <a:t>Liwen</a:t>
            </a:r>
            <a:r>
              <a:rPr lang="en-US" altLang="zh-CN" sz="1400" dirty="0"/>
              <a:t> Chu </a:t>
            </a:r>
            <a:r>
              <a:rPr lang="en-US" sz="1400" dirty="0"/>
              <a:t>Et al.</a:t>
            </a:r>
          </a:p>
        </p:txBody>
      </p:sp>
      <p:sp>
        <p:nvSpPr>
          <p:cNvPr id="4" name="Slide Number Placeholder 3">
            <a:extLst>
              <a:ext uri="{FF2B5EF4-FFF2-40B4-BE49-F238E27FC236}">
                <a16:creationId xmlns:a16="http://schemas.microsoft.com/office/drawing/2014/main" id="{B0FA9212-E0C0-1A3D-A6D4-F1194ED6DA83}"/>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110687B3-8694-A2F3-1653-EA7146C0BF8F}"/>
              </a:ext>
            </a:extLst>
          </p:cNvPr>
          <p:cNvSpPr>
            <a:spLocks noGrp="1"/>
          </p:cNvSpPr>
          <p:nvPr>
            <p:ph type="ftr" idx="14"/>
          </p:nvPr>
        </p:nvSpPr>
        <p:spPr/>
        <p:txBody>
          <a:bodyPr/>
          <a:lstStyle/>
          <a:p>
            <a:pPr>
              <a:defRPr/>
            </a:pPr>
            <a:r>
              <a:rPr lang="en-US" dirty="0"/>
              <a:t>Abdel </a:t>
            </a:r>
            <a:r>
              <a:rPr lang="en-GB" dirty="0"/>
              <a:t>K. Ajami</a:t>
            </a:r>
            <a:r>
              <a:rPr lang="en-US" dirty="0"/>
              <a:t> et al., Apple Inc.</a:t>
            </a:r>
          </a:p>
        </p:txBody>
      </p:sp>
    </p:spTree>
    <p:extLst>
      <p:ext uri="{BB962C8B-B14F-4D97-AF65-F5344CB8AC3E}">
        <p14:creationId xmlns:p14="http://schemas.microsoft.com/office/powerpoint/2010/main" val="122877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2CA0B-558A-9FFB-0F2E-61BE40A32B3E}"/>
              </a:ext>
            </a:extLst>
          </p:cNvPr>
          <p:cNvSpPr>
            <a:spLocks noGrp="1"/>
          </p:cNvSpPr>
          <p:nvPr>
            <p:ph type="title"/>
          </p:nvPr>
        </p:nvSpPr>
        <p:spPr/>
        <p:txBody>
          <a:bodyPr/>
          <a:lstStyle/>
          <a:p>
            <a:r>
              <a:rPr lang="en-US" sz="2800" dirty="0"/>
              <a:t>Introduction</a:t>
            </a:r>
          </a:p>
        </p:txBody>
      </p:sp>
      <p:sp>
        <p:nvSpPr>
          <p:cNvPr id="3" name="Content Placeholder 2">
            <a:extLst>
              <a:ext uri="{FF2B5EF4-FFF2-40B4-BE49-F238E27FC236}">
                <a16:creationId xmlns:a16="http://schemas.microsoft.com/office/drawing/2014/main" id="{506E98C3-890D-693F-7B8D-2121A999810E}"/>
              </a:ext>
            </a:extLst>
          </p:cNvPr>
          <p:cNvSpPr>
            <a:spLocks noGrp="1"/>
          </p:cNvSpPr>
          <p:nvPr>
            <p:ph idx="1"/>
          </p:nvPr>
        </p:nvSpPr>
        <p:spPr>
          <a:xfrm>
            <a:off x="685800" y="1751013"/>
            <a:ext cx="8108343" cy="4113213"/>
          </a:xfrm>
        </p:spPr>
        <p:txBody>
          <a:bodyPr/>
          <a:lstStyle/>
          <a:p>
            <a:pPr marL="285750" marR="0" indent="-285750">
              <a:spcBef>
                <a:spcPts val="0"/>
              </a:spcBef>
              <a:spcAft>
                <a:spcPts val="0"/>
              </a:spcAft>
              <a:buFont typeface="Arial" panose="020B0604020202020204" pitchFamily="34" charset="0"/>
              <a:buChar char="•"/>
              <a:tabLst>
                <a:tab pos="457200" algn="l"/>
                <a:tab pos="457200" algn="l"/>
              </a:tabLst>
            </a:pP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TGbn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agreed to the following mechanisms to enhance the In-device Coexistence:</a:t>
            </a:r>
          </a:p>
          <a:p>
            <a:pPr marL="285750" marR="0" indent="-285750">
              <a:spcBef>
                <a:spcPts val="0"/>
              </a:spcBef>
              <a:spcAft>
                <a:spcPts val="0"/>
              </a:spcAft>
              <a:buFont typeface="Arial" panose="020B0604020202020204" pitchFamily="34" charset="0"/>
              <a:buChar char="•"/>
              <a:tabLst>
                <a:tab pos="457200" algn="l"/>
                <a:tab pos="457200" algn="l"/>
              </a:tabLst>
            </a:pP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tabLst>
                <a:tab pos="457200" algn="l"/>
                <a:tab pos="457200" algn="l"/>
              </a:tabLst>
            </a:pPr>
            <a:r>
              <a:rPr lang="en-US" sz="1800" b="0" dirty="0">
                <a:latin typeface="Times New Roman" panose="02020603050405020304" pitchFamily="18" charset="0"/>
                <a:cs typeface="Times New Roman" panose="02020603050405020304" pitchFamily="18" charset="0"/>
              </a:rPr>
              <a:t>11bn defines a mechanism for a non-AP STA to report unavailability at TXOP level and define or reuse/update existing mechanism for a non-AP STA to report long term (periodic) unavailability.</a:t>
            </a:r>
          </a:p>
          <a:p>
            <a:pPr marL="685800" lvl="1">
              <a:spcBef>
                <a:spcPts val="0"/>
              </a:spcBef>
              <a:spcAft>
                <a:spcPts val="0"/>
              </a:spcAft>
              <a:buFont typeface="Arial" panose="020B0604020202020204" pitchFamily="34" charset="0"/>
              <a:buChar char="•"/>
              <a:tabLst>
                <a:tab pos="457200" algn="l"/>
                <a:tab pos="457200" algn="l"/>
              </a:tabLst>
            </a:pPr>
            <a:endParaRPr lang="en-US" sz="1800" dirty="0">
              <a:latin typeface="Times New Roman" panose="02020603050405020304" pitchFamily="18" charset="0"/>
              <a:cs typeface="Times New Roman" panose="02020603050405020304" pitchFamily="18" charset="0"/>
            </a:endParaRPr>
          </a:p>
          <a:p>
            <a:pPr marL="0" indent="0">
              <a:spcBef>
                <a:spcPts val="0"/>
              </a:spcBef>
              <a:spcAft>
                <a:spcPts val="0"/>
              </a:spcAft>
              <a:tabLst>
                <a:tab pos="457200" algn="l"/>
                <a:tab pos="457200" algn="l"/>
              </a:tabLst>
            </a:pPr>
            <a:endParaRPr lang="en-US" sz="1800" b="0" dirty="0">
              <a:latin typeface="Times New Roman" panose="02020603050405020304" pitchFamily="18" charset="0"/>
              <a:cs typeface="Times New Roman" panose="02020603050405020304" pitchFamily="18" charset="0"/>
            </a:endParaRPr>
          </a:p>
          <a:p>
            <a:pPr marL="285750">
              <a:spcBef>
                <a:spcPts val="0"/>
              </a:spcBef>
              <a:spcAft>
                <a:spcPts val="0"/>
              </a:spcAft>
              <a:buFont typeface="Arial" panose="020B0604020202020204" pitchFamily="34" charset="0"/>
              <a:buChar char="•"/>
              <a:tabLst>
                <a:tab pos="457200" algn="l"/>
                <a:tab pos="457200" algn="l"/>
              </a:tabLst>
            </a:pPr>
            <a:r>
              <a:rPr lang="en-US" sz="1800" b="0" dirty="0">
                <a:latin typeface="Times New Roman" panose="02020603050405020304" pitchFamily="18" charset="0"/>
                <a:cs typeface="Times New Roman" panose="02020603050405020304" pitchFamily="18" charset="0"/>
              </a:rPr>
              <a:t>In these slides, we focus on next level details of reporting the unavailability at a TXOP level</a:t>
            </a:r>
          </a:p>
          <a:p>
            <a:pPr marL="685800" lvl="1">
              <a:spcBef>
                <a:spcPts val="0"/>
              </a:spcBef>
              <a:spcAft>
                <a:spcPts val="0"/>
              </a:spcAft>
              <a:buFont typeface="Arial" panose="020B0604020202020204" pitchFamily="34" charset="0"/>
              <a:buChar char="•"/>
              <a:tabLst>
                <a:tab pos="457200" algn="l"/>
                <a:tab pos="457200" algn="l"/>
              </a:tabLst>
            </a:pPr>
            <a:endParaRPr lang="en-US" sz="1600" b="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1E1D828-6199-E353-5FF2-431C9B50B19B}"/>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95940B0-846B-1175-315A-6821A3DFF919}"/>
              </a:ext>
            </a:extLst>
          </p:cNvPr>
          <p:cNvSpPr>
            <a:spLocks noGrp="1"/>
          </p:cNvSpPr>
          <p:nvPr>
            <p:ph type="ftr" idx="14"/>
          </p:nvPr>
        </p:nvSpPr>
        <p:spPr/>
        <p:txBody>
          <a:bodyPr/>
          <a:lstStyle/>
          <a:p>
            <a:pPr>
              <a:defRPr/>
            </a:pPr>
            <a:r>
              <a:rPr lang="en-US" dirty="0"/>
              <a:t>Abdel K. Ajami et al., Apple Inc.</a:t>
            </a:r>
          </a:p>
        </p:txBody>
      </p:sp>
    </p:spTree>
    <p:extLst>
      <p:ext uri="{BB962C8B-B14F-4D97-AF65-F5344CB8AC3E}">
        <p14:creationId xmlns:p14="http://schemas.microsoft.com/office/powerpoint/2010/main" val="3305682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921A4-CA2A-E96B-1724-2359BBE07EC5}"/>
              </a:ext>
            </a:extLst>
          </p:cNvPr>
          <p:cNvSpPr>
            <a:spLocks noGrp="1"/>
          </p:cNvSpPr>
          <p:nvPr>
            <p:ph type="title"/>
          </p:nvPr>
        </p:nvSpPr>
        <p:spPr/>
        <p:txBody>
          <a:bodyPr/>
          <a:lstStyle/>
          <a:p>
            <a:r>
              <a:rPr lang="en-US" sz="2800" dirty="0"/>
              <a:t>Recap</a:t>
            </a:r>
          </a:p>
        </p:txBody>
      </p:sp>
      <p:sp>
        <p:nvSpPr>
          <p:cNvPr id="3" name="Content Placeholder 2">
            <a:extLst>
              <a:ext uri="{FF2B5EF4-FFF2-40B4-BE49-F238E27FC236}">
                <a16:creationId xmlns:a16="http://schemas.microsoft.com/office/drawing/2014/main" id="{E45645D3-022D-3AF4-14DA-51B08F371A04}"/>
              </a:ext>
            </a:extLst>
          </p:cNvPr>
          <p:cNvSpPr>
            <a:spLocks noGrp="1"/>
          </p:cNvSpPr>
          <p:nvPr>
            <p:ph idx="1"/>
          </p:nvPr>
        </p:nvSpPr>
        <p:spPr>
          <a:xfrm>
            <a:off x="685800" y="1981200"/>
            <a:ext cx="7856538" cy="4113213"/>
          </a:xfrm>
        </p:spPr>
        <p:txBody>
          <a:bodyPr/>
          <a:lstStyle/>
          <a:p>
            <a:pPr>
              <a:buFont typeface="Arial" panose="020B0604020202020204" pitchFamily="34" charset="0"/>
              <a:buChar char="•"/>
            </a:pPr>
            <a:r>
              <a:rPr lang="en-US" sz="1800" b="0" dirty="0"/>
              <a:t>A TXOP holder (e.g., AP) sends an Initial Control Frame (ICF) to a STA that is experiencing a Coex session to solicit its unavailability info (see [1-9])</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STA reports back in an ICR its unavailability information to the AP</a:t>
            </a:r>
          </a:p>
          <a:p>
            <a:pPr lvl="1">
              <a:buFont typeface="Arial" panose="020B0604020202020204" pitchFamily="34" charset="0"/>
              <a:buChar char="•"/>
            </a:pPr>
            <a:r>
              <a:rPr lang="en-US" sz="1400" b="0" dirty="0"/>
              <a:t>Multi-STA BA is an existing frame and is preferred due to flexibility to include multiple feedbacks with minimal overhead using the Per AID TID Info field (see [1])</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goal is to enhance the performance by reducing data loss, failed transmissions, and preventing unnecessary transmit rate reduction</a:t>
            </a:r>
          </a:p>
        </p:txBody>
      </p:sp>
      <p:sp>
        <p:nvSpPr>
          <p:cNvPr id="4" name="Slide Number Placeholder 3">
            <a:extLst>
              <a:ext uri="{FF2B5EF4-FFF2-40B4-BE49-F238E27FC236}">
                <a16:creationId xmlns:a16="http://schemas.microsoft.com/office/drawing/2014/main" id="{689B3E9C-DD71-D5AC-605E-F847E7CFD8F6}"/>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685F0BDF-269E-3AEC-344D-DDE11CA629D9}"/>
              </a:ext>
            </a:extLst>
          </p:cNvPr>
          <p:cNvSpPr>
            <a:spLocks noGrp="1"/>
          </p:cNvSpPr>
          <p:nvPr>
            <p:ph type="ftr" idx="14"/>
          </p:nvPr>
        </p:nvSpPr>
        <p:spPr/>
        <p:txBody>
          <a:bodyPr/>
          <a:lstStyle/>
          <a:p>
            <a:r>
              <a:rPr lang="en-GB" dirty="0"/>
              <a:t>Abdel K. Ajami et al., Apple Inc.</a:t>
            </a:r>
          </a:p>
        </p:txBody>
      </p:sp>
    </p:spTree>
    <p:extLst>
      <p:ext uri="{BB962C8B-B14F-4D97-AF65-F5344CB8AC3E}">
        <p14:creationId xmlns:p14="http://schemas.microsoft.com/office/powerpoint/2010/main" val="2817654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0EF6-A6E1-8A51-5323-7096F085DDB6}"/>
              </a:ext>
            </a:extLst>
          </p:cNvPr>
          <p:cNvSpPr>
            <a:spLocks noGrp="1"/>
          </p:cNvSpPr>
          <p:nvPr>
            <p:ph type="title"/>
          </p:nvPr>
        </p:nvSpPr>
        <p:spPr/>
        <p:txBody>
          <a:bodyPr/>
          <a:lstStyle/>
          <a:p>
            <a:r>
              <a:rPr lang="en-US" sz="2800" dirty="0"/>
              <a:t>ICF Design For Coex</a:t>
            </a:r>
          </a:p>
        </p:txBody>
      </p:sp>
      <p:sp>
        <p:nvSpPr>
          <p:cNvPr id="3" name="Content Placeholder 2">
            <a:extLst>
              <a:ext uri="{FF2B5EF4-FFF2-40B4-BE49-F238E27FC236}">
                <a16:creationId xmlns:a16="http://schemas.microsoft.com/office/drawing/2014/main" id="{0485EEFD-DC1F-EB9A-1C2F-F741250A474A}"/>
              </a:ext>
            </a:extLst>
          </p:cNvPr>
          <p:cNvSpPr>
            <a:spLocks noGrp="1"/>
          </p:cNvSpPr>
          <p:nvPr>
            <p:ph idx="1"/>
          </p:nvPr>
        </p:nvSpPr>
        <p:spPr>
          <a:xfrm>
            <a:off x="685800" y="1790757"/>
            <a:ext cx="8259417" cy="3335611"/>
          </a:xfrm>
        </p:spPr>
        <p:txBody>
          <a:bodyPr/>
          <a:lstStyle/>
          <a:p>
            <a:pPr marL="0" indent="0"/>
            <a:endParaRPr lang="en-US" sz="700" b="0" dirty="0"/>
          </a:p>
          <a:p>
            <a:pPr>
              <a:buFont typeface="Arial" panose="020B0604020202020204" pitchFamily="34" charset="0"/>
              <a:buChar char="•"/>
            </a:pPr>
            <a:r>
              <a:rPr lang="en-US" sz="1800" b="0" dirty="0"/>
              <a:t>The ICF needs to open a TXOP for legacy and UHR STAs</a:t>
            </a:r>
          </a:p>
          <a:p>
            <a:pPr lvl="1">
              <a:buFont typeface="Arial" panose="020B0604020202020204" pitchFamily="34" charset="0"/>
              <a:buChar char="•"/>
            </a:pPr>
            <a:r>
              <a:rPr lang="en-US" sz="1400" dirty="0"/>
              <a:t>ICF should support EHT EMLSR STAs (e.g., BSRP Trigger frame)</a:t>
            </a:r>
            <a:endParaRPr lang="en-US" sz="1400" b="0" dirty="0"/>
          </a:p>
          <a:p>
            <a:pPr marL="457200" lvl="1" indent="0"/>
            <a:endParaRPr lang="en-US" sz="1600" dirty="0"/>
          </a:p>
          <a:p>
            <a:pPr>
              <a:buFont typeface="Arial" panose="020B0604020202020204" pitchFamily="34" charset="0"/>
              <a:buChar char="•"/>
            </a:pPr>
            <a:r>
              <a:rPr lang="en-US" sz="1800" b="0" dirty="0"/>
              <a:t>The ICF needs to solicit ICR in non-HT (Dup) PPDU for single user to provide NAV protection from legacy clients (e.g., 5GHz)</a:t>
            </a:r>
          </a:p>
          <a:p>
            <a:pPr lvl="1">
              <a:buFont typeface="Arial" panose="020B0604020202020204" pitchFamily="34" charset="0"/>
              <a:buChar char="•"/>
            </a:pPr>
            <a:r>
              <a:rPr lang="en-US" sz="1400" dirty="0"/>
              <a:t>ICF should be carried in non-HT (dup) format for better NAV protection from legacy as well</a:t>
            </a:r>
          </a:p>
          <a:p>
            <a:pPr marL="0" indent="0"/>
            <a:endParaRPr lang="en-US" sz="1800" b="0" dirty="0"/>
          </a:p>
          <a:p>
            <a:pPr>
              <a:buFont typeface="Arial" panose="020B0604020202020204" pitchFamily="34" charset="0"/>
              <a:buChar char="•"/>
            </a:pPr>
            <a:r>
              <a:rPr lang="en-US" sz="1800" b="0" dirty="0"/>
              <a:t>The BSRP Trigger frame is currently used to solicit the feedback (BSR)</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BSRP can solicit the in-device coexistence feedback as well</a:t>
            </a:r>
            <a:endParaRPr lang="en-US" sz="1400" b="0" dirty="0"/>
          </a:p>
          <a:p>
            <a:pPr>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51FEB2EF-825B-73E6-580F-2DC8B71E3365}"/>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B0A781BA-9DB2-D150-8CD5-FAD3DF77EF13}"/>
              </a:ext>
            </a:extLst>
          </p:cNvPr>
          <p:cNvSpPr>
            <a:spLocks noGrp="1"/>
          </p:cNvSpPr>
          <p:nvPr>
            <p:ph type="ftr" idx="14"/>
          </p:nvPr>
        </p:nvSpPr>
        <p:spPr/>
        <p:txBody>
          <a:bodyPr/>
          <a:lstStyle/>
          <a:p>
            <a:r>
              <a:rPr lang="en-GB" dirty="0"/>
              <a:t>Abdel K. Ajami et al., Apple Inc.</a:t>
            </a:r>
          </a:p>
        </p:txBody>
      </p:sp>
    </p:spTree>
    <p:extLst>
      <p:ext uri="{BB962C8B-B14F-4D97-AF65-F5344CB8AC3E}">
        <p14:creationId xmlns:p14="http://schemas.microsoft.com/office/powerpoint/2010/main" val="2418317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C77D2-EDC2-EF84-56F9-464A05CECE81}"/>
              </a:ext>
            </a:extLst>
          </p:cNvPr>
          <p:cNvSpPr>
            <a:spLocks noGrp="1"/>
          </p:cNvSpPr>
          <p:nvPr>
            <p:ph type="title"/>
          </p:nvPr>
        </p:nvSpPr>
        <p:spPr/>
        <p:txBody>
          <a:bodyPr/>
          <a:lstStyle/>
          <a:p>
            <a:r>
              <a:rPr lang="en-US" sz="2800" dirty="0"/>
              <a:t>ICF Design For Coex (Cont’d)</a:t>
            </a:r>
          </a:p>
        </p:txBody>
      </p:sp>
      <p:sp>
        <p:nvSpPr>
          <p:cNvPr id="3" name="Content Placeholder 2">
            <a:extLst>
              <a:ext uri="{FF2B5EF4-FFF2-40B4-BE49-F238E27FC236}">
                <a16:creationId xmlns:a16="http://schemas.microsoft.com/office/drawing/2014/main" id="{FA9FBF0E-01EB-F138-D31D-7297265EFD82}"/>
              </a:ext>
            </a:extLst>
          </p:cNvPr>
          <p:cNvSpPr>
            <a:spLocks noGrp="1"/>
          </p:cNvSpPr>
          <p:nvPr>
            <p:ph idx="1"/>
          </p:nvPr>
        </p:nvSpPr>
        <p:spPr>
          <a:xfrm>
            <a:off x="685800" y="1981200"/>
            <a:ext cx="8140148" cy="4113213"/>
          </a:xfrm>
        </p:spPr>
        <p:txBody>
          <a:bodyPr/>
          <a:lstStyle/>
          <a:p>
            <a:pPr>
              <a:buFont typeface="Arial" panose="020B0604020202020204" pitchFamily="34" charset="0"/>
              <a:buChar char="•"/>
            </a:pPr>
            <a:r>
              <a:rPr lang="en-US" sz="1800" b="0" dirty="0"/>
              <a:t>For Multi-user case, the BSRP as an ICF can solicit an ICR that carry the Coex feedback in TB PPDU format</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For single-user case, BSRP can solicit an ICR that carries Coex feedback in non-HT (Dup) PPDU format for a better NAV protection from legacy clients</a:t>
            </a:r>
          </a:p>
          <a:p>
            <a:pPr lvl="1">
              <a:buFont typeface="Arial" panose="020B0604020202020204" pitchFamily="34" charset="0"/>
              <a:buChar char="•"/>
            </a:pPr>
            <a:r>
              <a:rPr lang="en-US" sz="1500" dirty="0"/>
              <a:t>The ICR duration that carries the Coex feedback could be larger than </a:t>
            </a:r>
            <a:r>
              <a:rPr lang="en-US" sz="1500" i="1" dirty="0" err="1"/>
              <a:t>CTS_Time</a:t>
            </a:r>
            <a:r>
              <a:rPr lang="en-US" sz="1500" i="1" dirty="0"/>
              <a:t> </a:t>
            </a:r>
            <a:r>
              <a:rPr lang="en-US" sz="1500" dirty="0"/>
              <a:t>that is used in the NAV Timeout computation at the third-party STA</a:t>
            </a:r>
            <a:endParaRPr lang="en-US" sz="1500" b="0" dirty="0"/>
          </a:p>
          <a:p>
            <a:pPr lvl="1">
              <a:buFont typeface="Arial" panose="020B0604020202020204" pitchFamily="34" charset="0"/>
              <a:buChar char="•"/>
            </a:pPr>
            <a:r>
              <a:rPr lang="en-US" sz="1500" b="0" dirty="0"/>
              <a:t>A legacy STA that receives the MU RTS sent by the AP but does not detect a subsequent PPDU within a NAV Timeout duration will reset its NAV and contend to access the medium </a:t>
            </a:r>
          </a:p>
          <a:p>
            <a:pPr lvl="2">
              <a:buFont typeface="Arial" panose="020B0604020202020204" pitchFamily="34" charset="0"/>
              <a:buChar char="•"/>
            </a:pPr>
            <a:r>
              <a:rPr lang="en-US" sz="1500" b="0" dirty="0"/>
              <a:t>This leads to interruption of the AP’s DL frame exchange sequence</a:t>
            </a:r>
          </a:p>
          <a:p>
            <a:endParaRPr lang="en-US" dirty="0"/>
          </a:p>
        </p:txBody>
      </p:sp>
      <p:sp>
        <p:nvSpPr>
          <p:cNvPr id="4" name="Slide Number Placeholder 3">
            <a:extLst>
              <a:ext uri="{FF2B5EF4-FFF2-40B4-BE49-F238E27FC236}">
                <a16:creationId xmlns:a16="http://schemas.microsoft.com/office/drawing/2014/main" id="{EA3A5545-1404-90AA-E2B9-3B12C9D839AD}"/>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4D02F60-090A-0B7D-93C1-84BD2E131400}"/>
              </a:ext>
            </a:extLst>
          </p:cNvPr>
          <p:cNvSpPr>
            <a:spLocks noGrp="1"/>
          </p:cNvSpPr>
          <p:nvPr>
            <p:ph type="ftr" idx="14"/>
          </p:nvPr>
        </p:nvSpPr>
        <p:spPr/>
        <p:txBody>
          <a:bodyPr/>
          <a:lstStyle/>
          <a:p>
            <a:r>
              <a:rPr lang="en-GB" dirty="0"/>
              <a:t>Abdel K. Ajami et al., Apple Inc.</a:t>
            </a:r>
          </a:p>
        </p:txBody>
      </p:sp>
    </p:spTree>
    <p:extLst>
      <p:ext uri="{BB962C8B-B14F-4D97-AF65-F5344CB8AC3E}">
        <p14:creationId xmlns:p14="http://schemas.microsoft.com/office/powerpoint/2010/main" val="23765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2CA0B-558A-9FFB-0F2E-61BE40A32B3E}"/>
              </a:ext>
            </a:extLst>
          </p:cNvPr>
          <p:cNvSpPr>
            <a:spLocks noGrp="1"/>
          </p:cNvSpPr>
          <p:nvPr>
            <p:ph type="title"/>
          </p:nvPr>
        </p:nvSpPr>
        <p:spPr>
          <a:xfrm>
            <a:off x="685800" y="685800"/>
            <a:ext cx="7941364" cy="1065213"/>
          </a:xfrm>
        </p:spPr>
        <p:txBody>
          <a:bodyPr/>
          <a:lstStyle/>
          <a:p>
            <a:r>
              <a:rPr lang="en-US" sz="2800" dirty="0">
                <a:latin typeface="Times New Roman" panose="02020603050405020304" pitchFamily="18" charset="0"/>
                <a:cs typeface="Times New Roman" panose="02020603050405020304" pitchFamily="18" charset="0"/>
              </a:rPr>
              <a:t>BSRP Response PPDU Indication in Common Info</a:t>
            </a:r>
          </a:p>
        </p:txBody>
      </p:sp>
      <p:sp>
        <p:nvSpPr>
          <p:cNvPr id="3" name="Content Placeholder 2">
            <a:extLst>
              <a:ext uri="{FF2B5EF4-FFF2-40B4-BE49-F238E27FC236}">
                <a16:creationId xmlns:a16="http://schemas.microsoft.com/office/drawing/2014/main" id="{506E98C3-890D-693F-7B8D-2121A999810E}"/>
              </a:ext>
            </a:extLst>
          </p:cNvPr>
          <p:cNvSpPr>
            <a:spLocks noGrp="1"/>
          </p:cNvSpPr>
          <p:nvPr>
            <p:ph idx="1"/>
          </p:nvPr>
        </p:nvSpPr>
        <p:spPr>
          <a:xfrm>
            <a:off x="485537" y="1830231"/>
            <a:ext cx="8141627" cy="4134220"/>
          </a:xfrm>
        </p:spPr>
        <p:txBody>
          <a:bodyPr/>
          <a:lstStyle/>
          <a:p>
            <a:pPr>
              <a:buFont typeface="Arial" panose="020B0604020202020204" pitchFamily="34" charset="0"/>
              <a:buChar char="•"/>
            </a:pPr>
            <a:r>
              <a:rPr lang="en-US" sz="1800" dirty="0"/>
              <a:t>The BSRP response PPDU type is indicated by the BSRP Trigger response</a:t>
            </a:r>
          </a:p>
          <a:p>
            <a:pPr lvl="1">
              <a:buFont typeface="Arial" panose="020B0604020202020204" pitchFamily="34" charset="0"/>
              <a:buChar char="•"/>
            </a:pPr>
            <a:r>
              <a:rPr lang="en-US" sz="1400" dirty="0"/>
              <a:t>The BSRP response PPDU type indication is carried in the Common Info field of the BSRP</a:t>
            </a:r>
          </a:p>
          <a:p>
            <a:pPr lvl="1">
              <a:buFont typeface="Arial" panose="020B0604020202020204" pitchFamily="34" charset="0"/>
              <a:buChar char="•"/>
            </a:pPr>
            <a:r>
              <a:rPr lang="en-US" sz="1400" dirty="0"/>
              <a:t>GI and HE/EHT LTF Type subfield can be repurposed as follows:</a:t>
            </a:r>
          </a:p>
          <a:p>
            <a:pPr lvl="2">
              <a:buFont typeface="Arial" panose="020B0604020202020204" pitchFamily="34" charset="0"/>
              <a:buChar char="•"/>
            </a:pPr>
            <a:r>
              <a:rPr lang="en-US" sz="1200" dirty="0"/>
              <a:t>In a UHR variant Common Info field, Reuse entry value 3 in GI and HE/EHT LTF Type subfield to indicate that the BSRP response is an ICR (Multi-STA BA) carried in non-HT (DUP) PPDU format</a:t>
            </a:r>
          </a:p>
          <a:p>
            <a:pPr lvl="2">
              <a:buFont typeface="Arial" panose="020B0604020202020204" pitchFamily="34" charset="0"/>
              <a:buChar char="•"/>
            </a:pPr>
            <a:r>
              <a:rPr lang="en-US" sz="1200" dirty="0"/>
              <a:t>Otherwise, the BSRP response PPDU format is an ICR (Multi-STA BA) carried in TB PPDU </a:t>
            </a:r>
          </a:p>
          <a:p>
            <a:pPr lvl="1">
              <a:buFont typeface="Arial" panose="020B0604020202020204" pitchFamily="34" charset="0"/>
              <a:buChar char="•"/>
            </a:pPr>
            <a:r>
              <a:rPr lang="en-US" sz="1400" dirty="0"/>
              <a:t>If the BSRP indicates that an ICR (Multi-STA BA) is carried in TB PPDU</a:t>
            </a:r>
          </a:p>
          <a:p>
            <a:pPr lvl="2">
              <a:buFont typeface="Arial" panose="020B0604020202020204" pitchFamily="34" charset="0"/>
              <a:buChar char="•"/>
            </a:pPr>
            <a:r>
              <a:rPr lang="en-US" sz="1400" dirty="0"/>
              <a:t>Follow baseline rules for the format of the solicited TB-PPDU</a:t>
            </a:r>
          </a:p>
          <a:p>
            <a:pPr lvl="1">
              <a:buFont typeface="Arial" panose="020B0604020202020204" pitchFamily="34" charset="0"/>
              <a:buChar char="•"/>
            </a:pPr>
            <a:r>
              <a:rPr lang="en-US" sz="1400" dirty="0"/>
              <a:t>If the BSRP indicates that an ICR (Multi-STA BA) is carried in non-HT (DUP) PPDU</a:t>
            </a:r>
          </a:p>
          <a:p>
            <a:pPr lvl="2">
              <a:buFont typeface="Arial" panose="020B0604020202020204" pitchFamily="34" charset="0"/>
              <a:buChar char="•"/>
            </a:pPr>
            <a:r>
              <a:rPr lang="en-US" sz="1400" dirty="0"/>
              <a:t>All subfields in the Common Info field after the GI and HE/EHT LTF Type subfield that are used to generate TB PPDU can be reserved except the Special User Info Field Flag subfield (for 320 MHz BW indication in the Special User Info Field)</a:t>
            </a:r>
          </a:p>
        </p:txBody>
      </p:sp>
      <p:sp>
        <p:nvSpPr>
          <p:cNvPr id="4" name="Slide Number Placeholder 3">
            <a:extLst>
              <a:ext uri="{FF2B5EF4-FFF2-40B4-BE49-F238E27FC236}">
                <a16:creationId xmlns:a16="http://schemas.microsoft.com/office/drawing/2014/main" id="{E1E1D828-6199-E353-5FF2-431C9B50B19B}"/>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95940B0-846B-1175-315A-6821A3DFF919}"/>
              </a:ext>
            </a:extLst>
          </p:cNvPr>
          <p:cNvSpPr>
            <a:spLocks noGrp="1"/>
          </p:cNvSpPr>
          <p:nvPr>
            <p:ph type="ftr" idx="14"/>
          </p:nvPr>
        </p:nvSpPr>
        <p:spPr/>
        <p:txBody>
          <a:bodyPr/>
          <a:lstStyle/>
          <a:p>
            <a:pPr>
              <a:defRPr/>
            </a:pPr>
            <a:r>
              <a:rPr lang="en-US" dirty="0"/>
              <a:t>Abdel </a:t>
            </a:r>
            <a:r>
              <a:rPr lang="en-GB" dirty="0"/>
              <a:t>K. Ajami</a:t>
            </a:r>
            <a:r>
              <a:rPr lang="en-US" dirty="0"/>
              <a:t> et al., Apple Inc.</a:t>
            </a:r>
          </a:p>
        </p:txBody>
      </p:sp>
    </p:spTree>
    <p:extLst>
      <p:ext uri="{BB962C8B-B14F-4D97-AF65-F5344CB8AC3E}">
        <p14:creationId xmlns:p14="http://schemas.microsoft.com/office/powerpoint/2010/main" val="3842784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2CA0B-558A-9FFB-0F2E-61BE40A32B3E}"/>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RA and TA Setting</a:t>
            </a:r>
          </a:p>
        </p:txBody>
      </p:sp>
      <p:sp>
        <p:nvSpPr>
          <p:cNvPr id="3" name="Content Placeholder 2">
            <a:extLst>
              <a:ext uri="{FF2B5EF4-FFF2-40B4-BE49-F238E27FC236}">
                <a16:creationId xmlns:a16="http://schemas.microsoft.com/office/drawing/2014/main" id="{506E98C3-890D-693F-7B8D-2121A999810E}"/>
              </a:ext>
            </a:extLst>
          </p:cNvPr>
          <p:cNvSpPr>
            <a:spLocks noGrp="1"/>
          </p:cNvSpPr>
          <p:nvPr>
            <p:ph idx="1"/>
          </p:nvPr>
        </p:nvSpPr>
        <p:spPr>
          <a:xfrm>
            <a:off x="578795" y="3309937"/>
            <a:ext cx="7877818" cy="2824365"/>
          </a:xfrm>
        </p:spPr>
        <p:txBody>
          <a:bodyPr/>
          <a:lstStyle/>
          <a:p>
            <a:pPr>
              <a:buFont typeface="Arial" panose="020B0604020202020204" pitchFamily="34" charset="0"/>
              <a:buChar char="•"/>
            </a:pPr>
            <a:r>
              <a:rPr lang="en-US" sz="1400" dirty="0"/>
              <a:t>If the BSRP ICF is addressed to a single STA, 	</a:t>
            </a:r>
          </a:p>
          <a:p>
            <a:pPr lvl="1">
              <a:buFont typeface="Arial" panose="020B0604020202020204" pitchFamily="34" charset="0"/>
              <a:buChar char="•"/>
            </a:pPr>
            <a:r>
              <a:rPr lang="en-US" sz="1200" dirty="0"/>
              <a:t>The RA field is set to the recipient STA MAC address</a:t>
            </a:r>
            <a:endParaRPr lang="en-US" dirty="0"/>
          </a:p>
          <a:p>
            <a:pPr lvl="1">
              <a:buFont typeface="Arial" panose="020B0604020202020204" pitchFamily="34" charset="0"/>
              <a:buChar char="•"/>
            </a:pPr>
            <a:r>
              <a:rPr lang="en-US" sz="1200" dirty="0"/>
              <a:t>The TA field is set to the transmitting STA MAC address </a:t>
            </a:r>
          </a:p>
          <a:p>
            <a:pPr>
              <a:buFont typeface="Arial" panose="020B0604020202020204" pitchFamily="34" charset="0"/>
              <a:buChar char="•"/>
            </a:pPr>
            <a:endParaRPr lang="en-US" sz="1400" dirty="0"/>
          </a:p>
          <a:p>
            <a:pPr>
              <a:buFont typeface="Arial" panose="020B0604020202020204" pitchFamily="34" charset="0"/>
              <a:buChar char="•"/>
            </a:pPr>
            <a:r>
              <a:rPr lang="en-US" sz="1400" dirty="0"/>
              <a:t>If the BSRP ICF is addressed to more than one STA, </a:t>
            </a:r>
          </a:p>
          <a:p>
            <a:pPr marL="685800" lvl="1">
              <a:buFont typeface="Arial" panose="020B0604020202020204" pitchFamily="34" charset="0"/>
              <a:buChar char="•"/>
            </a:pPr>
            <a:r>
              <a:rPr lang="en-US" sz="1200" dirty="0"/>
              <a:t>The RA field is set to the broadcast address.</a:t>
            </a:r>
          </a:p>
          <a:p>
            <a:pPr marL="685800" lvl="1">
              <a:buFont typeface="Arial" panose="020B0604020202020204" pitchFamily="34" charset="0"/>
              <a:buChar char="•"/>
            </a:pPr>
            <a:r>
              <a:rPr lang="en-US" sz="1200" dirty="0"/>
              <a:t>The TA field is set to the transmitting STA MAC address. </a:t>
            </a:r>
          </a:p>
          <a:p>
            <a:pPr marL="1085850" lvl="2">
              <a:buFont typeface="Arial" panose="020B0604020202020204" pitchFamily="34" charset="0"/>
              <a:buChar char="•"/>
            </a:pPr>
            <a:r>
              <a:rPr lang="en-US" sz="1200" dirty="0"/>
              <a:t>In the multiple BSSID, the TA field may be set to the </a:t>
            </a:r>
            <a:r>
              <a:rPr lang="en-US" sz="1200" dirty="0" err="1"/>
              <a:t>TxBSSID</a:t>
            </a:r>
            <a:r>
              <a:rPr lang="en-US" sz="1200" dirty="0"/>
              <a:t> if the AP transmits the BSRP ICF to STAs associated with different BSSIDs</a:t>
            </a:r>
          </a:p>
        </p:txBody>
      </p:sp>
      <p:sp>
        <p:nvSpPr>
          <p:cNvPr id="4" name="Slide Number Placeholder 3">
            <a:extLst>
              <a:ext uri="{FF2B5EF4-FFF2-40B4-BE49-F238E27FC236}">
                <a16:creationId xmlns:a16="http://schemas.microsoft.com/office/drawing/2014/main" id="{E1E1D828-6199-E353-5FF2-431C9B50B19B}"/>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95940B0-846B-1175-315A-6821A3DFF919}"/>
              </a:ext>
            </a:extLst>
          </p:cNvPr>
          <p:cNvSpPr>
            <a:spLocks noGrp="1"/>
          </p:cNvSpPr>
          <p:nvPr>
            <p:ph type="ftr" idx="14"/>
          </p:nvPr>
        </p:nvSpPr>
        <p:spPr/>
        <p:txBody>
          <a:bodyPr/>
          <a:lstStyle/>
          <a:p>
            <a:pPr>
              <a:defRPr/>
            </a:pPr>
            <a:r>
              <a:rPr lang="en-US" dirty="0"/>
              <a:t>Abdel </a:t>
            </a:r>
            <a:r>
              <a:rPr lang="en-GB" dirty="0"/>
              <a:t>K. Ajami</a:t>
            </a:r>
            <a:r>
              <a:rPr lang="en-US" dirty="0"/>
              <a:t> et al., Apple Inc.</a:t>
            </a:r>
          </a:p>
        </p:txBody>
      </p:sp>
      <p:pic>
        <p:nvPicPr>
          <p:cNvPr id="12" name="Picture 11">
            <a:extLst>
              <a:ext uri="{FF2B5EF4-FFF2-40B4-BE49-F238E27FC236}">
                <a16:creationId xmlns:a16="http://schemas.microsoft.com/office/drawing/2014/main" id="{0299813D-65A0-78B7-EF48-0C7C2F09E18A}"/>
              </a:ext>
            </a:extLst>
          </p:cNvPr>
          <p:cNvPicPr>
            <a:picLocks noChangeAspect="1"/>
          </p:cNvPicPr>
          <p:nvPr/>
        </p:nvPicPr>
        <p:blipFill>
          <a:blip r:embed="rId3"/>
          <a:stretch>
            <a:fillRect/>
          </a:stretch>
        </p:blipFill>
        <p:spPr>
          <a:xfrm>
            <a:off x="1532983" y="1751013"/>
            <a:ext cx="5837876" cy="1121138"/>
          </a:xfrm>
          <a:prstGeom prst="rect">
            <a:avLst/>
          </a:prstGeom>
        </p:spPr>
      </p:pic>
    </p:spTree>
    <p:extLst>
      <p:ext uri="{BB962C8B-B14F-4D97-AF65-F5344CB8AC3E}">
        <p14:creationId xmlns:p14="http://schemas.microsoft.com/office/powerpoint/2010/main" val="1335275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6ECB7-FD84-F8CB-1F4A-23B84C97676C}"/>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CS Required Setting For SU Case with Non-HT PPDU Response</a:t>
            </a:r>
          </a:p>
        </p:txBody>
      </p:sp>
      <p:sp>
        <p:nvSpPr>
          <p:cNvPr id="3" name="Content Placeholder 2">
            <a:extLst>
              <a:ext uri="{FF2B5EF4-FFF2-40B4-BE49-F238E27FC236}">
                <a16:creationId xmlns:a16="http://schemas.microsoft.com/office/drawing/2014/main" id="{989F6AE1-C54C-055C-A0D3-347E93FAA939}"/>
              </a:ext>
            </a:extLst>
          </p:cNvPr>
          <p:cNvSpPr>
            <a:spLocks noGrp="1"/>
          </p:cNvSpPr>
          <p:nvPr>
            <p:ph idx="1"/>
          </p:nvPr>
        </p:nvSpPr>
        <p:spPr>
          <a:xfrm>
            <a:off x="508931" y="1981199"/>
            <a:ext cx="4761689" cy="3369013"/>
          </a:xfrm>
        </p:spPr>
        <p:txBody>
          <a:bodyPr/>
          <a:lstStyle/>
          <a:p>
            <a:pPr>
              <a:buFont typeface="Arial" panose="020B0604020202020204" pitchFamily="34" charset="0"/>
              <a:buChar char="•"/>
            </a:pPr>
            <a:r>
              <a:rPr lang="en-US" sz="1400" dirty="0"/>
              <a:t>Per current spec, the CS Required field in the MU-RTS is always set to 1</a:t>
            </a:r>
          </a:p>
          <a:p>
            <a:pPr lvl="1">
              <a:buFont typeface="Arial" panose="020B0604020202020204" pitchFamily="34" charset="0"/>
              <a:buChar char="•"/>
            </a:pPr>
            <a:r>
              <a:rPr lang="en-US" sz="1100" dirty="0"/>
              <a:t>Setting the CS Required to 1 helps protect the subsequent transmission from interference at the receiver side (e.g., DL Transmission)</a:t>
            </a:r>
          </a:p>
          <a:p>
            <a:pPr>
              <a:buFont typeface="Arial" panose="020B0604020202020204" pitchFamily="34" charset="0"/>
              <a:buChar char="•"/>
            </a:pPr>
            <a:r>
              <a:rPr lang="en-US" sz="1400" dirty="0"/>
              <a:t>However, for BSRP TF, there are exceptions for the AP as TXOP holder to decide whether to set CS Required to 0 or 1 based on BSR length</a:t>
            </a:r>
          </a:p>
          <a:p>
            <a:pPr lvl="1">
              <a:buFont typeface="Arial" panose="020B0604020202020204" pitchFamily="34" charset="0"/>
              <a:buChar char="•"/>
            </a:pPr>
            <a:r>
              <a:rPr lang="en-US" sz="1200" b="0" dirty="0"/>
              <a:t>One example is if UL length in BSRP is set to a value less than or equal 76</a:t>
            </a:r>
          </a:p>
          <a:p>
            <a:pPr>
              <a:buFont typeface="Arial" panose="020B0604020202020204" pitchFamily="34" charset="0"/>
              <a:buChar char="•"/>
            </a:pPr>
            <a:r>
              <a:rPr lang="en-US" sz="1400" dirty="0"/>
              <a:t>If the BSRP Trigger is used as an ICF for soliciting feedback, the TXOP holder may set the CS Required field to 1 to protect subsequent data transmission </a:t>
            </a:r>
          </a:p>
        </p:txBody>
      </p:sp>
      <p:sp>
        <p:nvSpPr>
          <p:cNvPr id="4" name="Slide Number Placeholder 3">
            <a:extLst>
              <a:ext uri="{FF2B5EF4-FFF2-40B4-BE49-F238E27FC236}">
                <a16:creationId xmlns:a16="http://schemas.microsoft.com/office/drawing/2014/main" id="{E94896F6-CAB8-690D-7FEA-00A06B7A29F4}"/>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C19CD5E6-D9E7-8B44-966D-6109D23290B3}"/>
              </a:ext>
            </a:extLst>
          </p:cNvPr>
          <p:cNvSpPr>
            <a:spLocks noGrp="1"/>
          </p:cNvSpPr>
          <p:nvPr>
            <p:ph type="ftr" idx="14"/>
          </p:nvPr>
        </p:nvSpPr>
        <p:spPr/>
        <p:txBody>
          <a:bodyPr/>
          <a:lstStyle/>
          <a:p>
            <a:r>
              <a:rPr lang="en-US" dirty="0"/>
              <a:t>Abdel </a:t>
            </a:r>
            <a:r>
              <a:rPr lang="en-GB" dirty="0"/>
              <a:t>K. Ajami</a:t>
            </a:r>
            <a:r>
              <a:rPr lang="en-US" dirty="0"/>
              <a:t> et al., </a:t>
            </a:r>
            <a:r>
              <a:rPr lang="en-GB" dirty="0"/>
              <a:t>Apple Inc.</a:t>
            </a:r>
          </a:p>
        </p:txBody>
      </p:sp>
      <p:pic>
        <p:nvPicPr>
          <p:cNvPr id="8" name="Picture 7">
            <a:extLst>
              <a:ext uri="{FF2B5EF4-FFF2-40B4-BE49-F238E27FC236}">
                <a16:creationId xmlns:a16="http://schemas.microsoft.com/office/drawing/2014/main" id="{6A67DAFA-5327-A3A5-077C-893582771D82}"/>
              </a:ext>
            </a:extLst>
          </p:cNvPr>
          <p:cNvPicPr>
            <a:picLocks noChangeAspect="1"/>
          </p:cNvPicPr>
          <p:nvPr/>
        </p:nvPicPr>
        <p:blipFill>
          <a:blip r:embed="rId2"/>
          <a:stretch>
            <a:fillRect/>
          </a:stretch>
        </p:blipFill>
        <p:spPr>
          <a:xfrm>
            <a:off x="5270620" y="1872782"/>
            <a:ext cx="3797725" cy="2913227"/>
          </a:xfrm>
          <a:prstGeom prst="rect">
            <a:avLst/>
          </a:prstGeom>
        </p:spPr>
      </p:pic>
    </p:spTree>
    <p:extLst>
      <p:ext uri="{BB962C8B-B14F-4D97-AF65-F5344CB8AC3E}">
        <p14:creationId xmlns:p14="http://schemas.microsoft.com/office/powerpoint/2010/main" val="650077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1D5E6-1BAE-D601-7C0B-420B01F5A828}"/>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UL Length Subfield for non-HT PPDU Response</a:t>
            </a:r>
          </a:p>
        </p:txBody>
      </p:sp>
      <p:sp>
        <p:nvSpPr>
          <p:cNvPr id="3" name="Content Placeholder 2">
            <a:extLst>
              <a:ext uri="{FF2B5EF4-FFF2-40B4-BE49-F238E27FC236}">
                <a16:creationId xmlns:a16="http://schemas.microsoft.com/office/drawing/2014/main" id="{91BE1F99-B09E-D568-7EE2-B34702689A59}"/>
              </a:ext>
            </a:extLst>
          </p:cNvPr>
          <p:cNvSpPr>
            <a:spLocks noGrp="1"/>
          </p:cNvSpPr>
          <p:nvPr>
            <p:ph idx="1"/>
          </p:nvPr>
        </p:nvSpPr>
        <p:spPr>
          <a:xfrm>
            <a:off x="241070" y="2244682"/>
            <a:ext cx="5002140" cy="3476018"/>
          </a:xfrm>
        </p:spPr>
        <p:txBody>
          <a:bodyPr/>
          <a:lstStyle/>
          <a:p>
            <a:pPr>
              <a:buFont typeface="Arial" panose="020B0604020202020204" pitchFamily="34" charset="0"/>
              <a:buChar char="•"/>
            </a:pPr>
            <a:r>
              <a:rPr lang="en-US" sz="1400" b="0" dirty="0"/>
              <a:t>TXOP holder indicates in the BSRP ICF a fixed response duration of the ICR that is sent in non-HT (dup) PPDU format</a:t>
            </a:r>
          </a:p>
          <a:p>
            <a:pPr>
              <a:buFont typeface="Arial" panose="020B0604020202020204" pitchFamily="34" charset="0"/>
              <a:buChar char="•"/>
            </a:pPr>
            <a:r>
              <a:rPr lang="en-US" sz="1400" b="0" dirty="0"/>
              <a:t>When the BSRP ICF solicit an ICR in non-HT PPDU Response, we propose to use the UL Length subfield to indicate the ICR Response Length</a:t>
            </a:r>
            <a:endParaRPr lang="en-US" sz="1400" dirty="0"/>
          </a:p>
          <a:p>
            <a:pPr>
              <a:buFont typeface="Arial" panose="020B0604020202020204" pitchFamily="34" charset="0"/>
              <a:buChar char="•"/>
            </a:pPr>
            <a:r>
              <a:rPr lang="en-US" sz="1400" b="0" dirty="0"/>
              <a:t>The TXOP responder use the UL Length to calculate the ICR non-HT PPDU duration assuming 6 Mbps</a:t>
            </a:r>
            <a:endParaRPr lang="en-US" sz="1400" dirty="0"/>
          </a:p>
          <a:p>
            <a:pPr>
              <a:buFont typeface="Arial" panose="020B0604020202020204" pitchFamily="34" charset="0"/>
              <a:buChar char="•"/>
            </a:pPr>
            <a:r>
              <a:rPr lang="en-US" sz="1400" b="0" dirty="0"/>
              <a:t>The TXOP responder use Control Response Rate to determine the L-SIG Length field of the ICR</a:t>
            </a:r>
            <a:endParaRPr lang="en-US" sz="1400" dirty="0"/>
          </a:p>
          <a:p>
            <a:pPr lvl="1">
              <a:buFont typeface="Arial" panose="020B0604020202020204" pitchFamily="34" charset="0"/>
              <a:buChar char="•"/>
            </a:pPr>
            <a:r>
              <a:rPr lang="en-US" sz="1000" b="0" dirty="0"/>
              <a:t>If the Control Response Rate is not 6 Mbps, the L-SIG Length in the ICR can be different than the UL Length field</a:t>
            </a:r>
          </a:p>
        </p:txBody>
      </p:sp>
      <p:sp>
        <p:nvSpPr>
          <p:cNvPr id="4" name="Slide Number Placeholder 3">
            <a:extLst>
              <a:ext uri="{FF2B5EF4-FFF2-40B4-BE49-F238E27FC236}">
                <a16:creationId xmlns:a16="http://schemas.microsoft.com/office/drawing/2014/main" id="{3DA9D3F2-D3F0-5C15-3830-ABA0535E3A99}"/>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DFF78CA9-5B5F-B6C4-0893-E2E8B9592033}"/>
              </a:ext>
            </a:extLst>
          </p:cNvPr>
          <p:cNvSpPr>
            <a:spLocks noGrp="1"/>
          </p:cNvSpPr>
          <p:nvPr>
            <p:ph type="ftr" idx="14"/>
          </p:nvPr>
        </p:nvSpPr>
        <p:spPr/>
        <p:txBody>
          <a:bodyPr/>
          <a:lstStyle/>
          <a:p>
            <a:r>
              <a:rPr lang="en-US" dirty="0"/>
              <a:t>Abdel </a:t>
            </a:r>
            <a:r>
              <a:rPr lang="en-GB" dirty="0"/>
              <a:t>K. Ajami</a:t>
            </a:r>
            <a:r>
              <a:rPr lang="en-US" dirty="0"/>
              <a:t> et al., </a:t>
            </a:r>
            <a:r>
              <a:rPr lang="en-GB" dirty="0"/>
              <a:t>Apple Inc.</a:t>
            </a:r>
          </a:p>
        </p:txBody>
      </p:sp>
      <p:pic>
        <p:nvPicPr>
          <p:cNvPr id="6" name="Picture 5">
            <a:extLst>
              <a:ext uri="{FF2B5EF4-FFF2-40B4-BE49-F238E27FC236}">
                <a16:creationId xmlns:a16="http://schemas.microsoft.com/office/drawing/2014/main" id="{E1465CD2-5AA4-694D-C1AB-ED5167BD0FFF}"/>
              </a:ext>
            </a:extLst>
          </p:cNvPr>
          <p:cNvPicPr>
            <a:picLocks noChangeAspect="1"/>
          </p:cNvPicPr>
          <p:nvPr/>
        </p:nvPicPr>
        <p:blipFill>
          <a:blip r:embed="rId2"/>
          <a:stretch>
            <a:fillRect/>
          </a:stretch>
        </p:blipFill>
        <p:spPr>
          <a:xfrm>
            <a:off x="5243209" y="2149829"/>
            <a:ext cx="3900791" cy="2901808"/>
          </a:xfrm>
          <a:prstGeom prst="rect">
            <a:avLst/>
          </a:prstGeom>
        </p:spPr>
      </p:pic>
    </p:spTree>
    <p:extLst>
      <p:ext uri="{BB962C8B-B14F-4D97-AF65-F5344CB8AC3E}">
        <p14:creationId xmlns:p14="http://schemas.microsoft.com/office/powerpoint/2010/main" val="20109633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50991</TotalTime>
  <Words>1447</Words>
  <Application>Microsoft Macintosh PowerPoint</Application>
  <PresentationFormat>On-screen Show (4:3)</PresentationFormat>
  <Paragraphs>146</Paragraphs>
  <Slides>13</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 Unicode MS</vt:lpstr>
      <vt:lpstr>Arial</vt:lpstr>
      <vt:lpstr>Times New Roman</vt:lpstr>
      <vt:lpstr>Office Theme</vt:lpstr>
      <vt:lpstr>Document</vt:lpstr>
      <vt:lpstr>In-device Coexistence Follow Up</vt:lpstr>
      <vt:lpstr>Introduction</vt:lpstr>
      <vt:lpstr>Recap</vt:lpstr>
      <vt:lpstr>ICF Design For Coex</vt:lpstr>
      <vt:lpstr>ICF Design For Coex (Cont’d)</vt:lpstr>
      <vt:lpstr>BSRP Response PPDU Indication in Common Info</vt:lpstr>
      <vt:lpstr>RA and TA Setting</vt:lpstr>
      <vt:lpstr>CS Required Setting For SU Case with Non-HT PPDU Response</vt:lpstr>
      <vt:lpstr>UL Length Subfield for non-HT PPDU Response</vt:lpstr>
      <vt:lpstr>BSRP with Unavailability Feedback</vt:lpstr>
      <vt:lpstr>Summary</vt:lpstr>
      <vt:lpstr>Straw poll #1</vt:lpstr>
      <vt:lpstr>References</vt:lpstr>
    </vt:vector>
  </TitlesOfParts>
  <Manager/>
  <Company>Apple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Abdel Karim Ajami</dc:creator>
  <cp:keywords/>
  <dc:description/>
  <cp:lastModifiedBy>Abdel Ajami</cp:lastModifiedBy>
  <cp:revision>132</cp:revision>
  <cp:lastPrinted>2023-02-08T06:01:06Z</cp:lastPrinted>
  <dcterms:created xsi:type="dcterms:W3CDTF">2019-06-07T21:10:12Z</dcterms:created>
  <dcterms:modified xsi:type="dcterms:W3CDTF">2024-11-12T17:47:49Z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y fmtid="{D5CDD505-2E9C-101B-9397-08002B2CF9AE}" pid="4" name="_AdHocReviewCycleID">
    <vt:i4>187807</vt:i4>
  </property>
  <property fmtid="{D5CDD505-2E9C-101B-9397-08002B2CF9AE}" pid="5" name="_EmailSubject">
    <vt:lpwstr>Seamless roaming details</vt:lpwstr>
  </property>
  <property fmtid="{D5CDD505-2E9C-101B-9397-08002B2CF9AE}" pid="6" name="_AuthorEmail">
    <vt:lpwstr>dho@qti.qualcomm.com</vt:lpwstr>
  </property>
  <property fmtid="{D5CDD505-2E9C-101B-9397-08002B2CF9AE}" pid="7" name="_AuthorEmailDisplayName">
    <vt:lpwstr>Duncan Ho</vt:lpwstr>
  </property>
</Properties>
</file>