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2"/>
  </p:notesMasterIdLst>
  <p:sldIdLst>
    <p:sldId id="363" r:id="rId2"/>
    <p:sldId id="2459" r:id="rId3"/>
    <p:sldId id="2462" r:id="rId4"/>
    <p:sldId id="2469" r:id="rId5"/>
    <p:sldId id="2466" r:id="rId6"/>
    <p:sldId id="2470" r:id="rId7"/>
    <p:sldId id="2467" r:id="rId8"/>
    <p:sldId id="2468" r:id="rId9"/>
    <p:sldId id="2471" r:id="rId10"/>
    <p:sldId id="2460" r:id="rId11"/>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4" clrIdx="1">
    <p:extLst>
      <p:ext uri="{19B8F6BF-5375-455C-9EA6-DF929625EA0E}">
        <p15:presenceInfo xmlns:p15="http://schemas.microsoft.com/office/powerpoint/2012/main" userId="S-1-5-21-147214757-305610072-1517763936-9659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20" d="100"/>
          <a:sy n="120" d="100"/>
        </p:scale>
        <p:origin x="480" y="11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802.11-24/1549r0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September 2024</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3077885623"/>
              </p:ext>
            </p:extLst>
          </p:nvPr>
        </p:nvGraphicFramePr>
        <p:xfrm>
          <a:off x="767408" y="2687451"/>
          <a:ext cx="10441160" cy="167640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dirty="0">
                          <a:solidFill>
                            <a:schemeClr val="tx1"/>
                          </a:solidFill>
                        </a:rPr>
                        <a:t>Huawei</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rojan.chitrakar@huawei.com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Shuqiao Chen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735446511"/>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2209800" y="615636"/>
            <a:ext cx="7772400"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0" defTabSz="914400">
              <a:defRPr/>
            </a:pPr>
            <a:r>
              <a:rPr lang="en-US" kern="0" dirty="0">
                <a:solidFill>
                  <a:srgbClr val="000000"/>
                </a:solidFill>
                <a:latin typeface="Times New Roman"/>
              </a:rPr>
              <a:t>Follow-up on AMP Channel access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6 September 2024</a:t>
            </a:r>
            <a:endParaRPr lang="en-US" sz="2000" b="0" dirty="0">
              <a:solidFill>
                <a:srgbClr val="000000"/>
              </a:solidFill>
              <a:latin typeface="Times New Roman"/>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91344" y="1322731"/>
            <a:ext cx="11809312" cy="1397306"/>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[1] 23/827r0, AMP IoT Medium Access (Sebastian Max et. al.).</a:t>
            </a:r>
            <a:endParaRPr lang="da-DK" sz="2400" dirty="0">
              <a:solidFill>
                <a:srgbClr val="000000"/>
              </a:solidFill>
              <a:latin typeface="Arial"/>
              <a:ea typeface="ＭＳ Ｐゴシック"/>
            </a:endParaRPr>
          </a:p>
          <a:p>
            <a:pPr lvl="0" defTabSz="1187323" eaLnBrk="1" fontAlgn="auto" hangingPunct="1">
              <a:lnSpc>
                <a:spcPct val="90000"/>
              </a:lnSpc>
              <a:spcBef>
                <a:spcPts val="1200"/>
              </a:spcBef>
              <a:spcAft>
                <a:spcPts val="0"/>
              </a:spcAft>
              <a:tabLst>
                <a:tab pos="1207937" algn="ctr"/>
              </a:tabLst>
            </a:pPr>
            <a:r>
              <a:rPr lang="da-DK" sz="2400" dirty="0">
                <a:solidFill>
                  <a:srgbClr val="000000"/>
                </a:solidFill>
                <a:latin typeface="Arial"/>
                <a:ea typeface="ＭＳ Ｐゴシック"/>
              </a:rPr>
              <a:t>[2] 24/421r0, AMP link access (Solomon Trainin et. al.)</a:t>
            </a:r>
            <a:r>
              <a:rPr lang="en-US" sz="2400" dirty="0">
                <a:solidFill>
                  <a:srgbClr val="000000"/>
                </a:solidFill>
                <a:latin typeface="Arial"/>
                <a:ea typeface="ＭＳ Ｐゴシック"/>
              </a:rPr>
              <a:t>.</a:t>
            </a:r>
          </a:p>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[3] 24/1212r0, Discussions on AMP Channel access (Rojan Chitrakar et. al.)</a:t>
            </a:r>
          </a:p>
        </p:txBody>
      </p:sp>
    </p:spTree>
    <p:extLst>
      <p:ext uri="{BB962C8B-B14F-4D97-AF65-F5344CB8AC3E}">
        <p14:creationId xmlns:p14="http://schemas.microsoft.com/office/powerpoint/2010/main" val="30171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FE400C4-D374-470F-93AE-7D786B3433A3}"/>
              </a:ext>
            </a:extLst>
          </p:cNvPr>
          <p:cNvPicPr>
            <a:picLocks noChangeAspect="1"/>
          </p:cNvPicPr>
          <p:nvPr/>
        </p:nvPicPr>
        <p:blipFill>
          <a:blip r:embed="rId2"/>
          <a:stretch>
            <a:fillRect/>
          </a:stretch>
        </p:blipFill>
        <p:spPr>
          <a:xfrm>
            <a:off x="4015584" y="1314536"/>
            <a:ext cx="7849280" cy="5037257"/>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Recap: Time-slot based random access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3960440" cy="4752070"/>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rgbClr val="000000"/>
                </a:solidFill>
                <a:latin typeface="Arial"/>
                <a:ea typeface="ＭＳ Ｐゴシック"/>
              </a:rPr>
              <a:t>In [3], we shared a potential time-slot based random access scheme:</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AMP AP gains access to wireless medium and transmits an AMP Poll frame to starts a random access session with 2</a:t>
            </a:r>
            <a:r>
              <a:rPr lang="en-US" sz="1400" baseline="30000" dirty="0">
                <a:solidFill>
                  <a:srgbClr val="000000"/>
                </a:solidFill>
                <a:latin typeface="Arial"/>
                <a:ea typeface="ＭＳ Ｐゴシック"/>
              </a:rPr>
              <a:t>ECW</a:t>
            </a:r>
            <a:r>
              <a:rPr lang="en-US" sz="1400" dirty="0">
                <a:solidFill>
                  <a:srgbClr val="000000"/>
                </a:solidFill>
                <a:latin typeface="Arial"/>
                <a:ea typeface="ＭＳ Ｐゴシック"/>
              </a:rPr>
              <a:t> time slots.</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Upon receiving the AMP Poll frame, eligible AMP STAs randomly choose a slot and transmit in the slot.</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A second AMP frame (AMP Re-Poll) may continue the random access session in a different TXOP.</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Example: 8 slots spread across two TXOPs and four backscattering AMP STAs contending:</a:t>
            </a:r>
          </a:p>
        </p:txBody>
      </p:sp>
    </p:spTree>
    <p:extLst>
      <p:ext uri="{BB962C8B-B14F-4D97-AF65-F5344CB8AC3E}">
        <p14:creationId xmlns:p14="http://schemas.microsoft.com/office/powerpoint/2010/main" val="875263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Further Considerations for time-slot based random access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4976747"/>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To compensate for the low clock accuracy of AMP non-AP STAs, guard intervals (e.g., 5% of slot duration) may be introduced between the slot boundaries to minimize the potential collision of responses in adjacent slots.</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rgbClr val="000000"/>
                </a:solidFill>
                <a:latin typeface="Arial"/>
                <a:ea typeface="ＭＳ Ｐゴシック"/>
              </a:rPr>
              <a:t>Note: The exact value of the guard interval may depend on the clock accuracy of AMP non-AP STAs.</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400" dirty="0">
              <a:solidFill>
                <a:srgbClr val="000000"/>
              </a:solidFill>
              <a:latin typeface="Arial"/>
              <a:ea typeface="ＭＳ Ｐゴシック"/>
            </a:endParaRP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kumimoji="0" lang="en-US" sz="2400" b="0" i="0" u="none" strike="noStrike" kern="1200" cap="none" spc="0" normalizeH="0" baseline="0" noProof="0" dirty="0">
                <a:ln>
                  <a:noFill/>
                </a:ln>
                <a:solidFill>
                  <a:srgbClr val="000000"/>
                </a:solidFill>
                <a:effectLst/>
                <a:uLnTx/>
                <a:uFillTx/>
                <a:latin typeface="Arial"/>
                <a:ea typeface="ＭＳ Ｐゴシック"/>
              </a:rPr>
              <a:t>When there are collisions in m</a:t>
            </a:r>
            <a:r>
              <a:rPr lang="en-US" sz="2400" dirty="0">
                <a:solidFill>
                  <a:srgbClr val="000000"/>
                </a:solidFill>
                <a:latin typeface="Arial"/>
                <a:ea typeface="ＭＳ Ｐゴシック"/>
              </a:rPr>
              <a:t>any of the slots, the AMP Reader can reattempt the random access with more slots (e.g., double of the original) in an attempt to spread out the transmissions from the AMP non-AP STAs. (similar to UHF RFID protocol).</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kumimoji="0" lang="en-US" sz="2400" b="0" i="0" u="none" strike="noStrike" kern="1200" cap="none" spc="0" normalizeH="0" baseline="0" noProof="0" dirty="0">
              <a:ln>
                <a:noFill/>
              </a:ln>
              <a:solidFill>
                <a:srgbClr val="000000"/>
              </a:solidFill>
              <a:effectLst/>
              <a:uLnTx/>
              <a:uFillTx/>
              <a:latin typeface="Arial"/>
              <a:ea typeface="ＭＳ Ｐゴシック"/>
            </a:endParaRP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However, when there are collisions in only one or a few slots, it may be more efficient to perform a selective retransmission instead.</a:t>
            </a:r>
            <a:endParaRPr kumimoji="0" lang="en-US" sz="2400" b="0" i="0" u="none" strike="noStrike" kern="1200" cap="none" spc="0" normalizeH="0" baseline="0" noProof="0" dirty="0">
              <a:ln>
                <a:noFill/>
              </a:ln>
              <a:solidFill>
                <a:srgbClr val="000000"/>
              </a:solidFill>
              <a:effectLst/>
              <a:uLnTx/>
              <a:uFillTx/>
              <a:latin typeface="Arial"/>
              <a:ea typeface="ＭＳ Ｐゴシック"/>
            </a:endParaRP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2735944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Selective retransmission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0" y="4208837"/>
            <a:ext cx="12097344" cy="2123658"/>
          </a:xfrm>
          <a:prstGeom prst="rect">
            <a:avLst/>
          </a:prstGeom>
          <a:noFill/>
        </p:spPr>
        <p:txBody>
          <a:bodyPr vert="horz" wrap="square" rtlCol="0">
            <a:spAutoFit/>
          </a:bodyPr>
          <a:lstStyle/>
          <a:p>
            <a:pPr marL="183821" lvl="0" indent="-171453" defTabSz="914411" fontAlgn="auto">
              <a:spcBef>
                <a:spcPts val="1200"/>
              </a:spcBef>
              <a:spcAft>
                <a:spcPts val="0"/>
              </a:spcAft>
              <a:buFont typeface="Wingdings" panose="05000000000000000000" pitchFamily="2" charset="2"/>
              <a:buChar char="§"/>
            </a:pPr>
            <a:r>
              <a:rPr lang="en-US" sz="1400" dirty="0">
                <a:solidFill>
                  <a:srgbClr val="1D1D1A"/>
                </a:solidFill>
                <a:latin typeface="Arial" panose="020B0604020202020204" pitchFamily="34" charset="0"/>
                <a:ea typeface="宋体" panose="02010600030101010101" pitchFamily="2" charset="-122"/>
              </a:rPr>
              <a:t>Upon detecting failed reception in a slot (e.g., due to collisions, or other </a:t>
            </a:r>
            <a:r>
              <a:rPr lang="en-US" sz="1400" dirty="0">
                <a:solidFill>
                  <a:schemeClr val="tx1"/>
                </a:solidFill>
                <a:latin typeface="Arial" panose="020B0604020202020204" pitchFamily="34" charset="0"/>
                <a:ea typeface="宋体" panose="02010600030101010101" pitchFamily="2" charset="-122"/>
              </a:rPr>
              <a:t>interference), the AMP Reader initiates a </a:t>
            </a:r>
            <a:r>
              <a:rPr lang="en-US" sz="1400" b="1" dirty="0">
                <a:solidFill>
                  <a:schemeClr val="tx1"/>
                </a:solidFill>
                <a:latin typeface="Arial" panose="020B0604020202020204" pitchFamily="34" charset="0"/>
                <a:ea typeface="宋体" panose="02010600030101010101" pitchFamily="2" charset="-122"/>
              </a:rPr>
              <a:t>selective</a:t>
            </a:r>
            <a:r>
              <a:rPr lang="en-US" sz="1400" dirty="0">
                <a:solidFill>
                  <a:schemeClr val="tx1"/>
                </a:solidFill>
                <a:latin typeface="Arial" panose="020B0604020202020204" pitchFamily="34" charset="0"/>
                <a:ea typeface="宋体" panose="02010600030101010101" pitchFamily="2" charset="-122"/>
              </a:rPr>
              <a:t> random access </a:t>
            </a:r>
            <a:r>
              <a:rPr lang="en-US" sz="1400" b="1" dirty="0">
                <a:solidFill>
                  <a:schemeClr val="tx1"/>
                </a:solidFill>
                <a:latin typeface="Arial" panose="020B0604020202020204" pitchFamily="34" charset="0"/>
                <a:ea typeface="宋体" panose="02010600030101010101" pitchFamily="2" charset="-122"/>
              </a:rPr>
              <a:t>retransmission</a:t>
            </a:r>
            <a:r>
              <a:rPr lang="en-US" sz="1400" dirty="0">
                <a:solidFill>
                  <a:schemeClr val="tx1"/>
                </a:solidFill>
                <a:latin typeface="Arial" panose="020B0604020202020204" pitchFamily="34" charset="0"/>
                <a:ea typeface="宋体" panose="02010600030101010101" pitchFamily="2" charset="-122"/>
              </a:rPr>
              <a:t> procedure by transmitting an AMP ReTx-Poll frame:</a:t>
            </a:r>
          </a:p>
          <a:p>
            <a:pPr marL="697093" lvl="1" indent="-171453" defTabSz="914411" fontAlgn="auto">
              <a:spcBef>
                <a:spcPts val="1200"/>
              </a:spcBef>
              <a:spcAft>
                <a:spcPts val="0"/>
              </a:spcAft>
              <a:buFont typeface="Courier New" panose="02070309020205020404" pitchFamily="49" charset="0"/>
              <a:buChar char="o"/>
            </a:pPr>
            <a:r>
              <a:rPr lang="en-US" dirty="0">
                <a:solidFill>
                  <a:schemeClr val="tx1"/>
                </a:solidFill>
                <a:latin typeface="Arial" panose="020B0604020202020204" pitchFamily="34" charset="0"/>
                <a:ea typeface="宋体" panose="02010600030101010101" pitchFamily="2" charset="-122"/>
              </a:rPr>
              <a:t>Session ID: Refers to the original random access session with the failed reception.</a:t>
            </a:r>
          </a:p>
          <a:p>
            <a:pPr marL="697093" lvl="1" indent="-171453" defTabSz="914411" fontAlgn="auto">
              <a:spcBef>
                <a:spcPts val="1200"/>
              </a:spcBef>
              <a:spcAft>
                <a:spcPts val="0"/>
              </a:spcAft>
              <a:buFont typeface="Courier New" panose="02070309020205020404" pitchFamily="49" charset="0"/>
              <a:buChar char="o"/>
            </a:pPr>
            <a:r>
              <a:rPr lang="en-US" b="1" dirty="0">
                <a:solidFill>
                  <a:schemeClr val="tx1"/>
                </a:solidFill>
                <a:latin typeface="Arial" panose="020B0604020202020204" pitchFamily="34" charset="0"/>
                <a:ea typeface="宋体" panose="02010600030101010101" pitchFamily="2" charset="-122"/>
              </a:rPr>
              <a:t>NACK Slot Index: Indicates the index of slot or slots for which retransmission is solicited.</a:t>
            </a:r>
          </a:p>
          <a:p>
            <a:pPr marL="697093" lvl="1" indent="-171453" defTabSz="914411" fontAlgn="auto">
              <a:spcBef>
                <a:spcPts val="1200"/>
              </a:spcBef>
              <a:spcAft>
                <a:spcPts val="0"/>
              </a:spcAft>
              <a:buFont typeface="Courier New" panose="02070309020205020404" pitchFamily="49" charset="0"/>
              <a:buChar char="o"/>
            </a:pPr>
            <a:r>
              <a:rPr lang="en-US" dirty="0">
                <a:solidFill>
                  <a:srgbClr val="1D1D1A"/>
                </a:solidFill>
                <a:latin typeface="Arial" panose="020B0604020202020204" pitchFamily="34" charset="0"/>
                <a:ea typeface="宋体" panose="02010600030101010101" pitchFamily="2" charset="-122"/>
              </a:rPr>
              <a:t>ECW: The contention window size for the retransmission session can be smaller than the initial transmission since fewer devices are expected to participate.</a:t>
            </a:r>
          </a:p>
          <a:p>
            <a:pPr indent="-217310" defTabSz="914411" fontAlgn="auto">
              <a:spcBef>
                <a:spcPts val="1200"/>
              </a:spcBef>
              <a:spcAft>
                <a:spcPts val="0"/>
              </a:spcAft>
              <a:buFont typeface="Wingdings" panose="05000000000000000000" pitchFamily="2" charset="2"/>
              <a:buChar char="§"/>
            </a:pPr>
            <a:r>
              <a:rPr lang="en-US" sz="1400" dirty="0">
                <a:solidFill>
                  <a:srgbClr val="1D1D1A"/>
                </a:solidFill>
                <a:latin typeface="Arial" panose="020B0604020202020204" pitchFamily="34" charset="0"/>
                <a:ea typeface="宋体" panose="02010600030101010101" pitchFamily="2" charset="-122"/>
              </a:rPr>
              <a:t>Only the AMP non-AP STAs that had transmitted in the slot indicated by the NACK Slot index will participate in the retransmission random access session.</a:t>
            </a:r>
          </a:p>
        </p:txBody>
      </p:sp>
      <p:pic>
        <p:nvPicPr>
          <p:cNvPr id="4" name="Picture 3">
            <a:extLst>
              <a:ext uri="{FF2B5EF4-FFF2-40B4-BE49-F238E27FC236}">
                <a16:creationId xmlns:a16="http://schemas.microsoft.com/office/drawing/2014/main" id="{BE56CD9E-402C-4A65-A41A-99C5E977A6FC}"/>
              </a:ext>
            </a:extLst>
          </p:cNvPr>
          <p:cNvPicPr>
            <a:picLocks noChangeAspect="1"/>
          </p:cNvPicPr>
          <p:nvPr/>
        </p:nvPicPr>
        <p:blipFill>
          <a:blip r:embed="rId2"/>
          <a:stretch>
            <a:fillRect/>
          </a:stretch>
        </p:blipFill>
        <p:spPr>
          <a:xfrm>
            <a:off x="3287688" y="1216479"/>
            <a:ext cx="6043184" cy="2865368"/>
          </a:xfrm>
          <a:prstGeom prst="rect">
            <a:avLst/>
          </a:prstGeom>
        </p:spPr>
      </p:pic>
      <p:sp>
        <p:nvSpPr>
          <p:cNvPr id="8" name="Callout: Line 7">
            <a:extLst>
              <a:ext uri="{FF2B5EF4-FFF2-40B4-BE49-F238E27FC236}">
                <a16:creationId xmlns:a16="http://schemas.microsoft.com/office/drawing/2014/main" id="{6BEE285F-B93E-49EA-AA62-372EE74D1CE9}"/>
              </a:ext>
            </a:extLst>
          </p:cNvPr>
          <p:cNvSpPr/>
          <p:nvPr/>
        </p:nvSpPr>
        <p:spPr bwMode="auto">
          <a:xfrm>
            <a:off x="7752184" y="3573016"/>
            <a:ext cx="792088" cy="288032"/>
          </a:xfrm>
          <a:prstGeom prst="borderCallout1">
            <a:avLst>
              <a:gd name="adj1" fmla="val 18750"/>
              <a:gd name="adj2" fmla="val -8333"/>
              <a:gd name="adj3" fmla="val 47125"/>
              <a:gd name="adj4" fmla="val -90533"/>
            </a:avLst>
          </a:prstGeom>
          <a:solidFill>
            <a:schemeClr val="bg1"/>
          </a:solid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 Slot 1</a:t>
            </a:r>
            <a:endParaRPr kumimoji="0" lang="en-SG" sz="12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220974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80BB37A-C5DB-42AE-9D01-507B5AA61C5F}"/>
              </a:ext>
            </a:extLst>
          </p:cNvPr>
          <p:cNvPicPr>
            <a:picLocks noChangeAspect="1"/>
          </p:cNvPicPr>
          <p:nvPr/>
        </p:nvPicPr>
        <p:blipFill>
          <a:blip r:embed="rId2"/>
          <a:stretch>
            <a:fillRect/>
          </a:stretch>
        </p:blipFill>
        <p:spPr>
          <a:xfrm>
            <a:off x="5231904" y="1194660"/>
            <a:ext cx="6552728" cy="5258676"/>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Example</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4896544" cy="4765920"/>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rgbClr val="000000"/>
                </a:solidFill>
                <a:latin typeface="Arial"/>
                <a:ea typeface="ＭＳ Ｐゴシック"/>
              </a:rPr>
              <a:t>Example to show retransmission for the failed reception in the 2nd slot (Slot 1) of the initial session.</a:t>
            </a:r>
          </a:p>
          <a:p>
            <a:pPr lvl="0" defTabSz="1187323" eaLnBrk="1" fontAlgn="auto" hangingPunct="1">
              <a:lnSpc>
                <a:spcPct val="90000"/>
              </a:lnSpc>
              <a:spcBef>
                <a:spcPts val="1200"/>
              </a:spcBef>
              <a:spcAft>
                <a:spcPts val="0"/>
              </a:spcAft>
              <a:tabLst>
                <a:tab pos="1207937" algn="ctr"/>
              </a:tabLst>
            </a:pPr>
            <a:r>
              <a:rPr lang="en-US" sz="1100" dirty="0">
                <a:solidFill>
                  <a:srgbClr val="000000"/>
                </a:solidFill>
                <a:latin typeface="Arial"/>
                <a:ea typeface="ＭＳ Ｐゴシック"/>
              </a:rPr>
              <a:t>Note: Slots 4 to 7 of the initial random access session are not shown.</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rgbClr val="000000"/>
                </a:solidFill>
                <a:latin typeface="Arial"/>
                <a:ea typeface="ＭＳ Ｐゴシック"/>
              </a:rPr>
              <a:t>Upon detecting a failed reception in Slot 1 of a random access session, the AMP Reader transmits an AMP ReTx-Poll frame to start a retransmission random access session.</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kumimoji="0" lang="en-US" sz="2000" b="0" i="0" u="none" strike="noStrike" kern="1200" cap="none" spc="0" normalizeH="0" baseline="0" noProof="0" dirty="0">
                <a:ln>
                  <a:noFill/>
                </a:ln>
                <a:solidFill>
                  <a:srgbClr val="000000"/>
                </a:solidFill>
                <a:effectLst/>
                <a:uLnTx/>
                <a:uFillTx/>
                <a:latin typeface="Arial"/>
                <a:ea typeface="ＭＳ Ｐゴシック"/>
              </a:rPr>
              <a:t>Since AMP non-AP STA 1 and AMP non-AP STA 2 had transmitted in Slot 1, the two STAs participate in the retransmission random access session (with 4 slots).</a:t>
            </a: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3299461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Conclusion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4213461"/>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In this contribution we revisited the TXOP aware time-slot based random access scheme.</a:t>
            </a:r>
          </a:p>
          <a:p>
            <a:pPr lvl="0" defTabSz="1187323" eaLnBrk="1" fontAlgn="auto" hangingPunct="1">
              <a:lnSpc>
                <a:spcPct val="90000"/>
              </a:lnSpc>
              <a:spcBef>
                <a:spcPts val="1200"/>
              </a:spcBef>
              <a:spcAft>
                <a:spcPts val="0"/>
              </a:spcAft>
              <a:tabLst>
                <a:tab pos="1207937" algn="ctr"/>
              </a:tabLst>
            </a:pPr>
            <a:endParaRPr lang="en-US" sz="2400" dirty="0">
              <a:solidFill>
                <a:srgbClr val="000000"/>
              </a:solidFill>
              <a:latin typeface="Arial"/>
              <a:ea typeface="ＭＳ Ｐゴシック"/>
            </a:endParaRP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We also shared our thoughts on improving the robustness of the time-slot based random access scheme;</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rgbClr val="000000"/>
                </a:solidFill>
                <a:latin typeface="Arial"/>
                <a:ea typeface="ＭＳ Ｐゴシック"/>
              </a:rPr>
              <a:t>To compensate for the low clock accuracy of AMP non-AP STAs, guard intervals (e.g., 5% of slot duration) may be introduced between the slot boundaries to minimize the potential collision of responses in adjacent slots.</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rgbClr val="000000"/>
                </a:solidFill>
                <a:latin typeface="Arial"/>
                <a:ea typeface="ＭＳ Ｐゴシック"/>
              </a:rPr>
              <a:t>When there are collisions in only one or a few slots, selective retransmission random access may be initiated for a sub-set of AMP non-AP STAs.</a:t>
            </a:r>
            <a:endParaRPr kumimoji="0" lang="en-US" sz="2000" b="0" i="0" u="none" strike="noStrike" kern="1200" cap="none" spc="0" normalizeH="0" baseline="0" noProof="0" dirty="0">
              <a:ln>
                <a:noFill/>
              </a:ln>
              <a:solidFill>
                <a:srgbClr val="000000"/>
              </a:solidFill>
              <a:effectLst/>
              <a:uLnTx/>
              <a:uFillTx/>
              <a:latin typeface="Arial"/>
              <a:ea typeface="ＭＳ Ｐゴシック"/>
            </a:endParaRP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4165623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1</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1369606"/>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the following text to TGbp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802.11bp shall support a time-based random access mechanism.</a:t>
            </a:r>
            <a:endParaRPr kumimoji="0" lang="en-US" sz="2400" b="0" i="0" u="none" strike="noStrike" kern="1200" cap="none" spc="0" normalizeH="0" baseline="0" noProof="0" dirty="0">
              <a:ln>
                <a:noFill/>
              </a:ln>
              <a:solidFill>
                <a:srgbClr val="000000"/>
              </a:solidFill>
              <a:effectLst/>
              <a:uLnTx/>
              <a:uFillTx/>
              <a:latin typeface="Arial"/>
              <a:ea typeface="ＭＳ Ｐゴシック"/>
            </a:endParaRP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981182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2</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8</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911019"/>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the following text to TGbp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A time-based random access session may span multiple TXOPs.</a:t>
            </a: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511372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3</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9</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1243417"/>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the following text to TGbp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An AMP Reader may initiate selective retransmission for the failed transmissions during a time-based random access session.</a:t>
            </a: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58963423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112523</TotalTime>
  <Words>760</Words>
  <Application>Microsoft Office PowerPoint</Application>
  <PresentationFormat>Widescreen</PresentationFormat>
  <Paragraphs>71</Paragraphs>
  <Slides>10</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 Unicode MS</vt:lpstr>
      <vt:lpstr>Microsoft YaHei</vt:lpstr>
      <vt:lpstr>MS PGothic</vt:lpstr>
      <vt:lpstr>MS PGothic</vt:lpstr>
      <vt:lpstr>宋体</vt:lpstr>
      <vt:lpstr>Arial</vt:lpstr>
      <vt:lpstr>Courier New</vt:lpstr>
      <vt:lpstr>Times New Roman</vt:lpstr>
      <vt:lpstr>Wingdings</vt:lpstr>
      <vt:lpstr>Office Theme</vt:lpstr>
      <vt:lpstr>PowerPoint Presentation</vt:lpstr>
      <vt:lpstr>Recap: Time-slot based random access</vt:lpstr>
      <vt:lpstr>Further Considerations for time-slot based random access</vt:lpstr>
      <vt:lpstr>Selective retransmission</vt:lpstr>
      <vt:lpstr>Example</vt:lpstr>
      <vt:lpstr>Conclusion</vt:lpstr>
      <vt:lpstr>SP 1</vt:lpstr>
      <vt:lpstr>SP 2</vt:lpstr>
      <vt:lpstr>SP 3</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Rojan Chitrakar</cp:lastModifiedBy>
  <cp:revision>622</cp:revision>
  <cp:lastPrinted>2000-03-07T00:55:37Z</cp:lastPrinted>
  <dcterms:created xsi:type="dcterms:W3CDTF">2016-01-17T22:48:36Z</dcterms:created>
  <dcterms:modified xsi:type="dcterms:W3CDTF">2024-09-06T00:21:07Z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(3)cwdfGEwrGnXrUwsAoPVD2ZNGelJ2k2yPLDfacQI6Qn9A7B5O5wHY8uNn4DcA6S0SGXeTvI4Y
RBmzREZcj4mgjPCh+UTZfQqS0vXDZH/dkfDPhP4KUzjK7tE/XJJJgwtZFlIAethK5AbRAPMW
RL5JoQH3EmdqYzJpEVdyP1At1coUxXbeqKpamWszi6rSe9SiI8gkBMOWGU7XuFVNgm+H57OV
J4lzsilbHDWxoMW6Uf</vt:lpwstr>
  </property>
  <property fmtid="{D5CDD505-2E9C-101B-9397-08002B2CF9AE}" pid="3" name="_2015_ms_pID_7253431">
    <vt:lpwstr>HpmdEuAzwM77oDGW1JafMln+k1yaQAjaM9Sxqp5gpAUVIDMoUqZKA1
mv8lBluU8jP9iy7U/7fdL7ZRQEkgaDJpGgqAguizo7QSHS6j5LKiUSubTGrhR2WaTzyAEE4W
w1CxqQB4++ZvkiMBzqlaX5YZHS7ecJb5Q0Y5yVZ3/dAhCPSWtQkqBJ3WV0JIo6UY2ZjuetaJ
6x76AKqG/wz4jKdISzQeBipLUbjCJYfDXXij</vt:lpwstr>
  </property>
  <property fmtid="{D5CDD505-2E9C-101B-9397-08002B2CF9AE}" pid="4" name="_2015_ms_pID_7253432">
    <vt:lpwstr>+w==</vt:lpwstr>
  </property>
</Properties>
</file>