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81" r:id="rId1"/>
  </p:sldMasterIdLst>
  <p:notesMasterIdLst>
    <p:notesMasterId r:id="rId21"/>
  </p:notesMasterIdLst>
  <p:handoutMasterIdLst>
    <p:handoutMasterId r:id="rId22"/>
  </p:handoutMasterIdLst>
  <p:sldIdLst>
    <p:sldId id="256" r:id="rId2"/>
    <p:sldId id="257" r:id="rId3"/>
    <p:sldId id="264" r:id="rId4"/>
    <p:sldId id="302" r:id="rId5"/>
    <p:sldId id="300" r:id="rId6"/>
    <p:sldId id="301" r:id="rId7"/>
    <p:sldId id="295" r:id="rId8"/>
    <p:sldId id="296" r:id="rId9"/>
    <p:sldId id="303" r:id="rId10"/>
    <p:sldId id="308" r:id="rId11"/>
    <p:sldId id="304" r:id="rId12"/>
    <p:sldId id="299" r:id="rId13"/>
    <p:sldId id="289" r:id="rId14"/>
    <p:sldId id="297" r:id="rId15"/>
    <p:sldId id="298" r:id="rId16"/>
    <p:sldId id="267" r:id="rId17"/>
    <p:sldId id="306" r:id="rId18"/>
    <p:sldId id="307" r:id="rId19"/>
    <p:sldId id="305" r:id="rId20"/>
  </p:sldIdLst>
  <p:sldSz cx="9144000" cy="6858000" type="screen4x3"/>
  <p:notesSz cx="6858000" cy="9874250"/>
  <p:defaultTextStyle>
    <a:defPPr>
      <a:defRPr lang="en-GB"/>
    </a:defPPr>
    <a:lvl1pPr algn="l" defTabSz="449263" rtl="0" eaLnBrk="0" fontAlgn="base" hangingPunct="0">
      <a:spcBef>
        <a:spcPct val="0"/>
      </a:spcBef>
      <a:spcAft>
        <a:spcPct val="0"/>
      </a:spcAft>
      <a:buClr>
        <a:srgbClr val="000000"/>
      </a:buClr>
      <a:buSzPct val="100000"/>
      <a:buFont typeface="Times New Roman"/>
      <a:defRPr sz="2400" kern="1200">
        <a:solidFill>
          <a:schemeClr val="bg1"/>
        </a:solidFill>
        <a:latin typeface="Times New Roman"/>
        <a:ea typeface="MS Gothic"/>
        <a:cs typeface="+mn-cs"/>
      </a:defRPr>
    </a:lvl1pPr>
    <a:lvl2pPr marL="742950" indent="-285750" algn="l" defTabSz="449263" rtl="0" eaLnBrk="0" fontAlgn="base" hangingPunct="0">
      <a:spcBef>
        <a:spcPct val="0"/>
      </a:spcBef>
      <a:spcAft>
        <a:spcPct val="0"/>
      </a:spcAft>
      <a:buClr>
        <a:srgbClr val="000000"/>
      </a:buClr>
      <a:buSzPct val="100000"/>
      <a:buFont typeface="Times New Roman"/>
      <a:defRPr sz="2400" kern="1200">
        <a:solidFill>
          <a:schemeClr val="bg1"/>
        </a:solidFill>
        <a:latin typeface="Times New Roman"/>
        <a:ea typeface="MS Gothic"/>
        <a:cs typeface="+mn-cs"/>
      </a:defRPr>
    </a:lvl2pPr>
    <a:lvl3pPr marL="1143000" indent="-228600" algn="l" defTabSz="449263" rtl="0" eaLnBrk="0" fontAlgn="base" hangingPunct="0">
      <a:spcBef>
        <a:spcPct val="0"/>
      </a:spcBef>
      <a:spcAft>
        <a:spcPct val="0"/>
      </a:spcAft>
      <a:buClr>
        <a:srgbClr val="000000"/>
      </a:buClr>
      <a:buSzPct val="100000"/>
      <a:buFont typeface="Times New Roman"/>
      <a:defRPr sz="2400" kern="1200">
        <a:solidFill>
          <a:schemeClr val="bg1"/>
        </a:solidFill>
        <a:latin typeface="Times New Roman"/>
        <a:ea typeface="MS Gothic"/>
        <a:cs typeface="+mn-cs"/>
      </a:defRPr>
    </a:lvl3pPr>
    <a:lvl4pPr marL="1600200" indent="-228600" algn="l" defTabSz="449263" rtl="0" eaLnBrk="0" fontAlgn="base" hangingPunct="0">
      <a:spcBef>
        <a:spcPct val="0"/>
      </a:spcBef>
      <a:spcAft>
        <a:spcPct val="0"/>
      </a:spcAft>
      <a:buClr>
        <a:srgbClr val="000000"/>
      </a:buClr>
      <a:buSzPct val="100000"/>
      <a:buFont typeface="Times New Roman"/>
      <a:defRPr sz="2400" kern="1200">
        <a:solidFill>
          <a:schemeClr val="bg1"/>
        </a:solidFill>
        <a:latin typeface="Times New Roman"/>
        <a:ea typeface="MS Gothic"/>
        <a:cs typeface="+mn-cs"/>
      </a:defRPr>
    </a:lvl4pPr>
    <a:lvl5pPr marL="2057400" indent="-228600" algn="l" defTabSz="449263" rtl="0" eaLnBrk="0" fontAlgn="base" hangingPunct="0">
      <a:spcBef>
        <a:spcPct val="0"/>
      </a:spcBef>
      <a:spcAft>
        <a:spcPct val="0"/>
      </a:spcAft>
      <a:buClr>
        <a:srgbClr val="000000"/>
      </a:buClr>
      <a:buSzPct val="100000"/>
      <a:buFont typeface="Times New Roman"/>
      <a:defRPr sz="2400" kern="1200">
        <a:solidFill>
          <a:schemeClr val="bg1"/>
        </a:solidFill>
        <a:latin typeface="Times New Roman"/>
        <a:ea typeface="MS Gothic"/>
        <a:cs typeface="+mn-cs"/>
      </a:defRPr>
    </a:lvl5pPr>
    <a:lvl6pPr marL="2286000" algn="l" defTabSz="914400" rtl="0" eaLnBrk="1" latinLnBrk="0" hangingPunct="1">
      <a:defRPr sz="2400" kern="1200">
        <a:solidFill>
          <a:schemeClr val="bg1"/>
        </a:solidFill>
        <a:latin typeface="Times New Roman"/>
        <a:ea typeface="MS Gothic"/>
        <a:cs typeface="+mn-cs"/>
      </a:defRPr>
    </a:lvl6pPr>
    <a:lvl7pPr marL="2743200" algn="l" defTabSz="914400" rtl="0" eaLnBrk="1" latinLnBrk="0" hangingPunct="1">
      <a:defRPr sz="2400" kern="1200">
        <a:solidFill>
          <a:schemeClr val="bg1"/>
        </a:solidFill>
        <a:latin typeface="Times New Roman"/>
        <a:ea typeface="MS Gothic"/>
        <a:cs typeface="+mn-cs"/>
      </a:defRPr>
    </a:lvl7pPr>
    <a:lvl8pPr marL="3200400" algn="l" defTabSz="914400" rtl="0" eaLnBrk="1" latinLnBrk="0" hangingPunct="1">
      <a:defRPr sz="2400" kern="1200">
        <a:solidFill>
          <a:schemeClr val="bg1"/>
        </a:solidFill>
        <a:latin typeface="Times New Roman"/>
        <a:ea typeface="MS Gothic"/>
        <a:cs typeface="+mn-cs"/>
      </a:defRPr>
    </a:lvl8pPr>
    <a:lvl9pPr marL="3657600" algn="l" defTabSz="914400" rtl="0" eaLnBrk="1" latinLnBrk="0" hangingPunct="1">
      <a:defRPr sz="2400" kern="1200">
        <a:solidFill>
          <a:schemeClr val="bg1"/>
        </a:solidFill>
        <a:latin typeface="Times New Roman"/>
        <a:ea typeface="MS Gothic"/>
        <a:cs typeface="+mn-cs"/>
      </a:defRPr>
    </a:lvl9pPr>
  </p:defaultTextStyle>
  <p:extLst>
    <p:ext uri="{EFAFB233-063F-42B5-8137-9DF3F51BA10A}">
      <p15:sldGuideLst xmlns:p15="http://schemas.microsoft.com/office/powerpoint/2012/main">
        <p15:guide id="1" orient="horz" pos="2159">
          <p15:clr>
            <a:srgbClr val="A4A3A4"/>
          </p15:clr>
        </p15:guide>
        <p15:guide id="2" pos="2880">
          <p15:clr>
            <a:srgbClr val="A4A3A4"/>
          </p15:clr>
        </p15:guide>
      </p15:sldGuideLst>
    </p:ext>
    <p:ext uri="{2D200454-40CA-4A62-9FC3-DE9A4176ACB9}">
      <p15:notesGuideLst xmlns:p15="http://schemas.microsoft.com/office/powerpoint/2012/main">
        <p15:guide id="1" orient="horz" pos="3064" userDrawn="1">
          <p15:clr>
            <a:srgbClr val="A4A3A4"/>
          </p15:clr>
        </p15:guide>
        <p15:guide id="2" pos="2135"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9452AC5-F3F5-02A1-6CCC-58B16225A901}" name="주성 문" initials="주문" userId="202646a90de89a20"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김용호" initials="김" lastIdx="1" clrIdx="0">
    <p:extLst>
      <p:ext uri="{19B8F6BF-5375-455C-9EA6-DF929625EA0E}">
        <p15:presenceInfo xmlns:p15="http://schemas.microsoft.com/office/powerpoint/2012/main" userId="S::ronnykim@office.ut.ac.kr::a97274c0-04a6-4462-84d2-77f6f8cdc3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454" autoAdjust="0"/>
    <p:restoredTop sz="95698" autoAdjust="0"/>
  </p:normalViewPr>
  <p:slideViewPr>
    <p:cSldViewPr>
      <p:cViewPr varScale="1">
        <p:scale>
          <a:sx n="145" d="100"/>
          <a:sy n="145" d="100"/>
        </p:scale>
        <p:origin x="1840" y="168"/>
      </p:cViewPr>
      <p:guideLst>
        <p:guide orient="horz" pos="2159"/>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3064"/>
        <p:guide pos="213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2115" cy="493206"/>
          </a:xfrm>
          <a:prstGeom prst="rect">
            <a:avLst/>
          </a:prstGeom>
        </p:spPr>
        <p:txBody>
          <a:bodyPr vert="horz" lIns="91440" tIns="45720" rIns="91440" bIns="45720"/>
          <a:lstStyle>
            <a:lvl1pPr algn="l">
              <a:defRPr sz="1200"/>
            </a:lvl1pPr>
          </a:lstStyle>
          <a:p>
            <a:pPr lvl="0">
              <a:defRPr/>
            </a:pPr>
            <a:endParaRPr lang="ko-KR" altLang="en-US"/>
          </a:p>
        </p:txBody>
      </p:sp>
      <p:sp>
        <p:nvSpPr>
          <p:cNvPr id="3" name="Date Placeholder 2"/>
          <p:cNvSpPr>
            <a:spLocks noGrp="1"/>
          </p:cNvSpPr>
          <p:nvPr>
            <p:ph type="dt" sz="quarter" idx="1"/>
          </p:nvPr>
        </p:nvSpPr>
        <p:spPr>
          <a:xfrm>
            <a:off x="3884316" y="0"/>
            <a:ext cx="2972115" cy="493206"/>
          </a:xfrm>
          <a:prstGeom prst="rect">
            <a:avLst/>
          </a:prstGeom>
        </p:spPr>
        <p:txBody>
          <a:bodyPr vert="horz" lIns="91440" tIns="45720" rIns="91440" bIns="45720"/>
          <a:lstStyle>
            <a:lvl1pPr algn="r">
              <a:defRPr sz="1200"/>
            </a:lvl1pPr>
          </a:lstStyle>
          <a:p>
            <a:pPr lvl="0">
              <a:defRPr/>
            </a:pPr>
            <a:fld id="{B87CCAAF-252C-4847-8D16-EDD6B40E4912}" type="datetime1">
              <a:rPr lang="en-US"/>
              <a:pPr lvl="0">
                <a:defRPr/>
              </a:pPr>
              <a:t>11/12/24</a:t>
            </a:fld>
            <a:endParaRPr lang="en-US"/>
          </a:p>
        </p:txBody>
      </p:sp>
      <p:sp>
        <p:nvSpPr>
          <p:cNvPr id="4" name="Footer Placeholder 3"/>
          <p:cNvSpPr>
            <a:spLocks noGrp="1"/>
          </p:cNvSpPr>
          <p:nvPr>
            <p:ph type="ftr" sz="quarter" idx="2"/>
          </p:nvPr>
        </p:nvSpPr>
        <p:spPr>
          <a:xfrm>
            <a:off x="0" y="9379356"/>
            <a:ext cx="2972115" cy="493206"/>
          </a:xfrm>
          <a:prstGeom prst="rect">
            <a:avLst/>
          </a:prstGeom>
        </p:spPr>
        <p:txBody>
          <a:bodyPr vert="horz" lIns="91440" tIns="45720" rIns="91440" bIns="45720" anchor="b"/>
          <a:lstStyle>
            <a:lvl1pPr algn="l">
              <a:defRPr sz="1200"/>
            </a:lvl1pPr>
          </a:lstStyle>
          <a:p>
            <a:pPr lvl="0">
              <a:defRPr/>
            </a:pPr>
            <a:endParaRPr lang="ko-KR" altLang="en-US"/>
          </a:p>
        </p:txBody>
      </p:sp>
      <p:sp>
        <p:nvSpPr>
          <p:cNvPr id="5" name="Slide Number Placeholder 4"/>
          <p:cNvSpPr>
            <a:spLocks noGrp="1"/>
          </p:cNvSpPr>
          <p:nvPr>
            <p:ph type="sldNum" sz="quarter" idx="3"/>
          </p:nvPr>
        </p:nvSpPr>
        <p:spPr>
          <a:xfrm>
            <a:off x="3884316" y="9379356"/>
            <a:ext cx="2972115" cy="493206"/>
          </a:xfrm>
          <a:prstGeom prst="rect">
            <a:avLst/>
          </a:prstGeom>
        </p:spPr>
        <p:txBody>
          <a:bodyPr vert="horz" lIns="91440" tIns="45720" rIns="91440" bIns="45720" anchor="b"/>
          <a:lstStyle>
            <a:lvl1pPr algn="r">
              <a:defRPr sz="1200"/>
            </a:lvl1pPr>
          </a:lstStyle>
          <a:p>
            <a:pPr lvl="0">
              <a:defRPr/>
            </a:pPr>
            <a:fld id="{29996500-462A-4966-9632-4197CBF31A04}" type="slidenum">
              <a:rPr lang="en-US"/>
              <a:pPr lvl="0">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a:xfrm>
            <a:off x="0" y="1"/>
            <a:ext cx="6858000" cy="9874250"/>
          </a:xfrm>
          <a:prstGeom prst="roundRect">
            <a:avLst>
              <a:gd name="adj" fmla="val 19"/>
            </a:avLst>
          </a:prstGeom>
          <a:solidFill>
            <a:srgbClr val="FFFFFF"/>
          </a:solidFill>
          <a:ln w="9525">
            <a:noFill/>
            <a:round/>
          </a:ln>
          <a:effectLst/>
        </p:spPr>
        <p:txBody>
          <a:bodyPr wrap="none" anchor="ctr"/>
          <a:lstStyle/>
          <a:p>
            <a:pPr lvl="0">
              <a:defRPr/>
            </a:pPr>
            <a:endParaRPr lang="en-GB"/>
          </a:p>
        </p:txBody>
      </p:sp>
      <p:sp>
        <p:nvSpPr>
          <p:cNvPr id="2050" name="Rectangle 2"/>
          <p:cNvSpPr>
            <a:spLocks noGrp="1" noChangeArrowheads="1"/>
          </p:cNvSpPr>
          <p:nvPr>
            <p:ph type="hdr"/>
          </p:nvPr>
        </p:nvSpPr>
        <p:spPr>
          <a:xfrm>
            <a:off x="5578406" y="103034"/>
            <a:ext cx="632732" cy="224645"/>
          </a:xfrm>
          <a:prstGeom prst="rect">
            <a:avLst/>
          </a:prstGeom>
          <a:noFill/>
          <a:ln w="9525">
            <a:noFill/>
            <a:round/>
          </a:ln>
          <a:effectLst/>
        </p:spPr>
        <p:txBody>
          <a:bodyPr vert="horz" wrap="square" lIns="0" tIns="0" rIns="0" bIns="0" anchor="b" anchorCtr="0">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a:defRPr>
            </a:lvl1pPr>
          </a:lstStyle>
          <a:p>
            <a:pPr lvl="0">
              <a:defRPr/>
            </a:pPr>
            <a:r>
              <a:rPr lang="en-US"/>
              <a:t>doc.: IEEE 802.11-yy/xxxxr0</a:t>
            </a:r>
          </a:p>
        </p:txBody>
      </p:sp>
      <p:sp>
        <p:nvSpPr>
          <p:cNvPr id="2051" name="Rectangle 3"/>
          <p:cNvSpPr>
            <a:spLocks noGrp="1" noChangeArrowheads="1"/>
          </p:cNvSpPr>
          <p:nvPr>
            <p:ph type="dt"/>
          </p:nvPr>
        </p:nvSpPr>
        <p:spPr>
          <a:xfrm>
            <a:off x="646862" y="103034"/>
            <a:ext cx="816429" cy="224645"/>
          </a:xfrm>
          <a:prstGeom prst="rect">
            <a:avLst/>
          </a:prstGeom>
          <a:noFill/>
          <a:ln w="9525">
            <a:noFill/>
            <a:round/>
          </a:ln>
          <a:effectLst/>
        </p:spPr>
        <p:txBody>
          <a:bodyPr vert="horz" wrap="square" lIns="0" tIns="0" rIns="0" bIns="0" anchor="b" anchorCtr="0">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a:defRPr>
            </a:lvl1pPr>
          </a:lstStyle>
          <a:p>
            <a:pPr lvl="0">
              <a:defRPr/>
            </a:pPr>
            <a:r>
              <a:rPr lang="en-US"/>
              <a:t>Month Year</a:t>
            </a:r>
          </a:p>
        </p:txBody>
      </p:sp>
      <p:sp>
        <p:nvSpPr>
          <p:cNvPr id="2052" name="Rectangle 4"/>
          <p:cNvSpPr>
            <a:spLocks noGrp="1" noRot="1" noChangeAspect="1" noChangeArrowheads="1" noTextEdit="1"/>
          </p:cNvSpPr>
          <p:nvPr>
            <p:ph type="sldImg"/>
          </p:nvPr>
        </p:nvSpPr>
        <p:spPr>
          <a:xfrm>
            <a:off x="969963" y="746125"/>
            <a:ext cx="4916487" cy="3689350"/>
          </a:xfrm>
          <a:prstGeom prst="rect">
            <a:avLst/>
          </a:prstGeom>
          <a:noFill/>
          <a:ln w="12600">
            <a:solidFill>
              <a:srgbClr val="000000"/>
            </a:solidFill>
            <a:miter/>
          </a:ln>
          <a:effectLst/>
        </p:spPr>
      </p:sp>
      <p:sp>
        <p:nvSpPr>
          <p:cNvPr id="2053" name="Rectangle 5"/>
          <p:cNvSpPr>
            <a:spLocks noGrp="1" noChangeArrowheads="1"/>
          </p:cNvSpPr>
          <p:nvPr>
            <p:ph type="body"/>
          </p:nvPr>
        </p:nvSpPr>
        <p:spPr>
          <a:xfrm>
            <a:off x="913773" y="4690523"/>
            <a:ext cx="5028886" cy="4442230"/>
          </a:xfrm>
          <a:prstGeom prst="rect">
            <a:avLst/>
          </a:prstGeom>
          <a:noFill/>
          <a:ln w="9525">
            <a:noFill/>
            <a:round/>
          </a:ln>
          <a:effectLst/>
        </p:spPr>
        <p:txBody>
          <a:bodyPr vert="horz" wrap="square" lIns="93600" tIns="46080" rIns="93600" bIns="46080" anchor="t" anchorCtr="0">
            <a:prstTxWarp prst="textNoShape">
              <a:avLst/>
            </a:prstTxWarp>
          </a:bodyPr>
          <a:lstStyle/>
          <a:p>
            <a:pPr lvl="0">
              <a:defRPr/>
            </a:pPr>
            <a:endParaRPr lang="ko-KR" altLang="en-US"/>
          </a:p>
        </p:txBody>
      </p:sp>
      <p:sp>
        <p:nvSpPr>
          <p:cNvPr id="2054" name="Rectangle 6"/>
          <p:cNvSpPr>
            <a:spLocks noGrp="1" noChangeArrowheads="1"/>
          </p:cNvSpPr>
          <p:nvPr>
            <p:ph type="ftr"/>
          </p:nvPr>
        </p:nvSpPr>
        <p:spPr>
          <a:xfrm>
            <a:off x="5298937" y="9560085"/>
            <a:ext cx="912201" cy="192553"/>
          </a:xfrm>
          <a:prstGeom prst="rect">
            <a:avLst/>
          </a:prstGeom>
          <a:noFill/>
          <a:ln w="9525">
            <a:noFill/>
            <a:round/>
          </a:ln>
          <a:effectLst/>
        </p:spPr>
        <p:txBody>
          <a:bodyPr vert="horz" wrap="square" lIns="0" tIns="0" rIns="0" bIns="0" anchor="t" anchorCtr="0">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a:defRPr>
            </a:lvl1pPr>
          </a:lstStyle>
          <a:p>
            <a:pPr lvl="0">
              <a:defRPr/>
            </a:pPr>
            <a:r>
              <a:rPr lang="en-US"/>
              <a:t>John Doe, Some Company</a:t>
            </a:r>
          </a:p>
        </p:txBody>
      </p:sp>
      <p:sp>
        <p:nvSpPr>
          <p:cNvPr id="2055" name="Rectangle 7"/>
          <p:cNvSpPr>
            <a:spLocks noGrp="1" noChangeArrowheads="1"/>
          </p:cNvSpPr>
          <p:nvPr>
            <p:ph type="sldNum"/>
          </p:nvPr>
        </p:nvSpPr>
        <p:spPr>
          <a:xfrm>
            <a:off x="3187212" y="9560085"/>
            <a:ext cx="505558" cy="386795"/>
          </a:xfrm>
          <a:prstGeom prst="rect">
            <a:avLst/>
          </a:prstGeom>
          <a:noFill/>
          <a:ln w="9525">
            <a:noFill/>
            <a:round/>
          </a:ln>
          <a:effectLst/>
        </p:spPr>
        <p:txBody>
          <a:bodyPr vert="horz" wrap="square" lIns="0" tIns="0" rIns="0" bIns="0" anchor="t" anchorCtr="0">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a:defRPr>
            </a:lvl1pPr>
          </a:lstStyle>
          <a:p>
            <a:pPr lvl="0">
              <a:defRPr/>
            </a:pPr>
            <a:r>
              <a:rPr lang="en-US"/>
              <a:t>Page </a:t>
            </a:r>
            <a:fld id="{47A7FEEB-9CD2-43FE-843C-C5350BEACB45}" type="slidenum">
              <a:rPr lang="en-US"/>
              <a:pPr lvl="0">
                <a:defRPr/>
              </a:pPr>
              <a:t>‹#›</a:t>
            </a:fld>
            <a:endParaRPr lang="en-US"/>
          </a:p>
        </p:txBody>
      </p:sp>
      <p:sp>
        <p:nvSpPr>
          <p:cNvPr id="2056" name="Rectangle 8"/>
          <p:cNvSpPr>
            <a:spLocks noChangeArrowheads="1"/>
          </p:cNvSpPr>
          <p:nvPr/>
        </p:nvSpPr>
        <p:spPr>
          <a:xfrm>
            <a:off x="714376" y="9560085"/>
            <a:ext cx="718145" cy="184666"/>
          </a:xfrm>
          <a:prstGeom prst="rect">
            <a:avLst/>
          </a:prstGeom>
          <a:noFill/>
          <a:ln w="9525">
            <a:noFill/>
            <a:rou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rPr>
              <a:t>Submission</a:t>
            </a:r>
          </a:p>
        </p:txBody>
      </p:sp>
      <p:sp>
        <p:nvSpPr>
          <p:cNvPr id="2057" name="Line 9"/>
          <p:cNvSpPr>
            <a:spLocks noChangeShapeType="1"/>
          </p:cNvSpPr>
          <p:nvPr/>
        </p:nvSpPr>
        <p:spPr>
          <a:xfrm>
            <a:off x="715945" y="9558396"/>
            <a:ext cx="5426110" cy="1689"/>
          </a:xfrm>
          <a:prstGeom prst="line">
            <a:avLst/>
          </a:prstGeom>
          <a:noFill/>
          <a:ln w="12600">
            <a:solidFill>
              <a:srgbClr val="000000"/>
            </a:solidFill>
            <a:miter/>
          </a:ln>
          <a:effectLst/>
        </p:spPr>
        <p:txBody>
          <a:bodyPr wrap="square"/>
          <a:lstStyle/>
          <a:p>
            <a:pPr lvl="0">
              <a:defRPr/>
            </a:pPr>
            <a:endParaRPr lang="en-GB"/>
          </a:p>
        </p:txBody>
      </p:sp>
      <p:sp>
        <p:nvSpPr>
          <p:cNvPr id="2058" name="Line 10"/>
          <p:cNvSpPr>
            <a:spLocks noChangeShapeType="1"/>
          </p:cNvSpPr>
          <p:nvPr/>
        </p:nvSpPr>
        <p:spPr>
          <a:xfrm>
            <a:off x="640583" y="315855"/>
            <a:ext cx="5576835" cy="1689"/>
          </a:xfrm>
          <a:prstGeom prst="line">
            <a:avLst/>
          </a:prstGeom>
          <a:noFill/>
          <a:ln w="12600">
            <a:solidFill>
              <a:srgbClr val="000000"/>
            </a:solidFill>
            <a:miter/>
          </a:ln>
          <a:effectLst/>
        </p:spPr>
        <p:txBody>
          <a:bodyPr wrap="square"/>
          <a:lstStyle/>
          <a:p>
            <a:pPr lvl="0">
              <a:defRPr/>
            </a:pPr>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a:defRPr sz="1200" kern="1200">
        <a:solidFill>
          <a:srgbClr val="000000"/>
        </a:solidFill>
        <a:latin typeface="Times New Roman"/>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a:defRPr sz="1200" kern="1200">
        <a:solidFill>
          <a:srgbClr val="000000"/>
        </a:solidFill>
        <a:latin typeface="Times New Roman"/>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a:defRPr sz="1200" kern="1200">
        <a:solidFill>
          <a:srgbClr val="000000"/>
        </a:solidFill>
        <a:latin typeface="Times New Roman"/>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a:defRPr sz="1200" kern="1200">
        <a:solidFill>
          <a:srgbClr val="000000"/>
        </a:solidFill>
        <a:latin typeface="Times New Roman"/>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a:defRPr sz="1200" kern="1200">
        <a:solidFill>
          <a:srgbClr val="000000"/>
        </a:solidFill>
        <a:latin typeface="Times New Roman"/>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lvl="0">
              <a:defRPr/>
            </a:pPr>
            <a:r>
              <a:rPr lang="en-US"/>
              <a:t>doc.: IEEE 802.11-yy/xxxxr0</a:t>
            </a:r>
          </a:p>
        </p:txBody>
      </p:sp>
      <p:sp>
        <p:nvSpPr>
          <p:cNvPr id="5" name="Rectangle 3"/>
          <p:cNvSpPr>
            <a:spLocks noGrp="1" noChangeArrowheads="1"/>
          </p:cNvSpPr>
          <p:nvPr>
            <p:ph type="dt"/>
          </p:nvPr>
        </p:nvSpPr>
        <p:spPr>
          <a:ln/>
        </p:spPr>
        <p:txBody>
          <a:bodyPr/>
          <a:lstStyle/>
          <a:p>
            <a:pPr lvl="0">
              <a:defRPr/>
            </a:pPr>
            <a:r>
              <a:rPr lang="en-US"/>
              <a:t>Month Year</a:t>
            </a:r>
          </a:p>
        </p:txBody>
      </p:sp>
      <p:sp>
        <p:nvSpPr>
          <p:cNvPr id="6" name="Rectangle 6"/>
          <p:cNvSpPr>
            <a:spLocks noGrp="1" noChangeArrowheads="1"/>
          </p:cNvSpPr>
          <p:nvPr>
            <p:ph type="ftr"/>
          </p:nvPr>
        </p:nvSpPr>
        <p:spPr>
          <a:ln/>
        </p:spPr>
        <p:txBody>
          <a:bodyPr/>
          <a:lstStyle/>
          <a:p>
            <a:pPr lvl="0">
              <a:defRPr/>
            </a:pPr>
            <a:r>
              <a:rPr lang="en-US"/>
              <a:t>John Doe, Some Company</a:t>
            </a:r>
          </a:p>
        </p:txBody>
      </p:sp>
      <p:sp>
        <p:nvSpPr>
          <p:cNvPr id="7" name="Rectangle 7"/>
          <p:cNvSpPr>
            <a:spLocks noGrp="1" noChangeArrowheads="1"/>
          </p:cNvSpPr>
          <p:nvPr>
            <p:ph type="sldNum"/>
          </p:nvPr>
        </p:nvSpPr>
        <p:spPr>
          <a:ln/>
        </p:spPr>
        <p:txBody>
          <a:bodyPr/>
          <a:lstStyle/>
          <a:p>
            <a:pPr lvl="0">
              <a:defRPr/>
            </a:pPr>
            <a:r>
              <a:rPr lang="en-US"/>
              <a:t>Page </a:t>
            </a:r>
            <a:fld id="{465D53FD-DB5F-4815-BF01-6488A8FBD189}" type="slidenum">
              <a:rPr lang="en-US"/>
              <a:pPr lvl="0">
                <a:defRPr/>
              </a:pPr>
              <a:t>1</a:t>
            </a:fld>
            <a:endParaRPr lang="en-US"/>
          </a:p>
        </p:txBody>
      </p:sp>
      <p:sp>
        <p:nvSpPr>
          <p:cNvPr id="12289" name="Text Box 1"/>
          <p:cNvSpPr txBox="1">
            <a:spLocks noChangeArrowheads="1"/>
          </p:cNvSpPr>
          <p:nvPr/>
        </p:nvSpPr>
        <p:spPr>
          <a:xfrm>
            <a:off x="1141431" y="746565"/>
            <a:ext cx="4575140" cy="3690599"/>
          </a:xfrm>
          <a:prstGeom prst="rect">
            <a:avLst/>
          </a:prstGeom>
          <a:solidFill>
            <a:srgbClr val="FFFFFF"/>
          </a:solidFill>
          <a:ln w="9525">
            <a:solidFill>
              <a:srgbClr val="000000"/>
            </a:solidFill>
            <a:miter/>
          </a:ln>
          <a:effectLst/>
        </p:spPr>
        <p:txBody>
          <a:bodyPr wrap="none" anchor="ctr"/>
          <a:lstStyle/>
          <a:p>
            <a:pPr lvl="0">
              <a:defRPr/>
            </a:pPr>
            <a:endParaRPr lang="en-GB"/>
          </a:p>
        </p:txBody>
      </p:sp>
      <p:sp>
        <p:nvSpPr>
          <p:cNvPr id="12290" name="Rectangle 2"/>
          <p:cNvSpPr txBox="1">
            <a:spLocks noGrp="1" noChangeArrowheads="1"/>
          </p:cNvSpPr>
          <p:nvPr>
            <p:ph type="body"/>
          </p:nvPr>
        </p:nvSpPr>
        <p:spPr>
          <a:xfrm>
            <a:off x="913772" y="4690523"/>
            <a:ext cx="5030456" cy="4543574"/>
          </a:xfrm>
          <a:prstGeom prst="rect">
            <a:avLst/>
          </a:prstGeom>
          <a:noFill/>
          <a:ln>
            <a:round/>
          </a:ln>
        </p:spPr>
        <p:txBody>
          <a:bodyPr wrap="none" anchor="ctr"/>
          <a:lstStyle/>
          <a:p>
            <a:pPr lvl="0">
              <a:defRPr/>
            </a:pPr>
            <a:endParaRPr lang="ko-KR"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noTextEdit="1"/>
          </p:cNvSpPr>
          <p:nvPr>
            <p:ph type="sldImg"/>
          </p:nvPr>
        </p:nvSpPr>
        <p:spPr>
          <a:xfrm>
            <a:off x="969963" y="746125"/>
            <a:ext cx="4916487" cy="3689350"/>
          </a:xfrm>
        </p:spPr>
      </p:sp>
      <p:sp>
        <p:nvSpPr>
          <p:cNvPr id="3" name="슬라이드 노트 개체 틀 2"/>
          <p:cNvSpPr>
            <a:spLocks noGrp="1"/>
          </p:cNvSpPr>
          <p:nvPr>
            <p:ph type="body" idx="1"/>
          </p:nvPr>
        </p:nvSpPr>
        <p:spPr/>
        <p:txBody>
          <a:bodyPr/>
          <a:lstStyle/>
          <a:p>
            <a:pPr lvl="0">
              <a:defRPr/>
            </a:pPr>
            <a:endParaRPr lang="en-US" altLang="ko-KR"/>
          </a:p>
        </p:txBody>
      </p:sp>
      <p:sp>
        <p:nvSpPr>
          <p:cNvPr id="4" name="머리글 개체 틀 3"/>
          <p:cNvSpPr>
            <a:spLocks noGrp="1"/>
          </p:cNvSpPr>
          <p:nvPr>
            <p:ph type="hdr"/>
          </p:nvPr>
        </p:nvSpPr>
        <p:spPr/>
        <p:txBody>
          <a:bodyPr/>
          <a:lstStyle/>
          <a:p>
            <a:pPr lvl="0">
              <a:defRPr/>
            </a:pPr>
            <a:r>
              <a:rPr lang="en-US"/>
              <a:t>doc.: IEEE 802.11-yy/xxxxr0</a:t>
            </a:r>
          </a:p>
        </p:txBody>
      </p:sp>
      <p:sp>
        <p:nvSpPr>
          <p:cNvPr id="5" name="날짜 개체 틀 4"/>
          <p:cNvSpPr>
            <a:spLocks noGrp="1"/>
          </p:cNvSpPr>
          <p:nvPr>
            <p:ph type="dt"/>
          </p:nvPr>
        </p:nvSpPr>
        <p:spPr/>
        <p:txBody>
          <a:bodyPr/>
          <a:lstStyle/>
          <a:p>
            <a:pPr lvl="0">
              <a:defRPr/>
            </a:pPr>
            <a:r>
              <a:rPr lang="en-US"/>
              <a:t>Month Year</a:t>
            </a:r>
          </a:p>
        </p:txBody>
      </p:sp>
      <p:sp>
        <p:nvSpPr>
          <p:cNvPr id="6" name="바닥글 개체 틀 5"/>
          <p:cNvSpPr>
            <a:spLocks noGrp="1"/>
          </p:cNvSpPr>
          <p:nvPr>
            <p:ph type="ftr"/>
          </p:nvPr>
        </p:nvSpPr>
        <p:spPr/>
        <p:txBody>
          <a:bodyPr/>
          <a:lstStyle/>
          <a:p>
            <a:pPr lvl="0">
              <a:defRPr/>
            </a:pPr>
            <a:r>
              <a:rPr lang="en-US"/>
              <a:t>John Doe, Some Company</a:t>
            </a:r>
          </a:p>
        </p:txBody>
      </p:sp>
      <p:sp>
        <p:nvSpPr>
          <p:cNvPr id="7" name="슬라이드 번호 개체 틀 6"/>
          <p:cNvSpPr>
            <a:spLocks noGrp="1"/>
          </p:cNvSpPr>
          <p:nvPr>
            <p:ph type="sldNum"/>
          </p:nvPr>
        </p:nvSpPr>
        <p:spPr/>
        <p:txBody>
          <a:bodyPr/>
          <a:lstStyle/>
          <a:p>
            <a:pPr lvl="0">
              <a:defRPr/>
            </a:pPr>
            <a:r>
              <a:rPr lang="en-US"/>
              <a:t>Page </a:t>
            </a:r>
            <a:fld id="{47A7FEEB-9CD2-43FE-843C-C5350BEACB45}" type="slidenum">
              <a:rPr lang="en-US"/>
              <a:pPr lvl="0">
                <a:defRPr/>
              </a:pPr>
              <a:t>11</a:t>
            </a:fld>
            <a:endParaRPr lang="en-US"/>
          </a:p>
        </p:txBody>
      </p:sp>
    </p:spTree>
    <p:extLst>
      <p:ext uri="{BB962C8B-B14F-4D97-AF65-F5344CB8AC3E}">
        <p14:creationId xmlns:p14="http://schemas.microsoft.com/office/powerpoint/2010/main" val="1682380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noTextEdit="1"/>
          </p:cNvSpPr>
          <p:nvPr>
            <p:ph type="sldImg"/>
          </p:nvPr>
        </p:nvSpPr>
        <p:spPr>
          <a:xfrm>
            <a:off x="969963" y="746125"/>
            <a:ext cx="4916487" cy="3689350"/>
          </a:xfrm>
        </p:spPr>
      </p:sp>
      <p:sp>
        <p:nvSpPr>
          <p:cNvPr id="3" name="슬라이드 노트 개체 틀 2"/>
          <p:cNvSpPr>
            <a:spLocks noGrp="1"/>
          </p:cNvSpPr>
          <p:nvPr>
            <p:ph type="body" idx="1"/>
          </p:nvPr>
        </p:nvSpPr>
        <p:spPr/>
        <p:txBody>
          <a:bodyPr/>
          <a:lstStyle/>
          <a:p>
            <a:pPr lvl="0">
              <a:defRPr/>
            </a:pPr>
            <a:endParaRPr kumimoji="1" lang="ko-KR" altLang="en-US"/>
          </a:p>
        </p:txBody>
      </p:sp>
      <p:sp>
        <p:nvSpPr>
          <p:cNvPr id="4" name="머리글 개체 틀 3"/>
          <p:cNvSpPr>
            <a:spLocks noGrp="1"/>
          </p:cNvSpPr>
          <p:nvPr>
            <p:ph type="hdr"/>
          </p:nvPr>
        </p:nvSpPr>
        <p:spPr/>
        <p:txBody>
          <a:bodyPr/>
          <a:lstStyle/>
          <a:p>
            <a:pPr lvl="0">
              <a:defRPr/>
            </a:pPr>
            <a:r>
              <a:rPr lang="en-US"/>
              <a:t>doc.: IEEE 802.11-yy/xxxxr0</a:t>
            </a:r>
          </a:p>
        </p:txBody>
      </p:sp>
      <p:sp>
        <p:nvSpPr>
          <p:cNvPr id="5" name="날짜 개체 틀 4"/>
          <p:cNvSpPr>
            <a:spLocks noGrp="1"/>
          </p:cNvSpPr>
          <p:nvPr>
            <p:ph type="dt"/>
          </p:nvPr>
        </p:nvSpPr>
        <p:spPr/>
        <p:txBody>
          <a:bodyPr/>
          <a:lstStyle/>
          <a:p>
            <a:pPr lvl="0">
              <a:defRPr/>
            </a:pPr>
            <a:r>
              <a:rPr lang="en-US"/>
              <a:t>Month Year</a:t>
            </a:r>
          </a:p>
        </p:txBody>
      </p:sp>
      <p:sp>
        <p:nvSpPr>
          <p:cNvPr id="6" name="바닥글 개체 틀 5"/>
          <p:cNvSpPr>
            <a:spLocks noGrp="1"/>
          </p:cNvSpPr>
          <p:nvPr>
            <p:ph type="ftr"/>
          </p:nvPr>
        </p:nvSpPr>
        <p:spPr/>
        <p:txBody>
          <a:bodyPr/>
          <a:lstStyle/>
          <a:p>
            <a:pPr lvl="0">
              <a:defRPr/>
            </a:pPr>
            <a:r>
              <a:rPr lang="en-US"/>
              <a:t>John Doe, Some Company</a:t>
            </a:r>
          </a:p>
        </p:txBody>
      </p:sp>
      <p:sp>
        <p:nvSpPr>
          <p:cNvPr id="7" name="슬라이드 번호 개체 틀 6"/>
          <p:cNvSpPr>
            <a:spLocks noGrp="1"/>
          </p:cNvSpPr>
          <p:nvPr>
            <p:ph type="sldNum"/>
          </p:nvPr>
        </p:nvSpPr>
        <p:spPr/>
        <p:txBody>
          <a:bodyPr/>
          <a:lstStyle/>
          <a:p>
            <a:pPr lvl="0">
              <a:defRPr/>
            </a:pPr>
            <a:r>
              <a:rPr lang="en-US"/>
              <a:t>Page </a:t>
            </a:r>
            <a:fld id="{47A7FEEB-9CD2-43FE-843C-C5350BEACB45}" type="slidenum">
              <a:rPr lang="en-US"/>
              <a:pPr lvl="0">
                <a:defRPr/>
              </a:pPr>
              <a:t>12</a:t>
            </a:fld>
            <a:endParaRPr lang="en-US"/>
          </a:p>
        </p:txBody>
      </p:sp>
    </p:spTree>
    <p:extLst>
      <p:ext uri="{BB962C8B-B14F-4D97-AF65-F5344CB8AC3E}">
        <p14:creationId xmlns:p14="http://schemas.microsoft.com/office/powerpoint/2010/main" val="9590636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noTextEdit="1"/>
          </p:cNvSpPr>
          <p:nvPr>
            <p:ph type="sldImg"/>
          </p:nvPr>
        </p:nvSpPr>
        <p:spPr>
          <a:xfrm>
            <a:off x="969963" y="746125"/>
            <a:ext cx="4916487" cy="3689350"/>
          </a:xfrm>
        </p:spPr>
      </p:sp>
      <p:sp>
        <p:nvSpPr>
          <p:cNvPr id="3" name="슬라이드 노트 개체 틀 2"/>
          <p:cNvSpPr>
            <a:spLocks noGrp="1"/>
          </p:cNvSpPr>
          <p:nvPr>
            <p:ph type="body" idx="1"/>
          </p:nvPr>
        </p:nvSpPr>
        <p:spPr/>
        <p:txBody>
          <a:bodyPr/>
          <a:lstStyle/>
          <a:p>
            <a:pPr lvl="0">
              <a:defRPr/>
            </a:pPr>
            <a:endParaRPr kumimoji="1" lang="ko-KR" altLang="en-US"/>
          </a:p>
        </p:txBody>
      </p:sp>
      <p:sp>
        <p:nvSpPr>
          <p:cNvPr id="4" name="머리글 개체 틀 3"/>
          <p:cNvSpPr>
            <a:spLocks noGrp="1"/>
          </p:cNvSpPr>
          <p:nvPr>
            <p:ph type="hdr"/>
          </p:nvPr>
        </p:nvSpPr>
        <p:spPr/>
        <p:txBody>
          <a:bodyPr/>
          <a:lstStyle/>
          <a:p>
            <a:pPr lvl="0">
              <a:defRPr/>
            </a:pPr>
            <a:r>
              <a:rPr lang="en-US"/>
              <a:t>doc.: IEEE 802.11-yy/xxxxr0</a:t>
            </a:r>
          </a:p>
        </p:txBody>
      </p:sp>
      <p:sp>
        <p:nvSpPr>
          <p:cNvPr id="5" name="날짜 개체 틀 4"/>
          <p:cNvSpPr>
            <a:spLocks noGrp="1"/>
          </p:cNvSpPr>
          <p:nvPr>
            <p:ph type="dt"/>
          </p:nvPr>
        </p:nvSpPr>
        <p:spPr/>
        <p:txBody>
          <a:bodyPr/>
          <a:lstStyle/>
          <a:p>
            <a:pPr lvl="0">
              <a:defRPr/>
            </a:pPr>
            <a:r>
              <a:rPr lang="en-US"/>
              <a:t>Month Year</a:t>
            </a:r>
          </a:p>
        </p:txBody>
      </p:sp>
      <p:sp>
        <p:nvSpPr>
          <p:cNvPr id="6" name="바닥글 개체 틀 5"/>
          <p:cNvSpPr>
            <a:spLocks noGrp="1"/>
          </p:cNvSpPr>
          <p:nvPr>
            <p:ph type="ftr"/>
          </p:nvPr>
        </p:nvSpPr>
        <p:spPr/>
        <p:txBody>
          <a:bodyPr/>
          <a:lstStyle/>
          <a:p>
            <a:pPr lvl="0">
              <a:defRPr/>
            </a:pPr>
            <a:r>
              <a:rPr lang="en-US"/>
              <a:t>John Doe, Some Company</a:t>
            </a:r>
          </a:p>
        </p:txBody>
      </p:sp>
      <p:sp>
        <p:nvSpPr>
          <p:cNvPr id="7" name="슬라이드 번호 개체 틀 6"/>
          <p:cNvSpPr>
            <a:spLocks noGrp="1"/>
          </p:cNvSpPr>
          <p:nvPr>
            <p:ph type="sldNum"/>
          </p:nvPr>
        </p:nvSpPr>
        <p:spPr/>
        <p:txBody>
          <a:bodyPr/>
          <a:lstStyle/>
          <a:p>
            <a:pPr lvl="0">
              <a:defRPr/>
            </a:pPr>
            <a:r>
              <a:rPr lang="en-US"/>
              <a:t>Page </a:t>
            </a:r>
            <a:fld id="{47A7FEEB-9CD2-43FE-843C-C5350BEACB45}" type="slidenum">
              <a:rPr lang="en-US"/>
              <a:pPr lvl="0">
                <a:defRPr/>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noTextEdit="1"/>
          </p:cNvSpPr>
          <p:nvPr>
            <p:ph type="sldImg"/>
          </p:nvPr>
        </p:nvSpPr>
        <p:spPr>
          <a:xfrm>
            <a:off x="969963" y="746125"/>
            <a:ext cx="4916487" cy="3689350"/>
          </a:xfrm>
        </p:spPr>
      </p:sp>
      <p:sp>
        <p:nvSpPr>
          <p:cNvPr id="3" name="슬라이드 노트 개체 틀 2"/>
          <p:cNvSpPr>
            <a:spLocks noGrp="1"/>
          </p:cNvSpPr>
          <p:nvPr>
            <p:ph type="body" idx="1"/>
          </p:nvPr>
        </p:nvSpPr>
        <p:spPr/>
        <p:txBody>
          <a:bodyPr/>
          <a:lstStyle/>
          <a:p>
            <a:pPr lvl="0">
              <a:defRPr/>
            </a:pPr>
            <a:endParaRPr kumimoji="1" lang="ko-KR" altLang="en-US"/>
          </a:p>
        </p:txBody>
      </p:sp>
      <p:sp>
        <p:nvSpPr>
          <p:cNvPr id="4" name="머리글 개체 틀 3"/>
          <p:cNvSpPr>
            <a:spLocks noGrp="1"/>
          </p:cNvSpPr>
          <p:nvPr>
            <p:ph type="hdr"/>
          </p:nvPr>
        </p:nvSpPr>
        <p:spPr/>
        <p:txBody>
          <a:bodyPr/>
          <a:lstStyle/>
          <a:p>
            <a:pPr lvl="0">
              <a:defRPr/>
            </a:pPr>
            <a:r>
              <a:rPr lang="en-US"/>
              <a:t>doc.: IEEE 802.11-yy/xxxxr0</a:t>
            </a:r>
          </a:p>
        </p:txBody>
      </p:sp>
      <p:sp>
        <p:nvSpPr>
          <p:cNvPr id="5" name="날짜 개체 틀 4"/>
          <p:cNvSpPr>
            <a:spLocks noGrp="1"/>
          </p:cNvSpPr>
          <p:nvPr>
            <p:ph type="dt"/>
          </p:nvPr>
        </p:nvSpPr>
        <p:spPr/>
        <p:txBody>
          <a:bodyPr/>
          <a:lstStyle/>
          <a:p>
            <a:pPr lvl="0">
              <a:defRPr/>
            </a:pPr>
            <a:r>
              <a:rPr lang="en-US"/>
              <a:t>Month Year</a:t>
            </a:r>
          </a:p>
        </p:txBody>
      </p:sp>
      <p:sp>
        <p:nvSpPr>
          <p:cNvPr id="6" name="바닥글 개체 틀 5"/>
          <p:cNvSpPr>
            <a:spLocks noGrp="1"/>
          </p:cNvSpPr>
          <p:nvPr>
            <p:ph type="ftr"/>
          </p:nvPr>
        </p:nvSpPr>
        <p:spPr/>
        <p:txBody>
          <a:bodyPr/>
          <a:lstStyle/>
          <a:p>
            <a:pPr lvl="0">
              <a:defRPr/>
            </a:pPr>
            <a:r>
              <a:rPr lang="en-US"/>
              <a:t>John Doe, Some Company</a:t>
            </a:r>
          </a:p>
        </p:txBody>
      </p:sp>
      <p:sp>
        <p:nvSpPr>
          <p:cNvPr id="7" name="슬라이드 번호 개체 틀 6"/>
          <p:cNvSpPr>
            <a:spLocks noGrp="1"/>
          </p:cNvSpPr>
          <p:nvPr>
            <p:ph type="sldNum"/>
          </p:nvPr>
        </p:nvSpPr>
        <p:spPr/>
        <p:txBody>
          <a:bodyPr/>
          <a:lstStyle/>
          <a:p>
            <a:pPr lvl="0">
              <a:defRPr/>
            </a:pPr>
            <a:r>
              <a:rPr lang="en-US"/>
              <a:t>Page </a:t>
            </a:r>
            <a:fld id="{47A7FEEB-9CD2-43FE-843C-C5350BEACB45}" type="slidenum">
              <a:rPr lang="en-US"/>
              <a:pPr lvl="0">
                <a:defRPr/>
              </a:pPr>
              <a:t>14</a:t>
            </a:fld>
            <a:endParaRPr lang="en-US"/>
          </a:p>
        </p:txBody>
      </p:sp>
    </p:spTree>
    <p:extLst>
      <p:ext uri="{BB962C8B-B14F-4D97-AF65-F5344CB8AC3E}">
        <p14:creationId xmlns:p14="http://schemas.microsoft.com/office/powerpoint/2010/main" val="19115788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noTextEdit="1"/>
          </p:cNvSpPr>
          <p:nvPr>
            <p:ph type="sldImg"/>
          </p:nvPr>
        </p:nvSpPr>
        <p:spPr>
          <a:xfrm>
            <a:off x="969963" y="746125"/>
            <a:ext cx="4916487" cy="3689350"/>
          </a:xfrm>
        </p:spPr>
      </p:sp>
      <p:sp>
        <p:nvSpPr>
          <p:cNvPr id="3" name="슬라이드 노트 개체 틀 2"/>
          <p:cNvSpPr>
            <a:spLocks noGrp="1"/>
          </p:cNvSpPr>
          <p:nvPr>
            <p:ph type="body" idx="1"/>
          </p:nvPr>
        </p:nvSpPr>
        <p:spPr/>
        <p:txBody>
          <a:bodyPr/>
          <a:lstStyle/>
          <a:p>
            <a:pPr lvl="0">
              <a:defRPr/>
            </a:pPr>
            <a:endParaRPr kumimoji="1" lang="ko-KR" altLang="en-US"/>
          </a:p>
        </p:txBody>
      </p:sp>
      <p:sp>
        <p:nvSpPr>
          <p:cNvPr id="4" name="머리글 개체 틀 3"/>
          <p:cNvSpPr>
            <a:spLocks noGrp="1"/>
          </p:cNvSpPr>
          <p:nvPr>
            <p:ph type="hdr"/>
          </p:nvPr>
        </p:nvSpPr>
        <p:spPr/>
        <p:txBody>
          <a:bodyPr/>
          <a:lstStyle/>
          <a:p>
            <a:pPr lvl="0">
              <a:defRPr/>
            </a:pPr>
            <a:r>
              <a:rPr lang="en-US"/>
              <a:t>doc.: IEEE 802.11-yy/xxxxr0</a:t>
            </a:r>
          </a:p>
        </p:txBody>
      </p:sp>
      <p:sp>
        <p:nvSpPr>
          <p:cNvPr id="5" name="날짜 개체 틀 4"/>
          <p:cNvSpPr>
            <a:spLocks noGrp="1"/>
          </p:cNvSpPr>
          <p:nvPr>
            <p:ph type="dt"/>
          </p:nvPr>
        </p:nvSpPr>
        <p:spPr/>
        <p:txBody>
          <a:bodyPr/>
          <a:lstStyle/>
          <a:p>
            <a:pPr lvl="0">
              <a:defRPr/>
            </a:pPr>
            <a:r>
              <a:rPr lang="en-US"/>
              <a:t>Month Year</a:t>
            </a:r>
          </a:p>
        </p:txBody>
      </p:sp>
      <p:sp>
        <p:nvSpPr>
          <p:cNvPr id="6" name="바닥글 개체 틀 5"/>
          <p:cNvSpPr>
            <a:spLocks noGrp="1"/>
          </p:cNvSpPr>
          <p:nvPr>
            <p:ph type="ftr"/>
          </p:nvPr>
        </p:nvSpPr>
        <p:spPr/>
        <p:txBody>
          <a:bodyPr/>
          <a:lstStyle/>
          <a:p>
            <a:pPr lvl="0">
              <a:defRPr/>
            </a:pPr>
            <a:r>
              <a:rPr lang="en-US"/>
              <a:t>John Doe, Some Company</a:t>
            </a:r>
          </a:p>
        </p:txBody>
      </p:sp>
      <p:sp>
        <p:nvSpPr>
          <p:cNvPr id="7" name="슬라이드 번호 개체 틀 6"/>
          <p:cNvSpPr>
            <a:spLocks noGrp="1"/>
          </p:cNvSpPr>
          <p:nvPr>
            <p:ph type="sldNum"/>
          </p:nvPr>
        </p:nvSpPr>
        <p:spPr/>
        <p:txBody>
          <a:bodyPr/>
          <a:lstStyle/>
          <a:p>
            <a:pPr lvl="0">
              <a:defRPr/>
            </a:pPr>
            <a:r>
              <a:rPr lang="en-US"/>
              <a:t>Page </a:t>
            </a:r>
            <a:fld id="{47A7FEEB-9CD2-43FE-843C-C5350BEACB45}" type="slidenum">
              <a:rPr lang="en-US"/>
              <a:pPr lvl="0">
                <a:defRPr/>
              </a:pPr>
              <a:t>15</a:t>
            </a:fld>
            <a:endParaRPr lang="en-US"/>
          </a:p>
        </p:txBody>
      </p:sp>
    </p:spTree>
    <p:extLst>
      <p:ext uri="{BB962C8B-B14F-4D97-AF65-F5344CB8AC3E}">
        <p14:creationId xmlns:p14="http://schemas.microsoft.com/office/powerpoint/2010/main" val="2600356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noTextEdit="1"/>
          </p:cNvSpPr>
          <p:nvPr>
            <p:ph type="sldImg"/>
          </p:nvPr>
        </p:nvSpPr>
        <p:spPr>
          <a:xfrm>
            <a:off x="969963" y="746125"/>
            <a:ext cx="4916487" cy="3689350"/>
          </a:xfrm>
        </p:spPr>
      </p:sp>
      <p:sp>
        <p:nvSpPr>
          <p:cNvPr id="3" name="슬라이드 노트 개체 틀 2"/>
          <p:cNvSpPr>
            <a:spLocks noGrp="1"/>
          </p:cNvSpPr>
          <p:nvPr>
            <p:ph type="body" idx="1"/>
          </p:nvPr>
        </p:nvSpPr>
        <p:spPr/>
        <p:txBody>
          <a:bodyPr/>
          <a:lstStyle/>
          <a:p>
            <a:pPr lvl="0">
              <a:defRPr/>
            </a:pPr>
            <a:endParaRPr lang="en-US" altLang="ko-KR" dirty="0"/>
          </a:p>
        </p:txBody>
      </p:sp>
      <p:sp>
        <p:nvSpPr>
          <p:cNvPr id="4" name="머리글 개체 틀 3"/>
          <p:cNvSpPr>
            <a:spLocks noGrp="1"/>
          </p:cNvSpPr>
          <p:nvPr>
            <p:ph type="hdr"/>
          </p:nvPr>
        </p:nvSpPr>
        <p:spPr/>
        <p:txBody>
          <a:bodyPr/>
          <a:lstStyle/>
          <a:p>
            <a:pPr lvl="0">
              <a:defRPr/>
            </a:pPr>
            <a:r>
              <a:rPr lang="en-US"/>
              <a:t>doc.: IEEE 802.11-yy/xxxxr0</a:t>
            </a:r>
          </a:p>
        </p:txBody>
      </p:sp>
      <p:sp>
        <p:nvSpPr>
          <p:cNvPr id="5" name="날짜 개체 틀 4"/>
          <p:cNvSpPr>
            <a:spLocks noGrp="1"/>
          </p:cNvSpPr>
          <p:nvPr>
            <p:ph type="dt"/>
          </p:nvPr>
        </p:nvSpPr>
        <p:spPr/>
        <p:txBody>
          <a:bodyPr/>
          <a:lstStyle/>
          <a:p>
            <a:pPr lvl="0">
              <a:defRPr/>
            </a:pPr>
            <a:r>
              <a:rPr lang="en-US"/>
              <a:t>Month Year</a:t>
            </a:r>
          </a:p>
        </p:txBody>
      </p:sp>
      <p:sp>
        <p:nvSpPr>
          <p:cNvPr id="6" name="바닥글 개체 틀 5"/>
          <p:cNvSpPr>
            <a:spLocks noGrp="1"/>
          </p:cNvSpPr>
          <p:nvPr>
            <p:ph type="ftr"/>
          </p:nvPr>
        </p:nvSpPr>
        <p:spPr/>
        <p:txBody>
          <a:bodyPr/>
          <a:lstStyle/>
          <a:p>
            <a:pPr lvl="0">
              <a:defRPr/>
            </a:pPr>
            <a:r>
              <a:rPr lang="en-US"/>
              <a:t>John Doe, Some Company</a:t>
            </a:r>
          </a:p>
        </p:txBody>
      </p:sp>
      <p:sp>
        <p:nvSpPr>
          <p:cNvPr id="7" name="슬라이드 번호 개체 틀 6"/>
          <p:cNvSpPr>
            <a:spLocks noGrp="1"/>
          </p:cNvSpPr>
          <p:nvPr>
            <p:ph type="sldNum"/>
          </p:nvPr>
        </p:nvSpPr>
        <p:spPr/>
        <p:txBody>
          <a:bodyPr/>
          <a:lstStyle/>
          <a:p>
            <a:pPr lvl="0">
              <a:defRPr/>
            </a:pPr>
            <a:r>
              <a:rPr lang="en-US"/>
              <a:t>Page </a:t>
            </a:r>
            <a:fld id="{47A7FEEB-9CD2-43FE-843C-C5350BEACB45}" type="slidenum">
              <a:rPr lang="en-US"/>
              <a:pPr lvl="0">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noTextEdit="1"/>
          </p:cNvSpPr>
          <p:nvPr>
            <p:ph type="sldImg"/>
          </p:nvPr>
        </p:nvSpPr>
        <p:spPr>
          <a:xfrm>
            <a:off x="969963" y="746125"/>
            <a:ext cx="4916487" cy="3689350"/>
          </a:xfrm>
        </p:spPr>
      </p:sp>
      <p:sp>
        <p:nvSpPr>
          <p:cNvPr id="3" name="슬라이드 노트 개체 틀 2"/>
          <p:cNvSpPr>
            <a:spLocks noGrp="1"/>
          </p:cNvSpPr>
          <p:nvPr>
            <p:ph type="body" idx="1"/>
          </p:nvPr>
        </p:nvSpPr>
        <p:spPr/>
        <p:txBody>
          <a:bodyPr/>
          <a:lstStyle/>
          <a:p>
            <a:pPr lvl="0">
              <a:defRPr/>
            </a:pPr>
            <a:endParaRPr lang="en-US" altLang="ko-KR"/>
          </a:p>
        </p:txBody>
      </p:sp>
      <p:sp>
        <p:nvSpPr>
          <p:cNvPr id="4" name="머리글 개체 틀 3"/>
          <p:cNvSpPr>
            <a:spLocks noGrp="1"/>
          </p:cNvSpPr>
          <p:nvPr>
            <p:ph type="hdr"/>
          </p:nvPr>
        </p:nvSpPr>
        <p:spPr/>
        <p:txBody>
          <a:bodyPr/>
          <a:lstStyle/>
          <a:p>
            <a:pPr lvl="0">
              <a:defRPr/>
            </a:pPr>
            <a:r>
              <a:rPr lang="en-US"/>
              <a:t>doc.: IEEE 802.11-yy/xxxxr0</a:t>
            </a:r>
          </a:p>
        </p:txBody>
      </p:sp>
      <p:sp>
        <p:nvSpPr>
          <p:cNvPr id="5" name="날짜 개체 틀 4"/>
          <p:cNvSpPr>
            <a:spLocks noGrp="1"/>
          </p:cNvSpPr>
          <p:nvPr>
            <p:ph type="dt"/>
          </p:nvPr>
        </p:nvSpPr>
        <p:spPr/>
        <p:txBody>
          <a:bodyPr/>
          <a:lstStyle/>
          <a:p>
            <a:pPr lvl="0">
              <a:defRPr/>
            </a:pPr>
            <a:r>
              <a:rPr lang="en-US"/>
              <a:t>Month Year</a:t>
            </a:r>
          </a:p>
        </p:txBody>
      </p:sp>
      <p:sp>
        <p:nvSpPr>
          <p:cNvPr id="6" name="바닥글 개체 틀 5"/>
          <p:cNvSpPr>
            <a:spLocks noGrp="1"/>
          </p:cNvSpPr>
          <p:nvPr>
            <p:ph type="ftr"/>
          </p:nvPr>
        </p:nvSpPr>
        <p:spPr/>
        <p:txBody>
          <a:bodyPr/>
          <a:lstStyle/>
          <a:p>
            <a:pPr lvl="0">
              <a:defRPr/>
            </a:pPr>
            <a:r>
              <a:rPr lang="en-US"/>
              <a:t>John Doe, Some Company</a:t>
            </a:r>
          </a:p>
        </p:txBody>
      </p:sp>
      <p:sp>
        <p:nvSpPr>
          <p:cNvPr id="7" name="슬라이드 번호 개체 틀 6"/>
          <p:cNvSpPr>
            <a:spLocks noGrp="1"/>
          </p:cNvSpPr>
          <p:nvPr>
            <p:ph type="sldNum"/>
          </p:nvPr>
        </p:nvSpPr>
        <p:spPr/>
        <p:txBody>
          <a:bodyPr/>
          <a:lstStyle/>
          <a:p>
            <a:pPr lvl="0">
              <a:defRPr/>
            </a:pPr>
            <a:r>
              <a:rPr lang="en-US"/>
              <a:t>Page </a:t>
            </a:r>
            <a:fld id="{47A7FEEB-9CD2-43FE-843C-C5350BEACB45}" type="slidenum">
              <a:rPr lang="en-US"/>
              <a:pPr lvl="0">
                <a:defRPr/>
              </a:pPr>
              <a:t>4</a:t>
            </a:fld>
            <a:endParaRPr lang="en-US"/>
          </a:p>
        </p:txBody>
      </p:sp>
    </p:spTree>
    <p:extLst>
      <p:ext uri="{BB962C8B-B14F-4D97-AF65-F5344CB8AC3E}">
        <p14:creationId xmlns:p14="http://schemas.microsoft.com/office/powerpoint/2010/main" val="2910591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noTextEdit="1"/>
          </p:cNvSpPr>
          <p:nvPr>
            <p:ph type="sldImg"/>
          </p:nvPr>
        </p:nvSpPr>
        <p:spPr>
          <a:xfrm>
            <a:off x="969963" y="746125"/>
            <a:ext cx="4916487" cy="3689350"/>
          </a:xfrm>
        </p:spPr>
      </p:sp>
      <p:sp>
        <p:nvSpPr>
          <p:cNvPr id="3" name="슬라이드 노트 개체 틀 2"/>
          <p:cNvSpPr>
            <a:spLocks noGrp="1"/>
          </p:cNvSpPr>
          <p:nvPr>
            <p:ph type="body" idx="1"/>
          </p:nvPr>
        </p:nvSpPr>
        <p:spPr/>
        <p:txBody>
          <a:bodyPr/>
          <a:lstStyle/>
          <a:p>
            <a:pPr lvl="0">
              <a:defRPr/>
            </a:pPr>
            <a:endParaRPr lang="en-US" altLang="ko-KR"/>
          </a:p>
        </p:txBody>
      </p:sp>
      <p:sp>
        <p:nvSpPr>
          <p:cNvPr id="4" name="머리글 개체 틀 3"/>
          <p:cNvSpPr>
            <a:spLocks noGrp="1"/>
          </p:cNvSpPr>
          <p:nvPr>
            <p:ph type="hdr"/>
          </p:nvPr>
        </p:nvSpPr>
        <p:spPr/>
        <p:txBody>
          <a:bodyPr/>
          <a:lstStyle/>
          <a:p>
            <a:pPr lvl="0">
              <a:defRPr/>
            </a:pPr>
            <a:r>
              <a:rPr lang="en-US"/>
              <a:t>doc.: IEEE 802.11-yy/xxxxr0</a:t>
            </a:r>
          </a:p>
        </p:txBody>
      </p:sp>
      <p:sp>
        <p:nvSpPr>
          <p:cNvPr id="5" name="날짜 개체 틀 4"/>
          <p:cNvSpPr>
            <a:spLocks noGrp="1"/>
          </p:cNvSpPr>
          <p:nvPr>
            <p:ph type="dt"/>
          </p:nvPr>
        </p:nvSpPr>
        <p:spPr/>
        <p:txBody>
          <a:bodyPr/>
          <a:lstStyle/>
          <a:p>
            <a:pPr lvl="0">
              <a:defRPr/>
            </a:pPr>
            <a:r>
              <a:rPr lang="en-US"/>
              <a:t>Month Year</a:t>
            </a:r>
          </a:p>
        </p:txBody>
      </p:sp>
      <p:sp>
        <p:nvSpPr>
          <p:cNvPr id="6" name="바닥글 개체 틀 5"/>
          <p:cNvSpPr>
            <a:spLocks noGrp="1"/>
          </p:cNvSpPr>
          <p:nvPr>
            <p:ph type="ftr"/>
          </p:nvPr>
        </p:nvSpPr>
        <p:spPr/>
        <p:txBody>
          <a:bodyPr/>
          <a:lstStyle/>
          <a:p>
            <a:pPr lvl="0">
              <a:defRPr/>
            </a:pPr>
            <a:r>
              <a:rPr lang="en-US"/>
              <a:t>John Doe, Some Company</a:t>
            </a:r>
          </a:p>
        </p:txBody>
      </p:sp>
      <p:sp>
        <p:nvSpPr>
          <p:cNvPr id="7" name="슬라이드 번호 개체 틀 6"/>
          <p:cNvSpPr>
            <a:spLocks noGrp="1"/>
          </p:cNvSpPr>
          <p:nvPr>
            <p:ph type="sldNum"/>
          </p:nvPr>
        </p:nvSpPr>
        <p:spPr/>
        <p:txBody>
          <a:bodyPr/>
          <a:lstStyle/>
          <a:p>
            <a:pPr lvl="0">
              <a:defRPr/>
            </a:pPr>
            <a:r>
              <a:rPr lang="en-US"/>
              <a:t>Page </a:t>
            </a:r>
            <a:fld id="{47A7FEEB-9CD2-43FE-843C-C5350BEACB45}" type="slidenum">
              <a:rPr lang="en-US"/>
              <a:pPr lvl="0">
                <a:defRPr/>
              </a:pPr>
              <a:t>5</a:t>
            </a:fld>
            <a:endParaRPr lang="en-US"/>
          </a:p>
        </p:txBody>
      </p:sp>
    </p:spTree>
    <p:extLst>
      <p:ext uri="{BB962C8B-B14F-4D97-AF65-F5344CB8AC3E}">
        <p14:creationId xmlns:p14="http://schemas.microsoft.com/office/powerpoint/2010/main" val="3793450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noTextEdit="1"/>
          </p:cNvSpPr>
          <p:nvPr>
            <p:ph type="sldImg"/>
          </p:nvPr>
        </p:nvSpPr>
        <p:spPr>
          <a:xfrm>
            <a:off x="969963" y="746125"/>
            <a:ext cx="4916487" cy="3689350"/>
          </a:xfrm>
        </p:spPr>
      </p:sp>
      <p:sp>
        <p:nvSpPr>
          <p:cNvPr id="3" name="슬라이드 노트 개체 틀 2"/>
          <p:cNvSpPr>
            <a:spLocks noGrp="1"/>
          </p:cNvSpPr>
          <p:nvPr>
            <p:ph type="body" idx="1"/>
          </p:nvPr>
        </p:nvSpPr>
        <p:spPr/>
        <p:txBody>
          <a:bodyPr/>
          <a:lstStyle/>
          <a:p>
            <a:pPr lvl="0">
              <a:defRPr/>
            </a:pPr>
            <a:endParaRPr lang="en-US" altLang="ko-KR"/>
          </a:p>
        </p:txBody>
      </p:sp>
      <p:sp>
        <p:nvSpPr>
          <p:cNvPr id="4" name="머리글 개체 틀 3"/>
          <p:cNvSpPr>
            <a:spLocks noGrp="1"/>
          </p:cNvSpPr>
          <p:nvPr>
            <p:ph type="hdr"/>
          </p:nvPr>
        </p:nvSpPr>
        <p:spPr/>
        <p:txBody>
          <a:bodyPr/>
          <a:lstStyle/>
          <a:p>
            <a:pPr lvl="0">
              <a:defRPr/>
            </a:pPr>
            <a:r>
              <a:rPr lang="en-US"/>
              <a:t>doc.: IEEE 802.11-yy/xxxxr0</a:t>
            </a:r>
          </a:p>
        </p:txBody>
      </p:sp>
      <p:sp>
        <p:nvSpPr>
          <p:cNvPr id="5" name="날짜 개체 틀 4"/>
          <p:cNvSpPr>
            <a:spLocks noGrp="1"/>
          </p:cNvSpPr>
          <p:nvPr>
            <p:ph type="dt"/>
          </p:nvPr>
        </p:nvSpPr>
        <p:spPr/>
        <p:txBody>
          <a:bodyPr/>
          <a:lstStyle/>
          <a:p>
            <a:pPr lvl="0">
              <a:defRPr/>
            </a:pPr>
            <a:r>
              <a:rPr lang="en-US"/>
              <a:t>Month Year</a:t>
            </a:r>
          </a:p>
        </p:txBody>
      </p:sp>
      <p:sp>
        <p:nvSpPr>
          <p:cNvPr id="6" name="바닥글 개체 틀 5"/>
          <p:cNvSpPr>
            <a:spLocks noGrp="1"/>
          </p:cNvSpPr>
          <p:nvPr>
            <p:ph type="ftr"/>
          </p:nvPr>
        </p:nvSpPr>
        <p:spPr/>
        <p:txBody>
          <a:bodyPr/>
          <a:lstStyle/>
          <a:p>
            <a:pPr lvl="0">
              <a:defRPr/>
            </a:pPr>
            <a:r>
              <a:rPr lang="en-US"/>
              <a:t>John Doe, Some Company</a:t>
            </a:r>
          </a:p>
        </p:txBody>
      </p:sp>
      <p:sp>
        <p:nvSpPr>
          <p:cNvPr id="7" name="슬라이드 번호 개체 틀 6"/>
          <p:cNvSpPr>
            <a:spLocks noGrp="1"/>
          </p:cNvSpPr>
          <p:nvPr>
            <p:ph type="sldNum"/>
          </p:nvPr>
        </p:nvSpPr>
        <p:spPr/>
        <p:txBody>
          <a:bodyPr/>
          <a:lstStyle/>
          <a:p>
            <a:pPr lvl="0">
              <a:defRPr/>
            </a:pPr>
            <a:r>
              <a:rPr lang="en-US"/>
              <a:t>Page </a:t>
            </a:r>
            <a:fld id="{47A7FEEB-9CD2-43FE-843C-C5350BEACB45}" type="slidenum">
              <a:rPr lang="en-US"/>
              <a:pPr lvl="0">
                <a:defRPr/>
              </a:pPr>
              <a:t>6</a:t>
            </a:fld>
            <a:endParaRPr lang="en-US"/>
          </a:p>
        </p:txBody>
      </p:sp>
    </p:spTree>
    <p:extLst>
      <p:ext uri="{BB962C8B-B14F-4D97-AF65-F5344CB8AC3E}">
        <p14:creationId xmlns:p14="http://schemas.microsoft.com/office/powerpoint/2010/main" val="3824362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noTextEdit="1"/>
          </p:cNvSpPr>
          <p:nvPr>
            <p:ph type="sldImg"/>
          </p:nvPr>
        </p:nvSpPr>
        <p:spPr>
          <a:xfrm>
            <a:off x="969963" y="746125"/>
            <a:ext cx="4916487" cy="3689350"/>
          </a:xfrm>
        </p:spPr>
      </p:sp>
      <p:sp>
        <p:nvSpPr>
          <p:cNvPr id="3" name="슬라이드 노트 개체 틀 2"/>
          <p:cNvSpPr>
            <a:spLocks noGrp="1"/>
          </p:cNvSpPr>
          <p:nvPr>
            <p:ph type="body" idx="1"/>
          </p:nvPr>
        </p:nvSpPr>
        <p:spPr/>
        <p:txBody>
          <a:bodyPr/>
          <a:lstStyle/>
          <a:p>
            <a:pPr lvl="0">
              <a:defRPr/>
            </a:pPr>
            <a:endParaRPr lang="en-US" altLang="ko-KR"/>
          </a:p>
        </p:txBody>
      </p:sp>
      <p:sp>
        <p:nvSpPr>
          <p:cNvPr id="4" name="머리글 개체 틀 3"/>
          <p:cNvSpPr>
            <a:spLocks noGrp="1"/>
          </p:cNvSpPr>
          <p:nvPr>
            <p:ph type="hdr"/>
          </p:nvPr>
        </p:nvSpPr>
        <p:spPr/>
        <p:txBody>
          <a:bodyPr/>
          <a:lstStyle/>
          <a:p>
            <a:pPr lvl="0">
              <a:defRPr/>
            </a:pPr>
            <a:r>
              <a:rPr lang="en-US"/>
              <a:t>doc.: IEEE 802.11-yy/xxxxr0</a:t>
            </a:r>
          </a:p>
        </p:txBody>
      </p:sp>
      <p:sp>
        <p:nvSpPr>
          <p:cNvPr id="5" name="날짜 개체 틀 4"/>
          <p:cNvSpPr>
            <a:spLocks noGrp="1"/>
          </p:cNvSpPr>
          <p:nvPr>
            <p:ph type="dt"/>
          </p:nvPr>
        </p:nvSpPr>
        <p:spPr/>
        <p:txBody>
          <a:bodyPr/>
          <a:lstStyle/>
          <a:p>
            <a:pPr lvl="0">
              <a:defRPr/>
            </a:pPr>
            <a:r>
              <a:rPr lang="en-US"/>
              <a:t>Month Year</a:t>
            </a:r>
          </a:p>
        </p:txBody>
      </p:sp>
      <p:sp>
        <p:nvSpPr>
          <p:cNvPr id="6" name="바닥글 개체 틀 5"/>
          <p:cNvSpPr>
            <a:spLocks noGrp="1"/>
          </p:cNvSpPr>
          <p:nvPr>
            <p:ph type="ftr"/>
          </p:nvPr>
        </p:nvSpPr>
        <p:spPr/>
        <p:txBody>
          <a:bodyPr/>
          <a:lstStyle/>
          <a:p>
            <a:pPr lvl="0">
              <a:defRPr/>
            </a:pPr>
            <a:r>
              <a:rPr lang="en-US"/>
              <a:t>John Doe, Some Company</a:t>
            </a:r>
          </a:p>
        </p:txBody>
      </p:sp>
      <p:sp>
        <p:nvSpPr>
          <p:cNvPr id="7" name="슬라이드 번호 개체 틀 6"/>
          <p:cNvSpPr>
            <a:spLocks noGrp="1"/>
          </p:cNvSpPr>
          <p:nvPr>
            <p:ph type="sldNum"/>
          </p:nvPr>
        </p:nvSpPr>
        <p:spPr/>
        <p:txBody>
          <a:bodyPr/>
          <a:lstStyle/>
          <a:p>
            <a:pPr lvl="0">
              <a:defRPr/>
            </a:pPr>
            <a:r>
              <a:rPr lang="en-US"/>
              <a:t>Page </a:t>
            </a:r>
            <a:fld id="{47A7FEEB-9CD2-43FE-843C-C5350BEACB45}" type="slidenum">
              <a:rPr lang="en-US"/>
              <a:pPr lvl="0">
                <a:defRPr/>
              </a:pPr>
              <a:t>7</a:t>
            </a:fld>
            <a:endParaRPr lang="en-US"/>
          </a:p>
        </p:txBody>
      </p:sp>
    </p:spTree>
    <p:extLst>
      <p:ext uri="{BB962C8B-B14F-4D97-AF65-F5344CB8AC3E}">
        <p14:creationId xmlns:p14="http://schemas.microsoft.com/office/powerpoint/2010/main" val="24581298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noTextEdit="1"/>
          </p:cNvSpPr>
          <p:nvPr>
            <p:ph type="sldImg"/>
          </p:nvPr>
        </p:nvSpPr>
        <p:spPr>
          <a:xfrm>
            <a:off x="969963" y="746125"/>
            <a:ext cx="4916487" cy="3689350"/>
          </a:xfrm>
        </p:spPr>
      </p:sp>
      <p:sp>
        <p:nvSpPr>
          <p:cNvPr id="3" name="슬라이드 노트 개체 틀 2"/>
          <p:cNvSpPr>
            <a:spLocks noGrp="1"/>
          </p:cNvSpPr>
          <p:nvPr>
            <p:ph type="body" idx="1"/>
          </p:nvPr>
        </p:nvSpPr>
        <p:spPr/>
        <p:txBody>
          <a:bodyPr/>
          <a:lstStyle/>
          <a:p>
            <a:pPr lvl="0">
              <a:defRPr/>
            </a:pPr>
            <a:endParaRPr lang="en-US" altLang="ko-KR"/>
          </a:p>
        </p:txBody>
      </p:sp>
      <p:sp>
        <p:nvSpPr>
          <p:cNvPr id="4" name="머리글 개체 틀 3"/>
          <p:cNvSpPr>
            <a:spLocks noGrp="1"/>
          </p:cNvSpPr>
          <p:nvPr>
            <p:ph type="hdr"/>
          </p:nvPr>
        </p:nvSpPr>
        <p:spPr/>
        <p:txBody>
          <a:bodyPr/>
          <a:lstStyle/>
          <a:p>
            <a:pPr lvl="0">
              <a:defRPr/>
            </a:pPr>
            <a:r>
              <a:rPr lang="en-US"/>
              <a:t>doc.: IEEE 802.11-yy/xxxxr0</a:t>
            </a:r>
          </a:p>
        </p:txBody>
      </p:sp>
      <p:sp>
        <p:nvSpPr>
          <p:cNvPr id="5" name="날짜 개체 틀 4"/>
          <p:cNvSpPr>
            <a:spLocks noGrp="1"/>
          </p:cNvSpPr>
          <p:nvPr>
            <p:ph type="dt"/>
          </p:nvPr>
        </p:nvSpPr>
        <p:spPr/>
        <p:txBody>
          <a:bodyPr/>
          <a:lstStyle/>
          <a:p>
            <a:pPr lvl="0">
              <a:defRPr/>
            </a:pPr>
            <a:r>
              <a:rPr lang="en-US"/>
              <a:t>Month Year</a:t>
            </a:r>
          </a:p>
        </p:txBody>
      </p:sp>
      <p:sp>
        <p:nvSpPr>
          <p:cNvPr id="6" name="바닥글 개체 틀 5"/>
          <p:cNvSpPr>
            <a:spLocks noGrp="1"/>
          </p:cNvSpPr>
          <p:nvPr>
            <p:ph type="ftr"/>
          </p:nvPr>
        </p:nvSpPr>
        <p:spPr/>
        <p:txBody>
          <a:bodyPr/>
          <a:lstStyle/>
          <a:p>
            <a:pPr lvl="0">
              <a:defRPr/>
            </a:pPr>
            <a:r>
              <a:rPr lang="en-US"/>
              <a:t>John Doe, Some Company</a:t>
            </a:r>
          </a:p>
        </p:txBody>
      </p:sp>
      <p:sp>
        <p:nvSpPr>
          <p:cNvPr id="7" name="슬라이드 번호 개체 틀 6"/>
          <p:cNvSpPr>
            <a:spLocks noGrp="1"/>
          </p:cNvSpPr>
          <p:nvPr>
            <p:ph type="sldNum"/>
          </p:nvPr>
        </p:nvSpPr>
        <p:spPr/>
        <p:txBody>
          <a:bodyPr/>
          <a:lstStyle/>
          <a:p>
            <a:pPr lvl="0">
              <a:defRPr/>
            </a:pPr>
            <a:r>
              <a:rPr lang="en-US"/>
              <a:t>Page </a:t>
            </a:r>
            <a:fld id="{47A7FEEB-9CD2-43FE-843C-C5350BEACB45}" type="slidenum">
              <a:rPr lang="en-US"/>
              <a:pPr lvl="0">
                <a:defRPr/>
              </a:pPr>
              <a:t>8</a:t>
            </a:fld>
            <a:endParaRPr lang="en-US"/>
          </a:p>
        </p:txBody>
      </p:sp>
    </p:spTree>
    <p:extLst>
      <p:ext uri="{BB962C8B-B14F-4D97-AF65-F5344CB8AC3E}">
        <p14:creationId xmlns:p14="http://schemas.microsoft.com/office/powerpoint/2010/main" val="249380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noTextEdit="1"/>
          </p:cNvSpPr>
          <p:nvPr>
            <p:ph type="sldImg"/>
          </p:nvPr>
        </p:nvSpPr>
        <p:spPr>
          <a:xfrm>
            <a:off x="969963" y="746125"/>
            <a:ext cx="4916487" cy="3689350"/>
          </a:xfrm>
        </p:spPr>
      </p:sp>
      <p:sp>
        <p:nvSpPr>
          <p:cNvPr id="3" name="슬라이드 노트 개체 틀 2"/>
          <p:cNvSpPr>
            <a:spLocks noGrp="1"/>
          </p:cNvSpPr>
          <p:nvPr>
            <p:ph type="body" idx="1"/>
          </p:nvPr>
        </p:nvSpPr>
        <p:spPr/>
        <p:txBody>
          <a:bodyPr/>
          <a:lstStyle/>
          <a:p>
            <a:pPr lvl="0">
              <a:defRPr/>
            </a:pPr>
            <a:endParaRPr lang="en-US" altLang="ko-KR"/>
          </a:p>
        </p:txBody>
      </p:sp>
      <p:sp>
        <p:nvSpPr>
          <p:cNvPr id="4" name="머리글 개체 틀 3"/>
          <p:cNvSpPr>
            <a:spLocks noGrp="1"/>
          </p:cNvSpPr>
          <p:nvPr>
            <p:ph type="hdr"/>
          </p:nvPr>
        </p:nvSpPr>
        <p:spPr/>
        <p:txBody>
          <a:bodyPr/>
          <a:lstStyle/>
          <a:p>
            <a:pPr lvl="0">
              <a:defRPr/>
            </a:pPr>
            <a:r>
              <a:rPr lang="en-US"/>
              <a:t>doc.: IEEE 802.11-yy/xxxxr0</a:t>
            </a:r>
          </a:p>
        </p:txBody>
      </p:sp>
      <p:sp>
        <p:nvSpPr>
          <p:cNvPr id="5" name="날짜 개체 틀 4"/>
          <p:cNvSpPr>
            <a:spLocks noGrp="1"/>
          </p:cNvSpPr>
          <p:nvPr>
            <p:ph type="dt"/>
          </p:nvPr>
        </p:nvSpPr>
        <p:spPr/>
        <p:txBody>
          <a:bodyPr/>
          <a:lstStyle/>
          <a:p>
            <a:pPr lvl="0">
              <a:defRPr/>
            </a:pPr>
            <a:r>
              <a:rPr lang="en-US"/>
              <a:t>Month Year</a:t>
            </a:r>
          </a:p>
        </p:txBody>
      </p:sp>
      <p:sp>
        <p:nvSpPr>
          <p:cNvPr id="6" name="바닥글 개체 틀 5"/>
          <p:cNvSpPr>
            <a:spLocks noGrp="1"/>
          </p:cNvSpPr>
          <p:nvPr>
            <p:ph type="ftr"/>
          </p:nvPr>
        </p:nvSpPr>
        <p:spPr/>
        <p:txBody>
          <a:bodyPr/>
          <a:lstStyle/>
          <a:p>
            <a:pPr lvl="0">
              <a:defRPr/>
            </a:pPr>
            <a:r>
              <a:rPr lang="en-US"/>
              <a:t>John Doe, Some Company</a:t>
            </a:r>
          </a:p>
        </p:txBody>
      </p:sp>
      <p:sp>
        <p:nvSpPr>
          <p:cNvPr id="7" name="슬라이드 번호 개체 틀 6"/>
          <p:cNvSpPr>
            <a:spLocks noGrp="1"/>
          </p:cNvSpPr>
          <p:nvPr>
            <p:ph type="sldNum"/>
          </p:nvPr>
        </p:nvSpPr>
        <p:spPr/>
        <p:txBody>
          <a:bodyPr/>
          <a:lstStyle/>
          <a:p>
            <a:pPr lvl="0">
              <a:defRPr/>
            </a:pPr>
            <a:r>
              <a:rPr lang="en-US"/>
              <a:t>Page </a:t>
            </a:r>
            <a:fld id="{47A7FEEB-9CD2-43FE-843C-C5350BEACB45}" type="slidenum">
              <a:rPr lang="en-US"/>
              <a:pPr lvl="0">
                <a:defRPr/>
              </a:pPr>
              <a:t>9</a:t>
            </a:fld>
            <a:endParaRPr lang="en-US"/>
          </a:p>
        </p:txBody>
      </p:sp>
    </p:spTree>
    <p:extLst>
      <p:ext uri="{BB962C8B-B14F-4D97-AF65-F5344CB8AC3E}">
        <p14:creationId xmlns:p14="http://schemas.microsoft.com/office/powerpoint/2010/main" val="23110018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noTextEdit="1"/>
          </p:cNvSpPr>
          <p:nvPr>
            <p:ph type="sldImg"/>
          </p:nvPr>
        </p:nvSpPr>
        <p:spPr>
          <a:xfrm>
            <a:off x="969963" y="746125"/>
            <a:ext cx="4916487" cy="3689350"/>
          </a:xfrm>
        </p:spPr>
      </p:sp>
      <p:sp>
        <p:nvSpPr>
          <p:cNvPr id="3" name="슬라이드 노트 개체 틀 2"/>
          <p:cNvSpPr>
            <a:spLocks noGrp="1"/>
          </p:cNvSpPr>
          <p:nvPr>
            <p:ph type="body" idx="1"/>
          </p:nvPr>
        </p:nvSpPr>
        <p:spPr/>
        <p:txBody>
          <a:bodyPr/>
          <a:lstStyle/>
          <a:p>
            <a:pPr lvl="0">
              <a:defRPr/>
            </a:pPr>
            <a:endParaRPr lang="en-US" altLang="ko-KR"/>
          </a:p>
        </p:txBody>
      </p:sp>
      <p:sp>
        <p:nvSpPr>
          <p:cNvPr id="4" name="머리글 개체 틀 3"/>
          <p:cNvSpPr>
            <a:spLocks noGrp="1"/>
          </p:cNvSpPr>
          <p:nvPr>
            <p:ph type="hdr"/>
          </p:nvPr>
        </p:nvSpPr>
        <p:spPr/>
        <p:txBody>
          <a:bodyPr/>
          <a:lstStyle/>
          <a:p>
            <a:pPr lvl="0">
              <a:defRPr/>
            </a:pPr>
            <a:r>
              <a:rPr lang="en-US"/>
              <a:t>doc.: IEEE 802.11-yy/xxxxr0</a:t>
            </a:r>
          </a:p>
        </p:txBody>
      </p:sp>
      <p:sp>
        <p:nvSpPr>
          <p:cNvPr id="5" name="날짜 개체 틀 4"/>
          <p:cNvSpPr>
            <a:spLocks noGrp="1"/>
          </p:cNvSpPr>
          <p:nvPr>
            <p:ph type="dt"/>
          </p:nvPr>
        </p:nvSpPr>
        <p:spPr/>
        <p:txBody>
          <a:bodyPr/>
          <a:lstStyle/>
          <a:p>
            <a:pPr lvl="0">
              <a:defRPr/>
            </a:pPr>
            <a:r>
              <a:rPr lang="en-US"/>
              <a:t>Month Year</a:t>
            </a:r>
          </a:p>
        </p:txBody>
      </p:sp>
      <p:sp>
        <p:nvSpPr>
          <p:cNvPr id="6" name="바닥글 개체 틀 5"/>
          <p:cNvSpPr>
            <a:spLocks noGrp="1"/>
          </p:cNvSpPr>
          <p:nvPr>
            <p:ph type="ftr"/>
          </p:nvPr>
        </p:nvSpPr>
        <p:spPr/>
        <p:txBody>
          <a:bodyPr/>
          <a:lstStyle/>
          <a:p>
            <a:pPr lvl="0">
              <a:defRPr/>
            </a:pPr>
            <a:r>
              <a:rPr lang="en-US"/>
              <a:t>John Doe, Some Company</a:t>
            </a:r>
          </a:p>
        </p:txBody>
      </p:sp>
      <p:sp>
        <p:nvSpPr>
          <p:cNvPr id="7" name="슬라이드 번호 개체 틀 6"/>
          <p:cNvSpPr>
            <a:spLocks noGrp="1"/>
          </p:cNvSpPr>
          <p:nvPr>
            <p:ph type="sldNum"/>
          </p:nvPr>
        </p:nvSpPr>
        <p:spPr/>
        <p:txBody>
          <a:bodyPr/>
          <a:lstStyle/>
          <a:p>
            <a:pPr lvl="0">
              <a:defRPr/>
            </a:pPr>
            <a:r>
              <a:rPr lang="en-US"/>
              <a:t>Page </a:t>
            </a:r>
            <a:fld id="{47A7FEEB-9CD2-43FE-843C-C5350BEACB45}" type="slidenum">
              <a:rPr lang="en-US"/>
              <a:pPr lvl="0">
                <a:defRPr/>
              </a:pPr>
              <a:t>10</a:t>
            </a:fld>
            <a:endParaRPr lang="en-US"/>
          </a:p>
        </p:txBody>
      </p:sp>
    </p:spTree>
    <p:extLst>
      <p:ext uri="{BB962C8B-B14F-4D97-AF65-F5344CB8AC3E}">
        <p14:creationId xmlns:p14="http://schemas.microsoft.com/office/powerpoint/2010/main" val="1995206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a:t>November 2024</a:t>
            </a:r>
            <a:endParaRPr lang="en-GB" altLang="ko-Kore-KR" dirty="0"/>
          </a:p>
        </p:txBody>
      </p:sp>
      <p:sp>
        <p:nvSpPr>
          <p:cNvPr id="5" name="Footer Placeholder 4"/>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ore-KR"/>
              <a:t>Juseong Moon, KNUT</a:t>
            </a:r>
            <a:endParaRPr lang="en-GB" altLang="ko-Kore-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November 2024</a:t>
            </a:r>
            <a:endParaRPr lang="en-GB" altLang="ko-Kore-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ltLang="ko-KR"/>
              <a:t>November 2024</a:t>
            </a:r>
            <a:endParaRPr lang="en-GB" altLang="ko-Kore-KR" dirty="0"/>
          </a:p>
        </p:txBody>
      </p:sp>
      <p:sp>
        <p:nvSpPr>
          <p:cNvPr id="5" name="Footer Placeholder 4"/>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ltLang="ko-KR"/>
              <a:t>November 2024</a:t>
            </a:r>
            <a:endParaRPr lang="en-GB" altLang="ko-Kore-KR" dirty="0"/>
          </a:p>
        </p:txBody>
      </p:sp>
      <p:sp>
        <p:nvSpPr>
          <p:cNvPr id="6" name="Footer Placeholder 5"/>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ltLang="ko-KR"/>
              <a:t>November 2024</a:t>
            </a:r>
            <a:endParaRPr lang="en-GB" altLang="ko-Kore-KR"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ore-KR"/>
              <a:t>Juseong Moon, KNUT</a:t>
            </a:r>
            <a:endParaRPr lang="en-GB" altLang="ko-Kore-KR"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ltLang="ko-KR"/>
              <a:t>November 2024</a:t>
            </a:r>
            <a:endParaRPr lang="en-GB" altLang="ko-Kore-KR" dirty="0"/>
          </a:p>
        </p:txBody>
      </p:sp>
      <p:sp>
        <p:nvSpPr>
          <p:cNvPr id="4" name="Footer Placeholder 3"/>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a:t>November 2024</a:t>
            </a:r>
            <a:endParaRPr lang="en-GB" altLang="ko-Kore-KR" dirty="0"/>
          </a:p>
        </p:txBody>
      </p:sp>
      <p:sp>
        <p:nvSpPr>
          <p:cNvPr id="3" name="Footer Placeholder 2"/>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November 2024</a:t>
            </a:r>
            <a:endParaRPr lang="en-GB" altLang="ko-Kore-KR" dirty="0"/>
          </a:p>
        </p:txBody>
      </p:sp>
      <p:sp>
        <p:nvSpPr>
          <p:cNvPr id="5" name="Footer Placeholder 4"/>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November 2024</a:t>
            </a:r>
            <a:endParaRPr lang="en-GB" altLang="ko-Kore-KR" dirty="0"/>
          </a:p>
        </p:txBody>
      </p:sp>
      <p:sp>
        <p:nvSpPr>
          <p:cNvPr id="5" name="Footer Placeholder 4"/>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November 2024</a:t>
            </a:r>
            <a:endParaRPr lang="en-GB" altLang="ko-Kore-KR"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ore-KR"/>
              <a:t>Juseong Moon, KNUT</a:t>
            </a:r>
            <a:endParaRPr lang="en-GB" altLang="ko-Kore-KR"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1547</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latin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dirty="0"/>
              <a:t>NPCA Operation for IDC Management</a:t>
            </a:r>
          </a:p>
        </p:txBody>
      </p:sp>
      <p:sp>
        <p:nvSpPr>
          <p:cNvPr id="3074" name="Rectangle 2"/>
          <p:cNvSpPr>
            <a:spLocks noGrp="1" noChangeArrowheads="1"/>
          </p:cNvSpPr>
          <p:nvPr>
            <p:ph idx="1"/>
          </p:nvPr>
        </p:nvSpPr>
        <p:spPr>
          <a:xfrm>
            <a:off x="685800" y="191234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a:t>
            </a:r>
            <a:r>
              <a:rPr lang="en-US" altLang="ko-KR" sz="2000" b="0" dirty="0"/>
              <a:t>2</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ltLang="ko-Kore-KR"/>
              <a:t>Juseong Moon, KNUT</a:t>
            </a:r>
            <a:endParaRPr lang="en-GB" altLang="ko-Kore-KR" dirty="0"/>
          </a:p>
        </p:txBody>
      </p:sp>
      <p:sp>
        <p:nvSpPr>
          <p:cNvPr id="6" name="Date Placeholder 3"/>
          <p:cNvSpPr>
            <a:spLocks noGrp="1"/>
          </p:cNvSpPr>
          <p:nvPr>
            <p:ph type="dt" idx="15"/>
          </p:nvPr>
        </p:nvSpPr>
        <p:spPr>
          <a:xfrm>
            <a:off x="696912" y="333375"/>
            <a:ext cx="2303451" cy="273050"/>
          </a:xfrm>
        </p:spPr>
        <p:txBody>
          <a:bodyPr/>
          <a:lstStyle/>
          <a:p>
            <a:r>
              <a:rPr lang="en-US" altLang="ko-KR"/>
              <a:t>November 2024</a:t>
            </a:r>
            <a:endParaRPr lang="en-GB" altLang="ko-Kore-KR"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85984497"/>
              </p:ext>
            </p:extLst>
          </p:nvPr>
        </p:nvGraphicFramePr>
        <p:xfrm>
          <a:off x="528638" y="2933700"/>
          <a:ext cx="8094662" cy="1998663"/>
        </p:xfrm>
        <a:graphic>
          <a:graphicData uri="http://schemas.openxmlformats.org/presentationml/2006/ole">
            <mc:AlternateContent xmlns:mc="http://schemas.openxmlformats.org/markup-compatibility/2006">
              <mc:Choice xmlns:v="urn:schemas-microsoft-com:vml" Requires="v">
                <p:oleObj name="Document" r:id="rId3" imgW="8250056" imgH="2044746" progId="Word.Document.8">
                  <p:embed/>
                </p:oleObj>
              </mc:Choice>
              <mc:Fallback>
                <p:oleObj name="Document" r:id="rId3" imgW="8250056" imgH="2044746" progId="Word.Document.8">
                  <p:embed/>
                  <p:pic>
                    <p:nvPicPr>
                      <p:cNvPr id="0" name="Picture 3"/>
                      <p:cNvPicPr>
                        <a:picLocks noChangeAspect="1" noChangeArrowheads="1"/>
                      </p:cNvPicPr>
                      <p:nvPr/>
                    </p:nvPicPr>
                    <p:blipFill>
                      <a:blip r:embed="rId4"/>
                      <a:srcRect/>
                      <a:stretch>
                        <a:fillRect/>
                      </a:stretch>
                    </p:blipFill>
                    <p:spPr bwMode="auto">
                      <a:xfrm>
                        <a:off x="528638" y="2933700"/>
                        <a:ext cx="8094662" cy="19986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32826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0813" cy="632891"/>
          </a:xfrm>
        </p:spPr>
        <p:txBody>
          <a:bodyPr/>
          <a:lstStyle/>
          <a:p>
            <a:pPr lvl="0">
              <a:defRPr/>
            </a:pPr>
            <a:r>
              <a:rPr kumimoji="1" lang="en-US" altLang="ko-KR" sz="2800" b="1" i="0" u="none" strike="noStrike" kern="0" cap="none" spc="0" normalizeH="0" baseline="0" noProof="0" dirty="0">
                <a:ln>
                  <a:noFill/>
                </a:ln>
                <a:solidFill>
                  <a:srgbClr val="000000"/>
                </a:solidFill>
                <a:effectLst/>
                <a:uLnTx/>
                <a:uFillTx/>
                <a:latin typeface="Times New Roman"/>
                <a:ea typeface="MS Gothic"/>
                <a:cs typeface="+mj-cs"/>
              </a:rPr>
              <a:t>Difference between </a:t>
            </a:r>
            <a:br>
              <a:rPr kumimoji="1" lang="en-US" altLang="ko-KR" sz="2800" b="1" i="0" u="none" strike="noStrike" kern="0" cap="none" spc="0" normalizeH="0" baseline="0" noProof="0" dirty="0">
                <a:ln>
                  <a:noFill/>
                </a:ln>
                <a:solidFill>
                  <a:srgbClr val="000000"/>
                </a:solidFill>
                <a:effectLst/>
                <a:uLnTx/>
                <a:uFillTx/>
                <a:latin typeface="Times New Roman"/>
                <a:ea typeface="MS Gothic"/>
                <a:cs typeface="+mj-cs"/>
              </a:rPr>
            </a:br>
            <a:r>
              <a:rPr kumimoji="1" lang="en-US" altLang="ko-KR" sz="2800" b="1" i="0" u="none" strike="noStrike" kern="0" cap="none" spc="0" normalizeH="0" baseline="0" noProof="0" dirty="0">
                <a:ln>
                  <a:noFill/>
                </a:ln>
                <a:solidFill>
                  <a:srgbClr val="000000"/>
                </a:solidFill>
                <a:effectLst/>
                <a:uLnTx/>
                <a:uFillTx/>
                <a:latin typeface="Times New Roman"/>
                <a:ea typeface="MS Gothic"/>
                <a:cs typeface="+mj-cs"/>
              </a:rPr>
              <a:t>‘Unavailable’ and ‘Interfering’</a:t>
            </a:r>
            <a:r>
              <a:rPr kumimoji="1" lang="ko-KR" altLang="en-US" sz="2800" b="1" i="0" u="none" strike="noStrike" kern="0" cap="none" spc="0" normalizeH="0" baseline="0" noProof="0" dirty="0">
                <a:ln>
                  <a:noFill/>
                </a:ln>
                <a:solidFill>
                  <a:srgbClr val="000000"/>
                </a:solidFill>
                <a:effectLst/>
                <a:uLnTx/>
                <a:uFillTx/>
                <a:latin typeface="Times New Roman"/>
                <a:cs typeface="+mj-cs"/>
              </a:rPr>
              <a:t> </a:t>
            </a:r>
            <a:r>
              <a:rPr kumimoji="1" lang="en-US" altLang="ko-KR" sz="2800" b="1" i="0" u="none" strike="noStrike" kern="0" cap="none" spc="0" normalizeH="0" baseline="0" noProof="0" dirty="0">
                <a:ln>
                  <a:noFill/>
                </a:ln>
                <a:solidFill>
                  <a:srgbClr val="000000"/>
                </a:solidFill>
                <a:effectLst/>
                <a:uLnTx/>
                <a:uFillTx/>
                <a:latin typeface="Times New Roman"/>
                <a:ea typeface="MS Gothic"/>
                <a:cs typeface="+mj-cs"/>
              </a:rPr>
              <a:t>IDC activity</a:t>
            </a:r>
            <a:endParaRPr kumimoji="1" lang="ko-KR" altLang="en-US" dirty="0"/>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10</a:t>
            </a:fld>
            <a:endParaRPr lang="en-US"/>
          </a:p>
        </p:txBody>
      </p:sp>
      <p:sp>
        <p:nvSpPr>
          <p:cNvPr id="5" name="바닥글 개체 틀 4"/>
          <p:cNvSpPr>
            <a:spLocks noGrp="1"/>
          </p:cNvSpPr>
          <p:nvPr>
            <p:ph type="ftr" idx="14"/>
          </p:nvPr>
        </p:nvSpPr>
        <p:spPr>
          <a:xfrm>
            <a:off x="5272093" y="6476206"/>
            <a:ext cx="3184520" cy="180975"/>
          </a:xfrm>
        </p:spPr>
        <p:txBody>
          <a:bodyPr/>
          <a:lstStyle/>
          <a:p>
            <a:pPr lvl="0">
              <a:defRPr/>
            </a:pPr>
            <a:r>
              <a:rPr lang="en-GB" altLang="ko-Kore-KR" dirty="0" err="1"/>
              <a:t>Juseong</a:t>
            </a:r>
            <a:r>
              <a:rPr lang="en-GB" altLang="ko-Kore-KR" dirty="0"/>
              <a:t> Moon, KNUT</a:t>
            </a:r>
          </a:p>
        </p:txBody>
      </p:sp>
      <p:sp>
        <p:nvSpPr>
          <p:cNvPr id="6" name="날짜 개체 틀 5"/>
          <p:cNvSpPr>
            <a:spLocks noGrp="1"/>
          </p:cNvSpPr>
          <p:nvPr>
            <p:ph type="dt" idx="15"/>
          </p:nvPr>
        </p:nvSpPr>
        <p:spPr/>
        <p:txBody>
          <a:bodyPr/>
          <a:lstStyle/>
          <a:p>
            <a:pPr lvl="0">
              <a:defRPr/>
            </a:pPr>
            <a:r>
              <a:rPr lang="en-US" altLang="ko-KR"/>
              <a:t>November 2024</a:t>
            </a:r>
            <a:endParaRPr lang="en-GB" altLang="ko-Kore-KR"/>
          </a:p>
        </p:txBody>
      </p:sp>
      <p:pic>
        <p:nvPicPr>
          <p:cNvPr id="9" name="그림 8">
            <a:extLst>
              <a:ext uri="{FF2B5EF4-FFF2-40B4-BE49-F238E27FC236}">
                <a16:creationId xmlns:a16="http://schemas.microsoft.com/office/drawing/2014/main" id="{15CAA9CA-4D5B-1A39-AA7D-D70417F83A55}"/>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77312" y="1762938"/>
            <a:ext cx="8643159" cy="4000210"/>
          </a:xfrm>
          <a:prstGeom prst="rect">
            <a:avLst/>
          </a:prstGeom>
        </p:spPr>
      </p:pic>
    </p:spTree>
    <p:extLst>
      <p:ext uri="{BB962C8B-B14F-4D97-AF65-F5344CB8AC3E}">
        <p14:creationId xmlns:p14="http://schemas.microsoft.com/office/powerpoint/2010/main" val="277508768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0813" cy="632891"/>
          </a:xfrm>
        </p:spPr>
        <p:txBody>
          <a:bodyPr/>
          <a:lstStyle/>
          <a:p>
            <a:pPr lvl="0">
              <a:defRPr/>
            </a:pPr>
            <a:r>
              <a:rPr kumimoji="1" lang="en-US" altLang="ko-KR" sz="2800" b="1" i="0" u="none" strike="noStrike" kern="0" cap="none" spc="0" normalizeH="0" baseline="0" noProof="0" dirty="0">
                <a:ln>
                  <a:noFill/>
                </a:ln>
                <a:solidFill>
                  <a:srgbClr val="000000"/>
                </a:solidFill>
                <a:effectLst/>
                <a:uLnTx/>
                <a:uFillTx/>
                <a:latin typeface="Times New Roman"/>
                <a:ea typeface="MS Gothic"/>
                <a:cs typeface="+mj-cs"/>
              </a:rPr>
              <a:t>Difference between </a:t>
            </a:r>
            <a:br>
              <a:rPr kumimoji="1" lang="en-US" altLang="ko-KR" sz="2800" b="1" i="0" u="none" strike="noStrike" kern="0" cap="none" spc="0" normalizeH="0" baseline="0" noProof="0" dirty="0">
                <a:ln>
                  <a:noFill/>
                </a:ln>
                <a:solidFill>
                  <a:srgbClr val="000000"/>
                </a:solidFill>
                <a:effectLst/>
                <a:uLnTx/>
                <a:uFillTx/>
                <a:latin typeface="Times New Roman"/>
                <a:ea typeface="MS Gothic"/>
                <a:cs typeface="+mj-cs"/>
              </a:rPr>
            </a:br>
            <a:r>
              <a:rPr kumimoji="1" lang="en-US" altLang="ko-KR" sz="2800" b="1" i="0" u="none" strike="noStrike" kern="0" cap="none" spc="0" normalizeH="0" baseline="0" noProof="0" dirty="0">
                <a:ln>
                  <a:noFill/>
                </a:ln>
                <a:solidFill>
                  <a:srgbClr val="000000"/>
                </a:solidFill>
                <a:effectLst/>
                <a:uLnTx/>
                <a:uFillTx/>
                <a:latin typeface="Times New Roman"/>
                <a:ea typeface="MS Gothic"/>
                <a:cs typeface="+mj-cs"/>
              </a:rPr>
              <a:t>‘Unavailable’ and ‘Interfering’</a:t>
            </a:r>
            <a:r>
              <a:rPr kumimoji="1" lang="ko-KR" altLang="en-US" sz="2800" b="1" i="0" u="none" strike="noStrike" kern="0" cap="none" spc="0" normalizeH="0" baseline="0" noProof="0" dirty="0">
                <a:ln>
                  <a:noFill/>
                </a:ln>
                <a:solidFill>
                  <a:srgbClr val="000000"/>
                </a:solidFill>
                <a:effectLst/>
                <a:uLnTx/>
                <a:uFillTx/>
                <a:latin typeface="Times New Roman"/>
                <a:cs typeface="+mj-cs"/>
              </a:rPr>
              <a:t> </a:t>
            </a:r>
            <a:r>
              <a:rPr kumimoji="1" lang="en-US" altLang="ko-KR" sz="2800" b="1" i="0" u="none" strike="noStrike" kern="0" cap="none" spc="0" normalizeH="0" baseline="0" noProof="0" dirty="0">
                <a:ln>
                  <a:noFill/>
                </a:ln>
                <a:solidFill>
                  <a:srgbClr val="000000"/>
                </a:solidFill>
                <a:effectLst/>
                <a:uLnTx/>
                <a:uFillTx/>
                <a:latin typeface="Times New Roman"/>
                <a:ea typeface="MS Gothic"/>
                <a:cs typeface="+mj-cs"/>
              </a:rPr>
              <a:t>IDC activity</a:t>
            </a:r>
            <a:endParaRPr kumimoji="1" lang="ko-KR" altLang="en-US" sz="2800" dirty="0"/>
          </a:p>
        </p:txBody>
      </p:sp>
      <p:sp>
        <p:nvSpPr>
          <p:cNvPr id="3" name="내용 개체 틀 2"/>
          <p:cNvSpPr>
            <a:spLocks noGrp="1"/>
          </p:cNvSpPr>
          <p:nvPr>
            <p:ph idx="1"/>
          </p:nvPr>
        </p:nvSpPr>
        <p:spPr>
          <a:xfrm>
            <a:off x="685800" y="1484784"/>
            <a:ext cx="7770813" cy="4824536"/>
          </a:xfrm>
        </p:spPr>
        <p:txBody>
          <a:bodyPr/>
          <a:lstStyle/>
          <a:p>
            <a:pPr>
              <a:buFont typeface="Arial"/>
              <a:buChar char="•"/>
              <a:defRPr/>
            </a:pPr>
            <a:r>
              <a:rPr kumimoji="1" lang="en-US" altLang="ko-KR" sz="1800" b="0" dirty="0"/>
              <a:t>When a non-AP STA is interfering and available in IDC activity:</a:t>
            </a:r>
          </a:p>
          <a:p>
            <a:pPr marL="742950" marR="0" lvl="1" indent="-285750" algn="l" defTabSz="449263" rtl="0" eaLnBrk="1" fontAlgn="base" latinLnBrk="1" hangingPunct="1">
              <a:lnSpc>
                <a:spcPct val="100000"/>
              </a:lnSpc>
              <a:spcBef>
                <a:spcPts val="500"/>
              </a:spcBef>
              <a:spcAft>
                <a:spcPct val="0"/>
              </a:spcAft>
              <a:buClr>
                <a:srgbClr val="000000"/>
              </a:buClr>
              <a:buSzPct val="100000"/>
              <a:buFont typeface="Arial"/>
              <a:buChar char="•"/>
              <a:tabLst/>
              <a:defRPr/>
            </a:pPr>
            <a:r>
              <a:rPr kumimoji="1" lang="en-US" altLang="ko-KR" sz="1600" b="0" i="0" u="none" strike="noStrike" kern="0" cap="none" spc="0" normalizeH="0" baseline="0" noProof="0" dirty="0">
                <a:ln>
                  <a:noFill/>
                </a:ln>
                <a:solidFill>
                  <a:srgbClr val="000000"/>
                </a:solidFill>
                <a:effectLst/>
                <a:uLnTx/>
                <a:uFillTx/>
                <a:latin typeface="Times New Roman"/>
                <a:ea typeface="MS Gothic"/>
              </a:rPr>
              <a:t>Primary 20MHz channel of WLAN BSS</a:t>
            </a:r>
            <a:r>
              <a:rPr kumimoji="1" lang="en-US" altLang="ko-KR" sz="1600" dirty="0">
                <a:latin typeface="Times New Roman"/>
                <a:ea typeface="MS Gothic"/>
              </a:rPr>
              <a:t> will be</a:t>
            </a:r>
            <a:r>
              <a:rPr kumimoji="1" lang="en-US" altLang="ko-KR" sz="1600" b="0" i="0" u="none" strike="noStrike" kern="0" cap="none" spc="0" normalizeH="0" baseline="0" noProof="0" dirty="0">
                <a:ln>
                  <a:noFill/>
                </a:ln>
                <a:solidFill>
                  <a:srgbClr val="000000"/>
                </a:solidFill>
                <a:effectLst/>
                <a:uLnTx/>
                <a:uFillTx/>
                <a:latin typeface="Times New Roman"/>
                <a:ea typeface="MS Gothic"/>
              </a:rPr>
              <a:t> busy, and…</a:t>
            </a:r>
          </a:p>
          <a:p>
            <a:pPr marL="742950" marR="0" lvl="1" indent="-285750" algn="l" defTabSz="449263" rtl="0" eaLnBrk="1" fontAlgn="base" latinLnBrk="1" hangingPunct="1">
              <a:lnSpc>
                <a:spcPct val="100000"/>
              </a:lnSpc>
              <a:spcBef>
                <a:spcPts val="500"/>
              </a:spcBef>
              <a:spcAft>
                <a:spcPct val="0"/>
              </a:spcAft>
              <a:buClr>
                <a:srgbClr val="000000"/>
              </a:buClr>
              <a:buSzPct val="100000"/>
              <a:buFont typeface="Arial"/>
              <a:buChar char="•"/>
              <a:tabLst/>
              <a:defRPr/>
            </a:pPr>
            <a:r>
              <a:rPr kumimoji="1" lang="en-US" altLang="ko-KR" sz="1600" dirty="0"/>
              <a:t>The non-AP STA can perform WLAN communication on a non-primary channel</a:t>
            </a:r>
          </a:p>
          <a:p>
            <a:pPr lvl="2">
              <a:buFont typeface="Arial"/>
              <a:buChar char="•"/>
              <a:defRPr/>
            </a:pPr>
            <a:r>
              <a:rPr kumimoji="1" lang="en-US" altLang="ko-KR" sz="1400" dirty="0"/>
              <a:t>Although the non-AP STA detect primary 20MHz channel as busy, it can perform WLAN Tx/Rx in another channel</a:t>
            </a:r>
          </a:p>
          <a:p>
            <a:pPr lvl="1">
              <a:buFont typeface="Arial"/>
              <a:buChar char="•"/>
              <a:defRPr/>
            </a:pPr>
            <a:r>
              <a:rPr kumimoji="1" lang="en-US" altLang="ko-KR" sz="1600" dirty="0"/>
              <a:t>Other STAs, including the AP, can perform WLAN communication on a non-primary channel</a:t>
            </a:r>
          </a:p>
          <a:p>
            <a:pPr marL="457200" lvl="1" indent="0">
              <a:defRPr/>
            </a:pPr>
            <a:endParaRPr kumimoji="1" lang="en-US" altLang="ko-KR" sz="1600" dirty="0"/>
          </a:p>
          <a:p>
            <a:pPr>
              <a:buFont typeface="Arial"/>
              <a:buChar char="•"/>
              <a:defRPr/>
            </a:pPr>
            <a:r>
              <a:rPr kumimoji="1" lang="en-US" altLang="ko-KR" sz="1800" b="0" dirty="0"/>
              <a:t>When a non-AP STA is interfering and unavailable in IDC activity:</a:t>
            </a:r>
          </a:p>
          <a:p>
            <a:pPr marL="742950" marR="0" lvl="1" indent="-285750" algn="l" defTabSz="449263" rtl="0" eaLnBrk="1" fontAlgn="base" latinLnBrk="1" hangingPunct="1">
              <a:lnSpc>
                <a:spcPct val="100000"/>
              </a:lnSpc>
              <a:spcBef>
                <a:spcPts val="500"/>
              </a:spcBef>
              <a:spcAft>
                <a:spcPct val="0"/>
              </a:spcAft>
              <a:buClr>
                <a:srgbClr val="000000"/>
              </a:buClr>
              <a:buSzPct val="100000"/>
              <a:buFont typeface="Arial"/>
              <a:buChar char="•"/>
              <a:tabLst/>
              <a:defRPr/>
            </a:pPr>
            <a:r>
              <a:rPr kumimoji="1" lang="en-US" altLang="ko-KR" sz="1600" b="0" i="0" u="none" strike="noStrike" kern="0" cap="none" spc="0" normalizeH="0" baseline="0" noProof="0" dirty="0">
                <a:ln>
                  <a:noFill/>
                </a:ln>
                <a:solidFill>
                  <a:srgbClr val="000000"/>
                </a:solidFill>
                <a:effectLst/>
                <a:uLnTx/>
                <a:uFillTx/>
                <a:latin typeface="Times New Roman"/>
                <a:ea typeface="MS Gothic"/>
              </a:rPr>
              <a:t>Primary 20MHz channel of WLAN BSS will be busy, and…</a:t>
            </a:r>
            <a:endParaRPr kumimoji="1" lang="en-US" altLang="ko-KR" sz="1100" b="0" dirty="0"/>
          </a:p>
          <a:p>
            <a:pPr lvl="1">
              <a:buFont typeface="Arial"/>
              <a:buChar char="•"/>
              <a:defRPr/>
            </a:pPr>
            <a:r>
              <a:rPr kumimoji="1" lang="en-US" altLang="ko-KR" sz="1600" dirty="0"/>
              <a:t>The non-AP STA cannot perform WLAN communication on a non-primary channel</a:t>
            </a:r>
          </a:p>
          <a:p>
            <a:pPr lvl="2">
              <a:buFont typeface="Arial"/>
              <a:buChar char="•"/>
              <a:defRPr/>
            </a:pPr>
            <a:r>
              <a:rPr kumimoji="1" lang="en-US" altLang="ko-KR" sz="1400" dirty="0"/>
              <a:t>E.g., WLAN and IDC shares its radio, etc.</a:t>
            </a:r>
          </a:p>
          <a:p>
            <a:pPr lvl="1">
              <a:buFont typeface="Arial"/>
              <a:buChar char="•"/>
              <a:defRPr/>
            </a:pPr>
            <a:r>
              <a:rPr kumimoji="1" lang="en-US" altLang="ko-KR" sz="1600" dirty="0"/>
              <a:t>However, other STAs, including the AP, can perform WLAN communication on a non-primary channel</a:t>
            </a:r>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11</a:t>
            </a:fld>
            <a:endParaRPr lang="en-US"/>
          </a:p>
        </p:txBody>
      </p:sp>
      <p:sp>
        <p:nvSpPr>
          <p:cNvPr id="5" name="바닥글 개체 틀 4"/>
          <p:cNvSpPr>
            <a:spLocks noGrp="1"/>
          </p:cNvSpPr>
          <p:nvPr>
            <p:ph type="ftr" idx="14"/>
          </p:nvPr>
        </p:nvSpPr>
        <p:spPr>
          <a:xfrm>
            <a:off x="5272093" y="6476206"/>
            <a:ext cx="3184520" cy="180975"/>
          </a:xfrm>
        </p:spPr>
        <p:txBody>
          <a:bodyPr/>
          <a:lstStyle/>
          <a:p>
            <a:pPr lvl="0">
              <a:defRPr/>
            </a:pPr>
            <a:r>
              <a:rPr lang="en-GB" altLang="ko-Kore-KR" dirty="0" err="1"/>
              <a:t>Juseong</a:t>
            </a:r>
            <a:r>
              <a:rPr lang="en-GB" altLang="ko-Kore-KR" dirty="0"/>
              <a:t> Moon, KNUT</a:t>
            </a:r>
          </a:p>
        </p:txBody>
      </p:sp>
      <p:sp>
        <p:nvSpPr>
          <p:cNvPr id="6" name="날짜 개체 틀 5"/>
          <p:cNvSpPr>
            <a:spLocks noGrp="1"/>
          </p:cNvSpPr>
          <p:nvPr>
            <p:ph type="dt" idx="15"/>
          </p:nvPr>
        </p:nvSpPr>
        <p:spPr/>
        <p:txBody>
          <a:bodyPr/>
          <a:lstStyle/>
          <a:p>
            <a:pPr lvl="0">
              <a:defRPr/>
            </a:pPr>
            <a:r>
              <a:rPr lang="en-US" altLang="ko-KR"/>
              <a:t>November 2024</a:t>
            </a:r>
            <a:endParaRPr lang="en-GB" altLang="ko-Kore-KR"/>
          </a:p>
        </p:txBody>
      </p:sp>
    </p:spTree>
    <p:extLst>
      <p:ext uri="{BB962C8B-B14F-4D97-AF65-F5344CB8AC3E}">
        <p14:creationId xmlns:p14="http://schemas.microsoft.com/office/powerpoint/2010/main" val="110096460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5800" y="1474237"/>
            <a:ext cx="7770813" cy="4979099"/>
          </a:xfrm>
        </p:spPr>
        <p:txBody>
          <a:bodyPr/>
          <a:lstStyle/>
          <a:p>
            <a:pPr>
              <a:buFont typeface="Arial"/>
              <a:buChar char="•"/>
              <a:defRPr/>
            </a:pPr>
            <a:r>
              <a:rPr kumimoji="1" lang="en-US" altLang="ko-KR" sz="2000" b="0" dirty="0"/>
              <a:t>At the current stage, the detailed method for IDC activity indication has not been discussed in detail.</a:t>
            </a:r>
            <a:endParaRPr kumimoji="1" lang="en-US" altLang="ko-KR" sz="1600" b="0" dirty="0"/>
          </a:p>
          <a:p>
            <a:pPr lvl="1">
              <a:buFont typeface="Arial"/>
              <a:buChar char="•"/>
              <a:defRPr/>
            </a:pPr>
            <a:r>
              <a:rPr kumimoji="1" lang="en-US" altLang="ko-KR" sz="1600" dirty="0"/>
              <a:t>E.g., lack of frequency and bandwidth information, power information, etc., </a:t>
            </a:r>
          </a:p>
          <a:p>
            <a:pPr lvl="1">
              <a:buFont typeface="Arial"/>
              <a:buChar char="•"/>
              <a:defRPr/>
            </a:pPr>
            <a:r>
              <a:rPr kumimoji="1" lang="en-US" altLang="ko-KR" sz="1600" dirty="0"/>
              <a:t>How AP determines interfering IDC activity may be out of scope of the standard. However, the standard can make IDC indication to indicate more information to exchange plenty information about IDC activity.</a:t>
            </a:r>
            <a:endParaRPr kumimoji="1" lang="en-US" altLang="ko-KR" sz="2000" b="0" dirty="0"/>
          </a:p>
          <a:p>
            <a:pPr>
              <a:buFont typeface="Arial"/>
              <a:buChar char="•"/>
              <a:defRPr/>
            </a:pPr>
            <a:r>
              <a:rPr kumimoji="1" lang="en-US" altLang="ko-KR" sz="2000" b="0" dirty="0"/>
              <a:t>To determine IDC activity, an AP needs more information about the IDC activity to determine whether it is interfering or non-interfering.</a:t>
            </a:r>
          </a:p>
          <a:p>
            <a:pPr>
              <a:buFont typeface="Arial"/>
              <a:buChar char="•"/>
              <a:defRPr/>
            </a:pPr>
            <a:r>
              <a:rPr kumimoji="1" lang="en-US" altLang="ko-KR" sz="2000" b="0" dirty="0"/>
              <a:t>When an STA with IDC activity provides detailed information about its IDC activity, its associated AP can determine whether the IDC activity is interfering or non-interfering.</a:t>
            </a:r>
          </a:p>
          <a:p>
            <a:pPr>
              <a:buFont typeface="Arial"/>
              <a:buChar char="•"/>
              <a:defRPr/>
            </a:pPr>
            <a:r>
              <a:rPr kumimoji="1" lang="en-US" altLang="ko-KR" sz="2000" b="0" dirty="0"/>
              <a:t>Based on the determination that the IDC activity is interfering with the wireless LAN, the AP can announce NPCA operation for its BSS to avoid the IDC activity.</a:t>
            </a:r>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12</a:t>
            </a:fld>
            <a:endParaRPr lang="en-US"/>
          </a:p>
        </p:txBody>
      </p:sp>
      <p:sp>
        <p:nvSpPr>
          <p:cNvPr id="5" name="바닥글 개체 틀 4"/>
          <p:cNvSpPr>
            <a:spLocks noGrp="1"/>
          </p:cNvSpPr>
          <p:nvPr>
            <p:ph type="ftr" idx="14"/>
          </p:nvPr>
        </p:nvSpPr>
        <p:spPr/>
        <p:txBody>
          <a:bodyPr/>
          <a:lstStyle/>
          <a:p>
            <a:pPr lvl="0">
              <a:defRPr/>
            </a:pPr>
            <a:r>
              <a:rPr lang="en-GB" altLang="ko-Kore-KR"/>
              <a:t>Juseong Moon, KNUT</a:t>
            </a:r>
          </a:p>
        </p:txBody>
      </p:sp>
      <p:sp>
        <p:nvSpPr>
          <p:cNvPr id="6" name="날짜 개체 틀 5"/>
          <p:cNvSpPr>
            <a:spLocks noGrp="1"/>
          </p:cNvSpPr>
          <p:nvPr>
            <p:ph type="dt" idx="15"/>
          </p:nvPr>
        </p:nvSpPr>
        <p:spPr/>
        <p:txBody>
          <a:bodyPr/>
          <a:lstStyle/>
          <a:p>
            <a:pPr lvl="0">
              <a:defRPr/>
            </a:pPr>
            <a:r>
              <a:rPr lang="en-US" altLang="ko-KR"/>
              <a:t>November 2024</a:t>
            </a:r>
            <a:endParaRPr lang="en-GB" altLang="ko-Kore-KR"/>
          </a:p>
        </p:txBody>
      </p:sp>
      <p:sp>
        <p:nvSpPr>
          <p:cNvPr id="10" name="제목 1"/>
          <p:cNvSpPr>
            <a:spLocks noGrp="1"/>
          </p:cNvSpPr>
          <p:nvPr/>
        </p:nvSpPr>
        <p:spPr>
          <a:xfrm>
            <a:off x="685800" y="685801"/>
            <a:ext cx="7770813" cy="709060"/>
          </a:xfrm>
          <a:prstGeom prst="rect">
            <a:avLst/>
          </a:prstGeom>
          <a:noFill/>
          <a:ln w="9525">
            <a:noFill/>
            <a:round/>
          </a:ln>
          <a:effectLst/>
        </p:spPr>
        <p:txBody>
          <a:bodyPr vert="horz" wrap="square" lIns="92160" tIns="46080" rIns="92160" bIns="46080" anchor="ctr" anchorCtr="0"/>
          <a:lstStyle/>
          <a:p>
            <a:pPr marL="0" lvl="0" indent="0" algn="ctr" defTabSz="449263" rtl="0" eaLnBrk="1" latinLnBrk="1" hangingPunct="1">
              <a:lnSpc>
                <a:spcPct val="100000"/>
              </a:lnSpc>
              <a:spcBef>
                <a:spcPct val="0"/>
              </a:spcBef>
              <a:spcAft>
                <a:spcPct val="0"/>
              </a:spcAft>
              <a:buClr>
                <a:srgbClr val="000000"/>
              </a:buClr>
              <a:buSzPct val="100000"/>
              <a:buFont typeface="Times New Roman"/>
              <a:buNone/>
              <a:defRPr/>
            </a:pPr>
            <a:r>
              <a:rPr kumimoji="1" lang="en-US" altLang="ko-KR" sz="2800" b="1" kern="0" dirty="0">
                <a:solidFill>
                  <a:srgbClr val="000000"/>
                </a:solidFill>
                <a:latin typeface="+mj-lt"/>
                <a:ea typeface="+mj-ea"/>
                <a:cs typeface="+mj-cs"/>
              </a:rPr>
              <a:t>How can AP determine interfering IDC activity?</a:t>
            </a:r>
            <a:endParaRPr kumimoji="1" lang="en-US" altLang="ko-KR" sz="2800" b="1" i="0" u="none" strike="noStrike" kern="0" cap="none" spc="0" normalizeH="0" baseline="0" dirty="0">
              <a:solidFill>
                <a:srgbClr val="000000"/>
              </a:solidFill>
              <a:latin typeface="+mj-lt"/>
              <a:ea typeface="+mj-ea"/>
              <a:cs typeface="+mj-cs"/>
            </a:endParaRPr>
          </a:p>
        </p:txBody>
      </p:sp>
    </p:spTree>
    <p:extLst>
      <p:ext uri="{BB962C8B-B14F-4D97-AF65-F5344CB8AC3E}">
        <p14:creationId xmlns:p14="http://schemas.microsoft.com/office/powerpoint/2010/main" val="136285568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a:extLst>
              <a:ext uri="{FF2B5EF4-FFF2-40B4-BE49-F238E27FC236}">
                <a16:creationId xmlns:a16="http://schemas.microsoft.com/office/drawing/2014/main" id="{2CB7531A-8F9B-7D27-9059-065E0C863C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619672" y="1158955"/>
            <a:ext cx="5760640" cy="3134141"/>
          </a:xfrm>
          <a:prstGeom prst="rect">
            <a:avLst/>
          </a:prstGeom>
        </p:spPr>
      </p:pic>
      <p:sp>
        <p:nvSpPr>
          <p:cNvPr id="3" name="내용 개체 틀 2"/>
          <p:cNvSpPr>
            <a:spLocks noGrp="1"/>
          </p:cNvSpPr>
          <p:nvPr>
            <p:ph idx="1"/>
          </p:nvPr>
        </p:nvSpPr>
        <p:spPr>
          <a:xfrm>
            <a:off x="685800" y="4149080"/>
            <a:ext cx="7770813" cy="2232248"/>
          </a:xfrm>
        </p:spPr>
        <p:txBody>
          <a:bodyPr/>
          <a:lstStyle/>
          <a:p>
            <a:pPr>
              <a:buFont typeface="Arial"/>
              <a:buChar char="•"/>
              <a:defRPr/>
            </a:pPr>
            <a:r>
              <a:rPr kumimoji="1" lang="en-US" altLang="ko-KR" sz="1800" b="0" dirty="0"/>
              <a:t>STA 1, which has a ‘scheduled IDC activity’, informs the AP with information about the IDC activity</a:t>
            </a:r>
          </a:p>
          <a:p>
            <a:pPr lvl="1">
              <a:buFont typeface="Arial"/>
              <a:buChar char="•"/>
              <a:defRPr/>
            </a:pPr>
            <a:r>
              <a:rPr kumimoji="1" lang="en-US" altLang="ko-KR" sz="1400" b="0" dirty="0"/>
              <a:t>IDC activity of STA 1 interferes </a:t>
            </a:r>
            <a:r>
              <a:rPr kumimoji="1" lang="en-US" altLang="ko-KR" sz="1400" dirty="0"/>
              <a:t>the</a:t>
            </a:r>
            <a:r>
              <a:rPr kumimoji="1" lang="en-US" altLang="ko-KR" sz="1400" b="0" dirty="0"/>
              <a:t> primary 20MHz channel of the BSS</a:t>
            </a:r>
          </a:p>
          <a:p>
            <a:pPr lvl="1">
              <a:buFont typeface="Arial"/>
              <a:buChar char="•"/>
              <a:defRPr/>
            </a:pPr>
            <a:r>
              <a:rPr kumimoji="1" lang="en-US" altLang="ko-KR" sz="1400" dirty="0"/>
              <a:t>The information includes frequency information, time information, and various details about the IDC activity.</a:t>
            </a:r>
            <a:endParaRPr kumimoji="1" lang="en-US" altLang="ko-KR" sz="1400" b="0" dirty="0"/>
          </a:p>
          <a:p>
            <a:pPr>
              <a:buFont typeface="Arial"/>
              <a:buChar char="•"/>
              <a:defRPr/>
            </a:pPr>
            <a:r>
              <a:rPr kumimoji="1" lang="en-US" altLang="ko-KR" sz="1800" b="0" dirty="0"/>
              <a:t>The AP determines the IDC activity of STA 1</a:t>
            </a:r>
          </a:p>
          <a:p>
            <a:pPr lvl="1">
              <a:buFont typeface="Arial"/>
              <a:buChar char="•"/>
              <a:defRPr/>
            </a:pPr>
            <a:r>
              <a:rPr kumimoji="1" lang="en-US" altLang="ko-KR" sz="1400" dirty="0"/>
              <a:t>When the AP determines that the IDC activity is interfering, it can trigger NPCA operation. (Next slide)</a:t>
            </a:r>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13</a:t>
            </a:fld>
            <a:endParaRPr lang="en-US"/>
          </a:p>
        </p:txBody>
      </p:sp>
      <p:sp>
        <p:nvSpPr>
          <p:cNvPr id="5" name="바닥글 개체 틀 4"/>
          <p:cNvSpPr>
            <a:spLocks noGrp="1"/>
          </p:cNvSpPr>
          <p:nvPr>
            <p:ph type="ftr" idx="14"/>
          </p:nvPr>
        </p:nvSpPr>
        <p:spPr/>
        <p:txBody>
          <a:bodyPr/>
          <a:lstStyle/>
          <a:p>
            <a:pPr lvl="0">
              <a:defRPr/>
            </a:pPr>
            <a:r>
              <a:rPr lang="en-GB" altLang="ko-Kore-KR"/>
              <a:t>Juseong Moon, KNUT</a:t>
            </a:r>
          </a:p>
        </p:txBody>
      </p:sp>
      <p:sp>
        <p:nvSpPr>
          <p:cNvPr id="6" name="날짜 개체 틀 5"/>
          <p:cNvSpPr>
            <a:spLocks noGrp="1"/>
          </p:cNvSpPr>
          <p:nvPr>
            <p:ph type="dt" idx="15"/>
          </p:nvPr>
        </p:nvSpPr>
        <p:spPr/>
        <p:txBody>
          <a:bodyPr/>
          <a:lstStyle/>
          <a:p>
            <a:pPr lvl="0">
              <a:defRPr/>
            </a:pPr>
            <a:r>
              <a:rPr lang="en-US" altLang="ko-KR"/>
              <a:t>November 2024</a:t>
            </a:r>
            <a:endParaRPr lang="en-GB" altLang="ko-Kore-KR"/>
          </a:p>
        </p:txBody>
      </p:sp>
      <p:sp>
        <p:nvSpPr>
          <p:cNvPr id="10" name="제목 1"/>
          <p:cNvSpPr>
            <a:spLocks noGrp="1"/>
          </p:cNvSpPr>
          <p:nvPr/>
        </p:nvSpPr>
        <p:spPr>
          <a:xfrm>
            <a:off x="685800" y="685801"/>
            <a:ext cx="7770813" cy="709060"/>
          </a:xfrm>
          <a:prstGeom prst="rect">
            <a:avLst/>
          </a:prstGeom>
          <a:noFill/>
          <a:ln w="9525">
            <a:noFill/>
            <a:round/>
          </a:ln>
          <a:effectLst/>
        </p:spPr>
        <p:txBody>
          <a:bodyPr vert="horz" wrap="square" lIns="92160" tIns="46080" rIns="92160" bIns="46080" anchor="ctr" anchorCtr="0"/>
          <a:lstStyle/>
          <a:p>
            <a:pPr marL="0" lvl="0" indent="0" algn="ctr" defTabSz="449263" rtl="0" eaLnBrk="1" latinLnBrk="1" hangingPunct="1">
              <a:lnSpc>
                <a:spcPct val="100000"/>
              </a:lnSpc>
              <a:spcBef>
                <a:spcPct val="0"/>
              </a:spcBef>
              <a:spcAft>
                <a:spcPct val="0"/>
              </a:spcAft>
              <a:buClr>
                <a:srgbClr val="000000"/>
              </a:buClr>
              <a:buSzPct val="100000"/>
              <a:buFont typeface="Times New Roman"/>
              <a:buNone/>
              <a:defRPr/>
            </a:pPr>
            <a:r>
              <a:rPr kumimoji="1" lang="en-US" altLang="ko-KR" sz="2800" b="1" kern="0" dirty="0">
                <a:solidFill>
                  <a:srgbClr val="000000"/>
                </a:solidFill>
                <a:latin typeface="+mj-lt"/>
                <a:ea typeface="+mj-ea"/>
                <a:cs typeface="+mj-cs"/>
              </a:rPr>
              <a:t>Interfering IDC Activity Indication</a:t>
            </a:r>
            <a:endParaRPr kumimoji="1" lang="en-US" altLang="ko-KR" sz="2800" b="1" i="0" u="none" strike="noStrike" kern="0" cap="none" spc="0" normalizeH="0" baseline="0" dirty="0">
              <a:solidFill>
                <a:srgbClr val="000000"/>
              </a:solidFill>
              <a:latin typeface="+mj-lt"/>
              <a:ea typeface="+mj-ea"/>
              <a:cs typeface="+mj-cs"/>
            </a:endParaRPr>
          </a:p>
        </p:txBody>
      </p:sp>
    </p:spTree>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11560" y="4073094"/>
            <a:ext cx="7930778" cy="2236226"/>
          </a:xfrm>
        </p:spPr>
        <p:txBody>
          <a:bodyPr/>
          <a:lstStyle/>
          <a:p>
            <a:pPr>
              <a:buFont typeface="Arial"/>
              <a:buChar char="•"/>
              <a:defRPr/>
            </a:pPr>
            <a:r>
              <a:rPr kumimoji="1" lang="en-US" altLang="ko-KR" sz="1600" b="0" dirty="0"/>
              <a:t>If the AP is aware of the IDC activity, and determines the IDC activity as ‘interfering’, the AP can trigger NPCA operation during the IDC activity.</a:t>
            </a:r>
          </a:p>
          <a:p>
            <a:pPr lvl="1">
              <a:buFont typeface="Arial"/>
              <a:buChar char="•"/>
              <a:defRPr/>
            </a:pPr>
            <a:r>
              <a:rPr kumimoji="1" lang="en-US" altLang="ko-KR" sz="1400" dirty="0"/>
              <a:t>How can the AP trigger NPCA operation is TBD</a:t>
            </a:r>
            <a:endParaRPr kumimoji="1" lang="en-US" altLang="ko-KR" sz="1400" b="0" dirty="0"/>
          </a:p>
          <a:p>
            <a:pPr lvl="1">
              <a:buFont typeface="Arial"/>
              <a:buChar char="•"/>
              <a:defRPr/>
            </a:pPr>
            <a:r>
              <a:rPr kumimoji="1" lang="en-US" altLang="ko-KR" sz="1400" b="0" dirty="0"/>
              <a:t>During the IDC activity, the AP and non-AP STAs can perform NPCA operation.</a:t>
            </a:r>
          </a:p>
          <a:p>
            <a:pPr lvl="1">
              <a:buFont typeface="Arial"/>
              <a:buChar char="•"/>
              <a:defRPr/>
            </a:pPr>
            <a:r>
              <a:rPr kumimoji="1" lang="en-US" altLang="ko-KR" sz="1400" b="0" dirty="0"/>
              <a:t>If STA 1 is available during the IDC activity, STA 1 can also participate in NPCA operation.</a:t>
            </a:r>
          </a:p>
          <a:p>
            <a:pPr>
              <a:buFont typeface="Arial"/>
              <a:buChar char="•"/>
              <a:defRPr/>
            </a:pPr>
            <a:r>
              <a:rPr kumimoji="1" lang="en-US" altLang="ko-KR" sz="1600" b="0" dirty="0"/>
              <a:t>WLAN BSS can perform frame transmission in the channels which the IDC activity does not interferes, with NPCA operation.</a:t>
            </a:r>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14</a:t>
            </a:fld>
            <a:endParaRPr lang="en-US"/>
          </a:p>
        </p:txBody>
      </p:sp>
      <p:sp>
        <p:nvSpPr>
          <p:cNvPr id="5" name="바닥글 개체 틀 4"/>
          <p:cNvSpPr>
            <a:spLocks noGrp="1"/>
          </p:cNvSpPr>
          <p:nvPr>
            <p:ph type="ftr" idx="14"/>
          </p:nvPr>
        </p:nvSpPr>
        <p:spPr/>
        <p:txBody>
          <a:bodyPr/>
          <a:lstStyle/>
          <a:p>
            <a:pPr lvl="0">
              <a:defRPr/>
            </a:pPr>
            <a:r>
              <a:rPr lang="en-GB" altLang="ko-Kore-KR"/>
              <a:t>Juseong Moon, KNUT</a:t>
            </a:r>
          </a:p>
        </p:txBody>
      </p:sp>
      <p:sp>
        <p:nvSpPr>
          <p:cNvPr id="6" name="날짜 개체 틀 5"/>
          <p:cNvSpPr>
            <a:spLocks noGrp="1"/>
          </p:cNvSpPr>
          <p:nvPr>
            <p:ph type="dt" idx="15"/>
          </p:nvPr>
        </p:nvSpPr>
        <p:spPr/>
        <p:txBody>
          <a:bodyPr/>
          <a:lstStyle/>
          <a:p>
            <a:pPr lvl="0">
              <a:defRPr/>
            </a:pPr>
            <a:r>
              <a:rPr lang="en-US" altLang="ko-KR"/>
              <a:t>November 2024</a:t>
            </a:r>
            <a:endParaRPr lang="en-GB" altLang="ko-Kore-KR"/>
          </a:p>
        </p:txBody>
      </p:sp>
      <p:sp>
        <p:nvSpPr>
          <p:cNvPr id="10" name="제목 1"/>
          <p:cNvSpPr>
            <a:spLocks noGrp="1"/>
          </p:cNvSpPr>
          <p:nvPr/>
        </p:nvSpPr>
        <p:spPr>
          <a:xfrm>
            <a:off x="685800" y="685801"/>
            <a:ext cx="7770813" cy="709060"/>
          </a:xfrm>
          <a:prstGeom prst="rect">
            <a:avLst/>
          </a:prstGeom>
          <a:noFill/>
          <a:ln w="9525">
            <a:noFill/>
            <a:round/>
          </a:ln>
          <a:effectLst/>
        </p:spPr>
        <p:txBody>
          <a:bodyPr vert="horz" wrap="square" lIns="92160" tIns="46080" rIns="92160" bIns="46080" anchor="ctr" anchorCtr="0"/>
          <a:lstStyle/>
          <a:p>
            <a:pPr algn="ctr" eaLnBrk="1" latinLnBrk="1" hangingPunct="1">
              <a:defRPr/>
            </a:pPr>
            <a:r>
              <a:rPr kumimoji="1" lang="en-US" altLang="ko-KR" sz="3200" b="1" kern="0" dirty="0">
                <a:solidFill>
                  <a:srgbClr val="000000"/>
                </a:solidFill>
                <a:latin typeface="+mj-lt"/>
                <a:ea typeface="+mj-ea"/>
                <a:cs typeface="+mj-cs"/>
              </a:rPr>
              <a:t>NPCA for IDC management</a:t>
            </a:r>
            <a:endParaRPr kumimoji="1" lang="en-US" altLang="ko-KR" sz="3200" b="1" i="0" u="none" strike="noStrike" kern="0" cap="none" spc="0" normalizeH="0" baseline="0" dirty="0">
              <a:solidFill>
                <a:srgbClr val="000000"/>
              </a:solidFill>
              <a:latin typeface="+mj-lt"/>
              <a:ea typeface="+mj-ea"/>
              <a:cs typeface="+mj-cs"/>
            </a:endParaRPr>
          </a:p>
        </p:txBody>
      </p:sp>
      <p:pic>
        <p:nvPicPr>
          <p:cNvPr id="7" name="그림 6">
            <a:extLst>
              <a:ext uri="{FF2B5EF4-FFF2-40B4-BE49-F238E27FC236}">
                <a16:creationId xmlns:a16="http://schemas.microsoft.com/office/drawing/2014/main" id="{1DD89967-6916-D5D9-480A-CF38FADD66C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172293" y="1268760"/>
            <a:ext cx="6799414" cy="2805872"/>
          </a:xfrm>
          <a:prstGeom prst="rect">
            <a:avLst/>
          </a:prstGeom>
        </p:spPr>
      </p:pic>
    </p:spTree>
    <p:extLst>
      <p:ext uri="{BB962C8B-B14F-4D97-AF65-F5344CB8AC3E}">
        <p14:creationId xmlns:p14="http://schemas.microsoft.com/office/powerpoint/2010/main" val="1184920145"/>
      </p:ext>
    </p:extLst>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5800" y="1772816"/>
            <a:ext cx="7770813" cy="4608512"/>
          </a:xfrm>
        </p:spPr>
        <p:txBody>
          <a:bodyPr/>
          <a:lstStyle/>
          <a:p>
            <a:pPr>
              <a:buFont typeface="Arial"/>
              <a:buChar char="•"/>
              <a:defRPr/>
            </a:pPr>
            <a:r>
              <a:rPr kumimoji="1" lang="en-US" altLang="ko-KR" b="0" dirty="0">
                <a:latin typeface="Times New Roman"/>
                <a:ea typeface="MS Gothic"/>
              </a:rPr>
              <a:t>We can further consider the following:</a:t>
            </a:r>
          </a:p>
          <a:p>
            <a:pPr lvl="1">
              <a:buFont typeface="Arial"/>
              <a:buChar char="•"/>
              <a:defRPr/>
            </a:pPr>
            <a:r>
              <a:rPr kumimoji="1" lang="en-US" altLang="ko-KR" dirty="0">
                <a:latin typeface="Times New Roman"/>
                <a:ea typeface="MS Gothic"/>
              </a:rPr>
              <a:t>Exploring various types of IDC activity,</a:t>
            </a:r>
          </a:p>
          <a:p>
            <a:pPr lvl="2">
              <a:buFont typeface="Arial"/>
              <a:buChar char="•"/>
              <a:defRPr/>
            </a:pPr>
            <a:r>
              <a:rPr kumimoji="1" lang="en-US" altLang="ko-KR" b="0" dirty="0">
                <a:latin typeface="Times New Roman"/>
                <a:ea typeface="MS Gothic"/>
              </a:rPr>
              <a:t>including </a:t>
            </a:r>
            <a:r>
              <a:rPr kumimoji="1" lang="en-US" altLang="ko-KR" b="0" i="0" u="none" strike="noStrike" kern="0" cap="none" spc="0" normalizeH="0" baseline="0" noProof="0" dirty="0">
                <a:ln>
                  <a:noFill/>
                </a:ln>
                <a:solidFill>
                  <a:srgbClr val="000000"/>
                </a:solidFill>
                <a:effectLst/>
                <a:uLnTx/>
                <a:uFillTx/>
                <a:latin typeface="Times New Roman"/>
                <a:ea typeface="MS Gothic"/>
                <a:cs typeface="+mn-cs"/>
              </a:rPr>
              <a:t>unavailability and interfering IDC activity</a:t>
            </a:r>
            <a:endParaRPr kumimoji="1" lang="en-US" altLang="ko-KR" b="0" dirty="0">
              <a:latin typeface="Times New Roman"/>
              <a:ea typeface="MS Gothic"/>
            </a:endParaRPr>
          </a:p>
          <a:p>
            <a:pPr lvl="1">
              <a:buFont typeface="Arial"/>
              <a:buChar char="•"/>
              <a:defRPr/>
            </a:pPr>
            <a:r>
              <a:rPr kumimoji="1" lang="en-US" altLang="ko-KR" b="0" dirty="0">
                <a:latin typeface="Times New Roman"/>
                <a:ea typeface="MS Gothic"/>
              </a:rPr>
              <a:t>Utilizing other </a:t>
            </a:r>
            <a:r>
              <a:rPr kumimoji="1" lang="en-US" altLang="ko-KR" dirty="0">
                <a:latin typeface="Times New Roman"/>
                <a:ea typeface="MS Gothic"/>
              </a:rPr>
              <a:t>channel access techniques (e.g., DSO)</a:t>
            </a:r>
            <a:r>
              <a:rPr kumimoji="1" lang="en-US" altLang="ko-KR" b="0" dirty="0">
                <a:latin typeface="Times New Roman"/>
                <a:ea typeface="MS Gothic"/>
              </a:rPr>
              <a:t> for IDC management</a:t>
            </a:r>
          </a:p>
          <a:p>
            <a:pPr lvl="1">
              <a:buFont typeface="Arial"/>
              <a:buChar char="•"/>
              <a:defRPr/>
            </a:pPr>
            <a:r>
              <a:rPr kumimoji="1" lang="en-US" altLang="ko-KR" i="0" u="none" strike="noStrike" kern="0" cap="none" spc="0" normalizeH="0" baseline="0" noProof="0" dirty="0">
                <a:ln>
                  <a:noFill/>
                </a:ln>
                <a:solidFill>
                  <a:srgbClr val="000000"/>
                </a:solidFill>
                <a:effectLst/>
                <a:uLnTx/>
                <a:uFillTx/>
                <a:latin typeface="Times New Roman"/>
                <a:ea typeface="MS Gothic"/>
                <a:cs typeface="+mn-cs"/>
              </a:rPr>
              <a:t>Resource </a:t>
            </a:r>
            <a:r>
              <a:rPr kumimoji="1" lang="en-US" altLang="ko-KR" dirty="0">
                <a:latin typeface="Times New Roman"/>
                <a:ea typeface="MS Gothic"/>
                <a:cs typeface="+mn-cs"/>
              </a:rPr>
              <a:t>management for different types of IDC activity</a:t>
            </a:r>
          </a:p>
          <a:p>
            <a:pPr lvl="1">
              <a:buFont typeface="Arial"/>
              <a:buChar char="•"/>
              <a:defRPr/>
            </a:pPr>
            <a:r>
              <a:rPr kumimoji="1" lang="en-US" altLang="ko-KR" dirty="0">
                <a:latin typeface="Times New Roman"/>
                <a:ea typeface="MS Gothic"/>
                <a:cs typeface="+mn-cs"/>
              </a:rPr>
              <a:t>And so on…</a:t>
            </a:r>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15</a:t>
            </a:fld>
            <a:endParaRPr lang="en-US"/>
          </a:p>
        </p:txBody>
      </p:sp>
      <p:sp>
        <p:nvSpPr>
          <p:cNvPr id="5" name="바닥글 개체 틀 4"/>
          <p:cNvSpPr>
            <a:spLocks noGrp="1"/>
          </p:cNvSpPr>
          <p:nvPr>
            <p:ph type="ftr" idx="14"/>
          </p:nvPr>
        </p:nvSpPr>
        <p:spPr/>
        <p:txBody>
          <a:bodyPr/>
          <a:lstStyle/>
          <a:p>
            <a:pPr lvl="0">
              <a:defRPr/>
            </a:pPr>
            <a:r>
              <a:rPr lang="en-GB" altLang="ko-Kore-KR"/>
              <a:t>Juseong Moon, KNUT</a:t>
            </a:r>
          </a:p>
        </p:txBody>
      </p:sp>
      <p:sp>
        <p:nvSpPr>
          <p:cNvPr id="6" name="날짜 개체 틀 5"/>
          <p:cNvSpPr>
            <a:spLocks noGrp="1"/>
          </p:cNvSpPr>
          <p:nvPr>
            <p:ph type="dt" idx="15"/>
          </p:nvPr>
        </p:nvSpPr>
        <p:spPr/>
        <p:txBody>
          <a:bodyPr/>
          <a:lstStyle/>
          <a:p>
            <a:pPr lvl="0">
              <a:defRPr/>
            </a:pPr>
            <a:r>
              <a:rPr lang="en-US" altLang="ko-KR"/>
              <a:t>November 2024</a:t>
            </a:r>
            <a:endParaRPr lang="en-GB" altLang="ko-Kore-KR"/>
          </a:p>
        </p:txBody>
      </p:sp>
      <p:sp>
        <p:nvSpPr>
          <p:cNvPr id="10" name="제목 1"/>
          <p:cNvSpPr>
            <a:spLocks noGrp="1"/>
          </p:cNvSpPr>
          <p:nvPr/>
        </p:nvSpPr>
        <p:spPr>
          <a:xfrm>
            <a:off x="685800" y="685801"/>
            <a:ext cx="7770813" cy="709060"/>
          </a:xfrm>
          <a:prstGeom prst="rect">
            <a:avLst/>
          </a:prstGeom>
          <a:noFill/>
          <a:ln w="9525">
            <a:noFill/>
            <a:round/>
          </a:ln>
          <a:effectLst/>
        </p:spPr>
        <p:txBody>
          <a:bodyPr vert="horz" wrap="square" lIns="92160" tIns="46080" rIns="92160" bIns="46080" anchor="ctr" anchorCtr="0"/>
          <a:lstStyle/>
          <a:p>
            <a:pPr marL="0" lvl="0" indent="0" algn="ctr" defTabSz="449263" rtl="0" eaLnBrk="1" latinLnBrk="1" hangingPunct="1">
              <a:lnSpc>
                <a:spcPct val="100000"/>
              </a:lnSpc>
              <a:spcBef>
                <a:spcPct val="0"/>
              </a:spcBef>
              <a:spcAft>
                <a:spcPct val="0"/>
              </a:spcAft>
              <a:buClr>
                <a:srgbClr val="000000"/>
              </a:buClr>
              <a:buSzPct val="100000"/>
              <a:buFont typeface="Times New Roman"/>
              <a:buNone/>
              <a:defRPr/>
            </a:pPr>
            <a:r>
              <a:rPr kumimoji="1" lang="en-US" altLang="ko-KR" sz="3200" b="1" i="0" u="none" strike="noStrike" kern="0" cap="none" spc="0" normalizeH="0" baseline="0" dirty="0">
                <a:solidFill>
                  <a:srgbClr val="000000"/>
                </a:solidFill>
                <a:latin typeface="+mj-lt"/>
                <a:ea typeface="+mj-ea"/>
                <a:cs typeface="+mj-cs"/>
              </a:rPr>
              <a:t>Next steps</a:t>
            </a:r>
          </a:p>
        </p:txBody>
      </p:sp>
    </p:spTree>
    <p:extLst>
      <p:ext uri="{BB962C8B-B14F-4D97-AF65-F5344CB8AC3E}">
        <p14:creationId xmlns:p14="http://schemas.microsoft.com/office/powerpoint/2010/main" val="3050507790"/>
      </p:ext>
    </p:extLst>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defRPr/>
            </a:pPr>
            <a:r>
              <a:rPr kumimoji="1" lang="en-US" altLang="ko-KR" dirty="0"/>
              <a:t>Summary</a:t>
            </a:r>
            <a:endParaRPr kumimoji="1" lang="ko-KR" altLang="en-US" dirty="0"/>
          </a:p>
        </p:txBody>
      </p:sp>
      <p:sp>
        <p:nvSpPr>
          <p:cNvPr id="3" name="내용 개체 틀 2"/>
          <p:cNvSpPr>
            <a:spLocks noGrp="1"/>
          </p:cNvSpPr>
          <p:nvPr>
            <p:ph idx="1"/>
          </p:nvPr>
        </p:nvSpPr>
        <p:spPr>
          <a:xfrm>
            <a:off x="685800" y="1751013"/>
            <a:ext cx="7770813" cy="4558307"/>
          </a:xfrm>
        </p:spPr>
        <p:txBody>
          <a:bodyPr/>
          <a:lstStyle/>
          <a:p>
            <a:pPr>
              <a:buFont typeface="Arial"/>
              <a:buChar char="•"/>
              <a:defRPr/>
            </a:pPr>
            <a:r>
              <a:rPr kumimoji="1" lang="en-US" altLang="ko-KR" sz="2000" dirty="0"/>
              <a:t>This submission classified IDC activity types with its interfering and unavailable characteristics</a:t>
            </a:r>
          </a:p>
          <a:p>
            <a:pPr lvl="1">
              <a:buFont typeface="Arial"/>
              <a:buChar char="•"/>
              <a:defRPr/>
            </a:pPr>
            <a:r>
              <a:rPr kumimoji="1" lang="en-US" altLang="ko-KR" sz="1600" dirty="0"/>
              <a:t>When IDC activity is interfering, primary 20MHz channel of WLAN BSS cannot be used.</a:t>
            </a:r>
          </a:p>
          <a:p>
            <a:pPr>
              <a:buFont typeface="Arial"/>
              <a:buChar char="•"/>
              <a:defRPr/>
            </a:pPr>
            <a:r>
              <a:rPr kumimoji="1" lang="en-US" altLang="ko-KR" sz="2000" dirty="0"/>
              <a:t>This submission proposed NPCA operation to manage interfering IDC interference</a:t>
            </a:r>
          </a:p>
          <a:p>
            <a:pPr lvl="1">
              <a:buFont typeface="Arial"/>
              <a:buChar char="•"/>
              <a:defRPr/>
            </a:pPr>
            <a:r>
              <a:rPr kumimoji="1" lang="en-US" altLang="ko-KR" sz="1800" dirty="0"/>
              <a:t>Detailed IDC indication should be considered to determine whether the IDC activity is interfering.</a:t>
            </a:r>
          </a:p>
          <a:p>
            <a:pPr lvl="2">
              <a:buFont typeface="Arial"/>
              <a:buChar char="•"/>
              <a:defRPr/>
            </a:pPr>
            <a:r>
              <a:rPr kumimoji="1" lang="en-US" altLang="ko-KR" sz="1600" dirty="0"/>
              <a:t>IDC activity that interferes with WLAN can be indicated and managed.</a:t>
            </a:r>
            <a:endParaRPr kumimoji="1" lang="en-US" altLang="ko-KR" sz="2000" dirty="0"/>
          </a:p>
          <a:p>
            <a:pPr lvl="1">
              <a:buFont typeface="Arial"/>
              <a:buChar char="•"/>
              <a:defRPr/>
            </a:pPr>
            <a:r>
              <a:rPr kumimoji="1" lang="en-US" altLang="ko-KR" sz="1800" dirty="0"/>
              <a:t>When severe interfering IDC activity occurs, AP can trigger NPCA operation to avoid IDC activity and non-AP STA can perform NPCA operation.</a:t>
            </a:r>
          </a:p>
          <a:p>
            <a:pPr lvl="2">
              <a:buFont typeface="Arial"/>
              <a:buChar char="•"/>
              <a:defRPr/>
            </a:pPr>
            <a:r>
              <a:rPr kumimoji="1" lang="en-US" altLang="ko-KR" sz="1600" dirty="0"/>
              <a:t>How AP can trigger NPCA operation is TBD.</a:t>
            </a:r>
          </a:p>
          <a:p>
            <a:pPr>
              <a:buFont typeface="Arial"/>
              <a:buChar char="•"/>
              <a:defRPr/>
            </a:pPr>
            <a:r>
              <a:rPr kumimoji="1" lang="en-US" altLang="ko-KR" sz="2000" dirty="0"/>
              <a:t>With the proposed method, channel utilization of 11bn can be maintained when interfering IDC activity occurs.</a:t>
            </a:r>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16</a:t>
            </a:fld>
            <a:endParaRPr lang="en-US"/>
          </a:p>
        </p:txBody>
      </p:sp>
      <p:sp>
        <p:nvSpPr>
          <p:cNvPr id="5" name="바닥글 개체 틀 4"/>
          <p:cNvSpPr>
            <a:spLocks noGrp="1"/>
          </p:cNvSpPr>
          <p:nvPr>
            <p:ph type="ftr" idx="14"/>
          </p:nvPr>
        </p:nvSpPr>
        <p:spPr/>
        <p:txBody>
          <a:bodyPr/>
          <a:lstStyle/>
          <a:p>
            <a:pPr lvl="0">
              <a:defRPr/>
            </a:pPr>
            <a:r>
              <a:rPr lang="en-GB" altLang="ko-Kore-KR"/>
              <a:t>Juseong Moon, KNUT</a:t>
            </a:r>
          </a:p>
        </p:txBody>
      </p:sp>
      <p:sp>
        <p:nvSpPr>
          <p:cNvPr id="6" name="날짜 개체 틀 5"/>
          <p:cNvSpPr>
            <a:spLocks noGrp="1"/>
          </p:cNvSpPr>
          <p:nvPr>
            <p:ph type="dt" idx="15"/>
          </p:nvPr>
        </p:nvSpPr>
        <p:spPr/>
        <p:txBody>
          <a:bodyPr/>
          <a:lstStyle/>
          <a:p>
            <a:pPr lvl="0">
              <a:defRPr/>
            </a:pPr>
            <a:r>
              <a:rPr lang="en-US" altLang="ko-KR"/>
              <a:t>November 2024</a:t>
            </a:r>
            <a:endParaRPr lang="en-GB" altLang="ko-Kore-KR"/>
          </a:p>
        </p:txBody>
      </p:sp>
    </p:spTree>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defRPr/>
            </a:pPr>
            <a:r>
              <a:rPr kumimoji="1" lang="en-US" altLang="ko-KR" dirty="0"/>
              <a:t>Straw Poll #1</a:t>
            </a:r>
            <a:endParaRPr kumimoji="1" lang="ko-KR" altLang="en-US" dirty="0"/>
          </a:p>
        </p:txBody>
      </p:sp>
      <p:sp>
        <p:nvSpPr>
          <p:cNvPr id="3" name="내용 개체 틀 2"/>
          <p:cNvSpPr>
            <a:spLocks noGrp="1"/>
          </p:cNvSpPr>
          <p:nvPr>
            <p:ph idx="1"/>
          </p:nvPr>
        </p:nvSpPr>
        <p:spPr>
          <a:xfrm>
            <a:off x="685800" y="1751013"/>
            <a:ext cx="7770813" cy="4558307"/>
          </a:xfrm>
        </p:spPr>
        <p:txBody>
          <a:bodyPr/>
          <a:lstStyle/>
          <a:p>
            <a:pPr>
              <a:buFont typeface="Arial"/>
              <a:buChar char="•"/>
              <a:defRPr/>
            </a:pPr>
            <a:r>
              <a:rPr kumimoji="1" lang="en-US" altLang="ko-KR" dirty="0"/>
              <a:t>Do you support to modify the SFD as the following:</a:t>
            </a:r>
          </a:p>
          <a:p>
            <a:pPr lvl="1">
              <a:buFont typeface="Arial"/>
              <a:buChar char="•"/>
              <a:defRPr/>
            </a:pPr>
            <a:r>
              <a:rPr kumimoji="1" lang="en-US" altLang="ko-KR" b="1" dirty="0"/>
              <a:t>3.8 In-device coexistence</a:t>
            </a:r>
          </a:p>
          <a:p>
            <a:pPr lvl="2">
              <a:buFont typeface="Arial"/>
              <a:buChar char="•"/>
              <a:defRPr/>
            </a:pPr>
            <a:r>
              <a:rPr kumimoji="1" lang="en-US" altLang="ko-KR" b="1" dirty="0"/>
              <a:t>(Current SFD) </a:t>
            </a:r>
            <a:r>
              <a:rPr kumimoji="1" lang="en-US" altLang="ko-KR" dirty="0"/>
              <a:t>11bn defines a mechanism for a non-AP STA to report unavailability at TXOP level and define or reuse/update existing mechanism for a non-AP STA to report long term (periodic) unavailability. </a:t>
            </a:r>
          </a:p>
          <a:p>
            <a:pPr lvl="3">
              <a:buFont typeface="Arial"/>
              <a:buChar char="•"/>
              <a:defRPr/>
            </a:pPr>
            <a:r>
              <a:rPr kumimoji="1" lang="en-US" altLang="ko-KR" b="1" dirty="0"/>
              <a:t>(Modification)</a:t>
            </a:r>
            <a:r>
              <a:rPr kumimoji="1" lang="en-US" altLang="ko-KR" u="sng" dirty="0"/>
              <a:t>The long-term unavailability report may include</a:t>
            </a:r>
          </a:p>
          <a:p>
            <a:pPr lvl="4">
              <a:buFont typeface="Arial"/>
              <a:buChar char="•"/>
              <a:defRPr/>
            </a:pPr>
            <a:r>
              <a:rPr kumimoji="1" lang="en-US" altLang="ko-KR" u="sng" dirty="0"/>
              <a:t>Occupying channel information</a:t>
            </a:r>
          </a:p>
          <a:p>
            <a:pPr lvl="4">
              <a:buFont typeface="Arial"/>
              <a:buChar char="•"/>
              <a:defRPr/>
            </a:pPr>
            <a:r>
              <a:rPr kumimoji="1" lang="en-US" altLang="ko-KR" u="sng" dirty="0"/>
              <a:t>Timing information (e.g., period, duration, offset)</a:t>
            </a:r>
          </a:p>
          <a:p>
            <a:pPr lvl="2">
              <a:buFont typeface="Arial"/>
              <a:buChar char="•"/>
              <a:defRPr/>
            </a:pPr>
            <a:endParaRPr kumimoji="1" lang="en-US" altLang="ko-KR" dirty="0"/>
          </a:p>
          <a:p>
            <a:pPr lvl="1">
              <a:buFont typeface="Arial"/>
              <a:buChar char="•"/>
              <a:defRPr/>
            </a:pPr>
            <a:r>
              <a:rPr kumimoji="1" lang="en-US" altLang="ko-KR" dirty="0"/>
              <a:t>Y / N / A</a:t>
            </a:r>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17</a:t>
            </a:fld>
            <a:endParaRPr lang="en-US"/>
          </a:p>
        </p:txBody>
      </p:sp>
      <p:sp>
        <p:nvSpPr>
          <p:cNvPr id="5" name="바닥글 개체 틀 4"/>
          <p:cNvSpPr>
            <a:spLocks noGrp="1"/>
          </p:cNvSpPr>
          <p:nvPr>
            <p:ph type="ftr" idx="14"/>
          </p:nvPr>
        </p:nvSpPr>
        <p:spPr/>
        <p:txBody>
          <a:bodyPr/>
          <a:lstStyle/>
          <a:p>
            <a:pPr lvl="0">
              <a:defRPr/>
            </a:pPr>
            <a:r>
              <a:rPr lang="en-GB" altLang="ko-Kore-KR"/>
              <a:t>Juseong Moon, KNUT</a:t>
            </a:r>
          </a:p>
        </p:txBody>
      </p:sp>
      <p:sp>
        <p:nvSpPr>
          <p:cNvPr id="6" name="날짜 개체 틀 5"/>
          <p:cNvSpPr>
            <a:spLocks noGrp="1"/>
          </p:cNvSpPr>
          <p:nvPr>
            <p:ph type="dt" idx="15"/>
          </p:nvPr>
        </p:nvSpPr>
        <p:spPr/>
        <p:txBody>
          <a:bodyPr/>
          <a:lstStyle/>
          <a:p>
            <a:pPr lvl="0">
              <a:defRPr/>
            </a:pPr>
            <a:r>
              <a:rPr lang="en-US" altLang="ko-KR"/>
              <a:t>November 2024</a:t>
            </a:r>
            <a:endParaRPr lang="en-GB" altLang="ko-Kore-KR"/>
          </a:p>
        </p:txBody>
      </p:sp>
    </p:spTree>
    <p:extLst>
      <p:ext uri="{BB962C8B-B14F-4D97-AF65-F5344CB8AC3E}">
        <p14:creationId xmlns:p14="http://schemas.microsoft.com/office/powerpoint/2010/main" val="3473411997"/>
      </p:ext>
    </p:extLst>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defRPr/>
            </a:pPr>
            <a:r>
              <a:rPr kumimoji="1" lang="en-US" altLang="ko-KR" dirty="0"/>
              <a:t>Straw Poll #2</a:t>
            </a:r>
            <a:endParaRPr kumimoji="1" lang="ko-KR" altLang="en-US" dirty="0"/>
          </a:p>
        </p:txBody>
      </p:sp>
      <p:sp>
        <p:nvSpPr>
          <p:cNvPr id="3" name="내용 개체 틀 2"/>
          <p:cNvSpPr>
            <a:spLocks noGrp="1"/>
          </p:cNvSpPr>
          <p:nvPr>
            <p:ph idx="1"/>
          </p:nvPr>
        </p:nvSpPr>
        <p:spPr>
          <a:xfrm>
            <a:off x="685800" y="1751013"/>
            <a:ext cx="7770813" cy="4558307"/>
          </a:xfrm>
        </p:spPr>
        <p:txBody>
          <a:bodyPr/>
          <a:lstStyle/>
          <a:p>
            <a:pPr>
              <a:buFont typeface="Arial"/>
              <a:buChar char="•"/>
              <a:defRPr/>
            </a:pPr>
            <a:r>
              <a:rPr kumimoji="1" lang="en-US" altLang="ko-KR" dirty="0"/>
              <a:t>Do you agree the following?:</a:t>
            </a:r>
          </a:p>
          <a:p>
            <a:pPr lvl="1">
              <a:buFont typeface="Arial"/>
              <a:buChar char="•"/>
              <a:defRPr/>
            </a:pPr>
            <a:r>
              <a:rPr kumimoji="1" lang="en-US" altLang="ko-KR" dirty="0"/>
              <a:t>11bn non-AP STAs and AP can perform non-primary channel access during the occupied period of primary 20 MHz channel of a BSS by reported periodic IDC, if the periodic IDC interferes primary 20 MHz channel of the BSS. (Reference: 24/1547r1)</a:t>
            </a:r>
          </a:p>
          <a:p>
            <a:pPr lvl="2">
              <a:buFont typeface="Arial"/>
              <a:buChar char="•"/>
              <a:defRPr/>
            </a:pPr>
            <a:r>
              <a:rPr kumimoji="1" lang="en-US" altLang="ko-KR" dirty="0"/>
              <a:t>Note: This straw poll does not impact on the 11bn SFD.</a:t>
            </a:r>
          </a:p>
          <a:p>
            <a:pPr marL="457200" lvl="1" indent="0">
              <a:defRPr/>
            </a:pPr>
            <a:endParaRPr kumimoji="1" lang="en-US" altLang="ko-KR" dirty="0"/>
          </a:p>
          <a:p>
            <a:pPr lvl="1">
              <a:buFont typeface="Arial"/>
              <a:buChar char="•"/>
              <a:defRPr/>
            </a:pPr>
            <a:r>
              <a:rPr kumimoji="1" lang="en-US" altLang="ko-KR" dirty="0"/>
              <a:t>Y / N / A</a:t>
            </a:r>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18</a:t>
            </a:fld>
            <a:endParaRPr lang="en-US"/>
          </a:p>
        </p:txBody>
      </p:sp>
      <p:sp>
        <p:nvSpPr>
          <p:cNvPr id="5" name="바닥글 개체 틀 4"/>
          <p:cNvSpPr>
            <a:spLocks noGrp="1"/>
          </p:cNvSpPr>
          <p:nvPr>
            <p:ph type="ftr" idx="14"/>
          </p:nvPr>
        </p:nvSpPr>
        <p:spPr/>
        <p:txBody>
          <a:bodyPr/>
          <a:lstStyle/>
          <a:p>
            <a:pPr lvl="0">
              <a:defRPr/>
            </a:pPr>
            <a:r>
              <a:rPr lang="en-GB" altLang="ko-Kore-KR"/>
              <a:t>Juseong Moon, KNUT</a:t>
            </a:r>
          </a:p>
        </p:txBody>
      </p:sp>
      <p:sp>
        <p:nvSpPr>
          <p:cNvPr id="6" name="날짜 개체 틀 5"/>
          <p:cNvSpPr>
            <a:spLocks noGrp="1"/>
          </p:cNvSpPr>
          <p:nvPr>
            <p:ph type="dt" idx="15"/>
          </p:nvPr>
        </p:nvSpPr>
        <p:spPr/>
        <p:txBody>
          <a:bodyPr/>
          <a:lstStyle/>
          <a:p>
            <a:pPr lvl="0">
              <a:defRPr/>
            </a:pPr>
            <a:r>
              <a:rPr lang="en-US" altLang="ko-KR"/>
              <a:t>November 2024</a:t>
            </a:r>
            <a:endParaRPr lang="en-GB" altLang="ko-Kore-KR"/>
          </a:p>
        </p:txBody>
      </p:sp>
    </p:spTree>
    <p:extLst>
      <p:ext uri="{BB962C8B-B14F-4D97-AF65-F5344CB8AC3E}">
        <p14:creationId xmlns:p14="http://schemas.microsoft.com/office/powerpoint/2010/main" val="2256199136"/>
      </p:ext>
    </p:extLst>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defRPr/>
            </a:pPr>
            <a:r>
              <a:rPr kumimoji="1" lang="en-US" altLang="ko-KR" dirty="0"/>
              <a:t>References</a:t>
            </a:r>
            <a:endParaRPr kumimoji="1" lang="ko-KR" altLang="en-US" dirty="0"/>
          </a:p>
        </p:txBody>
      </p:sp>
      <p:sp>
        <p:nvSpPr>
          <p:cNvPr id="3" name="내용 개체 틀 2"/>
          <p:cNvSpPr>
            <a:spLocks noGrp="1"/>
          </p:cNvSpPr>
          <p:nvPr>
            <p:ph idx="1"/>
          </p:nvPr>
        </p:nvSpPr>
        <p:spPr>
          <a:xfrm>
            <a:off x="685800" y="1751013"/>
            <a:ext cx="7770813" cy="4558307"/>
          </a:xfrm>
        </p:spPr>
        <p:txBody>
          <a:bodyPr/>
          <a:lstStyle/>
          <a:p>
            <a:pPr>
              <a:buFont typeface="Arial"/>
              <a:buChar char="•"/>
              <a:defRPr/>
            </a:pPr>
            <a:r>
              <a:rPr kumimoji="1" lang="en-US" altLang="ko-KR" sz="1600" dirty="0"/>
              <a:t>[1] 24/0209r4: Specification Framework for </a:t>
            </a:r>
            <a:r>
              <a:rPr kumimoji="1" lang="en-US" altLang="ko-KR" sz="1600" dirty="0" err="1"/>
              <a:t>TGbn</a:t>
            </a:r>
            <a:r>
              <a:rPr kumimoji="1" lang="en-US" altLang="ko-KR" sz="1600" dirty="0"/>
              <a:t>, https://</a:t>
            </a:r>
            <a:r>
              <a:rPr kumimoji="1" lang="en-US" altLang="ko-KR" sz="1600" dirty="0" err="1"/>
              <a:t>mentor.ieee.org</a:t>
            </a:r>
            <a:r>
              <a:rPr kumimoji="1" lang="en-US" altLang="ko-KR" sz="1600" dirty="0"/>
              <a:t>/802.11/</a:t>
            </a:r>
            <a:r>
              <a:rPr kumimoji="1" lang="en-US" altLang="ko-KR" sz="1600" dirty="0" err="1"/>
              <a:t>dcn</a:t>
            </a:r>
            <a:r>
              <a:rPr kumimoji="1" lang="en-US" altLang="ko-KR" sz="1600" dirty="0"/>
              <a:t>/24/11-24-0209-04-00bn-specification-framework-for-tgbn.docx</a:t>
            </a:r>
          </a:p>
          <a:p>
            <a:pPr>
              <a:buFont typeface="Arial"/>
              <a:buChar char="•"/>
              <a:defRPr/>
            </a:pPr>
            <a:r>
              <a:rPr kumimoji="1" lang="en-US" altLang="ko-KR" sz="1600" dirty="0"/>
              <a:t>[2] 23/1935r1: Secondary channel usage follow up, https://</a:t>
            </a:r>
            <a:r>
              <a:rPr kumimoji="1" lang="en-US" altLang="ko-KR" sz="1600" dirty="0" err="1"/>
              <a:t>mentor.ieee.org</a:t>
            </a:r>
            <a:r>
              <a:rPr kumimoji="1" lang="en-US" altLang="ko-KR" sz="1600" dirty="0"/>
              <a:t>/802.11/</a:t>
            </a:r>
            <a:r>
              <a:rPr kumimoji="1" lang="en-US" altLang="ko-KR" sz="1600" dirty="0" err="1"/>
              <a:t>dcn</a:t>
            </a:r>
            <a:r>
              <a:rPr kumimoji="1" lang="en-US" altLang="ko-KR" sz="1600" dirty="0"/>
              <a:t>/23/11-23-1935-01-00bn-secondary-channel-usage-follow-up.pptx</a:t>
            </a:r>
          </a:p>
          <a:p>
            <a:pPr>
              <a:buFont typeface="Arial"/>
              <a:buChar char="•"/>
              <a:defRPr/>
            </a:pPr>
            <a:r>
              <a:rPr kumimoji="1" lang="en-US" altLang="ko-KR" sz="1600" dirty="0"/>
              <a:t>[3] 23/2005r1: Non-primary channel access (NPCA), https://</a:t>
            </a:r>
            <a:r>
              <a:rPr kumimoji="1" lang="en-US" altLang="ko-KR" sz="1600" dirty="0" err="1"/>
              <a:t>mentor.ieee.org</a:t>
            </a:r>
            <a:r>
              <a:rPr kumimoji="1" lang="en-US" altLang="ko-KR" sz="1600" dirty="0"/>
              <a:t>/802.11/</a:t>
            </a:r>
            <a:r>
              <a:rPr kumimoji="1" lang="en-US" altLang="ko-KR" sz="1600" dirty="0" err="1"/>
              <a:t>dcn</a:t>
            </a:r>
            <a:r>
              <a:rPr kumimoji="1" lang="en-US" altLang="ko-KR" sz="1600" dirty="0"/>
              <a:t>/23/11-23-2005-01-00bn-non-primary-channel-access-npca.pptx</a:t>
            </a:r>
          </a:p>
          <a:p>
            <a:pPr>
              <a:buFont typeface="Arial"/>
              <a:buChar char="•"/>
              <a:defRPr/>
            </a:pPr>
            <a:r>
              <a:rPr kumimoji="1" lang="en-US" altLang="ko-KR" sz="1600" dirty="0"/>
              <a:t>[4] 23/2023r1: Further discussion in Non-Primary Channel Access, https://</a:t>
            </a:r>
            <a:r>
              <a:rPr kumimoji="1" lang="en-US" altLang="ko-KR" sz="1600" dirty="0" err="1"/>
              <a:t>mentor.ieee.org</a:t>
            </a:r>
            <a:r>
              <a:rPr kumimoji="1" lang="en-US" altLang="ko-KR" sz="1600" dirty="0"/>
              <a:t>/802.11/</a:t>
            </a:r>
            <a:r>
              <a:rPr kumimoji="1" lang="en-US" altLang="ko-KR" sz="1600" dirty="0" err="1"/>
              <a:t>dcn</a:t>
            </a:r>
            <a:r>
              <a:rPr kumimoji="1" lang="en-US" altLang="ko-KR" sz="1600" dirty="0"/>
              <a:t>/23/11-23-2023-01-00bn-further-discussion-on-non-primary-channel-access.pptx</a:t>
            </a:r>
          </a:p>
          <a:p>
            <a:pPr>
              <a:buFont typeface="Arial"/>
              <a:buChar char="•"/>
              <a:defRPr/>
            </a:pPr>
            <a:r>
              <a:rPr kumimoji="1" lang="en-US" altLang="ko-KR" sz="1600" dirty="0"/>
              <a:t>[5] 24/0055r0: Evaluation of Puncturing for Coexistence of IEEE 802.11 and Bluetooth in 6 GHz, https://</a:t>
            </a:r>
            <a:r>
              <a:rPr kumimoji="1" lang="en-US" altLang="ko-KR" sz="1600" dirty="0" err="1"/>
              <a:t>mentor.ieee.org</a:t>
            </a:r>
            <a:r>
              <a:rPr kumimoji="1" lang="en-US" altLang="ko-KR" sz="1600" dirty="0"/>
              <a:t>/802.11/</a:t>
            </a:r>
            <a:r>
              <a:rPr kumimoji="1" lang="en-US" altLang="ko-KR" sz="1600" dirty="0" err="1"/>
              <a:t>dcn</a:t>
            </a:r>
            <a:r>
              <a:rPr kumimoji="1" lang="en-US" altLang="ko-KR" sz="1600" dirty="0"/>
              <a:t>/24/11-24-0055-00-coex-evaluation-of-puncturing-for-coexistence-of-ieee-802-11-and-bluetooth-in-6-ghz.pptx</a:t>
            </a:r>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19</a:t>
            </a:fld>
            <a:endParaRPr lang="en-US"/>
          </a:p>
        </p:txBody>
      </p:sp>
      <p:sp>
        <p:nvSpPr>
          <p:cNvPr id="5" name="바닥글 개체 틀 4"/>
          <p:cNvSpPr>
            <a:spLocks noGrp="1"/>
          </p:cNvSpPr>
          <p:nvPr>
            <p:ph type="ftr" idx="14"/>
          </p:nvPr>
        </p:nvSpPr>
        <p:spPr/>
        <p:txBody>
          <a:bodyPr/>
          <a:lstStyle/>
          <a:p>
            <a:pPr lvl="0">
              <a:defRPr/>
            </a:pPr>
            <a:r>
              <a:rPr lang="en-GB" altLang="ko-Kore-KR"/>
              <a:t>Juseong Moon, KNUT</a:t>
            </a:r>
          </a:p>
        </p:txBody>
      </p:sp>
      <p:sp>
        <p:nvSpPr>
          <p:cNvPr id="6" name="날짜 개체 틀 5"/>
          <p:cNvSpPr>
            <a:spLocks noGrp="1"/>
          </p:cNvSpPr>
          <p:nvPr>
            <p:ph type="dt" idx="15"/>
          </p:nvPr>
        </p:nvSpPr>
        <p:spPr/>
        <p:txBody>
          <a:bodyPr/>
          <a:lstStyle/>
          <a:p>
            <a:pPr lvl="0">
              <a:defRPr/>
            </a:pPr>
            <a:r>
              <a:rPr lang="en-US" altLang="ko-KR"/>
              <a:t>November 2024</a:t>
            </a:r>
            <a:endParaRPr lang="en-GB" altLang="ko-Kore-KR"/>
          </a:p>
        </p:txBody>
      </p:sp>
    </p:spTree>
    <p:extLst>
      <p:ext uri="{BB962C8B-B14F-4D97-AF65-F5344CB8AC3E}">
        <p14:creationId xmlns:p14="http://schemas.microsoft.com/office/powerpoint/2010/main" val="1251231367"/>
      </p:ext>
    </p:extLst>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defRPr/>
            </a:pPr>
            <a:r>
              <a:rPr kumimoji="1" lang="en-US" altLang="ko-KR" dirty="0"/>
              <a:t>Background</a:t>
            </a:r>
            <a:endParaRPr kumimoji="1" lang="ko-KR" altLang="en-US" dirty="0"/>
          </a:p>
        </p:txBody>
      </p:sp>
      <p:sp>
        <p:nvSpPr>
          <p:cNvPr id="3" name="내용 개체 틀 2"/>
          <p:cNvSpPr>
            <a:spLocks noGrp="1"/>
          </p:cNvSpPr>
          <p:nvPr>
            <p:ph idx="1"/>
          </p:nvPr>
        </p:nvSpPr>
        <p:spPr>
          <a:xfrm>
            <a:off x="685800" y="1556792"/>
            <a:ext cx="7770813" cy="4752528"/>
          </a:xfrm>
        </p:spPr>
        <p:txBody>
          <a:bodyPr/>
          <a:lstStyle/>
          <a:p>
            <a:pPr>
              <a:buFont typeface="Arial"/>
              <a:buChar char="•"/>
              <a:defRPr/>
            </a:pPr>
            <a:r>
              <a:rPr kumimoji="1" lang="en-US" altLang="ko-KR" sz="1800" b="0" dirty="0"/>
              <a:t>In </a:t>
            </a:r>
            <a:r>
              <a:rPr kumimoji="1" lang="en-US" altLang="ko-KR" sz="1800" b="0" dirty="0" err="1"/>
              <a:t>TGbn</a:t>
            </a:r>
            <a:r>
              <a:rPr kumimoji="1" lang="en-US" altLang="ko-KR" sz="1800" b="0" dirty="0"/>
              <a:t>, there were discussions on the methods by which a STA indicates its IDC activity to its associated AP</a:t>
            </a:r>
          </a:p>
          <a:p>
            <a:pPr lvl="1">
              <a:buFont typeface="Arial"/>
              <a:buChar char="•"/>
              <a:defRPr/>
            </a:pPr>
            <a:r>
              <a:rPr kumimoji="1" lang="en-US" altLang="ko-KR" sz="1400" b="0" dirty="0"/>
              <a:t>Some of the discussed methods have</a:t>
            </a:r>
            <a:r>
              <a:rPr kumimoji="1" lang="ko-KR" altLang="en-US" sz="1400" b="0" dirty="0"/>
              <a:t> </a:t>
            </a:r>
            <a:r>
              <a:rPr kumimoji="1" lang="en-US" altLang="ko-KR" sz="1400" b="0" dirty="0"/>
              <a:t>been adopted in the current SFD </a:t>
            </a:r>
            <a:r>
              <a:rPr kumimoji="1" lang="en-US" altLang="ko-KR" sz="1400" dirty="0"/>
              <a:t>[1]</a:t>
            </a:r>
            <a:endParaRPr kumimoji="1" lang="en-US" altLang="ko-KR" sz="1800" b="0" dirty="0"/>
          </a:p>
          <a:p>
            <a:pPr>
              <a:buFont typeface="Arial"/>
              <a:buChar char="•"/>
              <a:defRPr/>
            </a:pPr>
            <a:r>
              <a:rPr kumimoji="1" lang="en-US" altLang="ko-KR" sz="1800" b="0" dirty="0"/>
              <a:t>The indicated IDC activity of the STA may interfere WLAN communication.</a:t>
            </a:r>
          </a:p>
          <a:p>
            <a:pPr lvl="1">
              <a:buFont typeface="Arial"/>
              <a:buChar char="•"/>
              <a:defRPr/>
            </a:pPr>
            <a:r>
              <a:rPr kumimoji="1" lang="en-US" altLang="ko-KR" sz="1600" dirty="0"/>
              <a:t>In other words, when the STA uses primary 20MHz channel for IDC activity, other STAs including AP, may not be able to use primary channel due to the Tx power of IDC</a:t>
            </a:r>
          </a:p>
          <a:p>
            <a:pPr lvl="1">
              <a:buFont typeface="Arial"/>
              <a:buChar char="•"/>
              <a:defRPr/>
            </a:pPr>
            <a:r>
              <a:rPr kumimoji="1" lang="en-US" altLang="ko-KR" sz="1600" b="0" dirty="0"/>
              <a:t>Channel utilization can be reduced due to IDC activity</a:t>
            </a:r>
            <a:endParaRPr kumimoji="1" lang="en-US" altLang="ko-KR" sz="1800" b="0" dirty="0"/>
          </a:p>
          <a:p>
            <a:pPr>
              <a:buFont typeface="Arial"/>
              <a:buChar char="•"/>
              <a:defRPr/>
            </a:pPr>
            <a:r>
              <a:rPr kumimoji="1" lang="en-US" altLang="ko-KR" sz="1800" b="0" dirty="0"/>
              <a:t>11bn should consider further operations after the IDC indication for better channel utilization</a:t>
            </a:r>
          </a:p>
          <a:p>
            <a:pPr lvl="1">
              <a:buFont typeface="Arial"/>
              <a:buChar char="•"/>
              <a:defRPr/>
            </a:pPr>
            <a:r>
              <a:rPr kumimoji="1" lang="en-US" altLang="ko-KR" sz="1400" dirty="0"/>
              <a:t>One of possible operations is NPCA operation [1-4]</a:t>
            </a:r>
          </a:p>
          <a:p>
            <a:pPr>
              <a:buFont typeface="Arial"/>
              <a:buChar char="•"/>
              <a:defRPr/>
            </a:pPr>
            <a:r>
              <a:rPr kumimoji="1" lang="en-US" altLang="ko-KR" sz="1800" b="0" dirty="0"/>
              <a:t>When an STA indicates IDC activity before the IDC activity begins, other STAs can use a non-primary channel that is not interfered by the IDC activity.</a:t>
            </a:r>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2</a:t>
            </a:fld>
            <a:endParaRPr lang="en-US"/>
          </a:p>
        </p:txBody>
      </p:sp>
      <p:sp>
        <p:nvSpPr>
          <p:cNvPr id="5" name="바닥글 개체 틀 4"/>
          <p:cNvSpPr>
            <a:spLocks noGrp="1"/>
          </p:cNvSpPr>
          <p:nvPr>
            <p:ph type="ftr" idx="14"/>
          </p:nvPr>
        </p:nvSpPr>
        <p:spPr/>
        <p:txBody>
          <a:bodyPr/>
          <a:lstStyle/>
          <a:p>
            <a:pPr lvl="0">
              <a:defRPr/>
            </a:pPr>
            <a:r>
              <a:rPr lang="en-GB" altLang="ko-Kore-KR"/>
              <a:t>Juseong Moon, KNUT</a:t>
            </a:r>
          </a:p>
        </p:txBody>
      </p:sp>
      <p:sp>
        <p:nvSpPr>
          <p:cNvPr id="6" name="날짜 개체 틀 5"/>
          <p:cNvSpPr>
            <a:spLocks noGrp="1"/>
          </p:cNvSpPr>
          <p:nvPr>
            <p:ph type="dt" idx="15"/>
          </p:nvPr>
        </p:nvSpPr>
        <p:spPr/>
        <p:txBody>
          <a:bodyPr/>
          <a:lstStyle/>
          <a:p>
            <a:pPr lvl="0">
              <a:defRPr/>
            </a:pPr>
            <a:r>
              <a:rPr lang="en-US" altLang="ko-KR"/>
              <a:t>November 2024</a:t>
            </a:r>
            <a:endParaRPr lang="en-GB" altLang="ko-Kore-KR"/>
          </a:p>
        </p:txBody>
      </p:sp>
    </p:spTree>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0813" cy="632891"/>
          </a:xfrm>
        </p:spPr>
        <p:txBody>
          <a:bodyPr/>
          <a:lstStyle/>
          <a:p>
            <a:pPr lvl="0">
              <a:defRPr/>
            </a:pPr>
            <a:r>
              <a:rPr kumimoji="1" lang="en-US" altLang="ko-KR" dirty="0"/>
              <a:t>Types of IDC Activity</a:t>
            </a:r>
            <a:endParaRPr kumimoji="1" lang="ko-KR" altLang="en-US" dirty="0"/>
          </a:p>
        </p:txBody>
      </p:sp>
      <p:sp>
        <p:nvSpPr>
          <p:cNvPr id="3" name="내용 개체 틀 2"/>
          <p:cNvSpPr>
            <a:spLocks noGrp="1"/>
          </p:cNvSpPr>
          <p:nvPr>
            <p:ph idx="1"/>
          </p:nvPr>
        </p:nvSpPr>
        <p:spPr>
          <a:xfrm>
            <a:off x="685800" y="1398066"/>
            <a:ext cx="7770813" cy="4911254"/>
          </a:xfrm>
        </p:spPr>
        <p:txBody>
          <a:bodyPr/>
          <a:lstStyle/>
          <a:p>
            <a:pPr>
              <a:buFont typeface="Arial"/>
              <a:buChar char="•"/>
              <a:defRPr/>
            </a:pPr>
            <a:r>
              <a:rPr kumimoji="1" lang="en-US" altLang="ko-KR" dirty="0"/>
              <a:t>Why NPCA for IDC management?</a:t>
            </a:r>
          </a:p>
          <a:p>
            <a:pPr lvl="1">
              <a:buFont typeface="Arial"/>
              <a:buChar char="•"/>
              <a:defRPr/>
            </a:pPr>
            <a:r>
              <a:rPr kumimoji="1" lang="en-US" altLang="ko-KR" sz="1800" b="0" dirty="0"/>
              <a:t>In </a:t>
            </a:r>
            <a:r>
              <a:rPr kumimoji="1" lang="en-US" altLang="ko-KR" sz="1800" b="0" dirty="0" err="1"/>
              <a:t>Coex</a:t>
            </a:r>
            <a:r>
              <a:rPr kumimoji="1" lang="en-US" altLang="ko-KR" sz="1800" b="0" dirty="0"/>
              <a:t> SC, there is a contribution which explained some cases when Bluetooth and WLAN interferes each other [5]</a:t>
            </a:r>
          </a:p>
          <a:p>
            <a:pPr lvl="2">
              <a:buFont typeface="Arial"/>
              <a:buChar char="•"/>
              <a:defRPr/>
            </a:pPr>
            <a:r>
              <a:rPr kumimoji="1" lang="en-US" altLang="ko-KR" b="0" dirty="0"/>
              <a:t>Bluetooth (in 6GHz) can interfere primary </a:t>
            </a:r>
            <a:r>
              <a:rPr kumimoji="1" lang="en-US" altLang="ko-KR" dirty="0"/>
              <a:t>20MHz channel of WLAN BSS</a:t>
            </a:r>
          </a:p>
          <a:p>
            <a:pPr lvl="2">
              <a:buFont typeface="Arial"/>
              <a:buChar char="•"/>
              <a:defRPr/>
            </a:pPr>
            <a:r>
              <a:rPr kumimoji="1" lang="en-US" altLang="ko-KR" dirty="0"/>
              <a:t>Vice versa, WLAN can interfere Bluetooth communication.</a:t>
            </a:r>
          </a:p>
          <a:p>
            <a:pPr lvl="1">
              <a:buFont typeface="Arial"/>
              <a:buChar char="•"/>
              <a:defRPr/>
            </a:pPr>
            <a:r>
              <a:rPr kumimoji="1" lang="en-US" altLang="ko-KR" dirty="0"/>
              <a:t>Primary 20MHz channel of WLAN BSS can be interfered, and this leads to decreased medium efficiency</a:t>
            </a:r>
          </a:p>
          <a:p>
            <a:pPr>
              <a:buFont typeface="Arial"/>
              <a:buChar char="•"/>
              <a:defRPr/>
            </a:pPr>
            <a:r>
              <a:rPr kumimoji="1" lang="en-US" altLang="ko-KR" b="0" dirty="0"/>
              <a:t>Before discussing NPCA for IDC management, different types of IDC activity should be classified</a:t>
            </a:r>
            <a:endParaRPr kumimoji="1" lang="en-US" altLang="ko-KR" sz="2000" dirty="0"/>
          </a:p>
          <a:p>
            <a:pPr lvl="1">
              <a:buFont typeface="Arial"/>
              <a:buChar char="•"/>
              <a:defRPr/>
            </a:pPr>
            <a:r>
              <a:rPr kumimoji="1" lang="en-US" altLang="ko-KR" sz="1800" b="0" dirty="0"/>
              <a:t>Types of IDC activity can be classified by its characteristics</a:t>
            </a:r>
          </a:p>
          <a:p>
            <a:pPr lvl="2">
              <a:buFont typeface="Arial"/>
              <a:buChar char="•"/>
              <a:defRPr/>
            </a:pPr>
            <a:r>
              <a:rPr kumimoji="1" lang="en-US" altLang="ko-KR" b="0" dirty="0"/>
              <a:t>Interfering and unavailability characteristics</a:t>
            </a:r>
          </a:p>
          <a:p>
            <a:pPr lvl="2">
              <a:buFont typeface="Arial"/>
              <a:buChar char="•"/>
              <a:defRPr/>
            </a:pPr>
            <a:r>
              <a:rPr kumimoji="1" lang="en-US" altLang="ko-KR" b="0" dirty="0"/>
              <a:t>In the next slides, various IDC activity types will be discussed</a:t>
            </a:r>
            <a:endParaRPr kumimoji="1" lang="en-US" altLang="ko-KR" dirty="0"/>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3</a:t>
            </a:fld>
            <a:endParaRPr lang="en-US"/>
          </a:p>
        </p:txBody>
      </p:sp>
      <p:sp>
        <p:nvSpPr>
          <p:cNvPr id="5" name="바닥글 개체 틀 4"/>
          <p:cNvSpPr>
            <a:spLocks noGrp="1"/>
          </p:cNvSpPr>
          <p:nvPr>
            <p:ph type="ftr" idx="14"/>
          </p:nvPr>
        </p:nvSpPr>
        <p:spPr>
          <a:xfrm>
            <a:off x="5357817" y="6469653"/>
            <a:ext cx="3184520" cy="180975"/>
          </a:xfrm>
        </p:spPr>
        <p:txBody>
          <a:bodyPr/>
          <a:lstStyle/>
          <a:p>
            <a:pPr lvl="0">
              <a:defRPr/>
            </a:pPr>
            <a:r>
              <a:rPr lang="en-GB" altLang="ko-Kore-KR" dirty="0" err="1"/>
              <a:t>Juseong</a:t>
            </a:r>
            <a:r>
              <a:rPr lang="en-GB" altLang="ko-Kore-KR" dirty="0"/>
              <a:t> Moon, KNUT</a:t>
            </a:r>
          </a:p>
        </p:txBody>
      </p:sp>
      <p:sp>
        <p:nvSpPr>
          <p:cNvPr id="6" name="날짜 개체 틀 5"/>
          <p:cNvSpPr>
            <a:spLocks noGrp="1"/>
          </p:cNvSpPr>
          <p:nvPr>
            <p:ph type="dt" idx="15"/>
          </p:nvPr>
        </p:nvSpPr>
        <p:spPr/>
        <p:txBody>
          <a:bodyPr/>
          <a:lstStyle/>
          <a:p>
            <a:pPr lvl="0">
              <a:defRPr/>
            </a:pPr>
            <a:r>
              <a:rPr lang="en-US" altLang="ko-KR"/>
              <a:t>November 2024</a:t>
            </a:r>
            <a:endParaRPr lang="en-GB" altLang="ko-Kore-KR"/>
          </a:p>
        </p:txBody>
      </p:sp>
    </p:spTree>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0813" cy="632891"/>
          </a:xfrm>
        </p:spPr>
        <p:txBody>
          <a:bodyPr/>
          <a:lstStyle/>
          <a:p>
            <a:pPr lvl="0">
              <a:defRPr/>
            </a:pPr>
            <a:r>
              <a:rPr kumimoji="1" lang="en-US" altLang="ko-KR" dirty="0"/>
              <a:t>Types of IDC Activity</a:t>
            </a:r>
            <a:endParaRPr kumimoji="1" lang="ko-KR" altLang="en-US" dirty="0"/>
          </a:p>
        </p:txBody>
      </p:sp>
      <p:sp>
        <p:nvSpPr>
          <p:cNvPr id="3" name="내용 개체 틀 2"/>
          <p:cNvSpPr>
            <a:spLocks noGrp="1"/>
          </p:cNvSpPr>
          <p:nvPr>
            <p:ph idx="1"/>
          </p:nvPr>
        </p:nvSpPr>
        <p:spPr>
          <a:xfrm>
            <a:off x="685800" y="1484784"/>
            <a:ext cx="7770813" cy="4824536"/>
          </a:xfrm>
        </p:spPr>
        <p:txBody>
          <a:bodyPr/>
          <a:lstStyle/>
          <a:p>
            <a:pPr>
              <a:buFont typeface="Arial"/>
              <a:buChar char="•"/>
              <a:defRPr/>
            </a:pPr>
            <a:r>
              <a:rPr kumimoji="1" lang="en-US" altLang="ko-KR" sz="2000" b="0" dirty="0"/>
              <a:t>Type 1: No impact on WLAN devices</a:t>
            </a:r>
          </a:p>
          <a:p>
            <a:pPr lvl="1">
              <a:buFont typeface="Arial"/>
              <a:buChar char="•"/>
              <a:defRPr/>
            </a:pPr>
            <a:r>
              <a:rPr kumimoji="1" lang="en-US" altLang="ko-KR" sz="1600" b="0" dirty="0"/>
              <a:t>The IDC activity does not interfere with </a:t>
            </a:r>
            <a:r>
              <a:rPr kumimoji="1" lang="en-US" altLang="ko-KR" sz="1600" dirty="0"/>
              <a:t>primary 20MHz channel of </a:t>
            </a:r>
            <a:r>
              <a:rPr kumimoji="1" lang="en-US" altLang="ko-KR" sz="1600" b="0" dirty="0"/>
              <a:t>WLAN</a:t>
            </a:r>
            <a:r>
              <a:rPr kumimoji="1" lang="en-US" altLang="ko-KR" sz="1600" dirty="0"/>
              <a:t> BSS,</a:t>
            </a:r>
            <a:r>
              <a:rPr kumimoji="1" lang="en-US" altLang="ko-KR" sz="1600" b="0" dirty="0"/>
              <a:t> </a:t>
            </a:r>
          </a:p>
          <a:p>
            <a:pPr lvl="1">
              <a:buFont typeface="Arial"/>
              <a:buChar char="•"/>
              <a:defRPr/>
            </a:pPr>
            <a:r>
              <a:rPr kumimoji="1" lang="en-US" altLang="ko-KR" sz="1600" b="0" dirty="0"/>
              <a:t>and WLAN communication does not interfere with the IDC activity.</a:t>
            </a:r>
          </a:p>
          <a:p>
            <a:pPr lvl="1">
              <a:buFont typeface="Arial"/>
              <a:buChar char="•"/>
              <a:defRPr/>
            </a:pPr>
            <a:r>
              <a:rPr kumimoji="1" lang="en-US" altLang="ko-KR" sz="1600" dirty="0"/>
              <a:t>Example: WLAN and IDC use different channels</a:t>
            </a:r>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4</a:t>
            </a:fld>
            <a:endParaRPr lang="en-US"/>
          </a:p>
        </p:txBody>
      </p:sp>
      <p:sp>
        <p:nvSpPr>
          <p:cNvPr id="5" name="바닥글 개체 틀 4"/>
          <p:cNvSpPr>
            <a:spLocks noGrp="1"/>
          </p:cNvSpPr>
          <p:nvPr>
            <p:ph type="ftr" idx="14"/>
          </p:nvPr>
        </p:nvSpPr>
        <p:spPr>
          <a:xfrm>
            <a:off x="5357817" y="6469653"/>
            <a:ext cx="3184520" cy="180975"/>
          </a:xfrm>
        </p:spPr>
        <p:txBody>
          <a:bodyPr/>
          <a:lstStyle/>
          <a:p>
            <a:pPr lvl="0">
              <a:defRPr/>
            </a:pPr>
            <a:r>
              <a:rPr lang="en-GB" altLang="ko-Kore-KR" dirty="0" err="1"/>
              <a:t>Juseong</a:t>
            </a:r>
            <a:r>
              <a:rPr lang="en-GB" altLang="ko-Kore-KR" dirty="0"/>
              <a:t> Moon, KNUT</a:t>
            </a:r>
          </a:p>
        </p:txBody>
      </p:sp>
      <p:sp>
        <p:nvSpPr>
          <p:cNvPr id="6" name="날짜 개체 틀 5"/>
          <p:cNvSpPr>
            <a:spLocks noGrp="1"/>
          </p:cNvSpPr>
          <p:nvPr>
            <p:ph type="dt" idx="15"/>
          </p:nvPr>
        </p:nvSpPr>
        <p:spPr/>
        <p:txBody>
          <a:bodyPr/>
          <a:lstStyle/>
          <a:p>
            <a:pPr lvl="0">
              <a:defRPr/>
            </a:pPr>
            <a:r>
              <a:rPr lang="en-US" altLang="ko-KR"/>
              <a:t>November 2024</a:t>
            </a:r>
            <a:endParaRPr lang="en-GB" altLang="ko-Kore-KR"/>
          </a:p>
        </p:txBody>
      </p:sp>
      <p:pic>
        <p:nvPicPr>
          <p:cNvPr id="7" name="그림 6">
            <a:extLst>
              <a:ext uri="{FF2B5EF4-FFF2-40B4-BE49-F238E27FC236}">
                <a16:creationId xmlns:a16="http://schemas.microsoft.com/office/drawing/2014/main" id="{789C39F9-77F6-105F-E8A9-29443D6C7D01}"/>
              </a:ext>
            </a:extLst>
          </p:cNvPr>
          <p:cNvPicPr>
            <a:picLocks noChangeAspect="1"/>
          </p:cNvPicPr>
          <p:nvPr/>
        </p:nvPicPr>
        <p:blipFill>
          <a:blip r:embed="rId3"/>
          <a:stretch>
            <a:fillRect/>
          </a:stretch>
        </p:blipFill>
        <p:spPr>
          <a:xfrm>
            <a:off x="1722076" y="2945725"/>
            <a:ext cx="5698259" cy="1591072"/>
          </a:xfrm>
          <a:prstGeom prst="rect">
            <a:avLst/>
          </a:prstGeom>
        </p:spPr>
      </p:pic>
      <p:pic>
        <p:nvPicPr>
          <p:cNvPr id="9" name="그림 8">
            <a:extLst>
              <a:ext uri="{FF2B5EF4-FFF2-40B4-BE49-F238E27FC236}">
                <a16:creationId xmlns:a16="http://schemas.microsoft.com/office/drawing/2014/main" id="{BB1E96EF-A92F-4598-CC29-FC5367F90DFF}"/>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500974" y="4542816"/>
            <a:ext cx="5519298" cy="1837770"/>
          </a:xfrm>
          <a:prstGeom prst="rect">
            <a:avLst/>
          </a:prstGeom>
        </p:spPr>
      </p:pic>
    </p:spTree>
    <p:extLst>
      <p:ext uri="{BB962C8B-B14F-4D97-AF65-F5344CB8AC3E}">
        <p14:creationId xmlns:p14="http://schemas.microsoft.com/office/powerpoint/2010/main" val="314714932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0813" cy="632891"/>
          </a:xfrm>
        </p:spPr>
        <p:txBody>
          <a:bodyPr/>
          <a:lstStyle/>
          <a:p>
            <a:pPr lvl="0">
              <a:defRPr/>
            </a:pPr>
            <a:r>
              <a:rPr kumimoji="1" lang="en-US" altLang="ko-KR" dirty="0"/>
              <a:t>Types of IDC Activity</a:t>
            </a:r>
            <a:endParaRPr kumimoji="1" lang="ko-KR" altLang="en-US" dirty="0"/>
          </a:p>
        </p:txBody>
      </p:sp>
      <p:sp>
        <p:nvSpPr>
          <p:cNvPr id="3" name="내용 개체 틀 2"/>
          <p:cNvSpPr>
            <a:spLocks noGrp="1"/>
          </p:cNvSpPr>
          <p:nvPr>
            <p:ph idx="1"/>
          </p:nvPr>
        </p:nvSpPr>
        <p:spPr>
          <a:xfrm>
            <a:off x="685800" y="1484784"/>
            <a:ext cx="7770813" cy="4824536"/>
          </a:xfrm>
        </p:spPr>
        <p:txBody>
          <a:bodyPr/>
          <a:lstStyle/>
          <a:p>
            <a:pPr>
              <a:buFont typeface="Arial"/>
              <a:buChar char="•"/>
              <a:defRPr/>
            </a:pPr>
            <a:r>
              <a:rPr kumimoji="1" lang="en-US" altLang="ko-KR" sz="2000" b="0" dirty="0"/>
              <a:t>Type 2: Impact on IDC communication</a:t>
            </a:r>
          </a:p>
          <a:p>
            <a:pPr lvl="1">
              <a:buFont typeface="Arial"/>
              <a:buChar char="•"/>
              <a:defRPr/>
            </a:pPr>
            <a:r>
              <a:rPr kumimoji="1" lang="en-US" altLang="ko-KR" sz="1600" b="0" dirty="0"/>
              <a:t>The IDC </a:t>
            </a:r>
            <a:r>
              <a:rPr kumimoji="1" lang="en-US" altLang="ko-KR" sz="1600" dirty="0"/>
              <a:t>activity does not interfere with primary 20MHz channel of </a:t>
            </a:r>
            <a:r>
              <a:rPr kumimoji="1" lang="en-US" altLang="ko-KR" sz="1600" b="0" dirty="0"/>
              <a:t>WLAN BSS</a:t>
            </a:r>
            <a:r>
              <a:rPr kumimoji="1" lang="en-US" altLang="ko-KR" sz="1600" dirty="0"/>
              <a:t>, and</a:t>
            </a:r>
          </a:p>
          <a:p>
            <a:pPr lvl="1">
              <a:buFont typeface="Arial"/>
              <a:buChar char="•"/>
              <a:defRPr/>
            </a:pPr>
            <a:r>
              <a:rPr kumimoji="1" lang="en-US" altLang="ko-KR" sz="1600" b="0" dirty="0"/>
              <a:t>WLAN</a:t>
            </a:r>
            <a:r>
              <a:rPr kumimoji="1" lang="en-US" altLang="ko-KR" sz="1600" dirty="0"/>
              <a:t> communication </a:t>
            </a:r>
            <a:r>
              <a:rPr kumimoji="1" lang="en-US" altLang="ko-KR" sz="1600" b="1" dirty="0"/>
              <a:t>interferes</a:t>
            </a:r>
            <a:r>
              <a:rPr kumimoji="1" lang="en-US" altLang="ko-KR" sz="1600" dirty="0"/>
              <a:t> with the IDC activity.</a:t>
            </a:r>
          </a:p>
          <a:p>
            <a:pPr lvl="1">
              <a:buFont typeface="Arial"/>
              <a:buChar char="•"/>
              <a:defRPr/>
            </a:pPr>
            <a:r>
              <a:rPr kumimoji="1" lang="en-US" altLang="ko-KR" sz="1600" dirty="0"/>
              <a:t>Example:</a:t>
            </a:r>
            <a:r>
              <a:rPr kumimoji="1" lang="en-US" altLang="ko-KR" sz="1600" b="0" dirty="0"/>
              <a:t> WLAN is performing Tx while</a:t>
            </a:r>
            <a:r>
              <a:rPr kumimoji="1" lang="en-US" altLang="ko-KR" sz="1600" dirty="0"/>
              <a:t> </a:t>
            </a:r>
            <a:r>
              <a:rPr kumimoji="1" lang="en-US" altLang="ko-KR" sz="1600" b="0" dirty="0"/>
              <a:t>IDC is receiving in the overlapped channel</a:t>
            </a:r>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5</a:t>
            </a:fld>
            <a:endParaRPr lang="en-US"/>
          </a:p>
        </p:txBody>
      </p:sp>
      <p:sp>
        <p:nvSpPr>
          <p:cNvPr id="5" name="바닥글 개체 틀 4"/>
          <p:cNvSpPr>
            <a:spLocks noGrp="1"/>
          </p:cNvSpPr>
          <p:nvPr>
            <p:ph type="ftr" idx="14"/>
          </p:nvPr>
        </p:nvSpPr>
        <p:spPr>
          <a:xfrm>
            <a:off x="5357817" y="6469653"/>
            <a:ext cx="3184520" cy="180975"/>
          </a:xfrm>
        </p:spPr>
        <p:txBody>
          <a:bodyPr/>
          <a:lstStyle/>
          <a:p>
            <a:pPr lvl="0">
              <a:defRPr/>
            </a:pPr>
            <a:r>
              <a:rPr lang="en-GB" altLang="ko-Kore-KR" dirty="0" err="1"/>
              <a:t>Juseong</a:t>
            </a:r>
            <a:r>
              <a:rPr lang="en-GB" altLang="ko-Kore-KR" dirty="0"/>
              <a:t> Moon, KNUT</a:t>
            </a:r>
          </a:p>
        </p:txBody>
      </p:sp>
      <p:sp>
        <p:nvSpPr>
          <p:cNvPr id="6" name="날짜 개체 틀 5"/>
          <p:cNvSpPr>
            <a:spLocks noGrp="1"/>
          </p:cNvSpPr>
          <p:nvPr>
            <p:ph type="dt" idx="15"/>
          </p:nvPr>
        </p:nvSpPr>
        <p:spPr/>
        <p:txBody>
          <a:bodyPr/>
          <a:lstStyle/>
          <a:p>
            <a:pPr lvl="0">
              <a:defRPr/>
            </a:pPr>
            <a:r>
              <a:rPr lang="en-US" altLang="ko-KR"/>
              <a:t>November 2024</a:t>
            </a:r>
            <a:endParaRPr lang="en-GB" altLang="ko-Kore-KR"/>
          </a:p>
        </p:txBody>
      </p:sp>
      <p:pic>
        <p:nvPicPr>
          <p:cNvPr id="8" name="그림 7">
            <a:extLst>
              <a:ext uri="{FF2B5EF4-FFF2-40B4-BE49-F238E27FC236}">
                <a16:creationId xmlns:a16="http://schemas.microsoft.com/office/drawing/2014/main" id="{A644710F-9CB9-2A26-905E-5BC8164E8898}"/>
              </a:ext>
            </a:extLst>
          </p:cNvPr>
          <p:cNvPicPr>
            <a:picLocks noChangeAspect="1"/>
          </p:cNvPicPr>
          <p:nvPr/>
        </p:nvPicPr>
        <p:blipFill>
          <a:blip r:embed="rId3"/>
          <a:stretch>
            <a:fillRect/>
          </a:stretch>
        </p:blipFill>
        <p:spPr>
          <a:xfrm>
            <a:off x="1865675" y="3199147"/>
            <a:ext cx="5412649" cy="1511324"/>
          </a:xfrm>
          <a:prstGeom prst="rect">
            <a:avLst/>
          </a:prstGeom>
        </p:spPr>
      </p:pic>
      <p:pic>
        <p:nvPicPr>
          <p:cNvPr id="9" name="그림 8">
            <a:extLst>
              <a:ext uri="{FF2B5EF4-FFF2-40B4-BE49-F238E27FC236}">
                <a16:creationId xmlns:a16="http://schemas.microsoft.com/office/drawing/2014/main" id="{E9E6A76E-CE60-A3BD-A5CA-89824554DD87}"/>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611561" y="4876564"/>
            <a:ext cx="8207538" cy="1400849"/>
          </a:xfrm>
          <a:prstGeom prst="rect">
            <a:avLst/>
          </a:prstGeom>
        </p:spPr>
      </p:pic>
    </p:spTree>
    <p:extLst>
      <p:ext uri="{BB962C8B-B14F-4D97-AF65-F5344CB8AC3E}">
        <p14:creationId xmlns:p14="http://schemas.microsoft.com/office/powerpoint/2010/main" val="1360365426"/>
      </p:ext>
    </p:extLst>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0813" cy="632891"/>
          </a:xfrm>
        </p:spPr>
        <p:txBody>
          <a:bodyPr/>
          <a:lstStyle/>
          <a:p>
            <a:pPr lvl="0">
              <a:defRPr/>
            </a:pPr>
            <a:r>
              <a:rPr kumimoji="1" lang="en-US" altLang="ko-KR" dirty="0"/>
              <a:t>Types of IDC Activity</a:t>
            </a:r>
            <a:endParaRPr kumimoji="1" lang="ko-KR" altLang="en-US" dirty="0"/>
          </a:p>
        </p:txBody>
      </p:sp>
      <p:sp>
        <p:nvSpPr>
          <p:cNvPr id="3" name="내용 개체 틀 2"/>
          <p:cNvSpPr>
            <a:spLocks noGrp="1"/>
          </p:cNvSpPr>
          <p:nvPr>
            <p:ph idx="1"/>
          </p:nvPr>
        </p:nvSpPr>
        <p:spPr>
          <a:xfrm>
            <a:off x="685800" y="1484784"/>
            <a:ext cx="7770813" cy="4824536"/>
          </a:xfrm>
        </p:spPr>
        <p:txBody>
          <a:bodyPr/>
          <a:lstStyle/>
          <a:p>
            <a:pPr>
              <a:buFont typeface="Arial"/>
              <a:buChar char="•"/>
              <a:defRPr/>
            </a:pPr>
            <a:r>
              <a:rPr kumimoji="1" lang="en-US" altLang="ko-KR" sz="2000" b="0" dirty="0"/>
              <a:t>Type 3: Impact on WLAN devices</a:t>
            </a:r>
          </a:p>
          <a:p>
            <a:pPr lvl="1">
              <a:buFont typeface="Arial"/>
              <a:buChar char="•"/>
              <a:defRPr/>
            </a:pPr>
            <a:r>
              <a:rPr kumimoji="1" lang="en-US" altLang="ko-KR" sz="1600" b="0" dirty="0"/>
              <a:t>The IDC activity </a:t>
            </a:r>
            <a:r>
              <a:rPr kumimoji="1" lang="en-US" altLang="ko-KR" sz="1600" b="1" dirty="0"/>
              <a:t>interferes</a:t>
            </a:r>
            <a:r>
              <a:rPr kumimoji="1" lang="en-US" altLang="ko-KR" sz="1600" b="0" dirty="0"/>
              <a:t> with </a:t>
            </a:r>
            <a:r>
              <a:rPr kumimoji="1" lang="en-US" altLang="ko-KR" sz="1600" dirty="0"/>
              <a:t>primary 20MHz channel of </a:t>
            </a:r>
            <a:r>
              <a:rPr kumimoji="1" lang="en-US" altLang="ko-KR" sz="1600" b="0" dirty="0"/>
              <a:t>WLAN BSS</a:t>
            </a:r>
          </a:p>
          <a:p>
            <a:pPr lvl="1">
              <a:buFont typeface="Arial"/>
              <a:buChar char="•"/>
              <a:defRPr/>
            </a:pPr>
            <a:r>
              <a:rPr kumimoji="1" lang="en-US" altLang="ko-KR" sz="1600" b="0" dirty="0"/>
              <a:t>and WLAN communication does not interfere with the IDC activity.</a:t>
            </a:r>
          </a:p>
          <a:p>
            <a:pPr lvl="1">
              <a:buFont typeface="Arial"/>
              <a:buChar char="•"/>
              <a:defRPr/>
            </a:pPr>
            <a:r>
              <a:rPr kumimoji="1" lang="en-US" altLang="ko-KR" sz="1600" b="0" dirty="0"/>
              <a:t>E</a:t>
            </a:r>
            <a:r>
              <a:rPr kumimoji="1" lang="en-US" altLang="ko-KR" sz="1600" dirty="0"/>
              <a:t>xample:</a:t>
            </a:r>
            <a:r>
              <a:rPr kumimoji="1" lang="en-US" altLang="ko-KR" sz="1600" b="0" dirty="0"/>
              <a:t> IDC is performing Tx while WLAN is receiving in the overlapped channel</a:t>
            </a:r>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6</a:t>
            </a:fld>
            <a:endParaRPr lang="en-US"/>
          </a:p>
        </p:txBody>
      </p:sp>
      <p:sp>
        <p:nvSpPr>
          <p:cNvPr id="5" name="바닥글 개체 틀 4"/>
          <p:cNvSpPr>
            <a:spLocks noGrp="1"/>
          </p:cNvSpPr>
          <p:nvPr>
            <p:ph type="ftr" idx="14"/>
          </p:nvPr>
        </p:nvSpPr>
        <p:spPr>
          <a:xfrm>
            <a:off x="5272093" y="6476206"/>
            <a:ext cx="3184520" cy="180975"/>
          </a:xfrm>
        </p:spPr>
        <p:txBody>
          <a:bodyPr/>
          <a:lstStyle/>
          <a:p>
            <a:pPr lvl="0">
              <a:defRPr/>
            </a:pPr>
            <a:r>
              <a:rPr lang="en-GB" altLang="ko-Kore-KR" dirty="0" err="1"/>
              <a:t>Juseong</a:t>
            </a:r>
            <a:r>
              <a:rPr lang="en-GB" altLang="ko-Kore-KR" dirty="0"/>
              <a:t> Moon, KNUT</a:t>
            </a:r>
          </a:p>
        </p:txBody>
      </p:sp>
      <p:sp>
        <p:nvSpPr>
          <p:cNvPr id="6" name="날짜 개체 틀 5"/>
          <p:cNvSpPr>
            <a:spLocks noGrp="1"/>
          </p:cNvSpPr>
          <p:nvPr>
            <p:ph type="dt" idx="15"/>
          </p:nvPr>
        </p:nvSpPr>
        <p:spPr/>
        <p:txBody>
          <a:bodyPr/>
          <a:lstStyle/>
          <a:p>
            <a:pPr lvl="0">
              <a:defRPr/>
            </a:pPr>
            <a:r>
              <a:rPr lang="en-US" altLang="ko-KR"/>
              <a:t>November 2024</a:t>
            </a:r>
            <a:endParaRPr lang="en-GB" altLang="ko-Kore-KR"/>
          </a:p>
        </p:txBody>
      </p:sp>
      <p:pic>
        <p:nvPicPr>
          <p:cNvPr id="7" name="그림 6">
            <a:extLst>
              <a:ext uri="{FF2B5EF4-FFF2-40B4-BE49-F238E27FC236}">
                <a16:creationId xmlns:a16="http://schemas.microsoft.com/office/drawing/2014/main" id="{6070A30F-7AE2-6C2F-C54A-34F9FFCB1BF9}"/>
              </a:ext>
            </a:extLst>
          </p:cNvPr>
          <p:cNvPicPr>
            <a:picLocks noChangeAspect="1"/>
          </p:cNvPicPr>
          <p:nvPr/>
        </p:nvPicPr>
        <p:blipFill>
          <a:blip r:embed="rId3"/>
          <a:stretch>
            <a:fillRect/>
          </a:stretch>
        </p:blipFill>
        <p:spPr>
          <a:xfrm>
            <a:off x="2273296" y="2996952"/>
            <a:ext cx="5121709" cy="1430087"/>
          </a:xfrm>
          <a:prstGeom prst="rect">
            <a:avLst/>
          </a:prstGeom>
        </p:spPr>
      </p:pic>
      <p:pic>
        <p:nvPicPr>
          <p:cNvPr id="9" name="그림 8">
            <a:extLst>
              <a:ext uri="{FF2B5EF4-FFF2-40B4-BE49-F238E27FC236}">
                <a16:creationId xmlns:a16="http://schemas.microsoft.com/office/drawing/2014/main" id="{D7AB9986-F313-8622-B342-70EDD8C9DA99}"/>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675195" y="4653136"/>
            <a:ext cx="7772398" cy="1326580"/>
          </a:xfrm>
          <a:prstGeom prst="rect">
            <a:avLst/>
          </a:prstGeom>
        </p:spPr>
      </p:pic>
    </p:spTree>
    <p:extLst>
      <p:ext uri="{BB962C8B-B14F-4D97-AF65-F5344CB8AC3E}">
        <p14:creationId xmlns:p14="http://schemas.microsoft.com/office/powerpoint/2010/main" val="347846137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0813" cy="632891"/>
          </a:xfrm>
        </p:spPr>
        <p:txBody>
          <a:bodyPr/>
          <a:lstStyle/>
          <a:p>
            <a:pPr lvl="0">
              <a:defRPr/>
            </a:pPr>
            <a:r>
              <a:rPr kumimoji="1" lang="en-US" altLang="ko-KR" dirty="0"/>
              <a:t>Types of IDC Activity</a:t>
            </a:r>
            <a:endParaRPr kumimoji="1" lang="ko-KR" altLang="en-US" dirty="0"/>
          </a:p>
        </p:txBody>
      </p:sp>
      <p:sp>
        <p:nvSpPr>
          <p:cNvPr id="3" name="내용 개체 틀 2"/>
          <p:cNvSpPr>
            <a:spLocks noGrp="1"/>
          </p:cNvSpPr>
          <p:nvPr>
            <p:ph idx="1"/>
          </p:nvPr>
        </p:nvSpPr>
        <p:spPr>
          <a:xfrm>
            <a:off x="685800" y="1484784"/>
            <a:ext cx="7770813" cy="4824536"/>
          </a:xfrm>
        </p:spPr>
        <p:txBody>
          <a:bodyPr/>
          <a:lstStyle/>
          <a:p>
            <a:pPr>
              <a:buFont typeface="Arial"/>
              <a:buChar char="•"/>
              <a:defRPr/>
            </a:pPr>
            <a:r>
              <a:rPr kumimoji="1" lang="en-US" altLang="ko-KR" sz="2000" b="0" dirty="0"/>
              <a:t>Type 4: Mutual impact on WLAN devices and IDC communication</a:t>
            </a:r>
          </a:p>
          <a:p>
            <a:pPr lvl="1">
              <a:buFont typeface="Arial"/>
              <a:buChar char="•"/>
              <a:defRPr/>
            </a:pPr>
            <a:r>
              <a:rPr kumimoji="1" lang="en-US" altLang="ko-KR" sz="1600" b="0" dirty="0"/>
              <a:t>The IDC activity </a:t>
            </a:r>
            <a:r>
              <a:rPr kumimoji="1" lang="en-US" altLang="ko-KR" sz="1600" b="1" dirty="0"/>
              <a:t>interferes</a:t>
            </a:r>
            <a:r>
              <a:rPr kumimoji="1" lang="en-US" altLang="ko-KR" sz="1600" b="0" dirty="0"/>
              <a:t> with primary 20MHz channel of WLAN BSS, </a:t>
            </a:r>
          </a:p>
          <a:p>
            <a:pPr lvl="1">
              <a:buFont typeface="Arial"/>
              <a:buChar char="•"/>
              <a:defRPr/>
            </a:pPr>
            <a:r>
              <a:rPr kumimoji="1" lang="en-US" altLang="ko-KR" sz="1600" b="0" dirty="0"/>
              <a:t>and WLAN communication </a:t>
            </a:r>
            <a:r>
              <a:rPr kumimoji="1" lang="en-US" altLang="ko-KR" sz="1600" b="1" dirty="0"/>
              <a:t>interferes</a:t>
            </a:r>
            <a:r>
              <a:rPr kumimoji="1" lang="en-US" altLang="ko-KR" sz="1600" b="0" dirty="0"/>
              <a:t> with the IDC activity.</a:t>
            </a:r>
          </a:p>
          <a:p>
            <a:pPr lvl="1">
              <a:buFont typeface="Arial"/>
              <a:buChar char="•"/>
              <a:defRPr/>
            </a:pPr>
            <a:r>
              <a:rPr kumimoji="1" lang="en-US" altLang="ko-KR" sz="1600" b="0" dirty="0"/>
              <a:t>E</a:t>
            </a:r>
            <a:r>
              <a:rPr kumimoji="1" lang="en-US" altLang="ko-KR" sz="1600" dirty="0"/>
              <a:t>xample:</a:t>
            </a:r>
            <a:r>
              <a:rPr kumimoji="1" lang="en-US" altLang="ko-KR" sz="1600" b="0" dirty="0"/>
              <a:t> WLAN is performing </a:t>
            </a:r>
            <a:r>
              <a:rPr kumimoji="1" lang="en-US" altLang="ko-KR" sz="1600" b="0" dirty="0" err="1"/>
              <a:t>Rx&amp;Tx</a:t>
            </a:r>
            <a:r>
              <a:rPr kumimoji="1" lang="en-US" altLang="ko-KR" sz="1600" b="0" dirty="0"/>
              <a:t>, and also IDC is performing </a:t>
            </a:r>
            <a:r>
              <a:rPr kumimoji="1" lang="en-US" altLang="ko-KR" sz="1600" b="0" dirty="0" err="1"/>
              <a:t>Rx&amp;Tx</a:t>
            </a:r>
            <a:r>
              <a:rPr kumimoji="1" lang="en-US" altLang="ko-KR" sz="1600" b="0" dirty="0"/>
              <a:t> in the overlapped channel</a:t>
            </a:r>
          </a:p>
          <a:p>
            <a:pPr lvl="1">
              <a:buFont typeface="Arial"/>
              <a:buChar char="•"/>
              <a:defRPr/>
            </a:pPr>
            <a:endParaRPr kumimoji="1" lang="en-US" altLang="ko-KR" sz="1600" dirty="0"/>
          </a:p>
          <a:p>
            <a:pPr>
              <a:buFont typeface="Arial"/>
              <a:buChar char="•"/>
              <a:defRPr/>
            </a:pPr>
            <a:endParaRPr kumimoji="1" lang="en-US" altLang="ko-KR" sz="1800" b="0" dirty="0"/>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7</a:t>
            </a:fld>
            <a:endParaRPr lang="en-US"/>
          </a:p>
        </p:txBody>
      </p:sp>
      <p:sp>
        <p:nvSpPr>
          <p:cNvPr id="5" name="바닥글 개체 틀 4"/>
          <p:cNvSpPr>
            <a:spLocks noGrp="1"/>
          </p:cNvSpPr>
          <p:nvPr>
            <p:ph type="ftr" idx="14"/>
          </p:nvPr>
        </p:nvSpPr>
        <p:spPr>
          <a:xfrm>
            <a:off x="5272093" y="6476206"/>
            <a:ext cx="3184520" cy="180975"/>
          </a:xfrm>
        </p:spPr>
        <p:txBody>
          <a:bodyPr/>
          <a:lstStyle/>
          <a:p>
            <a:pPr lvl="0">
              <a:defRPr/>
            </a:pPr>
            <a:r>
              <a:rPr lang="en-GB" altLang="ko-Kore-KR" dirty="0" err="1"/>
              <a:t>Juseong</a:t>
            </a:r>
            <a:r>
              <a:rPr lang="en-GB" altLang="ko-Kore-KR" dirty="0"/>
              <a:t> Moon, KNUT</a:t>
            </a:r>
          </a:p>
        </p:txBody>
      </p:sp>
      <p:sp>
        <p:nvSpPr>
          <p:cNvPr id="6" name="날짜 개체 틀 5"/>
          <p:cNvSpPr>
            <a:spLocks noGrp="1"/>
          </p:cNvSpPr>
          <p:nvPr>
            <p:ph type="dt" idx="15"/>
          </p:nvPr>
        </p:nvSpPr>
        <p:spPr/>
        <p:txBody>
          <a:bodyPr/>
          <a:lstStyle/>
          <a:p>
            <a:pPr lvl="0">
              <a:defRPr/>
            </a:pPr>
            <a:r>
              <a:rPr lang="en-US" altLang="ko-KR"/>
              <a:t>November 2024</a:t>
            </a:r>
            <a:endParaRPr lang="en-GB" altLang="ko-Kore-KR"/>
          </a:p>
        </p:txBody>
      </p:sp>
      <p:pic>
        <p:nvPicPr>
          <p:cNvPr id="8" name="그림 7">
            <a:extLst>
              <a:ext uri="{FF2B5EF4-FFF2-40B4-BE49-F238E27FC236}">
                <a16:creationId xmlns:a16="http://schemas.microsoft.com/office/drawing/2014/main" id="{59350563-CF25-5AD7-0DE1-7263B1DC6EC9}"/>
              </a:ext>
            </a:extLst>
          </p:cNvPr>
          <p:cNvPicPr>
            <a:picLocks noChangeAspect="1"/>
          </p:cNvPicPr>
          <p:nvPr/>
        </p:nvPicPr>
        <p:blipFill>
          <a:blip r:embed="rId3"/>
          <a:stretch>
            <a:fillRect/>
          </a:stretch>
        </p:blipFill>
        <p:spPr>
          <a:xfrm>
            <a:off x="2416273" y="3188788"/>
            <a:ext cx="4914704" cy="1372287"/>
          </a:xfrm>
          <a:prstGeom prst="rect">
            <a:avLst/>
          </a:prstGeom>
        </p:spPr>
      </p:pic>
      <p:pic>
        <p:nvPicPr>
          <p:cNvPr id="9" name="그림 8">
            <a:extLst>
              <a:ext uri="{FF2B5EF4-FFF2-40B4-BE49-F238E27FC236}">
                <a16:creationId xmlns:a16="http://schemas.microsoft.com/office/drawing/2014/main" id="{692A139D-C5DD-BD94-5990-642373FD71A0}"/>
              </a:ext>
            </a:extLst>
          </p:cNvPr>
          <p:cNvPicPr>
            <a:picLocks noChangeAspect="1"/>
          </p:cNvPicPr>
          <p:nvPr/>
        </p:nvPicPr>
        <p:blipFill>
          <a:blip r:embed="rId4"/>
          <a:stretch>
            <a:fillRect/>
          </a:stretch>
        </p:blipFill>
        <p:spPr>
          <a:xfrm>
            <a:off x="682747" y="4832879"/>
            <a:ext cx="7772400" cy="1326580"/>
          </a:xfrm>
          <a:prstGeom prst="rect">
            <a:avLst/>
          </a:prstGeom>
        </p:spPr>
      </p:pic>
    </p:spTree>
    <p:extLst>
      <p:ext uri="{BB962C8B-B14F-4D97-AF65-F5344CB8AC3E}">
        <p14:creationId xmlns:p14="http://schemas.microsoft.com/office/powerpoint/2010/main" val="226463541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0813" cy="632891"/>
          </a:xfrm>
        </p:spPr>
        <p:txBody>
          <a:bodyPr/>
          <a:lstStyle/>
          <a:p>
            <a:pPr lvl="0">
              <a:defRPr/>
            </a:pPr>
            <a:r>
              <a:rPr kumimoji="1" lang="en-US" altLang="ko-KR" dirty="0"/>
              <a:t>‘Interfering’ IDC Activity</a:t>
            </a:r>
            <a:endParaRPr kumimoji="1" lang="ko-KR" altLang="en-US" dirty="0"/>
          </a:p>
        </p:txBody>
      </p:sp>
      <p:sp>
        <p:nvSpPr>
          <p:cNvPr id="3" name="내용 개체 틀 2"/>
          <p:cNvSpPr>
            <a:spLocks noGrp="1"/>
          </p:cNvSpPr>
          <p:nvPr>
            <p:ph idx="1"/>
          </p:nvPr>
        </p:nvSpPr>
        <p:spPr>
          <a:xfrm>
            <a:off x="685800" y="1484784"/>
            <a:ext cx="7770813" cy="4896544"/>
          </a:xfrm>
        </p:spPr>
        <p:txBody>
          <a:bodyPr/>
          <a:lstStyle/>
          <a:p>
            <a:pPr marL="342900" marR="0" lvl="0" indent="-342900" algn="l" defTabSz="449263" rtl="0" eaLnBrk="1" fontAlgn="base" latinLnBrk="1" hangingPunct="1">
              <a:lnSpc>
                <a:spcPct val="100000"/>
              </a:lnSpc>
              <a:spcBef>
                <a:spcPts val="600"/>
              </a:spcBef>
              <a:spcAft>
                <a:spcPct val="0"/>
              </a:spcAft>
              <a:buClr>
                <a:srgbClr val="000000"/>
              </a:buClr>
              <a:buSzPct val="100000"/>
              <a:buFont typeface="Arial"/>
              <a:buChar char="•"/>
              <a:tabLst/>
              <a:defRPr/>
            </a:pPr>
            <a:r>
              <a:rPr kumimoji="1" lang="en-US" altLang="ko-KR" sz="2000" b="0" dirty="0">
                <a:latin typeface="Times New Roman"/>
                <a:ea typeface="MS Gothic"/>
              </a:rPr>
              <a:t>When wireless LAN communication interferes with the IDC activity, the wireless LAN should protect the IDC activity.</a:t>
            </a:r>
          </a:p>
          <a:p>
            <a:pPr lvl="1" indent="-342900">
              <a:spcBef>
                <a:spcPts val="600"/>
              </a:spcBef>
              <a:buFont typeface="Arial"/>
              <a:buChar char="•"/>
              <a:defRPr/>
            </a:pPr>
            <a:r>
              <a:rPr kumimoji="1" lang="en-US" altLang="ko-KR" sz="1600" dirty="0">
                <a:latin typeface="Times New Roman"/>
                <a:ea typeface="MS Gothic"/>
              </a:rPr>
              <a:t>Type </a:t>
            </a:r>
            <a:r>
              <a:rPr kumimoji="1" lang="en-US" altLang="ko-KR" sz="1600" dirty="0"/>
              <a:t>2: Impact on IDC communication</a:t>
            </a:r>
            <a:endParaRPr kumimoji="1" lang="en-US" altLang="ko-KR" sz="1600" dirty="0">
              <a:latin typeface="Times New Roman"/>
              <a:ea typeface="MS Gothic"/>
            </a:endParaRPr>
          </a:p>
          <a:p>
            <a:pPr lvl="1" indent="-342900">
              <a:spcBef>
                <a:spcPts val="600"/>
              </a:spcBef>
              <a:buFont typeface="Arial"/>
              <a:buChar char="•"/>
              <a:defRPr/>
            </a:pPr>
            <a:r>
              <a:rPr kumimoji="1" lang="en-US" altLang="ko-KR" sz="1600" dirty="0">
                <a:latin typeface="Times New Roman"/>
                <a:ea typeface="MS Gothic"/>
              </a:rPr>
              <a:t>Type</a:t>
            </a:r>
            <a:r>
              <a:rPr kumimoji="1" lang="en-US" altLang="ko-KR" sz="1600" dirty="0"/>
              <a:t> 4: Mutual impact on 802.11 devices and IDC communication</a:t>
            </a:r>
            <a:endParaRPr kumimoji="1" lang="en-US" altLang="ko-KR" sz="1600" b="0" dirty="0">
              <a:latin typeface="Times New Roman"/>
              <a:ea typeface="MS Gothic"/>
            </a:endParaRPr>
          </a:p>
          <a:p>
            <a:pPr>
              <a:buFont typeface="Arial"/>
              <a:buChar char="•"/>
              <a:defRPr/>
            </a:pPr>
            <a:r>
              <a:rPr kumimoji="1" lang="en-US" altLang="ko-KR" sz="2000" b="0" dirty="0">
                <a:latin typeface="Times New Roman"/>
                <a:ea typeface="MS Gothic"/>
              </a:rPr>
              <a:t>When the IDC activity interferes with wireless LAN communication, the wireless LAN will detect the wireless medium as busy. Therefore, wireless LAN may not use the wireless medium.</a:t>
            </a:r>
          </a:p>
          <a:p>
            <a:pPr lvl="1">
              <a:buFont typeface="Arial"/>
              <a:buChar char="•"/>
              <a:defRPr/>
            </a:pPr>
            <a:r>
              <a:rPr kumimoji="1" lang="en-US" altLang="ko-KR" sz="1600" dirty="0">
                <a:latin typeface="Times New Roman"/>
                <a:ea typeface="MS Gothic"/>
              </a:rPr>
              <a:t>Type </a:t>
            </a:r>
            <a:r>
              <a:rPr kumimoji="1" lang="en-US" altLang="ko-KR" sz="1600" dirty="0"/>
              <a:t>3: Impact on 802.11 devices</a:t>
            </a:r>
            <a:endParaRPr kumimoji="1" lang="en-US" altLang="ko-KR" sz="1600" dirty="0">
              <a:latin typeface="Times New Roman"/>
              <a:ea typeface="MS Gothic"/>
            </a:endParaRPr>
          </a:p>
          <a:p>
            <a:pPr lvl="1">
              <a:buFont typeface="Arial"/>
              <a:buChar char="•"/>
              <a:defRPr/>
            </a:pPr>
            <a:r>
              <a:rPr kumimoji="1" lang="en-US" altLang="ko-KR" sz="1600" dirty="0">
                <a:latin typeface="Times New Roman"/>
                <a:ea typeface="MS Gothic"/>
              </a:rPr>
              <a:t>Type</a:t>
            </a:r>
            <a:r>
              <a:rPr kumimoji="1" lang="en-US" altLang="ko-KR" sz="1600" dirty="0"/>
              <a:t> 4: Mutual impact on 802.11 devices and IDC communication</a:t>
            </a:r>
            <a:endParaRPr kumimoji="1" lang="en-US" altLang="ko-KR" sz="1600" dirty="0">
              <a:latin typeface="Times New Roman"/>
              <a:ea typeface="MS Gothic"/>
            </a:endParaRPr>
          </a:p>
          <a:p>
            <a:pPr>
              <a:buFont typeface="Arial"/>
              <a:buChar char="•"/>
              <a:defRPr/>
            </a:pPr>
            <a:r>
              <a:rPr kumimoji="1" lang="en-US" altLang="ko-KR" sz="2000" b="0" dirty="0">
                <a:latin typeface="Times New Roman"/>
                <a:ea typeface="MS Gothic"/>
              </a:rPr>
              <a:t>For these Types (Type 2, 3, 4), WLAN cannot use a primary 20MHz channel that is interfered by the IDC activity, or that interferes the IDC activity</a:t>
            </a:r>
          </a:p>
          <a:p>
            <a:pPr lvl="1">
              <a:buFont typeface="Arial"/>
              <a:buChar char="•"/>
              <a:defRPr/>
            </a:pPr>
            <a:r>
              <a:rPr kumimoji="1" lang="en-US" altLang="ko-KR" sz="1600" b="0" dirty="0">
                <a:latin typeface="Times New Roman"/>
                <a:ea typeface="MS Gothic"/>
              </a:rPr>
              <a:t>However, WLAN can use a channel </a:t>
            </a:r>
            <a:r>
              <a:rPr kumimoji="1" lang="en-US" altLang="ko-KR" sz="1600" dirty="0">
                <a:latin typeface="Times New Roman"/>
                <a:ea typeface="MS Gothic"/>
              </a:rPr>
              <a:t>that</a:t>
            </a:r>
            <a:r>
              <a:rPr kumimoji="1" lang="en-US" altLang="ko-KR" sz="1600" b="0" dirty="0">
                <a:latin typeface="Times New Roman"/>
                <a:ea typeface="MS Gothic"/>
              </a:rPr>
              <a:t> is not interfered by the IDC activity, or </a:t>
            </a:r>
            <a:r>
              <a:rPr kumimoji="1" lang="en-US" altLang="ko-KR" sz="1600" dirty="0">
                <a:latin typeface="Times New Roman"/>
                <a:ea typeface="MS Gothic"/>
              </a:rPr>
              <a:t>that does</a:t>
            </a:r>
            <a:r>
              <a:rPr kumimoji="1" lang="en-US" altLang="ko-KR" sz="1600" b="0" dirty="0">
                <a:latin typeface="Times New Roman"/>
                <a:ea typeface="MS Gothic"/>
              </a:rPr>
              <a:t> not interfere the IDC activity.</a:t>
            </a:r>
          </a:p>
          <a:p>
            <a:pPr lvl="1">
              <a:buFont typeface="Arial"/>
              <a:buChar char="•"/>
              <a:defRPr/>
            </a:pPr>
            <a:r>
              <a:rPr kumimoji="1" lang="en-US" altLang="ko-KR" sz="1600" b="0" dirty="0">
                <a:latin typeface="Times New Roman"/>
                <a:ea typeface="MS Gothic"/>
              </a:rPr>
              <a:t>WLAN may not consider Type 2, </a:t>
            </a:r>
            <a:r>
              <a:rPr kumimoji="1" lang="en-US" altLang="ko-KR" sz="1600" u="sng" dirty="0">
                <a:latin typeface="Times New Roman"/>
                <a:ea typeface="MS Gothic"/>
              </a:rPr>
              <a:t>but WLAN shall consider Type 3 and Type 4.</a:t>
            </a:r>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8</a:t>
            </a:fld>
            <a:endParaRPr lang="en-US"/>
          </a:p>
        </p:txBody>
      </p:sp>
      <p:sp>
        <p:nvSpPr>
          <p:cNvPr id="5" name="바닥글 개체 틀 4"/>
          <p:cNvSpPr>
            <a:spLocks noGrp="1"/>
          </p:cNvSpPr>
          <p:nvPr>
            <p:ph type="ftr" idx="14"/>
          </p:nvPr>
        </p:nvSpPr>
        <p:spPr>
          <a:xfrm>
            <a:off x="5357818" y="7496497"/>
            <a:ext cx="3184520" cy="180975"/>
          </a:xfrm>
        </p:spPr>
        <p:txBody>
          <a:bodyPr/>
          <a:lstStyle/>
          <a:p>
            <a:pPr lvl="0">
              <a:defRPr/>
            </a:pPr>
            <a:r>
              <a:rPr lang="en-GB" altLang="ko-Kore-KR"/>
              <a:t>Juseong Moon, KNUT</a:t>
            </a:r>
          </a:p>
        </p:txBody>
      </p:sp>
      <p:sp>
        <p:nvSpPr>
          <p:cNvPr id="6" name="날짜 개체 틀 5"/>
          <p:cNvSpPr>
            <a:spLocks noGrp="1"/>
          </p:cNvSpPr>
          <p:nvPr>
            <p:ph type="dt" idx="15"/>
          </p:nvPr>
        </p:nvSpPr>
        <p:spPr/>
        <p:txBody>
          <a:bodyPr/>
          <a:lstStyle/>
          <a:p>
            <a:pPr lvl="0">
              <a:defRPr/>
            </a:pPr>
            <a:r>
              <a:rPr lang="en-US" altLang="ko-KR"/>
              <a:t>November 2024</a:t>
            </a:r>
            <a:endParaRPr lang="en-GB" altLang="ko-Kore-KR"/>
          </a:p>
        </p:txBody>
      </p:sp>
    </p:spTree>
    <p:extLst>
      <p:ext uri="{BB962C8B-B14F-4D97-AF65-F5344CB8AC3E}">
        <p14:creationId xmlns:p14="http://schemas.microsoft.com/office/powerpoint/2010/main" val="52516468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0813" cy="632891"/>
          </a:xfrm>
        </p:spPr>
        <p:txBody>
          <a:bodyPr/>
          <a:lstStyle/>
          <a:p>
            <a:pPr lvl="0">
              <a:defRPr/>
            </a:pPr>
            <a:r>
              <a:rPr kumimoji="1" lang="en-US" altLang="ko-KR" sz="2800" b="1" i="0" u="none" strike="noStrike" kern="0" cap="none" spc="0" normalizeH="0" baseline="0" noProof="0" dirty="0">
                <a:ln>
                  <a:noFill/>
                </a:ln>
                <a:solidFill>
                  <a:srgbClr val="000000"/>
                </a:solidFill>
                <a:effectLst/>
                <a:uLnTx/>
                <a:uFillTx/>
                <a:latin typeface="Times New Roman"/>
                <a:ea typeface="MS Gothic"/>
                <a:cs typeface="+mj-cs"/>
              </a:rPr>
              <a:t>Difference between </a:t>
            </a:r>
            <a:br>
              <a:rPr kumimoji="1" lang="en-US" altLang="ko-KR" sz="2800" b="1" i="0" u="none" strike="noStrike" kern="0" cap="none" spc="0" normalizeH="0" baseline="0" noProof="0" dirty="0">
                <a:ln>
                  <a:noFill/>
                </a:ln>
                <a:solidFill>
                  <a:srgbClr val="000000"/>
                </a:solidFill>
                <a:effectLst/>
                <a:uLnTx/>
                <a:uFillTx/>
                <a:latin typeface="Times New Roman"/>
                <a:ea typeface="MS Gothic"/>
                <a:cs typeface="+mj-cs"/>
              </a:rPr>
            </a:br>
            <a:r>
              <a:rPr kumimoji="1" lang="en-US" altLang="ko-KR" sz="2800" b="1" i="0" u="none" strike="noStrike" kern="0" cap="none" spc="0" normalizeH="0" baseline="0" noProof="0" dirty="0">
                <a:ln>
                  <a:noFill/>
                </a:ln>
                <a:solidFill>
                  <a:srgbClr val="000000"/>
                </a:solidFill>
                <a:effectLst/>
                <a:uLnTx/>
                <a:uFillTx/>
                <a:latin typeface="Times New Roman"/>
                <a:ea typeface="MS Gothic"/>
                <a:cs typeface="+mj-cs"/>
              </a:rPr>
              <a:t>‘Unavailable’ and ‘Interfering’</a:t>
            </a:r>
            <a:r>
              <a:rPr kumimoji="1" lang="ko-KR" altLang="en-US" sz="2800" b="1" i="0" u="none" strike="noStrike" kern="0" cap="none" spc="0" normalizeH="0" baseline="0" noProof="0" dirty="0">
                <a:ln>
                  <a:noFill/>
                </a:ln>
                <a:solidFill>
                  <a:srgbClr val="000000"/>
                </a:solidFill>
                <a:effectLst/>
                <a:uLnTx/>
                <a:uFillTx/>
                <a:latin typeface="Times New Roman"/>
                <a:cs typeface="+mj-cs"/>
              </a:rPr>
              <a:t> </a:t>
            </a:r>
            <a:r>
              <a:rPr kumimoji="1" lang="en-US" altLang="ko-KR" sz="2800" b="1" i="0" u="none" strike="noStrike" kern="0" cap="none" spc="0" normalizeH="0" baseline="0" noProof="0" dirty="0">
                <a:ln>
                  <a:noFill/>
                </a:ln>
                <a:solidFill>
                  <a:srgbClr val="000000"/>
                </a:solidFill>
                <a:effectLst/>
                <a:uLnTx/>
                <a:uFillTx/>
                <a:latin typeface="Times New Roman"/>
                <a:ea typeface="MS Gothic"/>
                <a:cs typeface="+mj-cs"/>
              </a:rPr>
              <a:t>IDC activity</a:t>
            </a:r>
            <a:endParaRPr kumimoji="1" lang="ko-KR" altLang="en-US" dirty="0"/>
          </a:p>
        </p:txBody>
      </p:sp>
      <p:sp>
        <p:nvSpPr>
          <p:cNvPr id="3" name="내용 개체 틀 2"/>
          <p:cNvSpPr>
            <a:spLocks noGrp="1"/>
          </p:cNvSpPr>
          <p:nvPr>
            <p:ph idx="1"/>
          </p:nvPr>
        </p:nvSpPr>
        <p:spPr>
          <a:xfrm>
            <a:off x="685800" y="1484784"/>
            <a:ext cx="7770813" cy="4824536"/>
          </a:xfrm>
        </p:spPr>
        <p:txBody>
          <a:bodyPr/>
          <a:lstStyle/>
          <a:p>
            <a:pPr>
              <a:buFont typeface="Arial"/>
              <a:buChar char="•"/>
              <a:defRPr/>
            </a:pPr>
            <a:r>
              <a:rPr kumimoji="1" lang="en-US" altLang="ko-KR" sz="1800" dirty="0"/>
              <a:t>Unavailable: whether a non-AP STA can perform WLAN communication or not</a:t>
            </a:r>
          </a:p>
          <a:p>
            <a:pPr lvl="1">
              <a:buFont typeface="Arial"/>
              <a:buChar char="•"/>
              <a:defRPr/>
            </a:pPr>
            <a:r>
              <a:rPr kumimoji="1" lang="en-US" altLang="ko-KR" sz="1600" dirty="0"/>
              <a:t>A non-AP STA can be considered as ‘unavailable’ when:</a:t>
            </a:r>
          </a:p>
          <a:p>
            <a:pPr lvl="2">
              <a:buFont typeface="Arial"/>
              <a:buChar char="•"/>
              <a:defRPr/>
            </a:pPr>
            <a:r>
              <a:rPr kumimoji="1" lang="en-US" altLang="ko-KR" sz="1400" dirty="0"/>
              <a:t>the non-AP STA cannot perform WLAN communication during IDC activity</a:t>
            </a:r>
          </a:p>
          <a:p>
            <a:pPr lvl="3">
              <a:buFont typeface="Arial"/>
              <a:buChar char="•"/>
              <a:defRPr/>
            </a:pPr>
            <a:r>
              <a:rPr kumimoji="1" lang="en-US" altLang="ko-KR" sz="1200" dirty="0"/>
              <a:t>In this case, the AP shall not transmit to the non-AP STA.</a:t>
            </a:r>
          </a:p>
          <a:p>
            <a:pPr lvl="1">
              <a:buFont typeface="Arial"/>
              <a:buChar char="•"/>
              <a:defRPr/>
            </a:pPr>
            <a:r>
              <a:rPr kumimoji="1" lang="en-US" altLang="ko-KR" sz="1600" dirty="0"/>
              <a:t>A non-AP STA can be considered as ‘available’ when:</a:t>
            </a:r>
          </a:p>
          <a:p>
            <a:pPr lvl="2">
              <a:buFont typeface="Arial"/>
              <a:buChar char="•"/>
              <a:defRPr/>
            </a:pPr>
            <a:r>
              <a:rPr kumimoji="1" lang="en-US" altLang="ko-KR" sz="1400" dirty="0"/>
              <a:t>the non-AP STA can perform WLAN communication during IDC activity</a:t>
            </a:r>
          </a:p>
          <a:p>
            <a:pPr lvl="3">
              <a:buFont typeface="Arial"/>
              <a:buChar char="•"/>
              <a:defRPr/>
            </a:pPr>
            <a:r>
              <a:rPr kumimoji="1" lang="en-US" altLang="ko-KR" sz="1200" dirty="0"/>
              <a:t>In this case, the AP can transmit to the non-AP STA.</a:t>
            </a:r>
            <a:endParaRPr kumimoji="1" lang="en-US" altLang="ko-KR" sz="1400" dirty="0"/>
          </a:p>
          <a:p>
            <a:pPr>
              <a:buFont typeface="Arial"/>
              <a:buChar char="•"/>
              <a:defRPr/>
            </a:pPr>
            <a:r>
              <a:rPr kumimoji="1" lang="en-US" altLang="ko-KR" sz="1800" dirty="0"/>
              <a:t>Interfering: whether a non-AP STA interferes WLAN BSS or not</a:t>
            </a:r>
          </a:p>
          <a:p>
            <a:pPr marL="742950" marR="0" lvl="1" indent="-285750" algn="l" defTabSz="449263" rtl="0" eaLnBrk="1" fontAlgn="base" latinLnBrk="1" hangingPunct="1">
              <a:lnSpc>
                <a:spcPct val="100000"/>
              </a:lnSpc>
              <a:spcBef>
                <a:spcPts val="500"/>
              </a:spcBef>
              <a:spcAft>
                <a:spcPct val="0"/>
              </a:spcAft>
              <a:buClr>
                <a:srgbClr val="000000"/>
              </a:buClr>
              <a:buSzPct val="100000"/>
              <a:buFont typeface="Arial"/>
              <a:buChar char="•"/>
              <a:tabLst/>
              <a:defRPr/>
            </a:pPr>
            <a:r>
              <a:rPr kumimoji="1" lang="en-US" altLang="ko-KR" sz="1600" dirty="0"/>
              <a:t>A non-AP STA (or non-AP STA’s IDC activity) can be considered as ‘interfering’ when</a:t>
            </a:r>
            <a:r>
              <a:rPr kumimoji="1" lang="en-US" altLang="ko-KR" sz="1600" b="0" i="0" u="none" strike="noStrike" kern="0" cap="none" spc="0" normalizeH="0" baseline="0" noProof="0" dirty="0">
                <a:ln>
                  <a:noFill/>
                </a:ln>
                <a:solidFill>
                  <a:srgbClr val="000000"/>
                </a:solidFill>
                <a:effectLst/>
                <a:uLnTx/>
                <a:uFillTx/>
                <a:latin typeface="Times New Roman"/>
                <a:ea typeface="MS Gothic"/>
              </a:rPr>
              <a:t>:</a:t>
            </a:r>
            <a:endParaRPr kumimoji="1" lang="en-US" altLang="ko-KR" sz="1800" dirty="0"/>
          </a:p>
          <a:p>
            <a:pPr lvl="2">
              <a:buFont typeface="Arial"/>
              <a:buChar char="•"/>
              <a:defRPr/>
            </a:pPr>
            <a:r>
              <a:rPr kumimoji="1" lang="en-US" altLang="ko-KR" sz="1400" dirty="0"/>
              <a:t>A non-AP’s IDC activity interferes with WLAN BSS’s primary 20MHz channel</a:t>
            </a:r>
          </a:p>
          <a:p>
            <a:pPr marL="742950" marR="0" lvl="1" indent="-285750" algn="l" defTabSz="449263" rtl="0" eaLnBrk="1" fontAlgn="base" latinLnBrk="1" hangingPunct="1">
              <a:lnSpc>
                <a:spcPct val="100000"/>
              </a:lnSpc>
              <a:spcBef>
                <a:spcPts val="500"/>
              </a:spcBef>
              <a:spcAft>
                <a:spcPct val="0"/>
              </a:spcAft>
              <a:buClr>
                <a:srgbClr val="000000"/>
              </a:buClr>
              <a:buSzPct val="100000"/>
              <a:buFont typeface="Arial"/>
              <a:buChar char="•"/>
              <a:tabLst/>
              <a:defRPr/>
            </a:pPr>
            <a:r>
              <a:rPr kumimoji="1" lang="en-US" altLang="ko-KR" sz="1600" dirty="0"/>
              <a:t>A non-AP STA (or non-AP STA’s IDC activity) can be considered as ‘not interfering’ when</a:t>
            </a:r>
            <a:r>
              <a:rPr kumimoji="1" lang="en-US" altLang="ko-KR" sz="1600" b="0" i="0" u="none" strike="noStrike" kern="0" cap="none" spc="0" normalizeH="0" baseline="0" noProof="0" dirty="0">
                <a:ln>
                  <a:noFill/>
                </a:ln>
                <a:solidFill>
                  <a:srgbClr val="000000"/>
                </a:solidFill>
                <a:effectLst/>
                <a:uLnTx/>
                <a:uFillTx/>
                <a:latin typeface="Times New Roman"/>
                <a:ea typeface="MS Gothic"/>
              </a:rPr>
              <a:t>:</a:t>
            </a:r>
            <a:endParaRPr kumimoji="1" lang="en-US" altLang="ko-KR" sz="1400" dirty="0"/>
          </a:p>
          <a:p>
            <a:pPr lvl="2">
              <a:buFont typeface="Arial"/>
              <a:buChar char="•"/>
              <a:defRPr/>
            </a:pPr>
            <a:r>
              <a:rPr kumimoji="1" lang="en-US" altLang="ko-KR" sz="1400" dirty="0"/>
              <a:t>A non-AP’s IDC activity does not interfere with the WLAN BSS’s primary 20MHz channel</a:t>
            </a:r>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9</a:t>
            </a:fld>
            <a:endParaRPr lang="en-US"/>
          </a:p>
        </p:txBody>
      </p:sp>
      <p:sp>
        <p:nvSpPr>
          <p:cNvPr id="5" name="바닥글 개체 틀 4"/>
          <p:cNvSpPr>
            <a:spLocks noGrp="1"/>
          </p:cNvSpPr>
          <p:nvPr>
            <p:ph type="ftr" idx="14"/>
          </p:nvPr>
        </p:nvSpPr>
        <p:spPr>
          <a:xfrm>
            <a:off x="5272093" y="6476206"/>
            <a:ext cx="3184520" cy="180975"/>
          </a:xfrm>
        </p:spPr>
        <p:txBody>
          <a:bodyPr/>
          <a:lstStyle/>
          <a:p>
            <a:pPr lvl="0">
              <a:defRPr/>
            </a:pPr>
            <a:r>
              <a:rPr lang="en-GB" altLang="ko-Kore-KR" dirty="0" err="1"/>
              <a:t>Juseong</a:t>
            </a:r>
            <a:r>
              <a:rPr lang="en-GB" altLang="ko-Kore-KR" dirty="0"/>
              <a:t> Moon, KNUT</a:t>
            </a:r>
          </a:p>
        </p:txBody>
      </p:sp>
      <p:sp>
        <p:nvSpPr>
          <p:cNvPr id="6" name="날짜 개체 틀 5"/>
          <p:cNvSpPr>
            <a:spLocks noGrp="1"/>
          </p:cNvSpPr>
          <p:nvPr>
            <p:ph type="dt" idx="15"/>
          </p:nvPr>
        </p:nvSpPr>
        <p:spPr/>
        <p:txBody>
          <a:bodyPr/>
          <a:lstStyle/>
          <a:p>
            <a:pPr lvl="0">
              <a:defRPr/>
            </a:pPr>
            <a:r>
              <a:rPr lang="en-US" altLang="ko-KR"/>
              <a:t>November 2024</a:t>
            </a:r>
            <a:endParaRPr lang="en-GB" altLang="ko-Kore-KR"/>
          </a:p>
        </p:txBody>
      </p:sp>
    </p:spTree>
    <p:extLst>
      <p:ext uri="{BB962C8B-B14F-4D97-AF65-F5344CB8AC3E}">
        <p14:creationId xmlns:p14="http://schemas.microsoft.com/office/powerpoint/2010/main" val="2360134853"/>
      </p:ext>
    </p:extLst>
  </p:cSld>
  <p:clrMapOvr>
    <a:masterClrMapping/>
  </p:clrMapOvr>
  <p:transition/>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B8FF"/>
        </a:solidFill>
        <a:ln w="9525" cap="flat" cmpd="sng" algn="ctr">
          <a:solidFill>
            <a:schemeClr val="tx1"/>
          </a:solidFill>
          <a:prstDash val="solid"/>
          <a:round/>
          <a:headEnd w="med" len="med"/>
          <a:tailEnd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a:buNone/>
          <a:defRPr kumimoji="0" lang="en-GB" sz="2400" b="0" i="0" u="none" strike="noStrike" cap="none" normalizeH="0" baseline="0" smtClean="0">
            <a:solidFill>
              <a:schemeClr val="bg1"/>
            </a:solidFill>
            <a:effectLst/>
            <a:latin typeface="Times New Roman"/>
            <a:ea typeface="MS Gothic"/>
          </a:defRPr>
        </a:defPPr>
      </a:lstStyle>
    </a:spDef>
    <a:lnDef>
      <a:spPr>
        <a:solidFill>
          <a:srgbClr val="00B8FF"/>
        </a:solidFill>
        <a:ln w="9525" cap="flat" cmpd="sng" algn="ctr">
          <a:solidFill>
            <a:schemeClr val="tx1"/>
          </a:solidFill>
          <a:prstDash val="solid"/>
          <a:round/>
          <a:headEnd w="med" len="med"/>
          <a:tailEnd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a:buNone/>
          <a:defRPr kumimoji="0" lang="en-GB" sz="2400" b="0" i="0" u="none" strike="noStrike" cap="none" normalizeH="0" baseline="0" smtClean="0">
            <a:solidFill>
              <a:schemeClr val="bg1"/>
            </a:solidFill>
            <a:effectLst/>
            <a:latin typeface="Times New Roman"/>
            <a:ea typeface="MS Gothic"/>
          </a:defRPr>
        </a:defPPr>
      </a:lstStyle>
    </a:lnDef>
    <a:txDef>
      <a:spPr/>
      <a:body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MS PGothic"/>
        <a:font script="Hang" typeface="맑은 고딕"/>
        <a:font script="Hans" typeface="SimSun"/>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MS PGothic"/>
        <a:font script="Hang" typeface="맑은 고딕"/>
        <a:font script="Hans" typeface="SimSu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MS PGothic"/>
        <a:font script="Hang" typeface="맑은 고딕"/>
        <a:font script="Hans" typeface="SimSun"/>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MS PGothic"/>
        <a:font script="Hang" typeface="맑은 고딕"/>
        <a:font script="Hans" typeface="SimSu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3986</TotalTime>
  <Words>2128</Words>
  <Application>Microsoft Macintosh PowerPoint</Application>
  <PresentationFormat>화면 슬라이드 쇼(4:3)</PresentationFormat>
  <Paragraphs>247</Paragraphs>
  <Slides>19</Slides>
  <Notes>14</Notes>
  <HiddenSlides>0</HiddenSlides>
  <MMClips>0</MMClips>
  <ScaleCrop>false</ScaleCrop>
  <HeadingPairs>
    <vt:vector size="8" baseType="variant">
      <vt:variant>
        <vt:lpstr>사용한 글꼴</vt:lpstr>
      </vt:variant>
      <vt:variant>
        <vt:i4>3</vt:i4>
      </vt:variant>
      <vt:variant>
        <vt:lpstr>테마</vt:lpstr>
      </vt:variant>
      <vt:variant>
        <vt:i4>1</vt:i4>
      </vt:variant>
      <vt:variant>
        <vt:lpstr>포함된 OLE 서버</vt:lpstr>
      </vt:variant>
      <vt:variant>
        <vt:i4>1</vt:i4>
      </vt:variant>
      <vt:variant>
        <vt:lpstr>슬라이드 제목</vt:lpstr>
      </vt:variant>
      <vt:variant>
        <vt:i4>19</vt:i4>
      </vt:variant>
    </vt:vector>
  </HeadingPairs>
  <TitlesOfParts>
    <vt:vector size="24" baseType="lpstr">
      <vt:lpstr>Arial Unicode MS</vt:lpstr>
      <vt:lpstr>Arial</vt:lpstr>
      <vt:lpstr>Times New Roman</vt:lpstr>
      <vt:lpstr>Office 테마</vt:lpstr>
      <vt:lpstr>Document</vt:lpstr>
      <vt:lpstr>NPCA Operation for IDC Management</vt:lpstr>
      <vt:lpstr>Background</vt:lpstr>
      <vt:lpstr>Types of IDC Activity</vt:lpstr>
      <vt:lpstr>Types of IDC Activity</vt:lpstr>
      <vt:lpstr>Types of IDC Activity</vt:lpstr>
      <vt:lpstr>Types of IDC Activity</vt:lpstr>
      <vt:lpstr>Types of IDC Activity</vt:lpstr>
      <vt:lpstr>‘Interfering’ IDC Activity</vt:lpstr>
      <vt:lpstr>Difference between  ‘Unavailable’ and ‘Interfering’ IDC activity</vt:lpstr>
      <vt:lpstr>Difference between  ‘Unavailable’ and ‘Interfering’ IDC activity</vt:lpstr>
      <vt:lpstr>Difference between  ‘Unavailable’ and ‘Interfering’ IDC activity</vt:lpstr>
      <vt:lpstr>PowerPoint 프레젠테이션</vt:lpstr>
      <vt:lpstr>PowerPoint 프레젠테이션</vt:lpstr>
      <vt:lpstr>PowerPoint 프레젠테이션</vt:lpstr>
      <vt:lpstr>PowerPoint 프레젠테이션</vt:lpstr>
      <vt:lpstr>Summary</vt:lpstr>
      <vt:lpstr>Straw Poll #1</vt:lpstr>
      <vt:lpstr>Straw Poll #2</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주성 문</dc:creator>
  <cp:lastModifiedBy>주성 문</cp:lastModifiedBy>
  <cp:revision>887</cp:revision>
  <cp:lastPrinted>2024-09-06T04:33:05Z</cp:lastPrinted>
  <dcterms:created xsi:type="dcterms:W3CDTF">2023-07-02T14:02:18Z</dcterms:created>
  <dcterms:modified xsi:type="dcterms:W3CDTF">2024-11-13T01:09:51Z</dcterms:modified>
  <cp:version/>
</cp:coreProperties>
</file>