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1"/>
  </p:notesMasterIdLst>
  <p:handoutMasterIdLst>
    <p:handoutMasterId r:id="rId32"/>
  </p:handoutMasterIdLst>
  <p:sldIdLst>
    <p:sldId id="270" r:id="rId5"/>
    <p:sldId id="141170214" r:id="rId6"/>
    <p:sldId id="141170215" r:id="rId7"/>
    <p:sldId id="141170216" r:id="rId8"/>
    <p:sldId id="141170153" r:id="rId9"/>
    <p:sldId id="141170217" r:id="rId10"/>
    <p:sldId id="141170218" r:id="rId11"/>
    <p:sldId id="141170219" r:id="rId12"/>
    <p:sldId id="141170220" r:id="rId13"/>
    <p:sldId id="141170221" r:id="rId14"/>
    <p:sldId id="141170222" r:id="rId15"/>
    <p:sldId id="141170223" r:id="rId16"/>
    <p:sldId id="141170226" r:id="rId17"/>
    <p:sldId id="141170196" r:id="rId18"/>
    <p:sldId id="141170180" r:id="rId19"/>
    <p:sldId id="141170125" r:id="rId20"/>
    <p:sldId id="141170188" r:id="rId21"/>
    <p:sldId id="141170189" r:id="rId22"/>
    <p:sldId id="141170230" r:id="rId23"/>
    <p:sldId id="141170174" r:id="rId24"/>
    <p:sldId id="141170225" r:id="rId25"/>
    <p:sldId id="141170212" r:id="rId26"/>
    <p:sldId id="141170227" r:id="rId27"/>
    <p:sldId id="141170211" r:id="rId28"/>
    <p:sldId id="141170228" r:id="rId29"/>
    <p:sldId id="141170229" r:id="rId3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A3D13D-5DB4-1CDE-6627-6D2DBF8DD2C8}" name="Abhishek Patil" initials="AP" userId="S::appatil@qti.qualcomm.com::4a57f103-40b4-4474-a113-d3340a5396d8" providerId="AD"/>
  <p188:author id="{C6154C81-C790-C50A-D394-05139FB9BC3E}" name="r2" initials="r2" userId="r2" providerId="None"/>
  <p188:author id="{118ABBB4-5C5D-9821-4C17-83656CC7D11E}" name="Gaurang Naik" initials="GN" userId="S::gnaik@qti.qualcomm.com::095fd180-9166-4a3e-8ca1-a5959fa5cd48" providerId="AD"/>
  <p188:author id="{6A23C2B9-0C50-A134-54C3-FD051D555190}" name="Yanjun Sun" initials="YS" userId="S::yanjuns@qti.qualcomm.com::b36047ec-8c33-4551-bc74-961d47fe2da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98FE"/>
    <a:srgbClr val="FEC8C4"/>
    <a:srgbClr val="FC3728"/>
    <a:srgbClr val="C9D0F1"/>
    <a:srgbClr val="FFC000"/>
    <a:srgbClr val="CCEED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247" autoAdjust="0"/>
  </p:normalViewPr>
  <p:slideViewPr>
    <p:cSldViewPr snapToGrid="0">
      <p:cViewPr varScale="1">
        <p:scale>
          <a:sx n="106" d="100"/>
          <a:sy n="106" d="100"/>
        </p:scale>
        <p:origin x="1800" y="114"/>
      </p:cViewPr>
      <p:guideLst>
        <p:guide orient="horz" pos="2160"/>
        <p:guide pos="2880"/>
      </p:guideLst>
    </p:cSldViewPr>
  </p:slideViewPr>
  <p:notesTextViewPr>
    <p:cViewPr>
      <p:scale>
        <a:sx n="3" d="2"/>
        <a:sy n="3" d="2"/>
      </p:scale>
      <p:origin x="0" y="0"/>
    </p:cViewPr>
  </p:notesTextViewPr>
  <p:notesViewPr>
    <p:cSldViewPr snapToGrid="0">
      <p:cViewPr varScale="1">
        <p:scale>
          <a:sx n="85" d="100"/>
          <a:sy n="85" d="100"/>
        </p:scale>
        <p:origin x="387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8/10/relationships/authors" Target="authors.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Vermani" userId="9be839be-9431-4430-9a85-afa36f2ea81d" providerId="ADAL" clId="{4D57DC60-090D-403C-AE48-D8591FF43BD3}"/>
    <pc:docChg chg="custSel addSld modSld">
      <pc:chgData name="Sameer Vermani" userId="9be839be-9431-4430-9a85-afa36f2ea81d" providerId="ADAL" clId="{4D57DC60-090D-403C-AE48-D8591FF43BD3}" dt="2024-11-13T04:58:43.620" v="456" actId="20577"/>
      <pc:docMkLst>
        <pc:docMk/>
      </pc:docMkLst>
      <pc:sldChg chg="modSp mod">
        <pc:chgData name="Sameer Vermani" userId="9be839be-9431-4430-9a85-afa36f2ea81d" providerId="ADAL" clId="{4D57DC60-090D-403C-AE48-D8591FF43BD3}" dt="2024-11-13T04:56:42.120" v="122" actId="20577"/>
        <pc:sldMkLst>
          <pc:docMk/>
          <pc:sldMk cId="1551469943" sldId="141170226"/>
        </pc:sldMkLst>
        <pc:spChg chg="mod">
          <ac:chgData name="Sameer Vermani" userId="9be839be-9431-4430-9a85-afa36f2ea81d" providerId="ADAL" clId="{4D57DC60-090D-403C-AE48-D8591FF43BD3}" dt="2024-11-13T04:56:42.120" v="122" actId="20577"/>
          <ac:spMkLst>
            <pc:docMk/>
            <pc:sldMk cId="1551469943" sldId="141170226"/>
            <ac:spMk id="8" creationId="{F84BE8AC-C416-6E5C-2EF1-67BDEED34A61}"/>
          </ac:spMkLst>
        </pc:spChg>
      </pc:sldChg>
      <pc:sldChg chg="modSp new mod">
        <pc:chgData name="Sameer Vermani" userId="9be839be-9431-4430-9a85-afa36f2ea81d" providerId="ADAL" clId="{4D57DC60-090D-403C-AE48-D8591FF43BD3}" dt="2024-11-13T04:58:43.620" v="456" actId="20577"/>
        <pc:sldMkLst>
          <pc:docMk/>
          <pc:sldMk cId="1360308310" sldId="141170230"/>
        </pc:sldMkLst>
        <pc:spChg chg="mod">
          <ac:chgData name="Sameer Vermani" userId="9be839be-9431-4430-9a85-afa36f2ea81d" providerId="ADAL" clId="{4D57DC60-090D-403C-AE48-D8591FF43BD3}" dt="2024-11-13T04:58:43.620" v="456" actId="20577"/>
          <ac:spMkLst>
            <pc:docMk/>
            <pc:sldMk cId="1360308310" sldId="141170230"/>
            <ac:spMk id="2" creationId="{ED5D501F-31E8-4C52-98A0-9C13EF33A461}"/>
          </ac:spMkLst>
        </pc:spChg>
        <pc:spChg chg="mod">
          <ac:chgData name="Sameer Vermani" userId="9be839be-9431-4430-9a85-afa36f2ea81d" providerId="ADAL" clId="{4D57DC60-090D-403C-AE48-D8591FF43BD3}" dt="2024-11-13T04:55:47.100" v="7" actId="20577"/>
          <ac:spMkLst>
            <pc:docMk/>
            <pc:sldMk cId="1360308310" sldId="141170230"/>
            <ac:spMk id="3" creationId="{3405AB56-CD93-7109-F650-226F25BC4B4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802.11-yy/xxxxr0</a:t>
            </a:r>
          </a:p>
        </p:txBody>
      </p:sp>
      <p:sp>
        <p:nvSpPr>
          <p:cNvPr id="5" name="Date Placeholder 4"/>
          <p:cNvSpPr>
            <a:spLocks noGrp="1"/>
          </p:cNvSpPr>
          <p:nvPr>
            <p:ph type="dt" idx="1"/>
          </p:nvPr>
        </p:nvSpPr>
        <p:spPr/>
        <p:txBody>
          <a:bodyPr/>
          <a:lstStyle/>
          <a:p>
            <a:pPr>
              <a:defRPr/>
            </a:pPr>
            <a:r>
              <a:rPr lang="en-US" dirty="0"/>
              <a:t>Month Year</a:t>
            </a:r>
          </a:p>
        </p:txBody>
      </p:sp>
      <p:sp>
        <p:nvSpPr>
          <p:cNvPr id="6" name="Footer Placeholder 5"/>
          <p:cNvSpPr>
            <a:spLocks noGrp="1"/>
          </p:cNvSpPr>
          <p:nvPr>
            <p:ph type="ftr" sz="quarter" idx="4"/>
          </p:nvPr>
        </p:nvSpPr>
        <p:spPr/>
        <p:txBody>
          <a:bodyPr/>
          <a:lstStyle/>
          <a:p>
            <a:pPr lvl="4">
              <a:defRPr/>
            </a:pPr>
            <a:r>
              <a:rPr lang="en-US" dirty="0"/>
              <a:t>John Doe, Some Company</a:t>
            </a:r>
          </a:p>
        </p:txBody>
      </p:sp>
      <p:sp>
        <p:nvSpPr>
          <p:cNvPr id="7" name="Slide Number Placeholder 6"/>
          <p:cNvSpPr>
            <a:spLocks noGrp="1"/>
          </p:cNvSpPr>
          <p:nvPr>
            <p:ph type="sldNum" sz="quarter" idx="5"/>
          </p:nvPr>
        </p:nvSpPr>
        <p:spPr/>
        <p:txBody>
          <a:bodyPr/>
          <a:lstStyle/>
          <a:p>
            <a:pPr>
              <a:defRPr/>
            </a:pPr>
            <a:r>
              <a:rPr lang="en-US" dirty="0"/>
              <a:t>Page </a:t>
            </a:r>
            <a:fld id="{2C873923-7103-4AF9-AECF-EE09B40480BC}" type="slidenum">
              <a:rPr lang="en-US" smtClean="0"/>
              <a:pPr>
                <a:defRPr/>
              </a:pPr>
              <a:t>1</a:t>
            </a:fld>
            <a:endParaRPr lang="en-US" dirty="0"/>
          </a:p>
        </p:txBody>
      </p:sp>
    </p:spTree>
    <p:extLst>
      <p:ext uri="{BB962C8B-B14F-4D97-AF65-F5344CB8AC3E}">
        <p14:creationId xmlns:p14="http://schemas.microsoft.com/office/powerpoint/2010/main" val="378432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
        <p:nvSpPr>
          <p:cNvPr id="4" name="Rectangle 5">
            <a:extLst>
              <a:ext uri="{FF2B5EF4-FFF2-40B4-BE49-F238E27FC236}">
                <a16:creationId xmlns:a16="http://schemas.microsoft.com/office/drawing/2014/main" id="{39B7C977-B73D-1121-7F50-90058BAD9F0C}"/>
              </a:ext>
            </a:extLst>
          </p:cNvPr>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52600"/>
            <a:ext cx="7772400" cy="43434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692CBF2F-FBA8-43A2-9548-88283599059C}"/>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BBDE47F8-4EA0-44BF-92FF-88592040D21F}"/>
              </a:ext>
            </a:extLst>
          </p:cNvPr>
          <p:cNvSpPr>
            <a:spLocks noGrp="1"/>
          </p:cNvSpPr>
          <p:nvPr>
            <p:ph type="dt" sz="half" idx="10"/>
          </p:nvPr>
        </p:nvSpPr>
        <p:spPr>
          <a:xfrm>
            <a:off x="696913" y="332601"/>
            <a:ext cx="955390" cy="276999"/>
          </a:xfrm>
        </p:spPr>
        <p:txBody>
          <a:bodyPr/>
          <a:lstStyle>
            <a:lvl1pPr>
              <a:defRPr/>
            </a:lvl1pPr>
          </a:lstStyle>
          <a:p>
            <a:pPr>
              <a:defRPr/>
            </a:pPr>
            <a:r>
              <a:rPr lang="en-US"/>
              <a:t>November 2024</a:t>
            </a:r>
            <a:endParaRPr lang="en-US" dirty="0"/>
          </a:p>
        </p:txBody>
      </p:sp>
      <p:sp>
        <p:nvSpPr>
          <p:cNvPr id="13" name="Slide Number Placeholder 12">
            <a:extLst>
              <a:ext uri="{FF2B5EF4-FFF2-40B4-BE49-F238E27FC236}">
                <a16:creationId xmlns:a16="http://schemas.microsoft.com/office/drawing/2014/main" id="{D1B84937-B6DA-4270-8D01-413EFAA9AF0C}"/>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sp>
        <p:nvSpPr>
          <p:cNvPr id="2" name="Rectangle 5">
            <a:extLst>
              <a:ext uri="{FF2B5EF4-FFF2-40B4-BE49-F238E27FC236}">
                <a16:creationId xmlns:a16="http://schemas.microsoft.com/office/drawing/2014/main" id="{DACF55DD-7D91-4890-3D39-1C5534EDF4DB}"/>
              </a:ext>
            </a:extLst>
          </p:cNvPr>
          <p:cNvSpPr>
            <a:spLocks noGrp="1" noChangeArrowheads="1"/>
          </p:cNvSpPr>
          <p:nvPr>
            <p:ph type="ftr" sz="quarter" idx="3"/>
          </p:nvPr>
        </p:nvSpPr>
        <p:spPr bwMode="auto">
          <a:xfrm>
            <a:off x="5441216" y="6475413"/>
            <a:ext cx="31027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Sameer Vermani et al., Qualcomm Technologies Inc.</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
        <p:nvSpPr>
          <p:cNvPr id="1029"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802.11-24/1542r3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3973" y="1066799"/>
            <a:ext cx="8083465" cy="571501"/>
          </a:xfrm>
        </p:spPr>
        <p:txBody>
          <a:bodyPr/>
          <a:lstStyle/>
          <a:p>
            <a:r>
              <a:rPr lang="en-US" sz="2400" dirty="0"/>
              <a:t>Sounding Schemes for Coordinated Beamforming</a:t>
            </a:r>
          </a:p>
        </p:txBody>
      </p:sp>
      <p:sp>
        <p:nvSpPr>
          <p:cNvPr id="4" name="Date Placeholder 3"/>
          <p:cNvSpPr>
            <a:spLocks noGrp="1"/>
          </p:cNvSpPr>
          <p:nvPr>
            <p:ph type="dt" sz="half" idx="10"/>
          </p:nvPr>
        </p:nvSpPr>
        <p:spPr>
          <a:xfrm>
            <a:off x="696913" y="332601"/>
            <a:ext cx="1579600" cy="276999"/>
          </a:xfrm>
        </p:spPr>
        <p:txBody>
          <a:bodyPr/>
          <a:lstStyle/>
          <a:p>
            <a:pPr>
              <a:defRPr/>
            </a:pPr>
            <a:r>
              <a:rPr lang="en-US"/>
              <a:t>November 2024</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1</a:t>
            </a:fld>
            <a:endParaRPr lang="en-US" dirty="0"/>
          </a:p>
        </p:txBody>
      </p:sp>
      <p:sp>
        <p:nvSpPr>
          <p:cNvPr id="7" name="Rectangle 6"/>
          <p:cNvSpPr txBox="1">
            <a:spLocks noChangeArrowheads="1"/>
          </p:cNvSpPr>
          <p:nvPr/>
        </p:nvSpPr>
        <p:spPr bwMode="auto">
          <a:xfrm>
            <a:off x="573974" y="1691293"/>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2024-09-09</a:t>
            </a:r>
          </a:p>
        </p:txBody>
      </p:sp>
      <p:sp>
        <p:nvSpPr>
          <p:cNvPr id="8" name="Rectangle 12"/>
          <p:cNvSpPr>
            <a:spLocks noChangeArrowheads="1"/>
          </p:cNvSpPr>
          <p:nvPr/>
        </p:nvSpPr>
        <p:spPr bwMode="auto">
          <a:xfrm>
            <a:off x="791071" y="2125287"/>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3"/>
          </p:nvPr>
        </p:nvSpPr>
        <p:spPr>
          <a:xfrm>
            <a:off x="5441216" y="6475413"/>
            <a:ext cx="3102709" cy="184666"/>
          </a:xfrm>
        </p:spPr>
        <p:txBody>
          <a:bodyPr/>
          <a:lstStyle/>
          <a:p>
            <a:pPr>
              <a:defRPr/>
            </a:pPr>
            <a:r>
              <a:rPr lang="en-US" altLang="ko-KR" dirty="0"/>
              <a:t>Sameer Vermani et al., Qualcomm Technologies Inc.</a:t>
            </a:r>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3266697891"/>
              </p:ext>
            </p:extLst>
          </p:nvPr>
        </p:nvGraphicFramePr>
        <p:xfrm>
          <a:off x="791071" y="2696787"/>
          <a:ext cx="7752854" cy="2494772"/>
        </p:xfrm>
        <a:graphic>
          <a:graphicData uri="http://schemas.openxmlformats.org/drawingml/2006/table">
            <a:tbl>
              <a:tblPr firstRow="1" bandRow="1">
                <a:tableStyleId>{F5AB1C69-6EDB-4FF4-983F-18BD219EF322}</a:tableStyleId>
              </a:tblPr>
              <a:tblGrid>
                <a:gridCol w="1670167">
                  <a:extLst>
                    <a:ext uri="{9D8B030D-6E8A-4147-A177-3AD203B41FA5}">
                      <a16:colId xmlns:a16="http://schemas.microsoft.com/office/drawing/2014/main" val="20000"/>
                    </a:ext>
                  </a:extLst>
                </a:gridCol>
                <a:gridCol w="1413176">
                  <a:extLst>
                    <a:ext uri="{9D8B030D-6E8A-4147-A177-3AD203B41FA5}">
                      <a16:colId xmlns:a16="http://schemas.microsoft.com/office/drawing/2014/main" val="20001"/>
                    </a:ext>
                  </a:extLst>
                </a:gridCol>
                <a:gridCol w="1197152">
                  <a:extLst>
                    <a:ext uri="{9D8B030D-6E8A-4147-A177-3AD203B41FA5}">
                      <a16:colId xmlns:a16="http://schemas.microsoft.com/office/drawing/2014/main" val="20002"/>
                    </a:ext>
                  </a:extLst>
                </a:gridCol>
                <a:gridCol w="893806">
                  <a:extLst>
                    <a:ext uri="{9D8B030D-6E8A-4147-A177-3AD203B41FA5}">
                      <a16:colId xmlns:a16="http://schemas.microsoft.com/office/drawing/2014/main" val="20003"/>
                    </a:ext>
                  </a:extLst>
                </a:gridCol>
                <a:gridCol w="2578553">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dirty="0">
                          <a:solidFill>
                            <a:schemeClr val="tx1"/>
                          </a:solidFill>
                          <a:effectLst/>
                          <a:latin typeface="Times New Roman" panose="02020603050405020304" pitchFamily="18" charset="0"/>
                        </a:rPr>
                        <a:t>Name</a:t>
                      </a:r>
                      <a:endParaRPr lang="en-US" sz="700" b="1"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Affiliations</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Address</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Phone</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email</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Sameer Vermani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0">
                  <a:txBody>
                    <a:bodyPr/>
                    <a:lstStyle/>
                    <a:p>
                      <a:pPr marL="0" marR="0">
                        <a:spcBef>
                          <a:spcPts val="0"/>
                        </a:spcBef>
                        <a:spcAft>
                          <a:spcPts val="0"/>
                        </a:spcAft>
                      </a:pPr>
                      <a:r>
                        <a:rPr lang="en-US" sz="1400" b="0" dirty="0">
                          <a:solidFill>
                            <a:schemeClr val="tx1"/>
                          </a:solidFill>
                          <a:effectLst/>
                          <a:latin typeface="Times New Roman" panose="02020603050405020304" pitchFamily="18" charset="0"/>
                          <a:ea typeface="SimSun" panose="02010600030101010101" pitchFamily="2" charset="-122"/>
                        </a:rPr>
                        <a:t>Qualcomm Technologies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400" b="0" dirty="0">
                          <a:solidFill>
                            <a:schemeClr val="tx1"/>
                          </a:solidFill>
                          <a:effectLst/>
                          <a:latin typeface="Times New Roman" panose="02020603050405020304" pitchFamily="18" charset="0"/>
                          <a:ea typeface="SimSun" panose="02010600030101010101" pitchFamily="2" charset="-122"/>
                        </a:rPr>
                        <a:t>svverman@qti.qualcomm.com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2649291"/>
                  </a:ext>
                </a:extLst>
              </a:tr>
              <a:tr h="856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a:solidFill>
                            <a:schemeClr val="tx1"/>
                          </a:solidFill>
                          <a:effectLst/>
                          <a:latin typeface="Times New Roman" panose="02020603050405020304" pitchFamily="18" charset="0"/>
                        </a:rPr>
                        <a:t>Alice Chen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3504198"/>
                  </a:ext>
                </a:extLst>
              </a:tr>
              <a:tr h="286644">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2816244"/>
                  </a:ext>
                </a:extLst>
              </a:tr>
              <a:tr h="129858">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Manideep Dunna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613367"/>
                  </a:ext>
                </a:extLst>
              </a:tr>
              <a:tr h="289711">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Youhan Kim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6266077"/>
                  </a:ext>
                </a:extLst>
              </a:tr>
              <a:tr h="108727">
                <a:tc rowSpan="2">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Meriam Rezk</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7919699"/>
                  </a:ext>
                </a:extLst>
              </a:tr>
              <a:tr h="14477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a:solidFill>
                            <a:schemeClr val="tx1"/>
                          </a:solidFill>
                          <a:effectLst/>
                          <a:latin typeface="Times New Roman" panose="02020603050405020304" pitchFamily="18" charset="0"/>
                        </a:rPr>
                        <a:t>Alice Chen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rowSpan="3">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8655095"/>
                  </a:ext>
                </a:extLst>
              </a:tr>
              <a:tr h="14477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Deniz Rende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916721870"/>
                  </a:ext>
                </a:extLst>
              </a:tr>
              <a:tr h="12381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Ahmed Elsherif</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3250430"/>
                  </a:ext>
                </a:extLst>
              </a:tr>
              <a:tr h="13874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George Cherian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6384317"/>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0829D3-470F-14D3-CBDF-57B5E2C14D6A}"/>
              </a:ext>
            </a:extLst>
          </p:cNvPr>
          <p:cNvSpPr>
            <a:spLocks noGrp="1"/>
          </p:cNvSpPr>
          <p:nvPr>
            <p:ph idx="1"/>
          </p:nvPr>
        </p:nvSpPr>
        <p:spPr/>
        <p:txBody>
          <a:bodyPr/>
          <a:lstStyle/>
          <a:p>
            <a:r>
              <a:rPr lang="en-US" dirty="0"/>
              <a:t>Traffic/latency constraints may necessitate a partial nulling scenario as we might be transmitting 1ss to 2Rx STAs </a:t>
            </a:r>
          </a:p>
          <a:p>
            <a:endParaRPr lang="en-US" dirty="0"/>
          </a:p>
          <a:p>
            <a:r>
              <a:rPr lang="en-US" dirty="0"/>
              <a:t>Full nulling takes up more dimensions at the AP thereby making reducing opportunities for </a:t>
            </a:r>
            <a:r>
              <a:rPr lang="en-US" dirty="0" err="1"/>
              <a:t>CoBF</a:t>
            </a:r>
            <a:r>
              <a:rPr lang="en-US" dirty="0"/>
              <a:t> usage in field</a:t>
            </a:r>
          </a:p>
          <a:p>
            <a:pPr lvl="1"/>
            <a:r>
              <a:rPr lang="en-US" dirty="0"/>
              <a:t>E.g., with a 4Tx AP, we cannot do full-nulling to two 2Rx STAs in the OBSS and transmit to in-BSS STA at the same time</a:t>
            </a:r>
          </a:p>
          <a:p>
            <a:endParaRPr lang="en-US" dirty="0"/>
          </a:p>
          <a:p>
            <a:r>
              <a:rPr lang="en-US" dirty="0"/>
              <a:t>Additionally, we run simulations to show why it is necessary to support partial nulling cases (through joint sounding)</a:t>
            </a:r>
          </a:p>
          <a:p>
            <a:pPr lvl="1"/>
            <a:r>
              <a:rPr lang="en-US" dirty="0"/>
              <a:t>Compared the following for two 4Tx APs, and 2Rx STAs  </a:t>
            </a:r>
          </a:p>
          <a:p>
            <a:pPr lvl="2"/>
            <a:r>
              <a:rPr lang="en-US" dirty="0"/>
              <a:t>[2,2] ss allocation with full-nulling using sequential sounding</a:t>
            </a:r>
          </a:p>
          <a:p>
            <a:pPr lvl="2"/>
            <a:r>
              <a:rPr lang="en-US" dirty="0"/>
              <a:t>[1,1,1,1] ss allocation with partial nulling using joint sounding</a:t>
            </a:r>
          </a:p>
          <a:p>
            <a:pPr lvl="1"/>
            <a:r>
              <a:rPr lang="en-US" dirty="0"/>
              <a:t>Results on next slide</a:t>
            </a:r>
          </a:p>
        </p:txBody>
      </p:sp>
      <p:sp>
        <p:nvSpPr>
          <p:cNvPr id="3" name="Title 2">
            <a:extLst>
              <a:ext uri="{FF2B5EF4-FFF2-40B4-BE49-F238E27FC236}">
                <a16:creationId xmlns:a16="http://schemas.microsoft.com/office/drawing/2014/main" id="{D697B417-0E87-0339-E368-3B6CD498361B}"/>
              </a:ext>
            </a:extLst>
          </p:cNvPr>
          <p:cNvSpPr>
            <a:spLocks noGrp="1"/>
          </p:cNvSpPr>
          <p:nvPr>
            <p:ph type="title"/>
          </p:nvPr>
        </p:nvSpPr>
        <p:spPr/>
        <p:txBody>
          <a:bodyPr/>
          <a:lstStyle/>
          <a:p>
            <a:r>
              <a:rPr lang="en-US" dirty="0"/>
              <a:t>Need for partial-rank nulling case</a:t>
            </a:r>
          </a:p>
        </p:txBody>
      </p:sp>
      <p:sp>
        <p:nvSpPr>
          <p:cNvPr id="4" name="Date Placeholder 3">
            <a:extLst>
              <a:ext uri="{FF2B5EF4-FFF2-40B4-BE49-F238E27FC236}">
                <a16:creationId xmlns:a16="http://schemas.microsoft.com/office/drawing/2014/main" id="{B2A2F335-BD3A-46D2-49B2-02365F493AAD}"/>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1BDDE8DF-5F45-4142-A9EB-51A68837319B}"/>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10</a:t>
            </a:fld>
            <a:endParaRPr lang="en-US"/>
          </a:p>
        </p:txBody>
      </p:sp>
      <p:sp>
        <p:nvSpPr>
          <p:cNvPr id="6" name="Footer Placeholder 5">
            <a:extLst>
              <a:ext uri="{FF2B5EF4-FFF2-40B4-BE49-F238E27FC236}">
                <a16:creationId xmlns:a16="http://schemas.microsoft.com/office/drawing/2014/main" id="{3586829E-AAEC-DE28-CAE1-03C881E028F3}"/>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847694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F83204-7934-37B6-A292-089EC924EB44}"/>
              </a:ext>
            </a:extLst>
          </p:cNvPr>
          <p:cNvSpPr>
            <a:spLocks noGrp="1"/>
          </p:cNvSpPr>
          <p:nvPr>
            <p:ph idx="1"/>
          </p:nvPr>
        </p:nvSpPr>
        <p:spPr>
          <a:xfrm>
            <a:off x="685800" y="1852188"/>
            <a:ext cx="3406366" cy="4343400"/>
          </a:xfrm>
        </p:spPr>
        <p:txBody>
          <a:bodyPr/>
          <a:lstStyle/>
          <a:p>
            <a:r>
              <a:rPr lang="en-US" sz="1800" dirty="0"/>
              <a:t>Configuration</a:t>
            </a:r>
          </a:p>
          <a:p>
            <a:pPr lvl="1"/>
            <a:r>
              <a:rPr lang="en-US" sz="1600" dirty="0"/>
              <a:t>Two 4 Tx APs</a:t>
            </a:r>
          </a:p>
          <a:p>
            <a:pPr lvl="1"/>
            <a:r>
              <a:rPr lang="en-US" sz="1600" dirty="0"/>
              <a:t>STAs with 2 Rx each</a:t>
            </a:r>
          </a:p>
          <a:p>
            <a:pPr lvl="1"/>
            <a:r>
              <a:rPr lang="en-US" sz="1600" dirty="0"/>
              <a:t>-30 </a:t>
            </a:r>
            <a:r>
              <a:rPr lang="en-US" sz="1600" dirty="0" err="1"/>
              <a:t>dBc</a:t>
            </a:r>
            <a:r>
              <a:rPr lang="en-US" sz="1600" dirty="0"/>
              <a:t> channel aging</a:t>
            </a:r>
          </a:p>
          <a:p>
            <a:pPr lvl="1"/>
            <a:r>
              <a:rPr lang="en-US" sz="1600" dirty="0"/>
              <a:t>40MHz MU-MIMO D-NLOS channels </a:t>
            </a:r>
          </a:p>
          <a:p>
            <a:pPr lvl="1"/>
            <a:r>
              <a:rPr lang="en-US" sz="1600" dirty="0"/>
              <a:t>We plot 10th percentile of the network throughput (sum at the two APs)</a:t>
            </a:r>
          </a:p>
          <a:p>
            <a:endParaRPr lang="en-US" sz="1800" dirty="0"/>
          </a:p>
          <a:p>
            <a:r>
              <a:rPr lang="en-US" sz="1800" dirty="0"/>
              <a:t>Observation</a:t>
            </a:r>
          </a:p>
          <a:p>
            <a:pPr lvl="1"/>
            <a:r>
              <a:rPr lang="en-US" sz="1600" dirty="0"/>
              <a:t>For the same total number of streams, partial nulling can have a huge performance benefit</a:t>
            </a:r>
          </a:p>
          <a:p>
            <a:endParaRPr lang="en-US" sz="1800" dirty="0"/>
          </a:p>
        </p:txBody>
      </p:sp>
      <p:sp>
        <p:nvSpPr>
          <p:cNvPr id="3" name="Title 2">
            <a:extLst>
              <a:ext uri="{FF2B5EF4-FFF2-40B4-BE49-F238E27FC236}">
                <a16:creationId xmlns:a16="http://schemas.microsoft.com/office/drawing/2014/main" id="{546BA67D-3CB9-DC1A-2105-6E002B17379E}"/>
              </a:ext>
            </a:extLst>
          </p:cNvPr>
          <p:cNvSpPr>
            <a:spLocks noGrp="1"/>
          </p:cNvSpPr>
          <p:nvPr>
            <p:ph type="title"/>
          </p:nvPr>
        </p:nvSpPr>
        <p:spPr/>
        <p:txBody>
          <a:bodyPr/>
          <a:lstStyle/>
          <a:p>
            <a:r>
              <a:rPr lang="en-US" dirty="0"/>
              <a:t>Performance benefits of partial-nulling</a:t>
            </a:r>
          </a:p>
        </p:txBody>
      </p:sp>
      <p:sp>
        <p:nvSpPr>
          <p:cNvPr id="4" name="Date Placeholder 3">
            <a:extLst>
              <a:ext uri="{FF2B5EF4-FFF2-40B4-BE49-F238E27FC236}">
                <a16:creationId xmlns:a16="http://schemas.microsoft.com/office/drawing/2014/main" id="{2610BD30-CC21-5858-2D3C-291A564B2FCB}"/>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5AD06781-8896-E6BD-BBF6-EFC09F55FD59}"/>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11</a:t>
            </a:fld>
            <a:endParaRPr lang="en-US"/>
          </a:p>
        </p:txBody>
      </p:sp>
      <p:sp>
        <p:nvSpPr>
          <p:cNvPr id="6" name="Footer Placeholder 5">
            <a:extLst>
              <a:ext uri="{FF2B5EF4-FFF2-40B4-BE49-F238E27FC236}">
                <a16:creationId xmlns:a16="http://schemas.microsoft.com/office/drawing/2014/main" id="{6A3A8519-0645-E3F5-9EB3-7678F6C75A1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pic>
        <p:nvPicPr>
          <p:cNvPr id="10" name="Picture 9">
            <a:extLst>
              <a:ext uri="{FF2B5EF4-FFF2-40B4-BE49-F238E27FC236}">
                <a16:creationId xmlns:a16="http://schemas.microsoft.com/office/drawing/2014/main" id="{97A16F40-8D11-574E-F0CF-ABAF7F8075C8}"/>
              </a:ext>
            </a:extLst>
          </p:cNvPr>
          <p:cNvPicPr>
            <a:picLocks noChangeAspect="1"/>
          </p:cNvPicPr>
          <p:nvPr/>
        </p:nvPicPr>
        <p:blipFill>
          <a:blip r:embed="rId2"/>
          <a:stretch>
            <a:fillRect/>
          </a:stretch>
        </p:blipFill>
        <p:spPr>
          <a:xfrm>
            <a:off x="3862829" y="2181884"/>
            <a:ext cx="5281171" cy="3620335"/>
          </a:xfrm>
          <a:prstGeom prst="rect">
            <a:avLst/>
          </a:prstGeom>
        </p:spPr>
      </p:pic>
    </p:spTree>
    <p:extLst>
      <p:ext uri="{BB962C8B-B14F-4D97-AF65-F5344CB8AC3E}">
        <p14:creationId xmlns:p14="http://schemas.microsoft.com/office/powerpoint/2010/main" val="2897212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DF607A-6125-E109-86E4-E7548E975868}"/>
              </a:ext>
            </a:extLst>
          </p:cNvPr>
          <p:cNvSpPr>
            <a:spLocks noGrp="1"/>
          </p:cNvSpPr>
          <p:nvPr>
            <p:ph idx="1"/>
          </p:nvPr>
        </p:nvSpPr>
        <p:spPr/>
        <p:txBody>
          <a:bodyPr/>
          <a:lstStyle/>
          <a:p>
            <a:r>
              <a:rPr lang="en-US" sz="1800" dirty="0"/>
              <a:t>We showed detailed designs for the two possible sounding sequences for COBF in UHR</a:t>
            </a:r>
          </a:p>
          <a:p>
            <a:pPr lvl="1"/>
            <a:r>
              <a:rPr lang="en-US" sz="1600" dirty="0"/>
              <a:t>Sequential NDP based sounding</a:t>
            </a:r>
          </a:p>
          <a:p>
            <a:pPr lvl="1"/>
            <a:r>
              <a:rPr lang="en-US" sz="1600" dirty="0"/>
              <a:t>Joint NDP based sounding</a:t>
            </a:r>
          </a:p>
          <a:p>
            <a:endParaRPr lang="en-US" sz="1800" dirty="0"/>
          </a:p>
          <a:p>
            <a:r>
              <a:rPr lang="en-US" sz="1800" dirty="0"/>
              <a:t>Both the sounding sequences have pros and cons</a:t>
            </a:r>
          </a:p>
          <a:p>
            <a:pPr lvl="1"/>
            <a:r>
              <a:rPr lang="en-US" sz="1600" dirty="0"/>
              <a:t>Sequential sounding works well with lower sounding-capability STAs but does not work well for partial-rank nulling case</a:t>
            </a:r>
          </a:p>
          <a:p>
            <a:pPr lvl="1"/>
            <a:r>
              <a:rPr lang="en-US" sz="1600" dirty="0"/>
              <a:t>Joint sounding works well for partial-rank nulling case but needs higher capability STAs</a:t>
            </a:r>
          </a:p>
          <a:p>
            <a:endParaRPr lang="en-US" sz="1800" dirty="0"/>
          </a:p>
          <a:p>
            <a:r>
              <a:rPr lang="en-US" sz="1800" dirty="0"/>
              <a:t>Showed the importance of supporting partial-rank nulling scenario </a:t>
            </a:r>
            <a:endParaRPr lang="en-US" sz="1600" dirty="0"/>
          </a:p>
          <a:p>
            <a:endParaRPr lang="en-US" sz="1800" dirty="0"/>
          </a:p>
          <a:p>
            <a:r>
              <a:rPr lang="en-US" sz="1800" dirty="0"/>
              <a:t>Suggest supporting both kinds of sounding sequences in UHR</a:t>
            </a:r>
          </a:p>
        </p:txBody>
      </p:sp>
      <p:sp>
        <p:nvSpPr>
          <p:cNvPr id="3" name="Title 2">
            <a:extLst>
              <a:ext uri="{FF2B5EF4-FFF2-40B4-BE49-F238E27FC236}">
                <a16:creationId xmlns:a16="http://schemas.microsoft.com/office/drawing/2014/main" id="{B45D120F-91D6-3BEB-1644-A38169B411D9}"/>
              </a:ext>
            </a:extLst>
          </p:cNvPr>
          <p:cNvSpPr>
            <a:spLocks noGrp="1"/>
          </p:cNvSpPr>
          <p:nvPr>
            <p:ph type="title"/>
          </p:nvPr>
        </p:nvSpPr>
        <p:spPr/>
        <p:txBody>
          <a:bodyPr/>
          <a:lstStyle/>
          <a:p>
            <a:r>
              <a:rPr lang="en-US" dirty="0"/>
              <a:t>Conclusion</a:t>
            </a:r>
          </a:p>
        </p:txBody>
      </p:sp>
      <p:sp>
        <p:nvSpPr>
          <p:cNvPr id="4" name="Date Placeholder 3">
            <a:extLst>
              <a:ext uri="{FF2B5EF4-FFF2-40B4-BE49-F238E27FC236}">
                <a16:creationId xmlns:a16="http://schemas.microsoft.com/office/drawing/2014/main" id="{5F690A03-29A2-C6BB-2948-09233D165C3C}"/>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39438E1-6A89-8385-1760-849BDE6AD541}"/>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12</a:t>
            </a:fld>
            <a:endParaRPr lang="en-US"/>
          </a:p>
        </p:txBody>
      </p:sp>
      <p:sp>
        <p:nvSpPr>
          <p:cNvPr id="6" name="Footer Placeholder 5">
            <a:extLst>
              <a:ext uri="{FF2B5EF4-FFF2-40B4-BE49-F238E27FC236}">
                <a16:creationId xmlns:a16="http://schemas.microsoft.com/office/drawing/2014/main" id="{69C69EF1-ECB0-7611-65DE-B7ED7225189A}"/>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3724508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9E483E6-1620-6B69-019A-EE910DD2A0D8}"/>
              </a:ext>
            </a:extLst>
          </p:cNvPr>
          <p:cNvSpPr>
            <a:spLocks noGrp="1"/>
          </p:cNvSpPr>
          <p:nvPr>
            <p:ph type="title"/>
          </p:nvPr>
        </p:nvSpPr>
        <p:spPr/>
        <p:txBody>
          <a:bodyPr/>
          <a:lstStyle/>
          <a:p>
            <a:r>
              <a:rPr lang="en-US" dirty="0"/>
              <a:t>CFO Issues</a:t>
            </a:r>
          </a:p>
        </p:txBody>
      </p:sp>
      <p:sp>
        <p:nvSpPr>
          <p:cNvPr id="8" name="Text Placeholder 7">
            <a:extLst>
              <a:ext uri="{FF2B5EF4-FFF2-40B4-BE49-F238E27FC236}">
                <a16:creationId xmlns:a16="http://schemas.microsoft.com/office/drawing/2014/main" id="{F84BE8AC-C416-6E5C-2EF1-67BDEED34A61}"/>
              </a:ext>
            </a:extLst>
          </p:cNvPr>
          <p:cNvSpPr>
            <a:spLocks noGrp="1"/>
          </p:cNvSpPr>
          <p:nvPr>
            <p:ph type="body" idx="1"/>
          </p:nvPr>
        </p:nvSpPr>
        <p:spPr/>
        <p:txBody>
          <a:bodyPr/>
          <a:lstStyle/>
          <a:p>
            <a:r>
              <a:rPr lang="en-US" dirty="0"/>
              <a:t>New section in this revision: Relevant to COBF Sounding</a:t>
            </a:r>
          </a:p>
        </p:txBody>
      </p:sp>
      <p:sp>
        <p:nvSpPr>
          <p:cNvPr id="5" name="Slide Number Placeholder 4">
            <a:extLst>
              <a:ext uri="{FF2B5EF4-FFF2-40B4-BE49-F238E27FC236}">
                <a16:creationId xmlns:a16="http://schemas.microsoft.com/office/drawing/2014/main" id="{15C306E2-9881-45E0-E684-EA714F1B78A8}"/>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13</a:t>
            </a:fld>
            <a:endParaRPr lang="en-US"/>
          </a:p>
        </p:txBody>
      </p:sp>
      <p:sp>
        <p:nvSpPr>
          <p:cNvPr id="6" name="Footer Placeholder 5">
            <a:extLst>
              <a:ext uri="{FF2B5EF4-FFF2-40B4-BE49-F238E27FC236}">
                <a16:creationId xmlns:a16="http://schemas.microsoft.com/office/drawing/2014/main" id="{E22CAC76-4E78-C70A-0C1A-5A7657A9CF2B}"/>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
        <p:nvSpPr>
          <p:cNvPr id="4" name="Date Placeholder 3">
            <a:extLst>
              <a:ext uri="{FF2B5EF4-FFF2-40B4-BE49-F238E27FC236}">
                <a16:creationId xmlns:a16="http://schemas.microsoft.com/office/drawing/2014/main" id="{AAA27B67-4958-B28D-82C9-3AF3B049D181}"/>
              </a:ext>
            </a:extLst>
          </p:cNvPr>
          <p:cNvSpPr>
            <a:spLocks noGrp="1"/>
          </p:cNvSpPr>
          <p:nvPr>
            <p:ph type="dt" sz="half" idx="2"/>
          </p:nvPr>
        </p:nvSpPr>
        <p:spPr/>
        <p:txBody>
          <a:bodyPr/>
          <a:lstStyle/>
          <a:p>
            <a:pPr>
              <a:defRPr/>
            </a:pPr>
            <a:r>
              <a:rPr lang="en-US"/>
              <a:t>November 2024</a:t>
            </a:r>
            <a:endParaRPr lang="en-US" dirty="0"/>
          </a:p>
        </p:txBody>
      </p:sp>
    </p:spTree>
    <p:extLst>
      <p:ext uri="{BB962C8B-B14F-4D97-AF65-F5344CB8AC3E}">
        <p14:creationId xmlns:p14="http://schemas.microsoft.com/office/powerpoint/2010/main" val="1551469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F60398-D4F1-1D9D-A253-C92C2F835511}"/>
              </a:ext>
            </a:extLst>
          </p:cNvPr>
          <p:cNvSpPr>
            <a:spLocks noGrp="1"/>
          </p:cNvSpPr>
          <p:nvPr>
            <p:ph idx="1"/>
          </p:nvPr>
        </p:nvSpPr>
        <p:spPr/>
        <p:txBody>
          <a:bodyPr/>
          <a:lstStyle/>
          <a:p>
            <a:r>
              <a:rPr lang="en-US" sz="1800" dirty="0"/>
              <a:t>Sounding happens one BSS at a time </a:t>
            </a:r>
          </a:p>
          <a:p>
            <a:pPr lvl="1"/>
            <a:r>
              <a:rPr lang="en-US" sz="1600" dirty="0"/>
              <a:t>Below shows the 2 AP, 1STA per AP case</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endParaRPr lang="en-US" sz="1800" dirty="0"/>
          </a:p>
          <a:p>
            <a:endParaRPr lang="en-US" sz="1800" dirty="0"/>
          </a:p>
          <a:p>
            <a:r>
              <a:rPr lang="en-US" sz="1800" dirty="0"/>
              <a:t>Results on next slide</a:t>
            </a:r>
            <a:endParaRPr lang="en-US" sz="1600" dirty="0"/>
          </a:p>
          <a:p>
            <a:endParaRPr lang="en-US" sz="1800" dirty="0"/>
          </a:p>
        </p:txBody>
      </p:sp>
      <p:sp>
        <p:nvSpPr>
          <p:cNvPr id="3" name="Title 2">
            <a:extLst>
              <a:ext uri="{FF2B5EF4-FFF2-40B4-BE49-F238E27FC236}">
                <a16:creationId xmlns:a16="http://schemas.microsoft.com/office/drawing/2014/main" id="{C42E9107-2E9F-543E-7965-1FAEA635C16E}"/>
              </a:ext>
            </a:extLst>
          </p:cNvPr>
          <p:cNvSpPr>
            <a:spLocks noGrp="1"/>
          </p:cNvSpPr>
          <p:nvPr>
            <p:ph type="title"/>
          </p:nvPr>
        </p:nvSpPr>
        <p:spPr/>
        <p:txBody>
          <a:bodyPr/>
          <a:lstStyle/>
          <a:p>
            <a:r>
              <a:rPr lang="en-US" dirty="0"/>
              <a:t>Joint Sounding protocol needs CFO Pre-correction of NDP frames</a:t>
            </a:r>
          </a:p>
        </p:txBody>
      </p:sp>
      <p:sp>
        <p:nvSpPr>
          <p:cNvPr id="4" name="Date Placeholder 3">
            <a:extLst>
              <a:ext uri="{FF2B5EF4-FFF2-40B4-BE49-F238E27FC236}">
                <a16:creationId xmlns:a16="http://schemas.microsoft.com/office/drawing/2014/main" id="{BEC2C5A2-358E-65CD-69C4-8AB69FA6F623}"/>
              </a:ext>
            </a:extLst>
          </p:cNvPr>
          <p:cNvSpPr>
            <a:spLocks noGrp="1"/>
          </p:cNvSpPr>
          <p:nvPr>
            <p:ph type="dt" sz="half" idx="10"/>
          </p:nvPr>
        </p:nvSpPr>
        <p:spPr/>
        <p:txBody>
          <a:bodyPr/>
          <a:lstStyle/>
          <a:p>
            <a:pPr>
              <a:defRPr/>
            </a:pPr>
            <a:r>
              <a:rPr lang="en-US"/>
              <a:t>October 2024</a:t>
            </a:r>
            <a:endParaRPr lang="en-US" dirty="0"/>
          </a:p>
        </p:txBody>
      </p:sp>
      <p:sp>
        <p:nvSpPr>
          <p:cNvPr id="5" name="Slide Number Placeholder 4">
            <a:extLst>
              <a:ext uri="{FF2B5EF4-FFF2-40B4-BE49-F238E27FC236}">
                <a16:creationId xmlns:a16="http://schemas.microsoft.com/office/drawing/2014/main" id="{DCC8229E-D7B6-5694-36E2-B6932D3FD28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14</a:t>
            </a:fld>
            <a:endParaRPr lang="en-US"/>
          </a:p>
        </p:txBody>
      </p:sp>
      <p:sp>
        <p:nvSpPr>
          <p:cNvPr id="6" name="Footer Placeholder 5">
            <a:extLst>
              <a:ext uri="{FF2B5EF4-FFF2-40B4-BE49-F238E27FC236}">
                <a16:creationId xmlns:a16="http://schemas.microsoft.com/office/drawing/2014/main" id="{89EFC04C-3041-9EE8-5E9A-971D41A1DE3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cxnSp>
        <p:nvCxnSpPr>
          <p:cNvPr id="7" name="Straight Connector 6">
            <a:extLst>
              <a:ext uri="{FF2B5EF4-FFF2-40B4-BE49-F238E27FC236}">
                <a16:creationId xmlns:a16="http://schemas.microsoft.com/office/drawing/2014/main" id="{401AB0DE-BADE-9F94-658F-41B8AB4CE2D1}"/>
              </a:ext>
            </a:extLst>
          </p:cNvPr>
          <p:cNvCxnSpPr/>
          <p:nvPr/>
        </p:nvCxnSpPr>
        <p:spPr>
          <a:xfrm flipV="1">
            <a:off x="382772" y="3285865"/>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68BB0FCD-AFF5-0712-06F3-59FFAB54D973}"/>
              </a:ext>
            </a:extLst>
          </p:cNvPr>
          <p:cNvSpPr/>
          <p:nvPr/>
        </p:nvSpPr>
        <p:spPr bwMode="auto">
          <a:xfrm>
            <a:off x="1011560" y="2928384"/>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9" name="Straight Connector 8">
            <a:extLst>
              <a:ext uri="{FF2B5EF4-FFF2-40B4-BE49-F238E27FC236}">
                <a16:creationId xmlns:a16="http://schemas.microsoft.com/office/drawing/2014/main" id="{05910708-E6BF-C69C-9735-F7E9DFC97973}"/>
              </a:ext>
            </a:extLst>
          </p:cNvPr>
          <p:cNvCxnSpPr/>
          <p:nvPr/>
        </p:nvCxnSpPr>
        <p:spPr>
          <a:xfrm flipV="1">
            <a:off x="382772" y="3785191"/>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7FBF51B5-C93E-924D-D283-06CD21F84871}"/>
              </a:ext>
            </a:extLst>
          </p:cNvPr>
          <p:cNvSpPr/>
          <p:nvPr/>
        </p:nvSpPr>
        <p:spPr bwMode="auto">
          <a:xfrm>
            <a:off x="1672236" y="3446404"/>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11" name="TextBox 10">
            <a:extLst>
              <a:ext uri="{FF2B5EF4-FFF2-40B4-BE49-F238E27FC236}">
                <a16:creationId xmlns:a16="http://schemas.microsoft.com/office/drawing/2014/main" id="{A3C231A4-06E5-AC72-FC14-F57DF95CE6AE}"/>
              </a:ext>
            </a:extLst>
          </p:cNvPr>
          <p:cNvSpPr txBox="1"/>
          <p:nvPr/>
        </p:nvSpPr>
        <p:spPr>
          <a:xfrm>
            <a:off x="0" y="3062191"/>
            <a:ext cx="933269"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Sharing AP1</a:t>
            </a:r>
          </a:p>
        </p:txBody>
      </p:sp>
      <p:sp>
        <p:nvSpPr>
          <p:cNvPr id="12" name="TextBox 11">
            <a:extLst>
              <a:ext uri="{FF2B5EF4-FFF2-40B4-BE49-F238E27FC236}">
                <a16:creationId xmlns:a16="http://schemas.microsoft.com/office/drawing/2014/main" id="{6A734D3E-DA0E-68BC-E2D8-FF827A46B823}"/>
              </a:ext>
            </a:extLst>
          </p:cNvPr>
          <p:cNvSpPr txBox="1"/>
          <p:nvPr/>
        </p:nvSpPr>
        <p:spPr>
          <a:xfrm>
            <a:off x="59397" y="3552121"/>
            <a:ext cx="900759"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Shared AP2</a:t>
            </a:r>
          </a:p>
        </p:txBody>
      </p:sp>
      <p:sp>
        <p:nvSpPr>
          <p:cNvPr id="13" name="Rectangle 12">
            <a:extLst>
              <a:ext uri="{FF2B5EF4-FFF2-40B4-BE49-F238E27FC236}">
                <a16:creationId xmlns:a16="http://schemas.microsoft.com/office/drawing/2014/main" id="{3D66857B-97E8-AE97-0D2F-54545D1B55FA}"/>
              </a:ext>
            </a:extLst>
          </p:cNvPr>
          <p:cNvSpPr/>
          <p:nvPr/>
        </p:nvSpPr>
        <p:spPr bwMode="auto">
          <a:xfrm>
            <a:off x="1672235" y="2928384"/>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4" name="Straight Connector 13">
            <a:extLst>
              <a:ext uri="{FF2B5EF4-FFF2-40B4-BE49-F238E27FC236}">
                <a16:creationId xmlns:a16="http://schemas.microsoft.com/office/drawing/2014/main" id="{D1DFF917-9981-0152-FA3B-BDD2B0E8CF54}"/>
              </a:ext>
            </a:extLst>
          </p:cNvPr>
          <p:cNvCxnSpPr/>
          <p:nvPr/>
        </p:nvCxnSpPr>
        <p:spPr>
          <a:xfrm flipV="1">
            <a:off x="382772" y="4380614"/>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9402EA9-43E7-FDEA-4659-CE0DB9CC9B8F}"/>
              </a:ext>
            </a:extLst>
          </p:cNvPr>
          <p:cNvSpPr txBox="1"/>
          <p:nvPr/>
        </p:nvSpPr>
        <p:spPr>
          <a:xfrm>
            <a:off x="-49015" y="3932523"/>
            <a:ext cx="121680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STA1 associated </a:t>
            </a:r>
          </a:p>
          <a:p>
            <a:pPr>
              <a:lnSpc>
                <a:spcPct val="90000"/>
              </a:lnSpc>
              <a:spcAft>
                <a:spcPts val="300"/>
              </a:spcAft>
            </a:pPr>
            <a:r>
              <a:rPr lang="en-US" dirty="0">
                <a:solidFill>
                  <a:schemeClr val="tx1">
                    <a:lumMod val="75000"/>
                    <a:lumOff val="25000"/>
                  </a:schemeClr>
                </a:solidFill>
                <a:latin typeface="Calibre Semibold" pitchFamily="34" charset="0"/>
              </a:rPr>
              <a:t>with AP1</a:t>
            </a:r>
          </a:p>
        </p:txBody>
      </p:sp>
      <p:cxnSp>
        <p:nvCxnSpPr>
          <p:cNvPr id="18" name="Straight Connector 17">
            <a:extLst>
              <a:ext uri="{FF2B5EF4-FFF2-40B4-BE49-F238E27FC236}">
                <a16:creationId xmlns:a16="http://schemas.microsoft.com/office/drawing/2014/main" id="{4351A416-1325-C703-9875-2CFC264F74C2}"/>
              </a:ext>
            </a:extLst>
          </p:cNvPr>
          <p:cNvCxnSpPr/>
          <p:nvPr/>
        </p:nvCxnSpPr>
        <p:spPr>
          <a:xfrm flipV="1">
            <a:off x="414172" y="4957845"/>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949B51E7-0801-5566-8253-70F68110E164}"/>
              </a:ext>
            </a:extLst>
          </p:cNvPr>
          <p:cNvSpPr txBox="1"/>
          <p:nvPr/>
        </p:nvSpPr>
        <p:spPr>
          <a:xfrm>
            <a:off x="-17615" y="4509754"/>
            <a:ext cx="1213666"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STA2 associated </a:t>
            </a:r>
          </a:p>
          <a:p>
            <a:pPr>
              <a:lnSpc>
                <a:spcPct val="90000"/>
              </a:lnSpc>
              <a:spcAft>
                <a:spcPts val="300"/>
              </a:spcAft>
            </a:pPr>
            <a:r>
              <a:rPr lang="en-US" dirty="0">
                <a:solidFill>
                  <a:schemeClr val="tx1">
                    <a:lumMod val="75000"/>
                    <a:lumOff val="25000"/>
                  </a:schemeClr>
                </a:solidFill>
                <a:latin typeface="Calibre Semibold" pitchFamily="34" charset="0"/>
              </a:rPr>
              <a:t>with AP2</a:t>
            </a:r>
          </a:p>
        </p:txBody>
      </p:sp>
      <p:sp>
        <p:nvSpPr>
          <p:cNvPr id="22" name="Rectangle 21">
            <a:extLst>
              <a:ext uri="{FF2B5EF4-FFF2-40B4-BE49-F238E27FC236}">
                <a16:creationId xmlns:a16="http://schemas.microsoft.com/office/drawing/2014/main" id="{0E77B4DF-4647-44E6-F69D-B514FB0452F8}"/>
              </a:ext>
            </a:extLst>
          </p:cNvPr>
          <p:cNvSpPr/>
          <p:nvPr/>
        </p:nvSpPr>
        <p:spPr bwMode="auto">
          <a:xfrm>
            <a:off x="3107637" y="4003578"/>
            <a:ext cx="1089893"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6" name="Rectangle 25">
            <a:extLst>
              <a:ext uri="{FF2B5EF4-FFF2-40B4-BE49-F238E27FC236}">
                <a16:creationId xmlns:a16="http://schemas.microsoft.com/office/drawing/2014/main" id="{7CB0932E-21E7-E1F8-97A2-1063CD8CDCC6}"/>
              </a:ext>
            </a:extLst>
          </p:cNvPr>
          <p:cNvSpPr/>
          <p:nvPr/>
        </p:nvSpPr>
        <p:spPr bwMode="auto">
          <a:xfrm>
            <a:off x="2667006" y="2928384"/>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50" name="Rectangle 49">
            <a:extLst>
              <a:ext uri="{FF2B5EF4-FFF2-40B4-BE49-F238E27FC236}">
                <a16:creationId xmlns:a16="http://schemas.microsoft.com/office/drawing/2014/main" id="{35A8B50A-401C-09F7-9643-35CA7B5B3AB4}"/>
              </a:ext>
            </a:extLst>
          </p:cNvPr>
          <p:cNvSpPr/>
          <p:nvPr/>
        </p:nvSpPr>
        <p:spPr bwMode="auto">
          <a:xfrm>
            <a:off x="5961251" y="3425982"/>
            <a:ext cx="347942"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52" name="Rectangle 51">
            <a:extLst>
              <a:ext uri="{FF2B5EF4-FFF2-40B4-BE49-F238E27FC236}">
                <a16:creationId xmlns:a16="http://schemas.microsoft.com/office/drawing/2014/main" id="{46DBD28E-F5C4-AE64-6A9F-7A50EB6C2CB0}"/>
              </a:ext>
            </a:extLst>
          </p:cNvPr>
          <p:cNvSpPr/>
          <p:nvPr/>
        </p:nvSpPr>
        <p:spPr bwMode="auto">
          <a:xfrm>
            <a:off x="4270182" y="341473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53" name="Rectangle 52">
            <a:extLst>
              <a:ext uri="{FF2B5EF4-FFF2-40B4-BE49-F238E27FC236}">
                <a16:creationId xmlns:a16="http://schemas.microsoft.com/office/drawing/2014/main" id="{ED81BD15-DCB4-E033-4D57-F18273AC9810}"/>
              </a:ext>
            </a:extLst>
          </p:cNvPr>
          <p:cNvSpPr/>
          <p:nvPr/>
        </p:nvSpPr>
        <p:spPr bwMode="auto">
          <a:xfrm>
            <a:off x="4927929" y="2922414"/>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54" name="Rectangle 53">
            <a:extLst>
              <a:ext uri="{FF2B5EF4-FFF2-40B4-BE49-F238E27FC236}">
                <a16:creationId xmlns:a16="http://schemas.microsoft.com/office/drawing/2014/main" id="{72AE786A-F7A1-78DF-4F34-9FB99EF1DC2E}"/>
              </a:ext>
            </a:extLst>
          </p:cNvPr>
          <p:cNvSpPr/>
          <p:nvPr/>
        </p:nvSpPr>
        <p:spPr bwMode="auto">
          <a:xfrm>
            <a:off x="4927929" y="3422312"/>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56" name="Rectangle 55">
            <a:extLst>
              <a:ext uri="{FF2B5EF4-FFF2-40B4-BE49-F238E27FC236}">
                <a16:creationId xmlns:a16="http://schemas.microsoft.com/office/drawing/2014/main" id="{FDB69021-87ED-5A44-93C0-9366D1371AE1}"/>
              </a:ext>
            </a:extLst>
          </p:cNvPr>
          <p:cNvSpPr/>
          <p:nvPr/>
        </p:nvSpPr>
        <p:spPr bwMode="auto">
          <a:xfrm>
            <a:off x="6460191" y="4566212"/>
            <a:ext cx="1213665"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0" name="TextBox 19">
            <a:extLst>
              <a:ext uri="{FF2B5EF4-FFF2-40B4-BE49-F238E27FC236}">
                <a16:creationId xmlns:a16="http://schemas.microsoft.com/office/drawing/2014/main" id="{22EF38F9-EE14-F61C-3D6D-492861B94311}"/>
              </a:ext>
            </a:extLst>
          </p:cNvPr>
          <p:cNvSpPr txBox="1"/>
          <p:nvPr/>
        </p:nvSpPr>
        <p:spPr>
          <a:xfrm>
            <a:off x="2882425" y="4395211"/>
            <a:ext cx="1671996" cy="276999"/>
          </a:xfrm>
          <a:prstGeom prst="rect">
            <a:avLst/>
          </a:prstGeom>
          <a:noFill/>
        </p:spPr>
        <p:txBody>
          <a:bodyPr wrap="none" rtlCol="0">
            <a:spAutoFit/>
          </a:bodyPr>
          <a:lstStyle/>
          <a:p>
            <a:r>
              <a:rPr lang="en-US" dirty="0"/>
              <a:t>Large V based feedback</a:t>
            </a:r>
          </a:p>
        </p:txBody>
      </p:sp>
      <p:sp>
        <p:nvSpPr>
          <p:cNvPr id="21" name="TextBox 20">
            <a:extLst>
              <a:ext uri="{FF2B5EF4-FFF2-40B4-BE49-F238E27FC236}">
                <a16:creationId xmlns:a16="http://schemas.microsoft.com/office/drawing/2014/main" id="{111FBBBB-62C3-0FE4-BF63-442E16BD6972}"/>
              </a:ext>
            </a:extLst>
          </p:cNvPr>
          <p:cNvSpPr txBox="1"/>
          <p:nvPr/>
        </p:nvSpPr>
        <p:spPr>
          <a:xfrm>
            <a:off x="6275953" y="4959712"/>
            <a:ext cx="1671996" cy="276999"/>
          </a:xfrm>
          <a:prstGeom prst="rect">
            <a:avLst/>
          </a:prstGeom>
          <a:noFill/>
        </p:spPr>
        <p:txBody>
          <a:bodyPr wrap="none" rtlCol="0">
            <a:spAutoFit/>
          </a:bodyPr>
          <a:lstStyle/>
          <a:p>
            <a:r>
              <a:rPr lang="en-US" dirty="0"/>
              <a:t>Large V based feedback</a:t>
            </a:r>
          </a:p>
        </p:txBody>
      </p:sp>
      <p:cxnSp>
        <p:nvCxnSpPr>
          <p:cNvPr id="24" name="Straight Arrow Connector 23">
            <a:extLst>
              <a:ext uri="{FF2B5EF4-FFF2-40B4-BE49-F238E27FC236}">
                <a16:creationId xmlns:a16="http://schemas.microsoft.com/office/drawing/2014/main" id="{BA08E34F-86BD-8391-92A6-CCB30DF3A413}"/>
              </a:ext>
            </a:extLst>
          </p:cNvPr>
          <p:cNvCxnSpPr>
            <a:cxnSpLocks/>
          </p:cNvCxnSpPr>
          <p:nvPr/>
        </p:nvCxnSpPr>
        <p:spPr bwMode="auto">
          <a:xfrm flipV="1">
            <a:off x="1822454" y="3838353"/>
            <a:ext cx="133095" cy="1997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TextBox 24">
            <a:extLst>
              <a:ext uri="{FF2B5EF4-FFF2-40B4-BE49-F238E27FC236}">
                <a16:creationId xmlns:a16="http://schemas.microsoft.com/office/drawing/2014/main" id="{2C59641A-B8C5-0D79-8A29-1CA344E9F3A4}"/>
              </a:ext>
            </a:extLst>
          </p:cNvPr>
          <p:cNvSpPr txBox="1"/>
          <p:nvPr/>
        </p:nvSpPr>
        <p:spPr>
          <a:xfrm>
            <a:off x="930567" y="3984931"/>
            <a:ext cx="2113977" cy="461665"/>
          </a:xfrm>
          <a:prstGeom prst="rect">
            <a:avLst/>
          </a:prstGeom>
          <a:noFill/>
        </p:spPr>
        <p:txBody>
          <a:bodyPr wrap="none" rtlCol="0">
            <a:spAutoFit/>
          </a:bodyPr>
          <a:lstStyle/>
          <a:p>
            <a:pPr algn="ctr"/>
            <a:r>
              <a:rPr lang="en-US" b="1" u="sng" dirty="0">
                <a:solidFill>
                  <a:srgbClr val="FF0000"/>
                </a:solidFill>
              </a:rPr>
              <a:t>Needs precorrection to bring </a:t>
            </a:r>
          </a:p>
          <a:p>
            <a:pPr algn="ctr"/>
            <a:r>
              <a:rPr lang="en-US" b="1" u="sng" dirty="0">
                <a:solidFill>
                  <a:srgbClr val="FF0000"/>
                </a:solidFill>
              </a:rPr>
              <a:t>frequency close to AP1</a:t>
            </a:r>
          </a:p>
        </p:txBody>
      </p:sp>
      <p:cxnSp>
        <p:nvCxnSpPr>
          <p:cNvPr id="28" name="Straight Arrow Connector 27">
            <a:extLst>
              <a:ext uri="{FF2B5EF4-FFF2-40B4-BE49-F238E27FC236}">
                <a16:creationId xmlns:a16="http://schemas.microsoft.com/office/drawing/2014/main" id="{851FB914-1FF3-A660-10BF-BC94A762BD8B}"/>
              </a:ext>
            </a:extLst>
          </p:cNvPr>
          <p:cNvCxnSpPr>
            <a:cxnSpLocks/>
          </p:cNvCxnSpPr>
          <p:nvPr/>
        </p:nvCxnSpPr>
        <p:spPr bwMode="auto">
          <a:xfrm flipV="1">
            <a:off x="5254260" y="3838353"/>
            <a:ext cx="114445" cy="16284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9" name="TextBox 28">
            <a:extLst>
              <a:ext uri="{FF2B5EF4-FFF2-40B4-BE49-F238E27FC236}">
                <a16:creationId xmlns:a16="http://schemas.microsoft.com/office/drawing/2014/main" id="{F7719E65-A207-9166-F644-8E2CE1319A59}"/>
              </a:ext>
            </a:extLst>
          </p:cNvPr>
          <p:cNvSpPr txBox="1"/>
          <p:nvPr/>
        </p:nvSpPr>
        <p:spPr>
          <a:xfrm>
            <a:off x="4164367" y="3926113"/>
            <a:ext cx="2875852" cy="461665"/>
          </a:xfrm>
          <a:prstGeom prst="rect">
            <a:avLst/>
          </a:prstGeom>
          <a:noFill/>
        </p:spPr>
        <p:txBody>
          <a:bodyPr wrap="none" rtlCol="0">
            <a:spAutoFit/>
          </a:bodyPr>
          <a:lstStyle/>
          <a:p>
            <a:pPr algn="ctr"/>
            <a:r>
              <a:rPr lang="en-US" b="1" u="sng" dirty="0">
                <a:solidFill>
                  <a:srgbClr val="FF0000"/>
                </a:solidFill>
              </a:rPr>
              <a:t>This frame is transmitted at </a:t>
            </a:r>
          </a:p>
          <a:p>
            <a:pPr algn="ctr"/>
            <a:r>
              <a:rPr lang="en-US" b="1" u="sng" dirty="0">
                <a:solidFill>
                  <a:srgbClr val="FF0000"/>
                </a:solidFill>
              </a:rPr>
              <a:t>the same pre-correction as previous NDP</a:t>
            </a:r>
          </a:p>
        </p:txBody>
      </p:sp>
    </p:spTree>
    <p:extLst>
      <p:ext uri="{BB962C8B-B14F-4D97-AF65-F5344CB8AC3E}">
        <p14:creationId xmlns:p14="http://schemas.microsoft.com/office/powerpoint/2010/main" val="2014668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69C7BE2-6BE9-1786-EE0A-F33F43BF3D3C}"/>
              </a:ext>
            </a:extLst>
          </p:cNvPr>
          <p:cNvSpPr>
            <a:spLocks noGrp="1"/>
          </p:cNvSpPr>
          <p:nvPr>
            <p:ph idx="1"/>
          </p:nvPr>
        </p:nvSpPr>
        <p:spPr/>
        <p:txBody>
          <a:bodyPr/>
          <a:lstStyle/>
          <a:p>
            <a:r>
              <a:rPr lang="en-US" sz="1400" dirty="0"/>
              <a:t>Below we show the Rx sensitivity loss for MCS9 and MCS11 at 10% PER </a:t>
            </a:r>
            <a:endParaRPr lang="en-US" sz="1200" dirty="0"/>
          </a:p>
          <a:p>
            <a:endParaRPr lang="en-US" sz="1400" dirty="0"/>
          </a:p>
        </p:txBody>
      </p:sp>
      <p:sp>
        <p:nvSpPr>
          <p:cNvPr id="3" name="Title 2">
            <a:extLst>
              <a:ext uri="{FF2B5EF4-FFF2-40B4-BE49-F238E27FC236}">
                <a16:creationId xmlns:a16="http://schemas.microsoft.com/office/drawing/2014/main" id="{DC552BC0-6C3B-4F43-569E-D834A45D44C9}"/>
              </a:ext>
            </a:extLst>
          </p:cNvPr>
          <p:cNvSpPr>
            <a:spLocks noGrp="1"/>
          </p:cNvSpPr>
          <p:nvPr>
            <p:ph type="title"/>
          </p:nvPr>
        </p:nvSpPr>
        <p:spPr/>
        <p:txBody>
          <a:bodyPr/>
          <a:lstStyle/>
          <a:p>
            <a:r>
              <a:rPr lang="en-US" dirty="0"/>
              <a:t>Impact of 350 Hz CFO during joint NDP</a:t>
            </a:r>
          </a:p>
        </p:txBody>
      </p:sp>
      <p:sp>
        <p:nvSpPr>
          <p:cNvPr id="4" name="Date Placeholder 3">
            <a:extLst>
              <a:ext uri="{FF2B5EF4-FFF2-40B4-BE49-F238E27FC236}">
                <a16:creationId xmlns:a16="http://schemas.microsoft.com/office/drawing/2014/main" id="{8ABE5813-2BF9-B78B-22E1-24F4F4411850}"/>
              </a:ext>
            </a:extLst>
          </p:cNvPr>
          <p:cNvSpPr>
            <a:spLocks noGrp="1"/>
          </p:cNvSpPr>
          <p:nvPr>
            <p:ph type="dt" sz="half" idx="10"/>
          </p:nvPr>
        </p:nvSpPr>
        <p:spPr/>
        <p:txBody>
          <a:bodyPr/>
          <a:lstStyle/>
          <a:p>
            <a:pPr>
              <a:defRPr/>
            </a:pPr>
            <a:r>
              <a:rPr lang="en-US"/>
              <a:t>March 2024</a:t>
            </a:r>
            <a:endParaRPr lang="en-US" dirty="0"/>
          </a:p>
        </p:txBody>
      </p:sp>
      <p:sp>
        <p:nvSpPr>
          <p:cNvPr id="5" name="Slide Number Placeholder 4">
            <a:extLst>
              <a:ext uri="{FF2B5EF4-FFF2-40B4-BE49-F238E27FC236}">
                <a16:creationId xmlns:a16="http://schemas.microsoft.com/office/drawing/2014/main" id="{583054EB-F18F-D68E-4884-1A3EECF4FC48}"/>
              </a:ext>
            </a:extLst>
          </p:cNvPr>
          <p:cNvSpPr>
            <a:spLocks noGrp="1"/>
          </p:cNvSpPr>
          <p:nvPr>
            <p:ph type="sldNum" sz="quarter" idx="12"/>
          </p:nvPr>
        </p:nvSpPr>
        <p:spPr>
          <a:xfrm>
            <a:off x="4353614" y="6492889"/>
            <a:ext cx="530225" cy="182562"/>
          </a:xfrm>
        </p:spPr>
        <p:txBody>
          <a:bodyPr/>
          <a:lstStyle/>
          <a:p>
            <a:pPr>
              <a:defRPr/>
            </a:pPr>
            <a:r>
              <a:rPr lang="en-US"/>
              <a:t>Slide </a:t>
            </a:r>
            <a:fld id="{7614916F-BBEF-4684-B6F5-1E636F42BA02}" type="slidenum">
              <a:rPr lang="en-US" smtClean="0"/>
              <a:pPr>
                <a:defRPr/>
              </a:pPr>
              <a:t>15</a:t>
            </a:fld>
            <a:endParaRPr lang="en-US"/>
          </a:p>
        </p:txBody>
      </p:sp>
      <p:sp>
        <p:nvSpPr>
          <p:cNvPr id="6" name="Footer Placeholder 5">
            <a:extLst>
              <a:ext uri="{FF2B5EF4-FFF2-40B4-BE49-F238E27FC236}">
                <a16:creationId xmlns:a16="http://schemas.microsoft.com/office/drawing/2014/main" id="{1508EB07-2185-486E-5606-0FBF264F73EC}"/>
              </a:ext>
            </a:extLst>
          </p:cNvPr>
          <p:cNvSpPr>
            <a:spLocks noGrp="1"/>
          </p:cNvSpPr>
          <p:nvPr>
            <p:ph type="ftr" sz="quarter" idx="3"/>
          </p:nvPr>
        </p:nvSpPr>
        <p:spPr>
          <a:xfrm>
            <a:off x="5449842" y="6492889"/>
            <a:ext cx="3102709" cy="184666"/>
          </a:xfrm>
        </p:spPr>
        <p:txBody>
          <a:bodyPr/>
          <a:lstStyle/>
          <a:p>
            <a:pPr>
              <a:defRPr/>
            </a:pPr>
            <a:r>
              <a:rPr lang="en-US" altLang="ko-KR"/>
              <a:t>Sameer Vermani et al., Qualcomm Technologies Inc.</a:t>
            </a:r>
            <a:endParaRPr lang="en-US" altLang="ko-KR" dirty="0"/>
          </a:p>
        </p:txBody>
      </p:sp>
      <p:sp>
        <p:nvSpPr>
          <p:cNvPr id="9" name="TextBox 8">
            <a:extLst>
              <a:ext uri="{FF2B5EF4-FFF2-40B4-BE49-F238E27FC236}">
                <a16:creationId xmlns:a16="http://schemas.microsoft.com/office/drawing/2014/main" id="{DBE3A67C-54C4-6A33-7EEF-31B1363B516C}"/>
              </a:ext>
            </a:extLst>
          </p:cNvPr>
          <p:cNvSpPr txBox="1"/>
          <p:nvPr/>
        </p:nvSpPr>
        <p:spPr>
          <a:xfrm>
            <a:off x="498000" y="5115123"/>
            <a:ext cx="8148000" cy="307777"/>
          </a:xfrm>
          <a:prstGeom prst="rect">
            <a:avLst/>
          </a:prstGeom>
          <a:noFill/>
        </p:spPr>
        <p:txBody>
          <a:bodyPr wrap="none" rtlCol="0">
            <a:spAutoFit/>
          </a:bodyPr>
          <a:lstStyle/>
          <a:p>
            <a:r>
              <a:rPr lang="en-US" sz="1400" b="1" dirty="0"/>
              <a:t>Conclusion: 350 Hz can be tolerated, for MCS9 with 10 dB isolation and for MCS11 with 15 dB isolation</a:t>
            </a:r>
          </a:p>
        </p:txBody>
      </p:sp>
      <p:graphicFrame>
        <p:nvGraphicFramePr>
          <p:cNvPr id="12" name="Table 11">
            <a:extLst>
              <a:ext uri="{FF2B5EF4-FFF2-40B4-BE49-F238E27FC236}">
                <a16:creationId xmlns:a16="http://schemas.microsoft.com/office/drawing/2014/main" id="{A30E5C47-C130-E1BA-EA37-025FDC94777A}"/>
              </a:ext>
            </a:extLst>
          </p:cNvPr>
          <p:cNvGraphicFramePr>
            <a:graphicFrameLocks noGrp="1"/>
          </p:cNvGraphicFramePr>
          <p:nvPr/>
        </p:nvGraphicFramePr>
        <p:xfrm>
          <a:off x="1570726" y="2501900"/>
          <a:ext cx="6096000" cy="18542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195650760"/>
                    </a:ext>
                  </a:extLst>
                </a:gridCol>
                <a:gridCol w="2032000">
                  <a:extLst>
                    <a:ext uri="{9D8B030D-6E8A-4147-A177-3AD203B41FA5}">
                      <a16:colId xmlns:a16="http://schemas.microsoft.com/office/drawing/2014/main" val="2392938031"/>
                    </a:ext>
                  </a:extLst>
                </a:gridCol>
                <a:gridCol w="2032000">
                  <a:extLst>
                    <a:ext uri="{9D8B030D-6E8A-4147-A177-3AD203B41FA5}">
                      <a16:colId xmlns:a16="http://schemas.microsoft.com/office/drawing/2014/main" val="852901290"/>
                    </a:ext>
                  </a:extLst>
                </a:gridCol>
              </a:tblGrid>
              <a:tr h="370840">
                <a:tc>
                  <a:txBody>
                    <a:bodyPr/>
                    <a:lstStyle/>
                    <a:p>
                      <a:pPr algn="ctr"/>
                      <a:r>
                        <a:rPr lang="en-US" dirty="0"/>
                        <a:t>Isolation (dB)</a:t>
                      </a:r>
                    </a:p>
                  </a:txBody>
                  <a:tcPr/>
                </a:tc>
                <a:tc>
                  <a:txBody>
                    <a:bodyPr/>
                    <a:lstStyle/>
                    <a:p>
                      <a:pPr algn="ctr"/>
                      <a:r>
                        <a:rPr lang="en-US" dirty="0"/>
                        <a:t>MCS9</a:t>
                      </a:r>
                    </a:p>
                  </a:txBody>
                  <a:tcPr/>
                </a:tc>
                <a:tc>
                  <a:txBody>
                    <a:bodyPr/>
                    <a:lstStyle/>
                    <a:p>
                      <a:pPr algn="ctr"/>
                      <a:r>
                        <a:rPr lang="en-US" dirty="0"/>
                        <a:t>MCS11</a:t>
                      </a:r>
                    </a:p>
                  </a:txBody>
                  <a:tcPr/>
                </a:tc>
                <a:extLst>
                  <a:ext uri="{0D108BD9-81ED-4DB2-BD59-A6C34878D82A}">
                    <a16:rowId xmlns:a16="http://schemas.microsoft.com/office/drawing/2014/main" val="3687733553"/>
                  </a:ext>
                </a:extLst>
              </a:tr>
              <a:tr h="370840">
                <a:tc>
                  <a:txBody>
                    <a:bodyPr/>
                    <a:lstStyle/>
                    <a:p>
                      <a:pPr algn="ctr"/>
                      <a:r>
                        <a:rPr lang="en-US"/>
                        <a:t>5</a:t>
                      </a:r>
                    </a:p>
                  </a:txBody>
                  <a:tcPr anchor="ctr"/>
                </a:tc>
                <a:tc>
                  <a:txBody>
                    <a:bodyPr/>
                    <a:lstStyle/>
                    <a:p>
                      <a:pPr algn="ctr"/>
                      <a:r>
                        <a:rPr lang="en-US" dirty="0"/>
                        <a:t>4 dB</a:t>
                      </a:r>
                    </a:p>
                  </a:txBody>
                  <a:tcPr anchor="ctr"/>
                </a:tc>
                <a:tc>
                  <a:txBody>
                    <a:bodyPr/>
                    <a:lstStyle/>
                    <a:p>
                      <a:pPr algn="ctr"/>
                      <a:r>
                        <a:rPr lang="en-US"/>
                        <a:t>&gt;10% Err Floor</a:t>
                      </a:r>
                    </a:p>
                  </a:txBody>
                  <a:tcPr anchor="ctr"/>
                </a:tc>
                <a:extLst>
                  <a:ext uri="{0D108BD9-81ED-4DB2-BD59-A6C34878D82A}">
                    <a16:rowId xmlns:a16="http://schemas.microsoft.com/office/drawing/2014/main" val="83776687"/>
                  </a:ext>
                </a:extLst>
              </a:tr>
              <a:tr h="370840">
                <a:tc>
                  <a:txBody>
                    <a:bodyPr/>
                    <a:lstStyle/>
                    <a:p>
                      <a:pPr algn="ctr"/>
                      <a:r>
                        <a:rPr lang="en-US"/>
                        <a:t>10</a:t>
                      </a:r>
                    </a:p>
                  </a:txBody>
                  <a:tcPr anchor="ctr"/>
                </a:tc>
                <a:tc>
                  <a:txBody>
                    <a:bodyPr/>
                    <a:lstStyle/>
                    <a:p>
                      <a:pPr algn="ctr"/>
                      <a:r>
                        <a:rPr lang="en-US" dirty="0"/>
                        <a:t>0 dB</a:t>
                      </a:r>
                    </a:p>
                  </a:txBody>
                  <a:tcPr anchor="ctr"/>
                </a:tc>
                <a:tc>
                  <a:txBody>
                    <a:bodyPr/>
                    <a:lstStyle/>
                    <a:p>
                      <a:pPr algn="ctr"/>
                      <a:r>
                        <a:rPr lang="en-US" dirty="0"/>
                        <a:t>5 dB</a:t>
                      </a:r>
                    </a:p>
                  </a:txBody>
                  <a:tcPr anchor="ctr"/>
                </a:tc>
                <a:extLst>
                  <a:ext uri="{0D108BD9-81ED-4DB2-BD59-A6C34878D82A}">
                    <a16:rowId xmlns:a16="http://schemas.microsoft.com/office/drawing/2014/main" val="4070538429"/>
                  </a:ext>
                </a:extLst>
              </a:tr>
              <a:tr h="370840">
                <a:tc>
                  <a:txBody>
                    <a:bodyPr/>
                    <a:lstStyle/>
                    <a:p>
                      <a:pPr algn="ctr"/>
                      <a:r>
                        <a:rPr lang="en-US"/>
                        <a:t>15</a:t>
                      </a:r>
                    </a:p>
                  </a:txBody>
                  <a:tcPr anchor="ctr"/>
                </a:tc>
                <a:tc>
                  <a:txBody>
                    <a:bodyPr/>
                    <a:lstStyle/>
                    <a:p>
                      <a:pPr algn="ctr"/>
                      <a:r>
                        <a:rPr lang="en-US" dirty="0"/>
                        <a:t>0 dB</a:t>
                      </a:r>
                    </a:p>
                  </a:txBody>
                  <a:tcPr anchor="ctr"/>
                </a:tc>
                <a:tc>
                  <a:txBody>
                    <a:bodyPr/>
                    <a:lstStyle/>
                    <a:p>
                      <a:pPr algn="ctr"/>
                      <a:r>
                        <a:rPr lang="en-US" dirty="0"/>
                        <a:t>0.5 dB</a:t>
                      </a:r>
                    </a:p>
                  </a:txBody>
                  <a:tcPr anchor="ctr"/>
                </a:tc>
                <a:extLst>
                  <a:ext uri="{0D108BD9-81ED-4DB2-BD59-A6C34878D82A}">
                    <a16:rowId xmlns:a16="http://schemas.microsoft.com/office/drawing/2014/main" val="682524070"/>
                  </a:ext>
                </a:extLst>
              </a:tr>
              <a:tr h="370840">
                <a:tc>
                  <a:txBody>
                    <a:bodyPr/>
                    <a:lstStyle/>
                    <a:p>
                      <a:pPr algn="ctr"/>
                      <a:r>
                        <a:rPr lang="en-US"/>
                        <a:t>20</a:t>
                      </a:r>
                    </a:p>
                  </a:txBody>
                  <a:tcPr anchor="ctr"/>
                </a:tc>
                <a:tc>
                  <a:txBody>
                    <a:bodyPr/>
                    <a:lstStyle/>
                    <a:p>
                      <a:pPr algn="ctr"/>
                      <a:r>
                        <a:rPr lang="en-US" dirty="0"/>
                        <a:t>0 dB</a:t>
                      </a:r>
                    </a:p>
                  </a:txBody>
                  <a:tcPr anchor="ctr"/>
                </a:tc>
                <a:tc>
                  <a:txBody>
                    <a:bodyPr/>
                    <a:lstStyle/>
                    <a:p>
                      <a:pPr algn="ctr"/>
                      <a:r>
                        <a:rPr lang="en-US" dirty="0"/>
                        <a:t>0 dB</a:t>
                      </a:r>
                    </a:p>
                  </a:txBody>
                  <a:tcPr anchor="ctr"/>
                </a:tc>
                <a:extLst>
                  <a:ext uri="{0D108BD9-81ED-4DB2-BD59-A6C34878D82A}">
                    <a16:rowId xmlns:a16="http://schemas.microsoft.com/office/drawing/2014/main" val="1653183159"/>
                  </a:ext>
                </a:extLst>
              </a:tr>
            </a:tbl>
          </a:graphicData>
        </a:graphic>
      </p:graphicFrame>
    </p:spTree>
    <p:extLst>
      <p:ext uri="{BB962C8B-B14F-4D97-AF65-F5344CB8AC3E}">
        <p14:creationId xmlns:p14="http://schemas.microsoft.com/office/powerpoint/2010/main" val="3250687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F60398-D4F1-1D9D-A253-C92C2F835511}"/>
              </a:ext>
            </a:extLst>
          </p:cNvPr>
          <p:cNvSpPr>
            <a:spLocks noGrp="1"/>
          </p:cNvSpPr>
          <p:nvPr>
            <p:ph idx="1"/>
          </p:nvPr>
        </p:nvSpPr>
        <p:spPr>
          <a:xfrm>
            <a:off x="685800" y="1698281"/>
            <a:ext cx="7772400" cy="4722813"/>
          </a:xfrm>
        </p:spPr>
        <p:txBody>
          <a:bodyPr/>
          <a:lstStyle/>
          <a:p>
            <a:r>
              <a:rPr lang="en-US" sz="1400" dirty="0"/>
              <a:t>Sounding happens one BSS at a time (shown by BRCM[1])</a:t>
            </a:r>
          </a:p>
          <a:p>
            <a:pPr lvl="1"/>
            <a:r>
              <a:rPr lang="en-US" sz="1200" dirty="0"/>
              <a:t>Below shows the 2 AP, 1STA per AP case</a:t>
            </a:r>
          </a:p>
          <a:p>
            <a:pPr lvl="1"/>
            <a:r>
              <a:rPr lang="en-US" sz="1200" dirty="0"/>
              <a:t>Phase 1 sounds STA1 in BSS1 and phase 2 sounds STA2 in BSS2</a:t>
            </a:r>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100" dirty="0"/>
          </a:p>
          <a:p>
            <a:endParaRPr lang="en-US" sz="1200" dirty="0"/>
          </a:p>
          <a:p>
            <a:r>
              <a:rPr lang="en-US" sz="1200" dirty="0"/>
              <a:t>If the two APs just transmit NDPs at their frequency, the feedback tones at the two APs  may differ by up-to 40ppm</a:t>
            </a:r>
          </a:p>
          <a:p>
            <a:r>
              <a:rPr lang="en-US" sz="1200" dirty="0"/>
              <a:t>During actual transmission stage, we will have to make shared AP synchronize to sharing AP for the joint LTF phase</a:t>
            </a:r>
          </a:p>
          <a:p>
            <a:r>
              <a:rPr lang="en-US" sz="1200" dirty="0"/>
              <a:t>Ran sims to evaluate performance impact of precoding tones being different than transmission tones</a:t>
            </a:r>
          </a:p>
          <a:p>
            <a:endParaRPr lang="en-US" sz="1200" dirty="0"/>
          </a:p>
        </p:txBody>
      </p:sp>
      <p:sp>
        <p:nvSpPr>
          <p:cNvPr id="3" name="Title 2">
            <a:extLst>
              <a:ext uri="{FF2B5EF4-FFF2-40B4-BE49-F238E27FC236}">
                <a16:creationId xmlns:a16="http://schemas.microsoft.com/office/drawing/2014/main" id="{C42E9107-2E9F-543E-7965-1FAEA635C16E}"/>
              </a:ext>
            </a:extLst>
          </p:cNvPr>
          <p:cNvSpPr>
            <a:spLocks noGrp="1"/>
          </p:cNvSpPr>
          <p:nvPr>
            <p:ph type="title"/>
          </p:nvPr>
        </p:nvSpPr>
        <p:spPr/>
        <p:txBody>
          <a:bodyPr/>
          <a:lstStyle/>
          <a:p>
            <a:r>
              <a:rPr lang="en-US" dirty="0"/>
              <a:t>Sequential Sounding CFO Issues</a:t>
            </a:r>
          </a:p>
        </p:txBody>
      </p:sp>
      <p:sp>
        <p:nvSpPr>
          <p:cNvPr id="4" name="Date Placeholder 3">
            <a:extLst>
              <a:ext uri="{FF2B5EF4-FFF2-40B4-BE49-F238E27FC236}">
                <a16:creationId xmlns:a16="http://schemas.microsoft.com/office/drawing/2014/main" id="{BEC2C5A2-358E-65CD-69C4-8AB69FA6F623}"/>
              </a:ext>
            </a:extLst>
          </p:cNvPr>
          <p:cNvSpPr>
            <a:spLocks noGrp="1"/>
          </p:cNvSpPr>
          <p:nvPr>
            <p:ph type="dt" sz="half" idx="10"/>
          </p:nvPr>
        </p:nvSpPr>
        <p:spPr/>
        <p:txBody>
          <a:bodyPr/>
          <a:lstStyle/>
          <a:p>
            <a:pPr>
              <a:defRPr/>
            </a:pPr>
            <a:r>
              <a:rPr lang="en-US"/>
              <a:t>October 2024</a:t>
            </a:r>
            <a:endParaRPr lang="en-US" dirty="0"/>
          </a:p>
        </p:txBody>
      </p:sp>
      <p:sp>
        <p:nvSpPr>
          <p:cNvPr id="5" name="Slide Number Placeholder 4">
            <a:extLst>
              <a:ext uri="{FF2B5EF4-FFF2-40B4-BE49-F238E27FC236}">
                <a16:creationId xmlns:a16="http://schemas.microsoft.com/office/drawing/2014/main" id="{DCC8229E-D7B6-5694-36E2-B6932D3FD28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16</a:t>
            </a:fld>
            <a:endParaRPr lang="en-US"/>
          </a:p>
        </p:txBody>
      </p:sp>
      <p:sp>
        <p:nvSpPr>
          <p:cNvPr id="6" name="Footer Placeholder 5">
            <a:extLst>
              <a:ext uri="{FF2B5EF4-FFF2-40B4-BE49-F238E27FC236}">
                <a16:creationId xmlns:a16="http://schemas.microsoft.com/office/drawing/2014/main" id="{89EFC04C-3041-9EE8-5E9A-971D41A1DE3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cxnSp>
        <p:nvCxnSpPr>
          <p:cNvPr id="15" name="Straight Connector 14">
            <a:extLst>
              <a:ext uri="{FF2B5EF4-FFF2-40B4-BE49-F238E27FC236}">
                <a16:creationId xmlns:a16="http://schemas.microsoft.com/office/drawing/2014/main" id="{64AEB820-32AC-1FD8-DBE4-DFDC531C3E02}"/>
              </a:ext>
            </a:extLst>
          </p:cNvPr>
          <p:cNvCxnSpPr/>
          <p:nvPr/>
        </p:nvCxnSpPr>
        <p:spPr>
          <a:xfrm flipV="1">
            <a:off x="374146" y="3294145"/>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178776DA-663C-FD2E-D860-9574393C14CB}"/>
              </a:ext>
            </a:extLst>
          </p:cNvPr>
          <p:cNvSpPr/>
          <p:nvPr/>
        </p:nvSpPr>
        <p:spPr bwMode="auto">
          <a:xfrm>
            <a:off x="554288" y="2925744"/>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24" name="Straight Connector 23">
            <a:extLst>
              <a:ext uri="{FF2B5EF4-FFF2-40B4-BE49-F238E27FC236}">
                <a16:creationId xmlns:a16="http://schemas.microsoft.com/office/drawing/2014/main" id="{630FE298-2A15-2D75-229A-3B494753D2A6}"/>
              </a:ext>
            </a:extLst>
          </p:cNvPr>
          <p:cNvCxnSpPr/>
          <p:nvPr/>
        </p:nvCxnSpPr>
        <p:spPr>
          <a:xfrm flipV="1">
            <a:off x="374146" y="3793471"/>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49CEEAA1-CD44-1182-2DAB-657C5AF9C77E}"/>
              </a:ext>
            </a:extLst>
          </p:cNvPr>
          <p:cNvSpPr txBox="1"/>
          <p:nvPr/>
        </p:nvSpPr>
        <p:spPr>
          <a:xfrm>
            <a:off x="-17615" y="2865415"/>
            <a:ext cx="649537"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Sharing</a:t>
            </a:r>
          </a:p>
          <a:p>
            <a:pPr>
              <a:lnSpc>
                <a:spcPct val="90000"/>
              </a:lnSpc>
              <a:spcAft>
                <a:spcPts val="300"/>
              </a:spcAft>
            </a:pPr>
            <a:r>
              <a:rPr lang="en-US" dirty="0">
                <a:solidFill>
                  <a:schemeClr val="tx1">
                    <a:lumMod val="75000"/>
                    <a:lumOff val="25000"/>
                  </a:schemeClr>
                </a:solidFill>
                <a:latin typeface="Calibre Semibold" pitchFamily="34" charset="0"/>
              </a:rPr>
              <a:t> AP1</a:t>
            </a:r>
          </a:p>
        </p:txBody>
      </p:sp>
      <p:sp>
        <p:nvSpPr>
          <p:cNvPr id="27" name="TextBox 26">
            <a:extLst>
              <a:ext uri="{FF2B5EF4-FFF2-40B4-BE49-F238E27FC236}">
                <a16:creationId xmlns:a16="http://schemas.microsoft.com/office/drawing/2014/main" id="{E47B0527-757D-8EE6-BF7A-ABF492CDC5F0}"/>
              </a:ext>
            </a:extLst>
          </p:cNvPr>
          <p:cNvSpPr txBox="1"/>
          <p:nvPr/>
        </p:nvSpPr>
        <p:spPr>
          <a:xfrm>
            <a:off x="-27810" y="3430514"/>
            <a:ext cx="61702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Shared</a:t>
            </a:r>
          </a:p>
          <a:p>
            <a:pPr>
              <a:lnSpc>
                <a:spcPct val="90000"/>
              </a:lnSpc>
              <a:spcAft>
                <a:spcPts val="300"/>
              </a:spcAft>
            </a:pPr>
            <a:r>
              <a:rPr lang="en-US" dirty="0">
                <a:solidFill>
                  <a:schemeClr val="tx1">
                    <a:lumMod val="75000"/>
                    <a:lumOff val="25000"/>
                  </a:schemeClr>
                </a:solidFill>
                <a:latin typeface="Calibre Semibold" pitchFamily="34" charset="0"/>
              </a:rPr>
              <a:t> AP2</a:t>
            </a:r>
          </a:p>
        </p:txBody>
      </p:sp>
      <p:sp>
        <p:nvSpPr>
          <p:cNvPr id="28" name="Rectangle 27">
            <a:extLst>
              <a:ext uri="{FF2B5EF4-FFF2-40B4-BE49-F238E27FC236}">
                <a16:creationId xmlns:a16="http://schemas.microsoft.com/office/drawing/2014/main" id="{67721FEA-1D19-C399-F940-A058E5BAA03E}"/>
              </a:ext>
            </a:extLst>
          </p:cNvPr>
          <p:cNvSpPr/>
          <p:nvPr/>
        </p:nvSpPr>
        <p:spPr bwMode="auto">
          <a:xfrm>
            <a:off x="1214964" y="2925744"/>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29" name="Straight Connector 28">
            <a:extLst>
              <a:ext uri="{FF2B5EF4-FFF2-40B4-BE49-F238E27FC236}">
                <a16:creationId xmlns:a16="http://schemas.microsoft.com/office/drawing/2014/main" id="{D30599C5-FF47-53B7-45B3-95D13FC744CC}"/>
              </a:ext>
            </a:extLst>
          </p:cNvPr>
          <p:cNvCxnSpPr/>
          <p:nvPr/>
        </p:nvCxnSpPr>
        <p:spPr>
          <a:xfrm flipV="1">
            <a:off x="374146" y="4388894"/>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ACAA3352-2B03-7E29-097A-D764A3F357C5}"/>
              </a:ext>
            </a:extLst>
          </p:cNvPr>
          <p:cNvSpPr txBox="1"/>
          <p:nvPr/>
        </p:nvSpPr>
        <p:spPr>
          <a:xfrm>
            <a:off x="-49015" y="3940803"/>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31" name="Straight Connector 30">
            <a:extLst>
              <a:ext uri="{FF2B5EF4-FFF2-40B4-BE49-F238E27FC236}">
                <a16:creationId xmlns:a16="http://schemas.microsoft.com/office/drawing/2014/main" id="{E78AD457-7607-1EC1-4E6E-BEE96C10975C}"/>
              </a:ext>
            </a:extLst>
          </p:cNvPr>
          <p:cNvCxnSpPr>
            <a:cxnSpLocks/>
          </p:cNvCxnSpPr>
          <p:nvPr/>
        </p:nvCxnSpPr>
        <p:spPr>
          <a:xfrm flipV="1">
            <a:off x="414172" y="4965996"/>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7E75C197-4F3F-BFBF-17FA-562EE0B6E781}"/>
              </a:ext>
            </a:extLst>
          </p:cNvPr>
          <p:cNvSpPr txBox="1"/>
          <p:nvPr/>
        </p:nvSpPr>
        <p:spPr>
          <a:xfrm>
            <a:off x="-17615" y="4518034"/>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33" name="Rectangle 32">
            <a:extLst>
              <a:ext uri="{FF2B5EF4-FFF2-40B4-BE49-F238E27FC236}">
                <a16:creationId xmlns:a16="http://schemas.microsoft.com/office/drawing/2014/main" id="{9E86573C-E8FF-4741-0A84-0E8A452ED27F}"/>
              </a:ext>
            </a:extLst>
          </p:cNvPr>
          <p:cNvSpPr/>
          <p:nvPr/>
        </p:nvSpPr>
        <p:spPr bwMode="auto">
          <a:xfrm>
            <a:off x="2236302" y="4000938"/>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34" name="Rectangle 33">
            <a:extLst>
              <a:ext uri="{FF2B5EF4-FFF2-40B4-BE49-F238E27FC236}">
                <a16:creationId xmlns:a16="http://schemas.microsoft.com/office/drawing/2014/main" id="{54C7FB66-BE39-A78B-983D-99B5539762F4}"/>
              </a:ext>
            </a:extLst>
          </p:cNvPr>
          <p:cNvSpPr/>
          <p:nvPr/>
        </p:nvSpPr>
        <p:spPr bwMode="auto">
          <a:xfrm>
            <a:off x="1795670" y="2925744"/>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35" name="Rectangle 34">
            <a:extLst>
              <a:ext uri="{FF2B5EF4-FFF2-40B4-BE49-F238E27FC236}">
                <a16:creationId xmlns:a16="http://schemas.microsoft.com/office/drawing/2014/main" id="{ADE2A21E-384F-BA1A-8762-71057F9FA084}"/>
              </a:ext>
            </a:extLst>
          </p:cNvPr>
          <p:cNvSpPr/>
          <p:nvPr/>
        </p:nvSpPr>
        <p:spPr bwMode="auto">
          <a:xfrm>
            <a:off x="4037067" y="2911963"/>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36" name="Rectangle 35">
            <a:extLst>
              <a:ext uri="{FF2B5EF4-FFF2-40B4-BE49-F238E27FC236}">
                <a16:creationId xmlns:a16="http://schemas.microsoft.com/office/drawing/2014/main" id="{F154D269-21D4-585D-2B3B-A9661EE81F58}"/>
              </a:ext>
            </a:extLst>
          </p:cNvPr>
          <p:cNvSpPr/>
          <p:nvPr/>
        </p:nvSpPr>
        <p:spPr bwMode="auto">
          <a:xfrm>
            <a:off x="2734522" y="2919270"/>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37" name="Rectangle 36">
            <a:extLst>
              <a:ext uri="{FF2B5EF4-FFF2-40B4-BE49-F238E27FC236}">
                <a16:creationId xmlns:a16="http://schemas.microsoft.com/office/drawing/2014/main" id="{5DF603FF-3CDE-5CED-A6CE-24EC4E903E5B}"/>
              </a:ext>
            </a:extLst>
          </p:cNvPr>
          <p:cNvSpPr/>
          <p:nvPr/>
        </p:nvSpPr>
        <p:spPr bwMode="auto">
          <a:xfrm>
            <a:off x="3368818" y="3420684"/>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38" name="Rectangle 37">
            <a:extLst>
              <a:ext uri="{FF2B5EF4-FFF2-40B4-BE49-F238E27FC236}">
                <a16:creationId xmlns:a16="http://schemas.microsoft.com/office/drawing/2014/main" id="{E67ACCF0-9309-938F-D429-307997ADB232}"/>
              </a:ext>
            </a:extLst>
          </p:cNvPr>
          <p:cNvSpPr/>
          <p:nvPr/>
        </p:nvSpPr>
        <p:spPr bwMode="auto">
          <a:xfrm>
            <a:off x="4447573" y="3996088"/>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39" name="Rectangle 38">
            <a:extLst>
              <a:ext uri="{FF2B5EF4-FFF2-40B4-BE49-F238E27FC236}">
                <a16:creationId xmlns:a16="http://schemas.microsoft.com/office/drawing/2014/main" id="{B32703BE-F685-91F3-B961-7469EA18AFA0}"/>
              </a:ext>
            </a:extLst>
          </p:cNvPr>
          <p:cNvSpPr/>
          <p:nvPr/>
        </p:nvSpPr>
        <p:spPr bwMode="auto">
          <a:xfrm>
            <a:off x="4910936" y="3403138"/>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40" name="Rectangle 39">
            <a:extLst>
              <a:ext uri="{FF2B5EF4-FFF2-40B4-BE49-F238E27FC236}">
                <a16:creationId xmlns:a16="http://schemas.microsoft.com/office/drawing/2014/main" id="{5602855E-8660-ED5D-6AB4-CFE7030862A1}"/>
              </a:ext>
            </a:extLst>
          </p:cNvPr>
          <p:cNvSpPr/>
          <p:nvPr/>
        </p:nvSpPr>
        <p:spPr bwMode="auto">
          <a:xfrm>
            <a:off x="6230159" y="3403138"/>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1" name="Rectangle 40">
            <a:extLst>
              <a:ext uri="{FF2B5EF4-FFF2-40B4-BE49-F238E27FC236}">
                <a16:creationId xmlns:a16="http://schemas.microsoft.com/office/drawing/2014/main" id="{AD0B6835-033C-5C5A-0A26-F71E81C4572D}"/>
              </a:ext>
            </a:extLst>
          </p:cNvPr>
          <p:cNvSpPr/>
          <p:nvPr/>
        </p:nvSpPr>
        <p:spPr bwMode="auto">
          <a:xfrm>
            <a:off x="5572644" y="3406447"/>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42" name="Rectangle 41">
            <a:extLst>
              <a:ext uri="{FF2B5EF4-FFF2-40B4-BE49-F238E27FC236}">
                <a16:creationId xmlns:a16="http://schemas.microsoft.com/office/drawing/2014/main" id="{C407B04C-AEBB-E699-D4A2-D77E720BEFBB}"/>
              </a:ext>
            </a:extLst>
          </p:cNvPr>
          <p:cNvSpPr/>
          <p:nvPr/>
        </p:nvSpPr>
        <p:spPr bwMode="auto">
          <a:xfrm>
            <a:off x="6621644" y="4559851"/>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43" name="Rectangle 42">
            <a:extLst>
              <a:ext uri="{FF2B5EF4-FFF2-40B4-BE49-F238E27FC236}">
                <a16:creationId xmlns:a16="http://schemas.microsoft.com/office/drawing/2014/main" id="{F8CFFA82-0D1F-A8FC-DB43-22081EE6AA10}"/>
              </a:ext>
            </a:extLst>
          </p:cNvPr>
          <p:cNvSpPr/>
          <p:nvPr/>
        </p:nvSpPr>
        <p:spPr bwMode="auto">
          <a:xfrm>
            <a:off x="7107796" y="3410202"/>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44" name="Rectangle 43">
            <a:extLst>
              <a:ext uri="{FF2B5EF4-FFF2-40B4-BE49-F238E27FC236}">
                <a16:creationId xmlns:a16="http://schemas.microsoft.com/office/drawing/2014/main" id="{5937B68B-A555-37E8-D3AB-021245BE9F12}"/>
              </a:ext>
            </a:extLst>
          </p:cNvPr>
          <p:cNvSpPr/>
          <p:nvPr/>
        </p:nvSpPr>
        <p:spPr bwMode="auto">
          <a:xfrm>
            <a:off x="7718996" y="2897889"/>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45" name="Rectangle 44">
            <a:extLst>
              <a:ext uri="{FF2B5EF4-FFF2-40B4-BE49-F238E27FC236}">
                <a16:creationId xmlns:a16="http://schemas.microsoft.com/office/drawing/2014/main" id="{FA7AC416-4B93-31BC-CA4F-E6F0EF29EA5A}"/>
              </a:ext>
            </a:extLst>
          </p:cNvPr>
          <p:cNvSpPr/>
          <p:nvPr/>
        </p:nvSpPr>
        <p:spPr bwMode="auto">
          <a:xfrm>
            <a:off x="8735106" y="4551884"/>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cxnSp>
        <p:nvCxnSpPr>
          <p:cNvPr id="46" name="Straight Arrow Connector 45">
            <a:extLst>
              <a:ext uri="{FF2B5EF4-FFF2-40B4-BE49-F238E27FC236}">
                <a16:creationId xmlns:a16="http://schemas.microsoft.com/office/drawing/2014/main" id="{EF10A523-62EE-2DB3-3964-670EEFA17CAA}"/>
              </a:ext>
            </a:extLst>
          </p:cNvPr>
          <p:cNvCxnSpPr>
            <a:cxnSpLocks/>
          </p:cNvCxnSpPr>
          <p:nvPr/>
        </p:nvCxnSpPr>
        <p:spPr bwMode="auto">
          <a:xfrm flipV="1">
            <a:off x="4947637" y="2631175"/>
            <a:ext cx="4182526" cy="4266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sp>
        <p:nvSpPr>
          <p:cNvPr id="47" name="Rectangle 46">
            <a:extLst>
              <a:ext uri="{FF2B5EF4-FFF2-40B4-BE49-F238E27FC236}">
                <a16:creationId xmlns:a16="http://schemas.microsoft.com/office/drawing/2014/main" id="{3A1C3A81-BB07-6DF7-6D52-B8276D66A141}"/>
              </a:ext>
            </a:extLst>
          </p:cNvPr>
          <p:cNvSpPr/>
          <p:nvPr/>
        </p:nvSpPr>
        <p:spPr bwMode="auto">
          <a:xfrm>
            <a:off x="8252866" y="3402530"/>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cxnSp>
        <p:nvCxnSpPr>
          <p:cNvPr id="48" name="Straight Arrow Connector 47">
            <a:extLst>
              <a:ext uri="{FF2B5EF4-FFF2-40B4-BE49-F238E27FC236}">
                <a16:creationId xmlns:a16="http://schemas.microsoft.com/office/drawing/2014/main" id="{CC5F9A88-28FB-9115-B3B5-F016224BCA4C}"/>
              </a:ext>
            </a:extLst>
          </p:cNvPr>
          <p:cNvCxnSpPr>
            <a:cxnSpLocks/>
          </p:cNvCxnSpPr>
          <p:nvPr/>
        </p:nvCxnSpPr>
        <p:spPr bwMode="auto">
          <a:xfrm flipV="1">
            <a:off x="554288" y="2680734"/>
            <a:ext cx="4272418" cy="6474"/>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49" name="Straight Connector 48">
            <a:extLst>
              <a:ext uri="{FF2B5EF4-FFF2-40B4-BE49-F238E27FC236}">
                <a16:creationId xmlns:a16="http://schemas.microsoft.com/office/drawing/2014/main" id="{CE097D45-D82B-CA73-C22A-752148C63895}"/>
              </a:ext>
            </a:extLst>
          </p:cNvPr>
          <p:cNvCxnSpPr/>
          <p:nvPr/>
        </p:nvCxnSpPr>
        <p:spPr bwMode="auto">
          <a:xfrm>
            <a:off x="4904768" y="2506491"/>
            <a:ext cx="0" cy="334698"/>
          </a:xfrm>
          <a:prstGeom prst="line">
            <a:avLst/>
          </a:prstGeom>
          <a:solidFill>
            <a:schemeClr val="accent1"/>
          </a:solidFill>
          <a:ln w="38100" cap="flat" cmpd="sng" algn="ctr">
            <a:solidFill>
              <a:srgbClr val="FF0000"/>
            </a:solidFill>
            <a:prstDash val="solid"/>
            <a:round/>
            <a:headEnd type="none" w="sm" len="sm"/>
            <a:tailEnd type="none" w="sm" len="sm"/>
          </a:ln>
          <a:effectLst/>
        </p:spPr>
      </p:cxnSp>
      <p:sp>
        <p:nvSpPr>
          <p:cNvPr id="51" name="TextBox 50">
            <a:extLst>
              <a:ext uri="{FF2B5EF4-FFF2-40B4-BE49-F238E27FC236}">
                <a16:creationId xmlns:a16="http://schemas.microsoft.com/office/drawing/2014/main" id="{7D9EA65F-7FD6-EB75-A00C-0E24D81EA889}"/>
              </a:ext>
            </a:extLst>
          </p:cNvPr>
          <p:cNvSpPr txBox="1"/>
          <p:nvPr/>
        </p:nvSpPr>
        <p:spPr>
          <a:xfrm>
            <a:off x="2236302" y="2396841"/>
            <a:ext cx="684803" cy="276999"/>
          </a:xfrm>
          <a:prstGeom prst="rect">
            <a:avLst/>
          </a:prstGeom>
          <a:noFill/>
        </p:spPr>
        <p:txBody>
          <a:bodyPr wrap="none" rtlCol="0">
            <a:spAutoFit/>
          </a:bodyPr>
          <a:lstStyle/>
          <a:p>
            <a:r>
              <a:rPr lang="en-US" b="1" u="sng" dirty="0"/>
              <a:t>Phase 1</a:t>
            </a:r>
          </a:p>
        </p:txBody>
      </p:sp>
      <p:sp>
        <p:nvSpPr>
          <p:cNvPr id="53" name="TextBox 52">
            <a:extLst>
              <a:ext uri="{FF2B5EF4-FFF2-40B4-BE49-F238E27FC236}">
                <a16:creationId xmlns:a16="http://schemas.microsoft.com/office/drawing/2014/main" id="{B4A64CBB-0F00-26AD-C6CD-5579A5916DFE}"/>
              </a:ext>
            </a:extLst>
          </p:cNvPr>
          <p:cNvSpPr txBox="1"/>
          <p:nvPr/>
        </p:nvSpPr>
        <p:spPr>
          <a:xfrm>
            <a:off x="6273454" y="2366868"/>
            <a:ext cx="684803" cy="276999"/>
          </a:xfrm>
          <a:prstGeom prst="rect">
            <a:avLst/>
          </a:prstGeom>
          <a:noFill/>
        </p:spPr>
        <p:txBody>
          <a:bodyPr wrap="none" rtlCol="0">
            <a:spAutoFit/>
          </a:bodyPr>
          <a:lstStyle/>
          <a:p>
            <a:r>
              <a:rPr lang="en-US" b="1" u="sng" dirty="0"/>
              <a:t>Phase 2</a:t>
            </a:r>
          </a:p>
        </p:txBody>
      </p:sp>
    </p:spTree>
    <p:extLst>
      <p:ext uri="{BB962C8B-B14F-4D97-AF65-F5344CB8AC3E}">
        <p14:creationId xmlns:p14="http://schemas.microsoft.com/office/powerpoint/2010/main" val="2587584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76CE571-A3FF-46FC-D140-068D2CEBA62D}"/>
              </a:ext>
            </a:extLst>
          </p:cNvPr>
          <p:cNvSpPr>
            <a:spLocks noGrp="1"/>
          </p:cNvSpPr>
          <p:nvPr>
            <p:ph type="title"/>
          </p:nvPr>
        </p:nvSpPr>
        <p:spPr>
          <a:xfrm>
            <a:off x="685800" y="685800"/>
            <a:ext cx="7772400" cy="1066800"/>
          </a:xfrm>
        </p:spPr>
        <p:txBody>
          <a:bodyPr wrap="square" anchor="ctr">
            <a:normAutofit/>
          </a:bodyPr>
          <a:lstStyle/>
          <a:p>
            <a:pPr>
              <a:lnSpc>
                <a:spcPct val="90000"/>
              </a:lnSpc>
            </a:pPr>
            <a:r>
              <a:rPr lang="en-US" dirty="0"/>
              <a:t>Quantifying the impact of CFO in Sequential Sounding </a:t>
            </a:r>
            <a:endParaRPr lang="en-US"/>
          </a:p>
        </p:txBody>
      </p:sp>
      <p:sp>
        <p:nvSpPr>
          <p:cNvPr id="2" name="Content Placeholder 1">
            <a:extLst>
              <a:ext uri="{FF2B5EF4-FFF2-40B4-BE49-F238E27FC236}">
                <a16:creationId xmlns:a16="http://schemas.microsoft.com/office/drawing/2014/main" id="{AABD908B-261A-C5D3-9C8B-7E06F5327C58}"/>
              </a:ext>
            </a:extLst>
          </p:cNvPr>
          <p:cNvSpPr>
            <a:spLocks noGrp="1"/>
          </p:cNvSpPr>
          <p:nvPr>
            <p:ph sz="half" idx="1"/>
          </p:nvPr>
        </p:nvSpPr>
        <p:spPr>
          <a:xfrm>
            <a:off x="396089" y="2249900"/>
            <a:ext cx="3225297" cy="4014158"/>
          </a:xfrm>
        </p:spPr>
        <p:txBody>
          <a:bodyPr wrap="square" anchor="t">
            <a:normAutofit fontScale="92500" lnSpcReduction="10000"/>
          </a:bodyPr>
          <a:lstStyle/>
          <a:p>
            <a:r>
              <a:rPr lang="en-US" sz="1600" dirty="0"/>
              <a:t>2AP, 1 STA per AP, 3ss total, 4Tx per AP, full nulling case, no isolation</a:t>
            </a:r>
          </a:p>
          <a:p>
            <a:endParaRPr lang="en-US" sz="1600" dirty="0"/>
          </a:p>
          <a:p>
            <a:r>
              <a:rPr lang="en-US" sz="1600" dirty="0"/>
              <a:t>Impact of one AP’s precoding happening on tones which are certain number of tones apart from the transmission tones</a:t>
            </a:r>
          </a:p>
          <a:p>
            <a:pPr lvl="1"/>
            <a:r>
              <a:rPr lang="en-US" sz="1400" dirty="0"/>
              <a:t>About 20% loss in throughput from 3-tone/234 kHz (~40 ppm) offset</a:t>
            </a:r>
          </a:p>
          <a:p>
            <a:endParaRPr lang="en-US" sz="1600" dirty="0"/>
          </a:p>
          <a:p>
            <a:r>
              <a:rPr lang="en-US" sz="1600" dirty="0"/>
              <a:t>Need to do some pre-correction during sequential sounding</a:t>
            </a:r>
          </a:p>
          <a:p>
            <a:pPr lvl="1"/>
            <a:r>
              <a:rPr lang="en-US" sz="1400" dirty="0"/>
              <a:t>Isolation helps but we cannot design a system which works only for &gt;10 dB isolation</a:t>
            </a:r>
          </a:p>
          <a:p>
            <a:pPr lvl="1"/>
            <a:endParaRPr lang="en-US" sz="1400" dirty="0"/>
          </a:p>
          <a:p>
            <a:endParaRPr lang="en-US" sz="1600" dirty="0"/>
          </a:p>
        </p:txBody>
      </p:sp>
      <p:sp>
        <p:nvSpPr>
          <p:cNvPr id="5" name="Slide Number Placeholder 4">
            <a:extLst>
              <a:ext uri="{FF2B5EF4-FFF2-40B4-BE49-F238E27FC236}">
                <a16:creationId xmlns:a16="http://schemas.microsoft.com/office/drawing/2014/main" id="{E0C2F9AD-EF57-AA3D-FD61-CBEC4BC02F01}"/>
              </a:ext>
            </a:extLst>
          </p:cNvPr>
          <p:cNvSpPr>
            <a:spLocks noGrp="1"/>
          </p:cNvSpPr>
          <p:nvPr>
            <p:ph type="sldNum" sz="quarter" idx="12"/>
          </p:nvPr>
        </p:nvSpPr>
        <p:spPr>
          <a:xfrm>
            <a:off x="4344988" y="6475413"/>
            <a:ext cx="530225" cy="182562"/>
          </a:xfrm>
        </p:spPr>
        <p:txBody>
          <a:bodyPr wrap="none" anchor="t">
            <a:normAutofit/>
          </a:bodyPr>
          <a:lstStyle/>
          <a:p>
            <a:pPr>
              <a:lnSpc>
                <a:spcPct val="90000"/>
              </a:lnSpc>
              <a:spcAft>
                <a:spcPts val="600"/>
              </a:spcAft>
              <a:defRPr/>
            </a:pPr>
            <a:r>
              <a:rPr lang="en-US"/>
              <a:t>Slide </a:t>
            </a:r>
            <a:fld id="{7614916F-BBEF-4684-B6F5-1E636F42BA02}" type="slidenum">
              <a:rPr lang="en-US" smtClean="0"/>
              <a:pPr>
                <a:lnSpc>
                  <a:spcPct val="90000"/>
                </a:lnSpc>
                <a:spcAft>
                  <a:spcPts val="600"/>
                </a:spcAft>
                <a:defRPr/>
              </a:pPr>
              <a:t>17</a:t>
            </a:fld>
            <a:endParaRPr lang="en-US"/>
          </a:p>
        </p:txBody>
      </p:sp>
      <p:sp>
        <p:nvSpPr>
          <p:cNvPr id="6" name="Footer Placeholder 5">
            <a:extLst>
              <a:ext uri="{FF2B5EF4-FFF2-40B4-BE49-F238E27FC236}">
                <a16:creationId xmlns:a16="http://schemas.microsoft.com/office/drawing/2014/main" id="{36F55791-B84E-E363-13BA-FB4A53AD4440}"/>
              </a:ext>
            </a:extLst>
          </p:cNvPr>
          <p:cNvSpPr>
            <a:spLocks noGrp="1"/>
          </p:cNvSpPr>
          <p:nvPr>
            <p:ph type="ftr" sz="quarter" idx="3"/>
          </p:nvPr>
        </p:nvSpPr>
        <p:spPr>
          <a:xfrm>
            <a:off x="5402744" y="6475413"/>
            <a:ext cx="3141181" cy="184666"/>
          </a:xfrm>
        </p:spPr>
        <p:txBody>
          <a:bodyPr wrap="none" anchor="t">
            <a:normAutofit/>
          </a:bodyPr>
          <a:lstStyle/>
          <a:p>
            <a:pPr>
              <a:spcAft>
                <a:spcPts val="600"/>
              </a:spcAft>
              <a:defRPr/>
            </a:pPr>
            <a:r>
              <a:rPr lang="en-US" altLang="ko-KR"/>
              <a:t>Sameer Vermani et al., Qualcomm Technologies Inc.</a:t>
            </a:r>
          </a:p>
        </p:txBody>
      </p:sp>
      <p:sp>
        <p:nvSpPr>
          <p:cNvPr id="4" name="Date Placeholder 3">
            <a:extLst>
              <a:ext uri="{FF2B5EF4-FFF2-40B4-BE49-F238E27FC236}">
                <a16:creationId xmlns:a16="http://schemas.microsoft.com/office/drawing/2014/main" id="{399A3DCE-2D2D-1AE0-1A44-333103A0DAEF}"/>
              </a:ext>
            </a:extLst>
          </p:cNvPr>
          <p:cNvSpPr>
            <a:spLocks noGrp="1"/>
          </p:cNvSpPr>
          <p:nvPr>
            <p:ph type="dt" sz="half" idx="13"/>
          </p:nvPr>
        </p:nvSpPr>
        <p:spPr>
          <a:xfrm>
            <a:off x="696913" y="332601"/>
            <a:ext cx="1224694" cy="276999"/>
          </a:xfrm>
        </p:spPr>
        <p:txBody>
          <a:bodyPr wrap="none" anchor="b">
            <a:normAutofit/>
          </a:bodyPr>
          <a:lstStyle/>
          <a:p>
            <a:pPr>
              <a:spcAft>
                <a:spcPts val="600"/>
              </a:spcAft>
              <a:defRPr/>
            </a:pPr>
            <a:r>
              <a:rPr lang="en-US"/>
              <a:t>October 2024</a:t>
            </a:r>
          </a:p>
        </p:txBody>
      </p:sp>
      <p:pic>
        <p:nvPicPr>
          <p:cNvPr id="12" name="Picture 11" descr="A graph of different colored lines&#10;&#10;Description automatically generated">
            <a:extLst>
              <a:ext uri="{FF2B5EF4-FFF2-40B4-BE49-F238E27FC236}">
                <a16:creationId xmlns:a16="http://schemas.microsoft.com/office/drawing/2014/main" id="{B1CDA8D3-752C-16B7-24CF-7E0A6CA3FE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18735" y="2369659"/>
            <a:ext cx="4825190" cy="3488694"/>
          </a:xfrm>
          <a:prstGeom prst="rect">
            <a:avLst/>
          </a:prstGeom>
        </p:spPr>
      </p:pic>
    </p:spTree>
    <p:extLst>
      <p:ext uri="{BB962C8B-B14F-4D97-AF65-F5344CB8AC3E}">
        <p14:creationId xmlns:p14="http://schemas.microsoft.com/office/powerpoint/2010/main" val="3702611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
            <a:extLst>
              <a:ext uri="{FF2B5EF4-FFF2-40B4-BE49-F238E27FC236}">
                <a16:creationId xmlns:a16="http://schemas.microsoft.com/office/drawing/2014/main" id="{A642A8E9-22DC-6579-28DD-E336BD34D274}"/>
              </a:ext>
            </a:extLst>
          </p:cNvPr>
          <p:cNvSpPr>
            <a:spLocks noGrp="1"/>
          </p:cNvSpPr>
          <p:nvPr>
            <p:ph idx="1"/>
          </p:nvPr>
        </p:nvSpPr>
        <p:spPr>
          <a:xfrm>
            <a:off x="685800" y="4663011"/>
            <a:ext cx="7772400" cy="1641215"/>
          </a:xfrm>
        </p:spPr>
        <p:txBody>
          <a:bodyPr/>
          <a:lstStyle/>
          <a:p>
            <a:r>
              <a:rPr lang="en-US" sz="1600" dirty="0"/>
              <a:t>All NDP frames are synced to sharing AP (transmitter of the first NDPA)</a:t>
            </a:r>
          </a:p>
          <a:p>
            <a:pPr lvl="1"/>
            <a:r>
              <a:rPr lang="en-US" sz="1400" dirty="0"/>
              <a:t>First yellow NDP needs to perform pre-correction to sync to the green NDPA before it</a:t>
            </a:r>
          </a:p>
          <a:p>
            <a:pPr lvl="1"/>
            <a:r>
              <a:rPr lang="en-US" sz="1400" dirty="0"/>
              <a:t>Second yellow NDP needs to use the same pre-correction as the one during first yellow NDP</a:t>
            </a:r>
          </a:p>
          <a:p>
            <a:pPr lvl="2"/>
            <a:r>
              <a:rPr lang="en-US" sz="1200" dirty="0"/>
              <a:t>Shared AP needs to remember the correction from the phase 1, to use it during the second phase when it is the transmitter of the NDP</a:t>
            </a:r>
          </a:p>
        </p:txBody>
      </p:sp>
      <p:sp>
        <p:nvSpPr>
          <p:cNvPr id="14" name="Title 2">
            <a:extLst>
              <a:ext uri="{FF2B5EF4-FFF2-40B4-BE49-F238E27FC236}">
                <a16:creationId xmlns:a16="http://schemas.microsoft.com/office/drawing/2014/main" id="{8EC98BE1-D1AE-157A-A6F5-6E9E632F2BAF}"/>
              </a:ext>
            </a:extLst>
          </p:cNvPr>
          <p:cNvSpPr>
            <a:spLocks noGrp="1"/>
          </p:cNvSpPr>
          <p:nvPr>
            <p:ph type="title"/>
          </p:nvPr>
        </p:nvSpPr>
        <p:spPr>
          <a:xfrm>
            <a:off x="685800" y="685800"/>
            <a:ext cx="7772400" cy="1066800"/>
          </a:xfrm>
        </p:spPr>
        <p:txBody>
          <a:bodyPr/>
          <a:lstStyle/>
          <a:p>
            <a:r>
              <a:rPr lang="en-US" dirty="0"/>
              <a:t>Possible solution for the sequential sounding CFO Issues</a:t>
            </a:r>
          </a:p>
        </p:txBody>
      </p:sp>
      <p:sp>
        <p:nvSpPr>
          <p:cNvPr id="7" name="Date Placeholder 6">
            <a:extLst>
              <a:ext uri="{FF2B5EF4-FFF2-40B4-BE49-F238E27FC236}">
                <a16:creationId xmlns:a16="http://schemas.microsoft.com/office/drawing/2014/main" id="{0C33A431-011F-8CCA-2744-6D3AD9B547BE}"/>
              </a:ext>
            </a:extLst>
          </p:cNvPr>
          <p:cNvSpPr>
            <a:spLocks noGrp="1"/>
          </p:cNvSpPr>
          <p:nvPr>
            <p:ph type="dt" sz="half" idx="10"/>
          </p:nvPr>
        </p:nvSpPr>
        <p:spPr>
          <a:xfrm>
            <a:off x="696913" y="332601"/>
            <a:ext cx="955390" cy="276999"/>
          </a:xfrm>
        </p:spPr>
        <p:txBody>
          <a:bodyPr wrap="none" anchor="b">
            <a:normAutofit/>
          </a:bodyPr>
          <a:lstStyle/>
          <a:p>
            <a:pPr>
              <a:spcAft>
                <a:spcPts val="600"/>
              </a:spcAft>
              <a:defRPr/>
            </a:pPr>
            <a:r>
              <a:rPr lang="en-US"/>
              <a:t>October 2024</a:t>
            </a:r>
          </a:p>
        </p:txBody>
      </p:sp>
      <p:sp>
        <p:nvSpPr>
          <p:cNvPr id="5" name="Slide Number Placeholder 4">
            <a:extLst>
              <a:ext uri="{FF2B5EF4-FFF2-40B4-BE49-F238E27FC236}">
                <a16:creationId xmlns:a16="http://schemas.microsoft.com/office/drawing/2014/main" id="{983CF3C9-F221-F6CD-398E-2C9C78BCF9AD}"/>
              </a:ext>
            </a:extLst>
          </p:cNvPr>
          <p:cNvSpPr>
            <a:spLocks noGrp="1"/>
          </p:cNvSpPr>
          <p:nvPr>
            <p:ph type="sldNum" sz="quarter" idx="12"/>
          </p:nvPr>
        </p:nvSpPr>
        <p:spPr>
          <a:xfrm>
            <a:off x="4344988" y="6475413"/>
            <a:ext cx="530225" cy="182562"/>
          </a:xfrm>
        </p:spPr>
        <p:txBody>
          <a:bodyPr wrap="none" anchor="t">
            <a:normAutofit/>
          </a:bodyPr>
          <a:lstStyle/>
          <a:p>
            <a:pPr>
              <a:lnSpc>
                <a:spcPct val="90000"/>
              </a:lnSpc>
              <a:spcAft>
                <a:spcPts val="600"/>
              </a:spcAft>
              <a:defRPr/>
            </a:pPr>
            <a:r>
              <a:rPr lang="en-US"/>
              <a:t>Slide </a:t>
            </a:r>
            <a:fld id="{9B3AFDE4-E638-42C0-A68B-50C601C7C88B}" type="slidenum">
              <a:rPr lang="en-US" smtClean="0"/>
              <a:pPr>
                <a:lnSpc>
                  <a:spcPct val="90000"/>
                </a:lnSpc>
                <a:spcAft>
                  <a:spcPts val="600"/>
                </a:spcAft>
                <a:defRPr/>
              </a:pPr>
              <a:t>18</a:t>
            </a:fld>
            <a:endParaRPr lang="en-US"/>
          </a:p>
        </p:txBody>
      </p:sp>
      <p:sp>
        <p:nvSpPr>
          <p:cNvPr id="6" name="Footer Placeholder 5">
            <a:extLst>
              <a:ext uri="{FF2B5EF4-FFF2-40B4-BE49-F238E27FC236}">
                <a16:creationId xmlns:a16="http://schemas.microsoft.com/office/drawing/2014/main" id="{ACEDF3FD-5CDE-F422-CCB0-88EE6C621B80}"/>
              </a:ext>
            </a:extLst>
          </p:cNvPr>
          <p:cNvSpPr>
            <a:spLocks noGrp="1"/>
          </p:cNvSpPr>
          <p:nvPr>
            <p:ph type="ftr" sz="quarter" idx="3"/>
          </p:nvPr>
        </p:nvSpPr>
        <p:spPr>
          <a:xfrm>
            <a:off x="5441216" y="6475413"/>
            <a:ext cx="3102709" cy="184666"/>
          </a:xfrm>
        </p:spPr>
        <p:txBody>
          <a:bodyPr wrap="none" anchor="t">
            <a:normAutofit/>
          </a:bodyPr>
          <a:lstStyle/>
          <a:p>
            <a:pPr>
              <a:spcAft>
                <a:spcPts val="600"/>
              </a:spcAft>
              <a:defRPr/>
            </a:pPr>
            <a:r>
              <a:rPr lang="fr-FR" altLang="ko-KR"/>
              <a:t>Sameer Vermani et al., Qualcomm Technologies Inc.</a:t>
            </a:r>
            <a:endParaRPr lang="en-US" altLang="ko-KR"/>
          </a:p>
        </p:txBody>
      </p:sp>
      <p:cxnSp>
        <p:nvCxnSpPr>
          <p:cNvPr id="8" name="Straight Connector 7">
            <a:extLst>
              <a:ext uri="{FF2B5EF4-FFF2-40B4-BE49-F238E27FC236}">
                <a16:creationId xmlns:a16="http://schemas.microsoft.com/office/drawing/2014/main" id="{DF1453F1-58D4-1EB9-8969-A9317C07AD52}"/>
              </a:ext>
            </a:extLst>
          </p:cNvPr>
          <p:cNvCxnSpPr/>
          <p:nvPr/>
        </p:nvCxnSpPr>
        <p:spPr>
          <a:xfrm flipV="1">
            <a:off x="374146" y="2778102"/>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4CD77498-A582-E439-6F2B-F859CA6DB85C}"/>
              </a:ext>
            </a:extLst>
          </p:cNvPr>
          <p:cNvSpPr/>
          <p:nvPr/>
        </p:nvSpPr>
        <p:spPr bwMode="auto">
          <a:xfrm>
            <a:off x="554288" y="240970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10" name="Straight Connector 9">
            <a:extLst>
              <a:ext uri="{FF2B5EF4-FFF2-40B4-BE49-F238E27FC236}">
                <a16:creationId xmlns:a16="http://schemas.microsoft.com/office/drawing/2014/main" id="{D187DF93-4164-DF77-B63D-56A061DCDC50}"/>
              </a:ext>
            </a:extLst>
          </p:cNvPr>
          <p:cNvCxnSpPr/>
          <p:nvPr/>
        </p:nvCxnSpPr>
        <p:spPr>
          <a:xfrm flipV="1">
            <a:off x="374146" y="3277428"/>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AD76961-D0FD-03C3-79B5-8EDB0A13303F}"/>
              </a:ext>
            </a:extLst>
          </p:cNvPr>
          <p:cNvSpPr txBox="1"/>
          <p:nvPr/>
        </p:nvSpPr>
        <p:spPr>
          <a:xfrm>
            <a:off x="-17615" y="2349372"/>
            <a:ext cx="649537"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Sharing</a:t>
            </a:r>
          </a:p>
          <a:p>
            <a:pPr>
              <a:lnSpc>
                <a:spcPct val="90000"/>
              </a:lnSpc>
              <a:spcAft>
                <a:spcPts val="300"/>
              </a:spcAft>
            </a:pPr>
            <a:r>
              <a:rPr lang="en-US" dirty="0">
                <a:solidFill>
                  <a:schemeClr val="tx1">
                    <a:lumMod val="75000"/>
                    <a:lumOff val="25000"/>
                  </a:schemeClr>
                </a:solidFill>
                <a:latin typeface="Calibre Semibold" pitchFamily="34" charset="0"/>
              </a:rPr>
              <a:t> AP1</a:t>
            </a:r>
          </a:p>
        </p:txBody>
      </p:sp>
      <p:sp>
        <p:nvSpPr>
          <p:cNvPr id="13" name="TextBox 12">
            <a:extLst>
              <a:ext uri="{FF2B5EF4-FFF2-40B4-BE49-F238E27FC236}">
                <a16:creationId xmlns:a16="http://schemas.microsoft.com/office/drawing/2014/main" id="{6C08B1B3-0230-208C-3481-F6494DC3EBCC}"/>
              </a:ext>
            </a:extLst>
          </p:cNvPr>
          <p:cNvSpPr txBox="1"/>
          <p:nvPr/>
        </p:nvSpPr>
        <p:spPr>
          <a:xfrm>
            <a:off x="-27810" y="2914471"/>
            <a:ext cx="61702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Shared</a:t>
            </a:r>
          </a:p>
          <a:p>
            <a:pPr>
              <a:lnSpc>
                <a:spcPct val="90000"/>
              </a:lnSpc>
              <a:spcAft>
                <a:spcPts val="300"/>
              </a:spcAft>
            </a:pPr>
            <a:r>
              <a:rPr lang="en-US" dirty="0">
                <a:solidFill>
                  <a:schemeClr val="tx1">
                    <a:lumMod val="75000"/>
                    <a:lumOff val="25000"/>
                  </a:schemeClr>
                </a:solidFill>
                <a:latin typeface="Calibre Semibold" pitchFamily="34" charset="0"/>
              </a:rPr>
              <a:t> AP2</a:t>
            </a:r>
          </a:p>
        </p:txBody>
      </p:sp>
      <p:sp>
        <p:nvSpPr>
          <p:cNvPr id="15" name="Rectangle 14">
            <a:extLst>
              <a:ext uri="{FF2B5EF4-FFF2-40B4-BE49-F238E27FC236}">
                <a16:creationId xmlns:a16="http://schemas.microsoft.com/office/drawing/2014/main" id="{CED2C1D4-5849-06F0-0C3A-61536DF16297}"/>
              </a:ext>
            </a:extLst>
          </p:cNvPr>
          <p:cNvSpPr/>
          <p:nvPr/>
        </p:nvSpPr>
        <p:spPr bwMode="auto">
          <a:xfrm>
            <a:off x="1214964" y="2409701"/>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6" name="Straight Connector 15">
            <a:extLst>
              <a:ext uri="{FF2B5EF4-FFF2-40B4-BE49-F238E27FC236}">
                <a16:creationId xmlns:a16="http://schemas.microsoft.com/office/drawing/2014/main" id="{5105C009-6864-CAA7-A9F9-07F3DEBF7248}"/>
              </a:ext>
            </a:extLst>
          </p:cNvPr>
          <p:cNvCxnSpPr/>
          <p:nvPr/>
        </p:nvCxnSpPr>
        <p:spPr>
          <a:xfrm flipV="1">
            <a:off x="374146" y="3872851"/>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0449BA94-C9ED-8FA3-F91E-52A8FEE1A069}"/>
              </a:ext>
            </a:extLst>
          </p:cNvPr>
          <p:cNvSpPr txBox="1"/>
          <p:nvPr/>
        </p:nvSpPr>
        <p:spPr>
          <a:xfrm>
            <a:off x="-49015" y="3424760"/>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18" name="Straight Connector 17">
            <a:extLst>
              <a:ext uri="{FF2B5EF4-FFF2-40B4-BE49-F238E27FC236}">
                <a16:creationId xmlns:a16="http://schemas.microsoft.com/office/drawing/2014/main" id="{03C950E0-3D6D-9231-BD0C-73252F2A971A}"/>
              </a:ext>
            </a:extLst>
          </p:cNvPr>
          <p:cNvCxnSpPr>
            <a:cxnSpLocks/>
          </p:cNvCxnSpPr>
          <p:nvPr/>
        </p:nvCxnSpPr>
        <p:spPr>
          <a:xfrm flipV="1">
            <a:off x="414172" y="4449953"/>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CAE988CB-C4FC-6935-A600-F80B156AC27C}"/>
              </a:ext>
            </a:extLst>
          </p:cNvPr>
          <p:cNvSpPr txBox="1"/>
          <p:nvPr/>
        </p:nvSpPr>
        <p:spPr>
          <a:xfrm>
            <a:off x="-17615" y="4001991"/>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20" name="Rectangle 19">
            <a:extLst>
              <a:ext uri="{FF2B5EF4-FFF2-40B4-BE49-F238E27FC236}">
                <a16:creationId xmlns:a16="http://schemas.microsoft.com/office/drawing/2014/main" id="{4DA49318-6789-54AF-4F17-B3140CC073E3}"/>
              </a:ext>
            </a:extLst>
          </p:cNvPr>
          <p:cNvSpPr/>
          <p:nvPr/>
        </p:nvSpPr>
        <p:spPr bwMode="auto">
          <a:xfrm>
            <a:off x="2236302" y="3484895"/>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21" name="Rectangle 20">
            <a:extLst>
              <a:ext uri="{FF2B5EF4-FFF2-40B4-BE49-F238E27FC236}">
                <a16:creationId xmlns:a16="http://schemas.microsoft.com/office/drawing/2014/main" id="{8573E378-AE5E-96DC-45B3-1BC1078E87EB}"/>
              </a:ext>
            </a:extLst>
          </p:cNvPr>
          <p:cNvSpPr/>
          <p:nvPr/>
        </p:nvSpPr>
        <p:spPr bwMode="auto">
          <a:xfrm>
            <a:off x="1795670" y="2409701"/>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2" name="Rectangle 21">
            <a:extLst>
              <a:ext uri="{FF2B5EF4-FFF2-40B4-BE49-F238E27FC236}">
                <a16:creationId xmlns:a16="http://schemas.microsoft.com/office/drawing/2014/main" id="{56CA02FC-D790-9D17-2D5A-D353AF3FC408}"/>
              </a:ext>
            </a:extLst>
          </p:cNvPr>
          <p:cNvSpPr/>
          <p:nvPr/>
        </p:nvSpPr>
        <p:spPr bwMode="auto">
          <a:xfrm>
            <a:off x="4037067" y="2395920"/>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23" name="Rectangle 22">
            <a:extLst>
              <a:ext uri="{FF2B5EF4-FFF2-40B4-BE49-F238E27FC236}">
                <a16:creationId xmlns:a16="http://schemas.microsoft.com/office/drawing/2014/main" id="{45E0D600-6E5E-D292-898C-C4B417E5B538}"/>
              </a:ext>
            </a:extLst>
          </p:cNvPr>
          <p:cNvSpPr/>
          <p:nvPr/>
        </p:nvSpPr>
        <p:spPr bwMode="auto">
          <a:xfrm>
            <a:off x="2734522" y="2403227"/>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4" name="Rectangle 23">
            <a:extLst>
              <a:ext uri="{FF2B5EF4-FFF2-40B4-BE49-F238E27FC236}">
                <a16:creationId xmlns:a16="http://schemas.microsoft.com/office/drawing/2014/main" id="{8119E198-DE12-6AC0-4F3E-9D9CC6A87408}"/>
              </a:ext>
            </a:extLst>
          </p:cNvPr>
          <p:cNvSpPr/>
          <p:nvPr/>
        </p:nvSpPr>
        <p:spPr bwMode="auto">
          <a:xfrm>
            <a:off x="3368818" y="2904641"/>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5" name="Rectangle 24">
            <a:extLst>
              <a:ext uri="{FF2B5EF4-FFF2-40B4-BE49-F238E27FC236}">
                <a16:creationId xmlns:a16="http://schemas.microsoft.com/office/drawing/2014/main" id="{24ACB112-BC2D-B1E2-E35D-FF186B80FF08}"/>
              </a:ext>
            </a:extLst>
          </p:cNvPr>
          <p:cNvSpPr/>
          <p:nvPr/>
        </p:nvSpPr>
        <p:spPr bwMode="auto">
          <a:xfrm>
            <a:off x="4447573" y="3480045"/>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26" name="Rectangle 25">
            <a:extLst>
              <a:ext uri="{FF2B5EF4-FFF2-40B4-BE49-F238E27FC236}">
                <a16:creationId xmlns:a16="http://schemas.microsoft.com/office/drawing/2014/main" id="{7D498C4C-7CA9-96D9-C95D-A20ACE343642}"/>
              </a:ext>
            </a:extLst>
          </p:cNvPr>
          <p:cNvSpPr/>
          <p:nvPr/>
        </p:nvSpPr>
        <p:spPr bwMode="auto">
          <a:xfrm>
            <a:off x="4910936" y="2887095"/>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7" name="Rectangle 26">
            <a:extLst>
              <a:ext uri="{FF2B5EF4-FFF2-40B4-BE49-F238E27FC236}">
                <a16:creationId xmlns:a16="http://schemas.microsoft.com/office/drawing/2014/main" id="{01FA98EF-10FD-7EA5-ECDE-CAD5C210A1D0}"/>
              </a:ext>
            </a:extLst>
          </p:cNvPr>
          <p:cNvSpPr/>
          <p:nvPr/>
        </p:nvSpPr>
        <p:spPr bwMode="auto">
          <a:xfrm>
            <a:off x="6230159" y="2887095"/>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8" name="Rectangle 27">
            <a:extLst>
              <a:ext uri="{FF2B5EF4-FFF2-40B4-BE49-F238E27FC236}">
                <a16:creationId xmlns:a16="http://schemas.microsoft.com/office/drawing/2014/main" id="{3EE88562-9879-2429-17F3-D968C6CCEC12}"/>
              </a:ext>
            </a:extLst>
          </p:cNvPr>
          <p:cNvSpPr/>
          <p:nvPr/>
        </p:nvSpPr>
        <p:spPr bwMode="auto">
          <a:xfrm>
            <a:off x="5572644" y="2890404"/>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9" name="Rectangle 28">
            <a:extLst>
              <a:ext uri="{FF2B5EF4-FFF2-40B4-BE49-F238E27FC236}">
                <a16:creationId xmlns:a16="http://schemas.microsoft.com/office/drawing/2014/main" id="{D3711002-7E79-09E1-62B1-9F2A40DD9CEB}"/>
              </a:ext>
            </a:extLst>
          </p:cNvPr>
          <p:cNvSpPr/>
          <p:nvPr/>
        </p:nvSpPr>
        <p:spPr bwMode="auto">
          <a:xfrm>
            <a:off x="6621644" y="4043808"/>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30" name="Rectangle 29">
            <a:extLst>
              <a:ext uri="{FF2B5EF4-FFF2-40B4-BE49-F238E27FC236}">
                <a16:creationId xmlns:a16="http://schemas.microsoft.com/office/drawing/2014/main" id="{FB4734E1-9B29-E11A-2EF8-82D403C3259D}"/>
              </a:ext>
            </a:extLst>
          </p:cNvPr>
          <p:cNvSpPr/>
          <p:nvPr/>
        </p:nvSpPr>
        <p:spPr bwMode="auto">
          <a:xfrm>
            <a:off x="7107796" y="2894159"/>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31" name="Rectangle 30">
            <a:extLst>
              <a:ext uri="{FF2B5EF4-FFF2-40B4-BE49-F238E27FC236}">
                <a16:creationId xmlns:a16="http://schemas.microsoft.com/office/drawing/2014/main" id="{AA3719A9-C368-25CD-132C-6F5A5050BAF8}"/>
              </a:ext>
            </a:extLst>
          </p:cNvPr>
          <p:cNvSpPr/>
          <p:nvPr/>
        </p:nvSpPr>
        <p:spPr bwMode="auto">
          <a:xfrm>
            <a:off x="7718996" y="2381846"/>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32" name="Rectangle 31">
            <a:extLst>
              <a:ext uri="{FF2B5EF4-FFF2-40B4-BE49-F238E27FC236}">
                <a16:creationId xmlns:a16="http://schemas.microsoft.com/office/drawing/2014/main" id="{23D58967-1EE0-E0DC-5056-EE861053C7C5}"/>
              </a:ext>
            </a:extLst>
          </p:cNvPr>
          <p:cNvSpPr/>
          <p:nvPr/>
        </p:nvSpPr>
        <p:spPr bwMode="auto">
          <a:xfrm>
            <a:off x="8735106" y="4035841"/>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cxnSp>
        <p:nvCxnSpPr>
          <p:cNvPr id="34" name="Straight Arrow Connector 33">
            <a:extLst>
              <a:ext uri="{FF2B5EF4-FFF2-40B4-BE49-F238E27FC236}">
                <a16:creationId xmlns:a16="http://schemas.microsoft.com/office/drawing/2014/main" id="{2FB94D83-C9F1-375F-9E17-C08F096B3A7A}"/>
              </a:ext>
            </a:extLst>
          </p:cNvPr>
          <p:cNvCxnSpPr>
            <a:cxnSpLocks/>
          </p:cNvCxnSpPr>
          <p:nvPr/>
        </p:nvCxnSpPr>
        <p:spPr bwMode="auto">
          <a:xfrm flipV="1">
            <a:off x="4875213" y="2115132"/>
            <a:ext cx="4182526" cy="4266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39" name="Straight Connector 38">
            <a:extLst>
              <a:ext uri="{FF2B5EF4-FFF2-40B4-BE49-F238E27FC236}">
                <a16:creationId xmlns:a16="http://schemas.microsoft.com/office/drawing/2014/main" id="{0F86CCE2-0D38-EA91-EFAD-809AC706CCF2}"/>
              </a:ext>
            </a:extLst>
          </p:cNvPr>
          <p:cNvCxnSpPr/>
          <p:nvPr/>
        </p:nvCxnSpPr>
        <p:spPr bwMode="auto">
          <a:xfrm>
            <a:off x="4850959" y="1990448"/>
            <a:ext cx="0" cy="334698"/>
          </a:xfrm>
          <a:prstGeom prst="line">
            <a:avLst/>
          </a:prstGeom>
          <a:solidFill>
            <a:schemeClr val="accent1"/>
          </a:solidFill>
          <a:ln w="38100" cap="flat" cmpd="sng" algn="ctr">
            <a:solidFill>
              <a:srgbClr val="FF0000"/>
            </a:solidFill>
            <a:prstDash val="solid"/>
            <a:round/>
            <a:headEnd type="none" w="sm" len="sm"/>
            <a:tailEnd type="none" w="sm" len="sm"/>
          </a:ln>
          <a:effectLst/>
        </p:spPr>
      </p:cxnSp>
      <p:sp>
        <p:nvSpPr>
          <p:cNvPr id="40" name="Rectangle 39">
            <a:extLst>
              <a:ext uri="{FF2B5EF4-FFF2-40B4-BE49-F238E27FC236}">
                <a16:creationId xmlns:a16="http://schemas.microsoft.com/office/drawing/2014/main" id="{5681B674-54DD-B6CF-CEAD-02AEFDB650F5}"/>
              </a:ext>
            </a:extLst>
          </p:cNvPr>
          <p:cNvSpPr/>
          <p:nvPr/>
        </p:nvSpPr>
        <p:spPr bwMode="auto">
          <a:xfrm>
            <a:off x="8252866" y="2886487"/>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1" name="TextBox 40">
            <a:extLst>
              <a:ext uri="{FF2B5EF4-FFF2-40B4-BE49-F238E27FC236}">
                <a16:creationId xmlns:a16="http://schemas.microsoft.com/office/drawing/2014/main" id="{F21A9865-CFCE-97DD-E99C-339BFD7C2124}"/>
              </a:ext>
            </a:extLst>
          </p:cNvPr>
          <p:cNvSpPr txBox="1"/>
          <p:nvPr/>
        </p:nvSpPr>
        <p:spPr>
          <a:xfrm>
            <a:off x="2182493" y="1880798"/>
            <a:ext cx="684803" cy="276999"/>
          </a:xfrm>
          <a:prstGeom prst="rect">
            <a:avLst/>
          </a:prstGeom>
          <a:noFill/>
        </p:spPr>
        <p:txBody>
          <a:bodyPr wrap="none" rtlCol="0">
            <a:spAutoFit/>
          </a:bodyPr>
          <a:lstStyle/>
          <a:p>
            <a:r>
              <a:rPr lang="en-US" b="1" u="sng" dirty="0"/>
              <a:t>Phase 1</a:t>
            </a:r>
          </a:p>
        </p:txBody>
      </p:sp>
      <p:sp>
        <p:nvSpPr>
          <p:cNvPr id="42" name="TextBox 41">
            <a:extLst>
              <a:ext uri="{FF2B5EF4-FFF2-40B4-BE49-F238E27FC236}">
                <a16:creationId xmlns:a16="http://schemas.microsoft.com/office/drawing/2014/main" id="{3BE28B6C-3398-D9C6-3191-F7D61643BE4B}"/>
              </a:ext>
            </a:extLst>
          </p:cNvPr>
          <p:cNvSpPr txBox="1"/>
          <p:nvPr/>
        </p:nvSpPr>
        <p:spPr>
          <a:xfrm>
            <a:off x="6219645" y="1850825"/>
            <a:ext cx="684803" cy="276999"/>
          </a:xfrm>
          <a:prstGeom prst="rect">
            <a:avLst/>
          </a:prstGeom>
          <a:noFill/>
        </p:spPr>
        <p:txBody>
          <a:bodyPr wrap="none" rtlCol="0">
            <a:spAutoFit/>
          </a:bodyPr>
          <a:lstStyle/>
          <a:p>
            <a:r>
              <a:rPr lang="en-US" b="1" u="sng" dirty="0"/>
              <a:t>Phase 2</a:t>
            </a:r>
          </a:p>
        </p:txBody>
      </p:sp>
      <p:cxnSp>
        <p:nvCxnSpPr>
          <p:cNvPr id="44" name="Straight Arrow Connector 43">
            <a:extLst>
              <a:ext uri="{FF2B5EF4-FFF2-40B4-BE49-F238E27FC236}">
                <a16:creationId xmlns:a16="http://schemas.microsoft.com/office/drawing/2014/main" id="{B4B40EC3-4E6A-B4BE-0A68-262FB840EE66}"/>
              </a:ext>
            </a:extLst>
          </p:cNvPr>
          <p:cNvCxnSpPr>
            <a:cxnSpLocks/>
          </p:cNvCxnSpPr>
          <p:nvPr/>
        </p:nvCxnSpPr>
        <p:spPr bwMode="auto">
          <a:xfrm flipV="1">
            <a:off x="554288" y="2164691"/>
            <a:ext cx="4272418" cy="6474"/>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sp>
        <p:nvSpPr>
          <p:cNvPr id="37" name="Freeform: Shape 36">
            <a:extLst>
              <a:ext uri="{FF2B5EF4-FFF2-40B4-BE49-F238E27FC236}">
                <a16:creationId xmlns:a16="http://schemas.microsoft.com/office/drawing/2014/main" id="{2D3C9914-292A-F1A9-479F-DA4B8AF94E10}"/>
              </a:ext>
            </a:extLst>
          </p:cNvPr>
          <p:cNvSpPr/>
          <p:nvPr/>
        </p:nvSpPr>
        <p:spPr bwMode="auto">
          <a:xfrm>
            <a:off x="2931628" y="2743197"/>
            <a:ext cx="427208" cy="344032"/>
          </a:xfrm>
          <a:custGeom>
            <a:avLst/>
            <a:gdLst>
              <a:gd name="connsiteX0" fmla="*/ 427208 w 427208"/>
              <a:gd name="connsiteY0" fmla="*/ 344032 h 344032"/>
              <a:gd name="connsiteX1" fmla="*/ 65069 w 427208"/>
              <a:gd name="connsiteY1" fmla="*/ 280658 h 344032"/>
              <a:gd name="connsiteX2" fmla="*/ 1695 w 427208"/>
              <a:gd name="connsiteY2" fmla="*/ 0 h 344032"/>
            </a:gdLst>
            <a:ahLst/>
            <a:cxnLst>
              <a:cxn ang="0">
                <a:pos x="connsiteX0" y="connsiteY0"/>
              </a:cxn>
              <a:cxn ang="0">
                <a:pos x="connsiteX1" y="connsiteY1"/>
              </a:cxn>
              <a:cxn ang="0">
                <a:pos x="connsiteX2" y="connsiteY2"/>
              </a:cxn>
            </a:cxnLst>
            <a:rect l="l" t="t" r="r" b="b"/>
            <a:pathLst>
              <a:path w="427208" h="344032">
                <a:moveTo>
                  <a:pt x="427208" y="344032"/>
                </a:moveTo>
                <a:cubicBezTo>
                  <a:pt x="281598" y="341014"/>
                  <a:pt x="135988" y="337997"/>
                  <a:pt x="65069" y="280658"/>
                </a:cubicBezTo>
                <a:cubicBezTo>
                  <a:pt x="-5850" y="223319"/>
                  <a:pt x="-2078" y="111659"/>
                  <a:pt x="1695" y="0"/>
                </a:cubicBezTo>
              </a:path>
            </a:pathLst>
          </a:custGeom>
          <a:noFill/>
          <a:ln w="34925" cap="flat" cmpd="sng" algn="ctr">
            <a:solidFill>
              <a:schemeClr val="tx1"/>
            </a:solidFill>
            <a:prstDash val="solid"/>
            <a:round/>
            <a:headEnd type="none" w="sm" len="sm"/>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TextBox 37">
            <a:extLst>
              <a:ext uri="{FF2B5EF4-FFF2-40B4-BE49-F238E27FC236}">
                <a16:creationId xmlns:a16="http://schemas.microsoft.com/office/drawing/2014/main" id="{9CDA45A4-9BAD-8CDF-7618-CA5A153128C7}"/>
              </a:ext>
            </a:extLst>
          </p:cNvPr>
          <p:cNvSpPr txBox="1"/>
          <p:nvPr/>
        </p:nvSpPr>
        <p:spPr>
          <a:xfrm>
            <a:off x="2230426" y="2869764"/>
            <a:ext cx="1128129" cy="461665"/>
          </a:xfrm>
          <a:prstGeom prst="rect">
            <a:avLst/>
          </a:prstGeom>
          <a:noFill/>
        </p:spPr>
        <p:txBody>
          <a:bodyPr wrap="none" rtlCol="0">
            <a:spAutoFit/>
          </a:bodyPr>
          <a:lstStyle/>
          <a:p>
            <a:r>
              <a:rPr lang="en-US" b="1" dirty="0">
                <a:solidFill>
                  <a:srgbClr val="FF0000"/>
                </a:solidFill>
              </a:rPr>
              <a:t>CFO</a:t>
            </a:r>
          </a:p>
          <a:p>
            <a:r>
              <a:rPr lang="en-US" b="1" dirty="0">
                <a:solidFill>
                  <a:srgbClr val="FF0000"/>
                </a:solidFill>
              </a:rPr>
              <a:t>Precorrection </a:t>
            </a:r>
          </a:p>
        </p:txBody>
      </p:sp>
      <p:sp>
        <p:nvSpPr>
          <p:cNvPr id="43" name="Freeform: Shape 42">
            <a:extLst>
              <a:ext uri="{FF2B5EF4-FFF2-40B4-BE49-F238E27FC236}">
                <a16:creationId xmlns:a16="http://schemas.microsoft.com/office/drawing/2014/main" id="{BB90ACA1-12FF-558F-C919-14A24852C073}"/>
              </a:ext>
            </a:extLst>
          </p:cNvPr>
          <p:cNvSpPr/>
          <p:nvPr/>
        </p:nvSpPr>
        <p:spPr bwMode="auto">
          <a:xfrm>
            <a:off x="3331675" y="2587163"/>
            <a:ext cx="2553077" cy="818826"/>
          </a:xfrm>
          <a:custGeom>
            <a:avLst/>
            <a:gdLst>
              <a:gd name="connsiteX0" fmla="*/ 2553077 w 2553077"/>
              <a:gd name="connsiteY0" fmla="*/ 653975 h 818826"/>
              <a:gd name="connsiteX1" fmla="*/ 1828800 w 2553077"/>
              <a:gd name="connsiteY1" fmla="*/ 798830 h 818826"/>
              <a:gd name="connsiteX2" fmla="*/ 669957 w 2553077"/>
              <a:gd name="connsiteY2" fmla="*/ 264676 h 818826"/>
              <a:gd name="connsiteX3" fmla="*/ 298765 w 2553077"/>
              <a:gd name="connsiteY3" fmla="*/ 38339 h 818826"/>
              <a:gd name="connsiteX4" fmla="*/ 0 w 2553077"/>
              <a:gd name="connsiteY4" fmla="*/ 2125 h 818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3077" h="818826">
                <a:moveTo>
                  <a:pt x="2553077" y="653975"/>
                </a:moveTo>
                <a:cubicBezTo>
                  <a:pt x="2347865" y="758844"/>
                  <a:pt x="2142653" y="863713"/>
                  <a:pt x="1828800" y="798830"/>
                </a:cubicBezTo>
                <a:cubicBezTo>
                  <a:pt x="1514947" y="733947"/>
                  <a:pt x="924963" y="391424"/>
                  <a:pt x="669957" y="264676"/>
                </a:cubicBezTo>
                <a:cubicBezTo>
                  <a:pt x="414951" y="137928"/>
                  <a:pt x="410424" y="82097"/>
                  <a:pt x="298765" y="38339"/>
                </a:cubicBezTo>
                <a:cubicBezTo>
                  <a:pt x="187105" y="-5420"/>
                  <a:pt x="93552" y="-1648"/>
                  <a:pt x="0" y="2125"/>
                </a:cubicBezTo>
              </a:path>
            </a:pathLst>
          </a:custGeom>
          <a:noFill/>
          <a:ln w="34925" cap="flat" cmpd="sng" algn="ctr">
            <a:solidFill>
              <a:schemeClr val="tx1"/>
            </a:solidFill>
            <a:prstDash val="solid"/>
            <a:round/>
            <a:headEnd type="none" w="sm" len="sm"/>
            <a:tailEnd type="triangle" w="med" len="med"/>
          </a:ln>
          <a:effectLst/>
        </p:spPr>
        <p:txBody>
          <a:bodyPr vert="horz" wrap="square" lIns="91440" tIns="45720" rIns="91440" bIns="45720" numCol="1" rtlCol="0" anchor="t" anchorCtr="0" compatLnSpc="1">
            <a:prstTxWarp prst="textNoShape">
              <a:avLst/>
            </a:prstTxWarp>
          </a:bodyPr>
          <a:lstStyle/>
          <a:p>
            <a:pPr eaLnBrk="0" hangingPunct="0"/>
            <a:endParaRPr lang="en-US"/>
          </a:p>
        </p:txBody>
      </p:sp>
      <p:sp>
        <p:nvSpPr>
          <p:cNvPr id="45" name="TextBox 44">
            <a:extLst>
              <a:ext uri="{FF2B5EF4-FFF2-40B4-BE49-F238E27FC236}">
                <a16:creationId xmlns:a16="http://schemas.microsoft.com/office/drawing/2014/main" id="{1F50FB76-E3D0-BD98-52CF-3AF99BE07A31}"/>
              </a:ext>
            </a:extLst>
          </p:cNvPr>
          <p:cNvSpPr txBox="1"/>
          <p:nvPr/>
        </p:nvSpPr>
        <p:spPr>
          <a:xfrm>
            <a:off x="5612216" y="3293883"/>
            <a:ext cx="1128129" cy="461665"/>
          </a:xfrm>
          <a:prstGeom prst="rect">
            <a:avLst/>
          </a:prstGeom>
          <a:noFill/>
        </p:spPr>
        <p:txBody>
          <a:bodyPr wrap="none" rtlCol="0">
            <a:spAutoFit/>
          </a:bodyPr>
          <a:lstStyle/>
          <a:p>
            <a:r>
              <a:rPr lang="en-US" b="1" dirty="0">
                <a:solidFill>
                  <a:srgbClr val="FF0000"/>
                </a:solidFill>
              </a:rPr>
              <a:t>CFO</a:t>
            </a:r>
          </a:p>
          <a:p>
            <a:r>
              <a:rPr lang="en-US" b="1" dirty="0">
                <a:solidFill>
                  <a:srgbClr val="FF0000"/>
                </a:solidFill>
              </a:rPr>
              <a:t>Precorrection </a:t>
            </a:r>
          </a:p>
        </p:txBody>
      </p:sp>
    </p:spTree>
    <p:extLst>
      <p:ext uri="{BB962C8B-B14F-4D97-AF65-F5344CB8AC3E}">
        <p14:creationId xmlns:p14="http://schemas.microsoft.com/office/powerpoint/2010/main" val="333845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down)">
                                      <p:cBhvr>
                                        <p:cTn id="7" dur="500"/>
                                        <p:tgtEl>
                                          <p:spTgt spid="37"/>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left)">
                                      <p:cBhvr>
                                        <p:cTn id="19" dur="500"/>
                                        <p:tgtEl>
                                          <p:spTgt spid="26"/>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left)">
                                      <p:cBhvr>
                                        <p:cTn id="22" dur="500"/>
                                        <p:tgtEl>
                                          <p:spTgt spid="27"/>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wipe(left)">
                                      <p:cBhvr>
                                        <p:cTn id="25" dur="500"/>
                                        <p:tgtEl>
                                          <p:spTgt spid="28"/>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wipe(left)">
                                      <p:cBhvr>
                                        <p:cTn id="28" dur="500"/>
                                        <p:tgtEl>
                                          <p:spTgt spid="29"/>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wipe(left)">
                                      <p:cBhvr>
                                        <p:cTn id="31" dur="500"/>
                                        <p:tgtEl>
                                          <p:spTgt spid="30"/>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wipe(left)">
                                      <p:cBhvr>
                                        <p:cTn id="34" dur="500"/>
                                        <p:tgtEl>
                                          <p:spTgt spid="31"/>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wipe(left)">
                                      <p:cBhvr>
                                        <p:cTn id="37" dur="500"/>
                                        <p:tgtEl>
                                          <p:spTgt spid="32"/>
                                        </p:tgtEl>
                                      </p:cBhvr>
                                    </p:animEffect>
                                  </p:childTnLst>
                                </p:cTn>
                              </p:par>
                              <p:par>
                                <p:cTn id="38" presetID="22" presetClass="entr" presetSubtype="8" fill="hold" nodeType="with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wipe(left)">
                                      <p:cBhvr>
                                        <p:cTn id="40" dur="500"/>
                                        <p:tgtEl>
                                          <p:spTgt spid="34"/>
                                        </p:tgtEl>
                                      </p:cBhvr>
                                    </p:animEffect>
                                  </p:childTnLst>
                                </p:cTn>
                              </p:par>
                              <p:par>
                                <p:cTn id="41" presetID="22" presetClass="entr" presetSubtype="8" fill="hold" nodeType="with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wipe(left)">
                                      <p:cBhvr>
                                        <p:cTn id="43" dur="500"/>
                                        <p:tgtEl>
                                          <p:spTgt spid="39"/>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wipe(left)">
                                      <p:cBhvr>
                                        <p:cTn id="46" dur="500"/>
                                        <p:tgtEl>
                                          <p:spTgt spid="40"/>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wipe(left)">
                                      <p:cBhvr>
                                        <p:cTn id="49" dur="500"/>
                                        <p:tgtEl>
                                          <p:spTgt spid="4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2" fill="hold" grpId="0" nodeType="click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wipe(right)">
                                      <p:cBhvr>
                                        <p:cTn id="54" dur="500"/>
                                        <p:tgtEl>
                                          <p:spTgt spid="43"/>
                                        </p:tgtEl>
                                      </p:cBhvr>
                                    </p:animEffect>
                                  </p:childTnLst>
                                </p:cTn>
                              </p:par>
                            </p:childTnLst>
                          </p:cTn>
                        </p:par>
                        <p:par>
                          <p:cTn id="55" fill="hold">
                            <p:stCondLst>
                              <p:cond delay="500"/>
                            </p:stCondLst>
                            <p:childTnLst>
                              <p:par>
                                <p:cTn id="56" presetID="1" presetClass="entr" presetSubtype="0" fill="hold" grpId="0" nodeType="afterEffect">
                                  <p:stCondLst>
                                    <p:cond delay="0"/>
                                  </p:stCondLst>
                                  <p:childTnLst>
                                    <p:set>
                                      <p:cBhvr>
                                        <p:cTn id="57" dur="1" fill="hold">
                                          <p:stCondLst>
                                            <p:cond delay="0"/>
                                          </p:stCondLst>
                                        </p:cTn>
                                        <p:tgtEl>
                                          <p:spTgt spid="45"/>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12">
                                            <p:txEl>
                                              <p:pRg st="2" end="2"/>
                                            </p:txEl>
                                          </p:spTgt>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30" grpId="0" animBg="1"/>
      <p:bldP spid="31" grpId="0" animBg="1"/>
      <p:bldP spid="32" grpId="0" animBg="1"/>
      <p:bldP spid="40" grpId="0" animBg="1"/>
      <p:bldP spid="42" grpId="0"/>
      <p:bldP spid="37" grpId="0" animBg="1"/>
      <p:bldP spid="38" grpId="0"/>
      <p:bldP spid="43" grpId="0" animBg="1"/>
      <p:bldP spid="4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5D501F-31E8-4C52-98A0-9C13EF33A461}"/>
              </a:ext>
            </a:extLst>
          </p:cNvPr>
          <p:cNvSpPr>
            <a:spLocks noGrp="1"/>
          </p:cNvSpPr>
          <p:nvPr>
            <p:ph idx="1"/>
          </p:nvPr>
        </p:nvSpPr>
        <p:spPr/>
        <p:txBody>
          <a:bodyPr/>
          <a:lstStyle/>
          <a:p>
            <a:endParaRPr lang="en-US" dirty="0"/>
          </a:p>
          <a:p>
            <a:r>
              <a:rPr lang="en-US" dirty="0"/>
              <a:t>In this document, we showed the impact of CFO during the sounding phase on COBF performance</a:t>
            </a:r>
          </a:p>
          <a:p>
            <a:endParaRPr lang="en-US" dirty="0"/>
          </a:p>
          <a:p>
            <a:r>
              <a:rPr lang="en-US" dirty="0"/>
              <a:t>CFO pre-correction is important for both joint and sequential NDP-based sounding protocols</a:t>
            </a:r>
          </a:p>
          <a:p>
            <a:pPr lvl="1"/>
            <a:r>
              <a:rPr lang="en-US" dirty="0"/>
              <a:t>One AP needs to bring its NDP transmission frequency to the other AP</a:t>
            </a:r>
          </a:p>
          <a:p>
            <a:endParaRPr lang="en-US" dirty="0"/>
          </a:p>
          <a:p>
            <a:r>
              <a:rPr lang="en-US" dirty="0"/>
              <a:t>We also proposed simple ways to perform CFO pre-correction</a:t>
            </a:r>
          </a:p>
        </p:txBody>
      </p:sp>
      <p:sp>
        <p:nvSpPr>
          <p:cNvPr id="3" name="Title 2">
            <a:extLst>
              <a:ext uri="{FF2B5EF4-FFF2-40B4-BE49-F238E27FC236}">
                <a16:creationId xmlns:a16="http://schemas.microsoft.com/office/drawing/2014/main" id="{3405AB56-CD93-7109-F650-226F25BC4B45}"/>
              </a:ext>
            </a:extLst>
          </p:cNvPr>
          <p:cNvSpPr>
            <a:spLocks noGrp="1"/>
          </p:cNvSpPr>
          <p:nvPr>
            <p:ph type="title"/>
          </p:nvPr>
        </p:nvSpPr>
        <p:spPr/>
        <p:txBody>
          <a:bodyPr/>
          <a:lstStyle/>
          <a:p>
            <a:r>
              <a:rPr lang="en-US" dirty="0"/>
              <a:t>Summary</a:t>
            </a:r>
          </a:p>
        </p:txBody>
      </p:sp>
      <p:sp>
        <p:nvSpPr>
          <p:cNvPr id="4" name="Date Placeholder 3">
            <a:extLst>
              <a:ext uri="{FF2B5EF4-FFF2-40B4-BE49-F238E27FC236}">
                <a16:creationId xmlns:a16="http://schemas.microsoft.com/office/drawing/2014/main" id="{E51665DF-949C-C66B-9495-72631AAF3AC8}"/>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13ED1F5C-EEF3-538C-2113-03A381540B8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19</a:t>
            </a:fld>
            <a:endParaRPr lang="en-US"/>
          </a:p>
        </p:txBody>
      </p:sp>
      <p:sp>
        <p:nvSpPr>
          <p:cNvPr id="6" name="Footer Placeholder 5">
            <a:extLst>
              <a:ext uri="{FF2B5EF4-FFF2-40B4-BE49-F238E27FC236}">
                <a16:creationId xmlns:a16="http://schemas.microsoft.com/office/drawing/2014/main" id="{953289A2-3A58-D028-BA46-05D56C379378}"/>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360308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178B97-D7C7-6406-C0D4-6BC0C2C0FE41}"/>
              </a:ext>
            </a:extLst>
          </p:cNvPr>
          <p:cNvSpPr>
            <a:spLocks noGrp="1"/>
          </p:cNvSpPr>
          <p:nvPr>
            <p:ph idx="1"/>
          </p:nvPr>
        </p:nvSpPr>
        <p:spPr/>
        <p:txBody>
          <a:bodyPr/>
          <a:lstStyle/>
          <a:p>
            <a:pPr>
              <a:spcAft>
                <a:spcPts val="0"/>
              </a:spcAft>
            </a:pPr>
            <a:r>
              <a:rPr lang="en-US" dirty="0"/>
              <a:t>A motion passed in last </a:t>
            </a:r>
            <a:r>
              <a:rPr lang="en-US" dirty="0" err="1"/>
              <a:t>TGbn</a:t>
            </a:r>
            <a:r>
              <a:rPr lang="en-US" dirty="0"/>
              <a:t> session to include multi-AP Coordinated Beamforming (COBF) in UHR</a:t>
            </a:r>
          </a:p>
          <a:p>
            <a:endParaRPr lang="en-US" dirty="0"/>
          </a:p>
          <a:p>
            <a:r>
              <a:rPr lang="en-US" dirty="0"/>
              <a:t>In these slides, we propose sounding sequences for COBF</a:t>
            </a:r>
          </a:p>
          <a:p>
            <a:pPr marL="0" indent="0">
              <a:buNone/>
            </a:pPr>
            <a:endParaRPr lang="en-US" dirty="0"/>
          </a:p>
          <a:p>
            <a:r>
              <a:rPr lang="en-US" dirty="0"/>
              <a:t>Outline</a:t>
            </a:r>
          </a:p>
          <a:p>
            <a:pPr lvl="1"/>
            <a:r>
              <a:rPr lang="en-US" dirty="0"/>
              <a:t>Define some terminology</a:t>
            </a:r>
          </a:p>
          <a:p>
            <a:pPr lvl="1"/>
            <a:r>
              <a:rPr lang="en-US" dirty="0"/>
              <a:t>Limitation on number of APs</a:t>
            </a:r>
          </a:p>
          <a:p>
            <a:pPr lvl="1"/>
            <a:r>
              <a:rPr lang="en-US" dirty="0"/>
              <a:t>Propose two types of sounding sequences</a:t>
            </a:r>
          </a:p>
          <a:p>
            <a:pPr lvl="2"/>
            <a:r>
              <a:rPr lang="en-US" dirty="0"/>
              <a:t>Sequential NDP based sounding</a:t>
            </a:r>
          </a:p>
          <a:p>
            <a:pPr lvl="2"/>
            <a:r>
              <a:rPr lang="en-US" dirty="0"/>
              <a:t>Joint NDP based sounding</a:t>
            </a:r>
          </a:p>
          <a:p>
            <a:pPr lvl="1"/>
            <a:r>
              <a:rPr lang="en-US" dirty="0"/>
              <a:t>Performance benefits of joint sounding</a:t>
            </a:r>
          </a:p>
          <a:p>
            <a:pPr lvl="1"/>
            <a:r>
              <a:rPr lang="en-US" dirty="0"/>
              <a:t>Conclusions</a:t>
            </a:r>
          </a:p>
          <a:p>
            <a:pPr lvl="2"/>
            <a:endParaRPr lang="en-US" dirty="0"/>
          </a:p>
        </p:txBody>
      </p:sp>
      <p:sp>
        <p:nvSpPr>
          <p:cNvPr id="3" name="Title 2">
            <a:extLst>
              <a:ext uri="{FF2B5EF4-FFF2-40B4-BE49-F238E27FC236}">
                <a16:creationId xmlns:a16="http://schemas.microsoft.com/office/drawing/2014/main" id="{55073B3D-CB42-02FF-52B9-9202E58D2739}"/>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E70074DA-22A6-A96D-4F5D-370746224446}"/>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354CD0D8-5A1F-E06A-18B2-F8D4FB699F35}"/>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a:t>
            </a:fld>
            <a:endParaRPr lang="en-US"/>
          </a:p>
        </p:txBody>
      </p:sp>
      <p:sp>
        <p:nvSpPr>
          <p:cNvPr id="6" name="Footer Placeholder 5">
            <a:extLst>
              <a:ext uri="{FF2B5EF4-FFF2-40B4-BE49-F238E27FC236}">
                <a16:creationId xmlns:a16="http://schemas.microsoft.com/office/drawing/2014/main" id="{0E0773CF-1BF3-B4F8-54F9-96F77EA5D0FC}"/>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4983459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F38D6E-5961-08CF-8CC5-EC68AD09A2FE}"/>
              </a:ext>
            </a:extLst>
          </p:cNvPr>
          <p:cNvSpPr>
            <a:spLocks noGrp="1"/>
          </p:cNvSpPr>
          <p:nvPr>
            <p:ph idx="1"/>
          </p:nvPr>
        </p:nvSpPr>
        <p:spPr/>
        <p:txBody>
          <a:bodyPr/>
          <a:lstStyle/>
          <a:p>
            <a:r>
              <a:rPr lang="en-US" dirty="0"/>
              <a:t>Do you support limiting the coordinated beamforming (COBF) transmission phase in 802.11bn to 2 APs only?</a:t>
            </a:r>
          </a:p>
        </p:txBody>
      </p:sp>
      <p:sp>
        <p:nvSpPr>
          <p:cNvPr id="3" name="Title 2">
            <a:extLst>
              <a:ext uri="{FF2B5EF4-FFF2-40B4-BE49-F238E27FC236}">
                <a16:creationId xmlns:a16="http://schemas.microsoft.com/office/drawing/2014/main" id="{12A162EF-A9FE-BE28-3202-8E90024B3916}"/>
              </a:ext>
            </a:extLst>
          </p:cNvPr>
          <p:cNvSpPr>
            <a:spLocks noGrp="1"/>
          </p:cNvSpPr>
          <p:nvPr>
            <p:ph type="title"/>
          </p:nvPr>
        </p:nvSpPr>
        <p:spPr/>
        <p:txBody>
          <a:bodyPr/>
          <a:lstStyle/>
          <a:p>
            <a:r>
              <a:rPr lang="en-US" dirty="0"/>
              <a:t>SP1</a:t>
            </a:r>
          </a:p>
        </p:txBody>
      </p:sp>
      <p:sp>
        <p:nvSpPr>
          <p:cNvPr id="4" name="Date Placeholder 3">
            <a:extLst>
              <a:ext uri="{FF2B5EF4-FFF2-40B4-BE49-F238E27FC236}">
                <a16:creationId xmlns:a16="http://schemas.microsoft.com/office/drawing/2014/main" id="{1918FAF6-30E7-C28B-0844-4BE08011E104}"/>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92673E8A-088F-4251-48A7-C6A95EBA6FFA}"/>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20</a:t>
            </a:fld>
            <a:endParaRPr lang="en-US"/>
          </a:p>
        </p:txBody>
      </p:sp>
      <p:sp>
        <p:nvSpPr>
          <p:cNvPr id="6" name="Footer Placeholder 5">
            <a:extLst>
              <a:ext uri="{FF2B5EF4-FFF2-40B4-BE49-F238E27FC236}">
                <a16:creationId xmlns:a16="http://schemas.microsoft.com/office/drawing/2014/main" id="{F1E2F900-05ED-DF2F-42E8-09605BE636DA}"/>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2219599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5A0A19-A8A9-F725-A50C-323713ADCA2F}"/>
              </a:ext>
            </a:extLst>
          </p:cNvPr>
          <p:cNvSpPr>
            <a:spLocks noGrp="1"/>
          </p:cNvSpPr>
          <p:nvPr>
            <p:ph idx="1"/>
          </p:nvPr>
        </p:nvSpPr>
        <p:spPr/>
        <p:txBody>
          <a:bodyPr/>
          <a:lstStyle/>
          <a:p>
            <a:r>
              <a:rPr lang="en-US" dirty="0"/>
              <a:t>Do you agree to include both sequential NDP based and joint NDP based sounding options for COBF in UHR?</a:t>
            </a:r>
          </a:p>
        </p:txBody>
      </p:sp>
      <p:sp>
        <p:nvSpPr>
          <p:cNvPr id="3" name="Title 2">
            <a:extLst>
              <a:ext uri="{FF2B5EF4-FFF2-40B4-BE49-F238E27FC236}">
                <a16:creationId xmlns:a16="http://schemas.microsoft.com/office/drawing/2014/main" id="{52AB0CFE-D2A4-3E19-F8E3-A75862CF85BB}"/>
              </a:ext>
            </a:extLst>
          </p:cNvPr>
          <p:cNvSpPr>
            <a:spLocks noGrp="1"/>
          </p:cNvSpPr>
          <p:nvPr>
            <p:ph type="title"/>
          </p:nvPr>
        </p:nvSpPr>
        <p:spPr/>
        <p:txBody>
          <a:bodyPr/>
          <a:lstStyle/>
          <a:p>
            <a:r>
              <a:rPr lang="en-US" dirty="0"/>
              <a:t>SP2</a:t>
            </a:r>
          </a:p>
        </p:txBody>
      </p:sp>
      <p:sp>
        <p:nvSpPr>
          <p:cNvPr id="4" name="Date Placeholder 3">
            <a:extLst>
              <a:ext uri="{FF2B5EF4-FFF2-40B4-BE49-F238E27FC236}">
                <a16:creationId xmlns:a16="http://schemas.microsoft.com/office/drawing/2014/main" id="{40F23467-A9CB-C113-FD21-E32FF3F204E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18712F55-CF4C-6F71-C3FB-588073A54681}"/>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21</a:t>
            </a:fld>
            <a:endParaRPr lang="en-US"/>
          </a:p>
        </p:txBody>
      </p:sp>
      <p:sp>
        <p:nvSpPr>
          <p:cNvPr id="6" name="Footer Placeholder 5">
            <a:extLst>
              <a:ext uri="{FF2B5EF4-FFF2-40B4-BE49-F238E27FC236}">
                <a16:creationId xmlns:a16="http://schemas.microsoft.com/office/drawing/2014/main" id="{E4718ED4-E180-5F58-ED3D-9B67FF5F79B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0873096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8A21A7-38C9-12B3-D6C3-861D0ED7D41C}"/>
              </a:ext>
            </a:extLst>
          </p:cNvPr>
          <p:cNvSpPr>
            <a:spLocks noGrp="1"/>
          </p:cNvSpPr>
          <p:nvPr>
            <p:ph idx="1"/>
          </p:nvPr>
        </p:nvSpPr>
        <p:spPr/>
        <p:txBody>
          <a:bodyPr/>
          <a:lstStyle/>
          <a:p>
            <a:r>
              <a:rPr lang="en-US" dirty="0"/>
              <a:t>Do you agree with the sequential NDP based sounding protocol shown below for COBF?</a:t>
            </a:r>
          </a:p>
          <a:p>
            <a:pPr lvl="1"/>
            <a:r>
              <a:rPr lang="en-US" sz="1800" dirty="0"/>
              <a:t>Sounding happens one BSS at a time</a:t>
            </a:r>
          </a:p>
          <a:p>
            <a:pPr lvl="1"/>
            <a:r>
              <a:rPr lang="en-US" sz="1800" dirty="0"/>
              <a:t>NDPA only addresses the in-BSS STAs</a:t>
            </a:r>
          </a:p>
          <a:p>
            <a:pPr lvl="1"/>
            <a:r>
              <a:rPr lang="en-US" sz="1800" dirty="0"/>
              <a:t>MAC related additional frames are TBD</a:t>
            </a:r>
          </a:p>
          <a:p>
            <a:pPr lvl="1"/>
            <a:endParaRPr lang="en-US" dirty="0"/>
          </a:p>
          <a:p>
            <a:endParaRPr lang="en-US" dirty="0"/>
          </a:p>
        </p:txBody>
      </p:sp>
      <p:sp>
        <p:nvSpPr>
          <p:cNvPr id="3" name="Title 2">
            <a:extLst>
              <a:ext uri="{FF2B5EF4-FFF2-40B4-BE49-F238E27FC236}">
                <a16:creationId xmlns:a16="http://schemas.microsoft.com/office/drawing/2014/main" id="{1ABDFFB0-5ABF-9D95-235D-0C120C091206}"/>
              </a:ext>
            </a:extLst>
          </p:cNvPr>
          <p:cNvSpPr>
            <a:spLocks noGrp="1"/>
          </p:cNvSpPr>
          <p:nvPr>
            <p:ph type="title"/>
          </p:nvPr>
        </p:nvSpPr>
        <p:spPr/>
        <p:txBody>
          <a:bodyPr/>
          <a:lstStyle/>
          <a:p>
            <a:r>
              <a:rPr lang="en-US" dirty="0"/>
              <a:t>SP3</a:t>
            </a:r>
          </a:p>
        </p:txBody>
      </p:sp>
      <p:sp>
        <p:nvSpPr>
          <p:cNvPr id="4" name="Date Placeholder 3">
            <a:extLst>
              <a:ext uri="{FF2B5EF4-FFF2-40B4-BE49-F238E27FC236}">
                <a16:creationId xmlns:a16="http://schemas.microsoft.com/office/drawing/2014/main" id="{177DEE93-3C66-F453-2A41-1C94CD77D91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62A441CF-7C65-262A-F1E8-23A5EE7005BD}"/>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22</a:t>
            </a:fld>
            <a:endParaRPr lang="en-US"/>
          </a:p>
        </p:txBody>
      </p:sp>
      <p:sp>
        <p:nvSpPr>
          <p:cNvPr id="6" name="Footer Placeholder 5">
            <a:extLst>
              <a:ext uri="{FF2B5EF4-FFF2-40B4-BE49-F238E27FC236}">
                <a16:creationId xmlns:a16="http://schemas.microsoft.com/office/drawing/2014/main" id="{84AF07CC-EF82-7066-30D5-5C785A0E293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grpSp>
        <p:nvGrpSpPr>
          <p:cNvPr id="34" name="Group 33">
            <a:extLst>
              <a:ext uri="{FF2B5EF4-FFF2-40B4-BE49-F238E27FC236}">
                <a16:creationId xmlns:a16="http://schemas.microsoft.com/office/drawing/2014/main" id="{4D2F1EC4-A1F7-8435-7630-6C96BEE5EABB}"/>
              </a:ext>
            </a:extLst>
          </p:cNvPr>
          <p:cNvGrpSpPr/>
          <p:nvPr/>
        </p:nvGrpSpPr>
        <p:grpSpPr>
          <a:xfrm>
            <a:off x="-49015" y="3739862"/>
            <a:ext cx="9193015" cy="2163371"/>
            <a:chOff x="-49015" y="3739862"/>
            <a:chExt cx="9193015" cy="2163371"/>
          </a:xfrm>
        </p:grpSpPr>
        <p:cxnSp>
          <p:nvCxnSpPr>
            <p:cNvPr id="7" name="Straight Connector 6">
              <a:extLst>
                <a:ext uri="{FF2B5EF4-FFF2-40B4-BE49-F238E27FC236}">
                  <a16:creationId xmlns:a16="http://schemas.microsoft.com/office/drawing/2014/main" id="{5B79511B-7292-A2B1-8F38-BE8F58540A3F}"/>
                </a:ext>
              </a:extLst>
            </p:cNvPr>
            <p:cNvCxnSpPr/>
            <p:nvPr/>
          </p:nvCxnSpPr>
          <p:spPr>
            <a:xfrm flipV="1">
              <a:off x="374146" y="4136118"/>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9D450F05-5D31-FA18-994C-BE20AD88ECA3}"/>
                </a:ext>
              </a:extLst>
            </p:cNvPr>
            <p:cNvSpPr/>
            <p:nvPr/>
          </p:nvSpPr>
          <p:spPr bwMode="auto">
            <a:xfrm>
              <a:off x="554288" y="3767717"/>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9" name="Straight Connector 8">
              <a:extLst>
                <a:ext uri="{FF2B5EF4-FFF2-40B4-BE49-F238E27FC236}">
                  <a16:creationId xmlns:a16="http://schemas.microsoft.com/office/drawing/2014/main" id="{66977DAF-CFF2-E7BE-A3A0-019F66A97ACF}"/>
                </a:ext>
              </a:extLst>
            </p:cNvPr>
            <p:cNvCxnSpPr/>
            <p:nvPr/>
          </p:nvCxnSpPr>
          <p:spPr>
            <a:xfrm flipV="1">
              <a:off x="374146" y="4635444"/>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2ED6D90-DF0C-D004-0B5C-E4F404EBB2F9}"/>
                </a:ext>
              </a:extLst>
            </p:cNvPr>
            <p:cNvSpPr txBox="1"/>
            <p:nvPr/>
          </p:nvSpPr>
          <p:spPr>
            <a:xfrm>
              <a:off x="72422" y="3825234"/>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a:t>
              </a:r>
            </a:p>
          </p:txBody>
        </p:sp>
        <p:sp>
          <p:nvSpPr>
            <p:cNvPr id="11" name="TextBox 10">
              <a:extLst>
                <a:ext uri="{FF2B5EF4-FFF2-40B4-BE49-F238E27FC236}">
                  <a16:creationId xmlns:a16="http://schemas.microsoft.com/office/drawing/2014/main" id="{8D20D037-C9F5-DC49-B705-175B50D019CF}"/>
                </a:ext>
              </a:extLst>
            </p:cNvPr>
            <p:cNvSpPr txBox="1"/>
            <p:nvPr/>
          </p:nvSpPr>
          <p:spPr>
            <a:xfrm>
              <a:off x="85637" y="4410557"/>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a:t>
              </a:r>
            </a:p>
          </p:txBody>
        </p:sp>
        <p:sp>
          <p:nvSpPr>
            <p:cNvPr id="12" name="Rectangle 11">
              <a:extLst>
                <a:ext uri="{FF2B5EF4-FFF2-40B4-BE49-F238E27FC236}">
                  <a16:creationId xmlns:a16="http://schemas.microsoft.com/office/drawing/2014/main" id="{6297C28C-2FF1-BB71-89C1-42C11653657B}"/>
                </a:ext>
              </a:extLst>
            </p:cNvPr>
            <p:cNvSpPr/>
            <p:nvPr/>
          </p:nvSpPr>
          <p:spPr bwMode="auto">
            <a:xfrm>
              <a:off x="1214964" y="3767717"/>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3" name="Straight Connector 12">
              <a:extLst>
                <a:ext uri="{FF2B5EF4-FFF2-40B4-BE49-F238E27FC236}">
                  <a16:creationId xmlns:a16="http://schemas.microsoft.com/office/drawing/2014/main" id="{5165C280-EB7B-0CE0-550B-3357EF6415F6}"/>
                </a:ext>
              </a:extLst>
            </p:cNvPr>
            <p:cNvCxnSpPr/>
            <p:nvPr/>
          </p:nvCxnSpPr>
          <p:spPr>
            <a:xfrm flipV="1">
              <a:off x="374146" y="523086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9EC9859E-25FA-8CDF-17A7-76860579E5C0}"/>
                </a:ext>
              </a:extLst>
            </p:cNvPr>
            <p:cNvSpPr txBox="1"/>
            <p:nvPr/>
          </p:nvSpPr>
          <p:spPr>
            <a:xfrm>
              <a:off x="-49015" y="4782776"/>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15" name="Straight Connector 14">
              <a:extLst>
                <a:ext uri="{FF2B5EF4-FFF2-40B4-BE49-F238E27FC236}">
                  <a16:creationId xmlns:a16="http://schemas.microsoft.com/office/drawing/2014/main" id="{FAB5AE29-44E6-9304-D58F-CE70DF1F442A}"/>
                </a:ext>
              </a:extLst>
            </p:cNvPr>
            <p:cNvCxnSpPr>
              <a:cxnSpLocks/>
            </p:cNvCxnSpPr>
            <p:nvPr/>
          </p:nvCxnSpPr>
          <p:spPr>
            <a:xfrm flipV="1">
              <a:off x="414172" y="5807969"/>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8AC98E68-8848-8407-A33E-AA159114B8D7}"/>
                </a:ext>
              </a:extLst>
            </p:cNvPr>
            <p:cNvSpPr txBox="1"/>
            <p:nvPr/>
          </p:nvSpPr>
          <p:spPr>
            <a:xfrm>
              <a:off x="-17615" y="5360007"/>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17" name="Rectangle 16">
              <a:extLst>
                <a:ext uri="{FF2B5EF4-FFF2-40B4-BE49-F238E27FC236}">
                  <a16:creationId xmlns:a16="http://schemas.microsoft.com/office/drawing/2014/main" id="{B062BE8E-1C2F-A5A2-1B16-EF34B5E494EB}"/>
                </a:ext>
              </a:extLst>
            </p:cNvPr>
            <p:cNvSpPr/>
            <p:nvPr/>
          </p:nvSpPr>
          <p:spPr bwMode="auto">
            <a:xfrm>
              <a:off x="2236302" y="4842911"/>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18" name="Rectangle 17">
              <a:extLst>
                <a:ext uri="{FF2B5EF4-FFF2-40B4-BE49-F238E27FC236}">
                  <a16:creationId xmlns:a16="http://schemas.microsoft.com/office/drawing/2014/main" id="{FC15F10E-C001-252F-CB69-E1A18E4C5BA8}"/>
                </a:ext>
              </a:extLst>
            </p:cNvPr>
            <p:cNvSpPr/>
            <p:nvPr/>
          </p:nvSpPr>
          <p:spPr bwMode="auto">
            <a:xfrm>
              <a:off x="1795670" y="3767717"/>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19" name="Rectangle 18">
              <a:extLst>
                <a:ext uri="{FF2B5EF4-FFF2-40B4-BE49-F238E27FC236}">
                  <a16:creationId xmlns:a16="http://schemas.microsoft.com/office/drawing/2014/main" id="{FAE0225E-082A-7549-7EFC-2115749311C0}"/>
                </a:ext>
              </a:extLst>
            </p:cNvPr>
            <p:cNvSpPr/>
            <p:nvPr/>
          </p:nvSpPr>
          <p:spPr bwMode="auto">
            <a:xfrm>
              <a:off x="4037067" y="3753936"/>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20" name="Rectangle 19">
              <a:extLst>
                <a:ext uri="{FF2B5EF4-FFF2-40B4-BE49-F238E27FC236}">
                  <a16:creationId xmlns:a16="http://schemas.microsoft.com/office/drawing/2014/main" id="{F2C710B6-ACAC-D175-939E-495E5D36B9F0}"/>
                </a:ext>
              </a:extLst>
            </p:cNvPr>
            <p:cNvSpPr/>
            <p:nvPr/>
          </p:nvSpPr>
          <p:spPr bwMode="auto">
            <a:xfrm>
              <a:off x="2734522" y="3761243"/>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1" name="Rectangle 20">
              <a:extLst>
                <a:ext uri="{FF2B5EF4-FFF2-40B4-BE49-F238E27FC236}">
                  <a16:creationId xmlns:a16="http://schemas.microsoft.com/office/drawing/2014/main" id="{0BCE8E8C-3337-9578-A52F-94D11D3C7A77}"/>
                </a:ext>
              </a:extLst>
            </p:cNvPr>
            <p:cNvSpPr/>
            <p:nvPr/>
          </p:nvSpPr>
          <p:spPr bwMode="auto">
            <a:xfrm>
              <a:off x="3368818" y="4262657"/>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2" name="Rectangle 21">
              <a:extLst>
                <a:ext uri="{FF2B5EF4-FFF2-40B4-BE49-F238E27FC236}">
                  <a16:creationId xmlns:a16="http://schemas.microsoft.com/office/drawing/2014/main" id="{2018B8CD-68E5-1160-F477-FB51ED10B1E7}"/>
                </a:ext>
              </a:extLst>
            </p:cNvPr>
            <p:cNvSpPr/>
            <p:nvPr/>
          </p:nvSpPr>
          <p:spPr bwMode="auto">
            <a:xfrm>
              <a:off x="4447573" y="4838061"/>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23" name="Rectangle 22">
              <a:extLst>
                <a:ext uri="{FF2B5EF4-FFF2-40B4-BE49-F238E27FC236}">
                  <a16:creationId xmlns:a16="http://schemas.microsoft.com/office/drawing/2014/main" id="{07A0BF0E-EEF8-9B7F-10B8-C68789E9A0E8}"/>
                </a:ext>
              </a:extLst>
            </p:cNvPr>
            <p:cNvSpPr/>
            <p:nvPr/>
          </p:nvSpPr>
          <p:spPr bwMode="auto">
            <a:xfrm>
              <a:off x="4910936" y="424511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4" name="Rectangle 23">
              <a:extLst>
                <a:ext uri="{FF2B5EF4-FFF2-40B4-BE49-F238E27FC236}">
                  <a16:creationId xmlns:a16="http://schemas.microsoft.com/office/drawing/2014/main" id="{9C8D6E54-3BE7-300D-EAE2-7619A07816A0}"/>
                </a:ext>
              </a:extLst>
            </p:cNvPr>
            <p:cNvSpPr/>
            <p:nvPr/>
          </p:nvSpPr>
          <p:spPr bwMode="auto">
            <a:xfrm>
              <a:off x="6230159" y="4245111"/>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5" name="Rectangle 24">
              <a:extLst>
                <a:ext uri="{FF2B5EF4-FFF2-40B4-BE49-F238E27FC236}">
                  <a16:creationId xmlns:a16="http://schemas.microsoft.com/office/drawing/2014/main" id="{72635097-F7BD-7CFA-B5CA-0AB255827F1F}"/>
                </a:ext>
              </a:extLst>
            </p:cNvPr>
            <p:cNvSpPr/>
            <p:nvPr/>
          </p:nvSpPr>
          <p:spPr bwMode="auto">
            <a:xfrm>
              <a:off x="5572644" y="4248420"/>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6" name="Rectangle 25">
              <a:extLst>
                <a:ext uri="{FF2B5EF4-FFF2-40B4-BE49-F238E27FC236}">
                  <a16:creationId xmlns:a16="http://schemas.microsoft.com/office/drawing/2014/main" id="{0963E9D2-D3A4-46BA-0F93-E7DF244D191E}"/>
                </a:ext>
              </a:extLst>
            </p:cNvPr>
            <p:cNvSpPr/>
            <p:nvPr/>
          </p:nvSpPr>
          <p:spPr bwMode="auto">
            <a:xfrm>
              <a:off x="6621644" y="5401824"/>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27" name="Rectangle 26">
              <a:extLst>
                <a:ext uri="{FF2B5EF4-FFF2-40B4-BE49-F238E27FC236}">
                  <a16:creationId xmlns:a16="http://schemas.microsoft.com/office/drawing/2014/main" id="{BF7C8F8C-2392-FF51-66FC-7DDD27F97AEB}"/>
                </a:ext>
              </a:extLst>
            </p:cNvPr>
            <p:cNvSpPr/>
            <p:nvPr/>
          </p:nvSpPr>
          <p:spPr bwMode="auto">
            <a:xfrm>
              <a:off x="7107796" y="4252175"/>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8" name="Rectangle 27">
              <a:extLst>
                <a:ext uri="{FF2B5EF4-FFF2-40B4-BE49-F238E27FC236}">
                  <a16:creationId xmlns:a16="http://schemas.microsoft.com/office/drawing/2014/main" id="{BD564D5D-7418-3B86-0CD2-9C858A689FBF}"/>
                </a:ext>
              </a:extLst>
            </p:cNvPr>
            <p:cNvSpPr/>
            <p:nvPr/>
          </p:nvSpPr>
          <p:spPr bwMode="auto">
            <a:xfrm>
              <a:off x="7718996" y="3739862"/>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9" name="Rectangle 28">
              <a:extLst>
                <a:ext uri="{FF2B5EF4-FFF2-40B4-BE49-F238E27FC236}">
                  <a16:creationId xmlns:a16="http://schemas.microsoft.com/office/drawing/2014/main" id="{D981AC7D-6352-9ACD-AC84-E3D6807105F2}"/>
                </a:ext>
              </a:extLst>
            </p:cNvPr>
            <p:cNvSpPr/>
            <p:nvPr/>
          </p:nvSpPr>
          <p:spPr bwMode="auto">
            <a:xfrm>
              <a:off x="8735106" y="5393857"/>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31" name="Rectangle 30">
              <a:extLst>
                <a:ext uri="{FF2B5EF4-FFF2-40B4-BE49-F238E27FC236}">
                  <a16:creationId xmlns:a16="http://schemas.microsoft.com/office/drawing/2014/main" id="{DFF250A4-6AD9-1E51-21CA-15B81EE2F3CB}"/>
                </a:ext>
              </a:extLst>
            </p:cNvPr>
            <p:cNvSpPr/>
            <p:nvPr/>
          </p:nvSpPr>
          <p:spPr bwMode="auto">
            <a:xfrm>
              <a:off x="8252866" y="4244503"/>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grpSp>
    </p:spTree>
    <p:extLst>
      <p:ext uri="{BB962C8B-B14F-4D97-AF65-F5344CB8AC3E}">
        <p14:creationId xmlns:p14="http://schemas.microsoft.com/office/powerpoint/2010/main" val="2194302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5FE6D1-39AD-2A11-653D-F5096F1D1C59}"/>
              </a:ext>
            </a:extLst>
          </p:cNvPr>
          <p:cNvSpPr>
            <a:spLocks noGrp="1"/>
          </p:cNvSpPr>
          <p:nvPr>
            <p:ph idx="1"/>
          </p:nvPr>
        </p:nvSpPr>
        <p:spPr/>
        <p:txBody>
          <a:bodyPr/>
          <a:lstStyle/>
          <a:p>
            <a:r>
              <a:rPr lang="en-US" dirty="0"/>
              <a:t>Do you agree that for joint NDP based sounding, one AP will frequency synchronize to the other for both of its NDP transmissions?</a:t>
            </a:r>
          </a:p>
          <a:p>
            <a:pPr lvl="1"/>
            <a:r>
              <a:rPr lang="en-US" dirty="0"/>
              <a:t>For both the NDPs, the AP doing the correction brings its frequency within in a certain TBD range of the reference AP</a:t>
            </a:r>
          </a:p>
          <a:p>
            <a:endParaRPr lang="en-US" dirty="0"/>
          </a:p>
        </p:txBody>
      </p:sp>
      <p:sp>
        <p:nvSpPr>
          <p:cNvPr id="3" name="Title 2">
            <a:extLst>
              <a:ext uri="{FF2B5EF4-FFF2-40B4-BE49-F238E27FC236}">
                <a16:creationId xmlns:a16="http://schemas.microsoft.com/office/drawing/2014/main" id="{9BB4CECA-F18A-1934-8140-9CA6A80C3CE9}"/>
              </a:ext>
            </a:extLst>
          </p:cNvPr>
          <p:cNvSpPr>
            <a:spLocks noGrp="1"/>
          </p:cNvSpPr>
          <p:nvPr>
            <p:ph type="title"/>
          </p:nvPr>
        </p:nvSpPr>
        <p:spPr/>
        <p:txBody>
          <a:bodyPr/>
          <a:lstStyle/>
          <a:p>
            <a:r>
              <a:rPr lang="en-US" dirty="0"/>
              <a:t>SP4</a:t>
            </a:r>
          </a:p>
        </p:txBody>
      </p:sp>
      <p:sp>
        <p:nvSpPr>
          <p:cNvPr id="4" name="Date Placeholder 3">
            <a:extLst>
              <a:ext uri="{FF2B5EF4-FFF2-40B4-BE49-F238E27FC236}">
                <a16:creationId xmlns:a16="http://schemas.microsoft.com/office/drawing/2014/main" id="{6EBA074A-AB8D-219D-B877-B76D63C5EBD6}"/>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74D3AA3E-D961-5D6A-BF64-28066AC72D86}"/>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23</a:t>
            </a:fld>
            <a:endParaRPr lang="en-US"/>
          </a:p>
        </p:txBody>
      </p:sp>
      <p:sp>
        <p:nvSpPr>
          <p:cNvPr id="6" name="Footer Placeholder 5">
            <a:extLst>
              <a:ext uri="{FF2B5EF4-FFF2-40B4-BE49-F238E27FC236}">
                <a16:creationId xmlns:a16="http://schemas.microsoft.com/office/drawing/2014/main" id="{5706211A-A8C9-B9A8-80D3-36BD3F256DAC}"/>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21959206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DAB828-D919-F6A9-3825-103CDE83DDDA}"/>
              </a:ext>
            </a:extLst>
          </p:cNvPr>
          <p:cNvSpPr>
            <a:spLocks noGrp="1"/>
          </p:cNvSpPr>
          <p:nvPr>
            <p:ph idx="1"/>
          </p:nvPr>
        </p:nvSpPr>
        <p:spPr>
          <a:xfrm>
            <a:off x="685800" y="1716388"/>
            <a:ext cx="7772400" cy="1653585"/>
          </a:xfrm>
        </p:spPr>
        <p:txBody>
          <a:bodyPr/>
          <a:lstStyle/>
          <a:p>
            <a:r>
              <a:rPr lang="en-US" sz="1800" dirty="0"/>
              <a:t>Do you agree with the joint NDP based sounding protocol shown below for COBF?</a:t>
            </a:r>
          </a:p>
          <a:p>
            <a:pPr lvl="1"/>
            <a:r>
              <a:rPr lang="en-US" sz="1600" dirty="0"/>
              <a:t>Sounding happens one BSS at a time</a:t>
            </a:r>
          </a:p>
          <a:p>
            <a:pPr lvl="1"/>
            <a:r>
              <a:rPr lang="en-US" sz="1600" dirty="0"/>
              <a:t>NDPA only addresses the in-BSS STAs</a:t>
            </a:r>
          </a:p>
          <a:p>
            <a:pPr lvl="1"/>
            <a:r>
              <a:rPr lang="en-US" sz="1600" dirty="0"/>
              <a:t>MAC related additional frames are TBD</a:t>
            </a:r>
          </a:p>
          <a:p>
            <a:pPr lvl="1"/>
            <a:r>
              <a:rPr lang="en-US" sz="1600" dirty="0"/>
              <a:t>Joint NDP based feedback will be based on large V-based feedback where the eigen-vectors span the antennas across both APs</a:t>
            </a:r>
            <a:endParaRPr lang="en-US" sz="1400" dirty="0"/>
          </a:p>
        </p:txBody>
      </p:sp>
      <p:sp>
        <p:nvSpPr>
          <p:cNvPr id="3" name="Title 2">
            <a:extLst>
              <a:ext uri="{FF2B5EF4-FFF2-40B4-BE49-F238E27FC236}">
                <a16:creationId xmlns:a16="http://schemas.microsoft.com/office/drawing/2014/main" id="{9B1C6E6A-6BCB-4237-BA37-77C9C9BC7FAF}"/>
              </a:ext>
            </a:extLst>
          </p:cNvPr>
          <p:cNvSpPr>
            <a:spLocks noGrp="1"/>
          </p:cNvSpPr>
          <p:nvPr>
            <p:ph type="title"/>
          </p:nvPr>
        </p:nvSpPr>
        <p:spPr/>
        <p:txBody>
          <a:bodyPr/>
          <a:lstStyle/>
          <a:p>
            <a:r>
              <a:rPr lang="en-US" dirty="0"/>
              <a:t>SP5</a:t>
            </a:r>
          </a:p>
        </p:txBody>
      </p:sp>
      <p:sp>
        <p:nvSpPr>
          <p:cNvPr id="4" name="Date Placeholder 3">
            <a:extLst>
              <a:ext uri="{FF2B5EF4-FFF2-40B4-BE49-F238E27FC236}">
                <a16:creationId xmlns:a16="http://schemas.microsoft.com/office/drawing/2014/main" id="{640F2366-0039-5B8E-251C-27E782608DB4}"/>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B93F91F-1654-56B4-D5E9-B89197B60A8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24</a:t>
            </a:fld>
            <a:endParaRPr lang="en-US"/>
          </a:p>
        </p:txBody>
      </p:sp>
      <p:sp>
        <p:nvSpPr>
          <p:cNvPr id="6" name="Footer Placeholder 5">
            <a:extLst>
              <a:ext uri="{FF2B5EF4-FFF2-40B4-BE49-F238E27FC236}">
                <a16:creationId xmlns:a16="http://schemas.microsoft.com/office/drawing/2014/main" id="{655D96CC-2652-CF25-E607-F2EB0C4DAB70}"/>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grpSp>
        <p:nvGrpSpPr>
          <p:cNvPr id="31" name="Group 30">
            <a:extLst>
              <a:ext uri="{FF2B5EF4-FFF2-40B4-BE49-F238E27FC236}">
                <a16:creationId xmlns:a16="http://schemas.microsoft.com/office/drawing/2014/main" id="{3EE53742-F5FC-8806-D443-596ABC5681D9}"/>
              </a:ext>
            </a:extLst>
          </p:cNvPr>
          <p:cNvGrpSpPr/>
          <p:nvPr/>
        </p:nvGrpSpPr>
        <p:grpSpPr>
          <a:xfrm>
            <a:off x="0" y="3948446"/>
            <a:ext cx="8836403" cy="2314297"/>
            <a:chOff x="0" y="3948446"/>
            <a:chExt cx="8836403" cy="2314297"/>
          </a:xfrm>
        </p:grpSpPr>
        <p:cxnSp>
          <p:nvCxnSpPr>
            <p:cNvPr id="7" name="Straight Connector 6">
              <a:extLst>
                <a:ext uri="{FF2B5EF4-FFF2-40B4-BE49-F238E27FC236}">
                  <a16:creationId xmlns:a16="http://schemas.microsoft.com/office/drawing/2014/main" id="{5FFB27C0-15C9-563E-3B4C-4D656392B935}"/>
                </a:ext>
              </a:extLst>
            </p:cNvPr>
            <p:cNvCxnSpPr/>
            <p:nvPr/>
          </p:nvCxnSpPr>
          <p:spPr>
            <a:xfrm flipV="1">
              <a:off x="400387" y="431189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9A11B33D-3FD8-1112-5493-2EE6258EF04D}"/>
                </a:ext>
              </a:extLst>
            </p:cNvPr>
            <p:cNvSpPr/>
            <p:nvPr/>
          </p:nvSpPr>
          <p:spPr bwMode="auto">
            <a:xfrm>
              <a:off x="1029175" y="3954416"/>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9" name="Straight Connector 8">
              <a:extLst>
                <a:ext uri="{FF2B5EF4-FFF2-40B4-BE49-F238E27FC236}">
                  <a16:creationId xmlns:a16="http://schemas.microsoft.com/office/drawing/2014/main" id="{AFD5251C-1F7B-729C-FEA6-4AD353483E7C}"/>
                </a:ext>
              </a:extLst>
            </p:cNvPr>
            <p:cNvCxnSpPr/>
            <p:nvPr/>
          </p:nvCxnSpPr>
          <p:spPr>
            <a:xfrm flipV="1">
              <a:off x="400387" y="4811223"/>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8713C9DC-EAE4-99FE-5C84-636C297EB176}"/>
                </a:ext>
              </a:extLst>
            </p:cNvPr>
            <p:cNvSpPr/>
            <p:nvPr/>
          </p:nvSpPr>
          <p:spPr bwMode="auto">
            <a:xfrm>
              <a:off x="1689851" y="4472436"/>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11" name="TextBox 10">
              <a:extLst>
                <a:ext uri="{FF2B5EF4-FFF2-40B4-BE49-F238E27FC236}">
                  <a16:creationId xmlns:a16="http://schemas.microsoft.com/office/drawing/2014/main" id="{BFE278CA-04A0-8893-EFF4-1711D819AB5A}"/>
                </a:ext>
              </a:extLst>
            </p:cNvPr>
            <p:cNvSpPr txBox="1"/>
            <p:nvPr/>
          </p:nvSpPr>
          <p:spPr>
            <a:xfrm>
              <a:off x="121617" y="3958862"/>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a:t>
              </a:r>
            </a:p>
          </p:txBody>
        </p:sp>
        <p:sp>
          <p:nvSpPr>
            <p:cNvPr id="12" name="TextBox 11">
              <a:extLst>
                <a:ext uri="{FF2B5EF4-FFF2-40B4-BE49-F238E27FC236}">
                  <a16:creationId xmlns:a16="http://schemas.microsoft.com/office/drawing/2014/main" id="{F52253F7-DD68-4E25-0592-2B56AD277A03}"/>
                </a:ext>
              </a:extLst>
            </p:cNvPr>
            <p:cNvSpPr txBox="1"/>
            <p:nvPr/>
          </p:nvSpPr>
          <p:spPr>
            <a:xfrm>
              <a:off x="121617" y="4476714"/>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a:t>
              </a:r>
            </a:p>
          </p:txBody>
        </p:sp>
        <p:sp>
          <p:nvSpPr>
            <p:cNvPr id="13" name="Rectangle 12">
              <a:extLst>
                <a:ext uri="{FF2B5EF4-FFF2-40B4-BE49-F238E27FC236}">
                  <a16:creationId xmlns:a16="http://schemas.microsoft.com/office/drawing/2014/main" id="{C772B7BC-0E53-3654-DF36-1155AA23DCAF}"/>
                </a:ext>
              </a:extLst>
            </p:cNvPr>
            <p:cNvSpPr/>
            <p:nvPr/>
          </p:nvSpPr>
          <p:spPr bwMode="auto">
            <a:xfrm>
              <a:off x="1689850" y="3954416"/>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4" name="Straight Connector 13">
              <a:extLst>
                <a:ext uri="{FF2B5EF4-FFF2-40B4-BE49-F238E27FC236}">
                  <a16:creationId xmlns:a16="http://schemas.microsoft.com/office/drawing/2014/main" id="{0DB3BF8C-739B-528E-15F2-8B16EAC3FF57}"/>
                </a:ext>
              </a:extLst>
            </p:cNvPr>
            <p:cNvCxnSpPr/>
            <p:nvPr/>
          </p:nvCxnSpPr>
          <p:spPr>
            <a:xfrm flipV="1">
              <a:off x="400387" y="5406646"/>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2889147D-686B-393B-E4E0-9E8A8248AD13}"/>
                </a:ext>
              </a:extLst>
            </p:cNvPr>
            <p:cNvSpPr txBox="1"/>
            <p:nvPr/>
          </p:nvSpPr>
          <p:spPr>
            <a:xfrm>
              <a:off x="12975" y="4989722"/>
              <a:ext cx="121680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STA1 associated </a:t>
              </a:r>
            </a:p>
            <a:p>
              <a:pPr>
                <a:lnSpc>
                  <a:spcPct val="90000"/>
                </a:lnSpc>
                <a:spcAft>
                  <a:spcPts val="300"/>
                </a:spcAft>
              </a:pPr>
              <a:r>
                <a:rPr lang="en-US" dirty="0">
                  <a:solidFill>
                    <a:schemeClr val="tx1">
                      <a:lumMod val="75000"/>
                      <a:lumOff val="25000"/>
                    </a:schemeClr>
                  </a:solidFill>
                  <a:latin typeface="Calibre Semibold" pitchFamily="34" charset="0"/>
                </a:rPr>
                <a:t>with AP1</a:t>
              </a:r>
            </a:p>
          </p:txBody>
        </p:sp>
        <p:cxnSp>
          <p:nvCxnSpPr>
            <p:cNvPr id="16" name="Straight Connector 15">
              <a:extLst>
                <a:ext uri="{FF2B5EF4-FFF2-40B4-BE49-F238E27FC236}">
                  <a16:creationId xmlns:a16="http://schemas.microsoft.com/office/drawing/2014/main" id="{CF0A7179-AD1F-CE9F-DE06-75E6BBC78E17}"/>
                </a:ext>
              </a:extLst>
            </p:cNvPr>
            <p:cNvCxnSpPr/>
            <p:nvPr/>
          </p:nvCxnSpPr>
          <p:spPr>
            <a:xfrm flipV="1">
              <a:off x="431787" y="598387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3712C80-FC4C-9E06-14DC-7722E81DC022}"/>
                </a:ext>
              </a:extLst>
            </p:cNvPr>
            <p:cNvSpPr txBox="1"/>
            <p:nvPr/>
          </p:nvSpPr>
          <p:spPr>
            <a:xfrm>
              <a:off x="0" y="5535786"/>
              <a:ext cx="1213666"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STA2 associated </a:t>
              </a:r>
            </a:p>
            <a:p>
              <a:pPr>
                <a:lnSpc>
                  <a:spcPct val="90000"/>
                </a:lnSpc>
                <a:spcAft>
                  <a:spcPts val="300"/>
                </a:spcAft>
              </a:pPr>
              <a:r>
                <a:rPr lang="en-US" dirty="0">
                  <a:solidFill>
                    <a:schemeClr val="tx1">
                      <a:lumMod val="75000"/>
                      <a:lumOff val="25000"/>
                    </a:schemeClr>
                  </a:solidFill>
                  <a:latin typeface="Calibre Semibold" pitchFamily="34" charset="0"/>
                </a:rPr>
                <a:t>with AP2</a:t>
              </a:r>
            </a:p>
          </p:txBody>
        </p:sp>
        <p:sp>
          <p:nvSpPr>
            <p:cNvPr id="18" name="Rectangle 17">
              <a:extLst>
                <a:ext uri="{FF2B5EF4-FFF2-40B4-BE49-F238E27FC236}">
                  <a16:creationId xmlns:a16="http://schemas.microsoft.com/office/drawing/2014/main" id="{2AF48C79-07C7-2214-7D70-1549E6DC0C6C}"/>
                </a:ext>
              </a:extLst>
            </p:cNvPr>
            <p:cNvSpPr/>
            <p:nvPr/>
          </p:nvSpPr>
          <p:spPr bwMode="auto">
            <a:xfrm>
              <a:off x="3125252" y="5029610"/>
              <a:ext cx="1089893"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19" name="Rectangle 18">
              <a:extLst>
                <a:ext uri="{FF2B5EF4-FFF2-40B4-BE49-F238E27FC236}">
                  <a16:creationId xmlns:a16="http://schemas.microsoft.com/office/drawing/2014/main" id="{E56FBA59-2438-BB62-B25A-F2DDA2E00092}"/>
                </a:ext>
              </a:extLst>
            </p:cNvPr>
            <p:cNvSpPr/>
            <p:nvPr/>
          </p:nvSpPr>
          <p:spPr bwMode="auto">
            <a:xfrm>
              <a:off x="2684621" y="3954416"/>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0" name="Rectangle 19">
              <a:extLst>
                <a:ext uri="{FF2B5EF4-FFF2-40B4-BE49-F238E27FC236}">
                  <a16:creationId xmlns:a16="http://schemas.microsoft.com/office/drawing/2014/main" id="{E88E0C2A-9E56-8818-6586-F2803C286734}"/>
                </a:ext>
              </a:extLst>
            </p:cNvPr>
            <p:cNvSpPr/>
            <p:nvPr/>
          </p:nvSpPr>
          <p:spPr bwMode="auto">
            <a:xfrm>
              <a:off x="6748407" y="4452014"/>
              <a:ext cx="347942"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1" name="Rectangle 20">
              <a:extLst>
                <a:ext uri="{FF2B5EF4-FFF2-40B4-BE49-F238E27FC236}">
                  <a16:creationId xmlns:a16="http://schemas.microsoft.com/office/drawing/2014/main" id="{74E894BC-6EA3-D73D-C721-B0ACFFFBB9F3}"/>
                </a:ext>
              </a:extLst>
            </p:cNvPr>
            <p:cNvSpPr/>
            <p:nvPr/>
          </p:nvSpPr>
          <p:spPr bwMode="auto">
            <a:xfrm>
              <a:off x="5057338" y="4440763"/>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2" name="Rectangle 21">
              <a:extLst>
                <a:ext uri="{FF2B5EF4-FFF2-40B4-BE49-F238E27FC236}">
                  <a16:creationId xmlns:a16="http://schemas.microsoft.com/office/drawing/2014/main" id="{457BBA39-83A5-4859-29C3-D92A76E9C590}"/>
                </a:ext>
              </a:extLst>
            </p:cNvPr>
            <p:cNvSpPr/>
            <p:nvPr/>
          </p:nvSpPr>
          <p:spPr bwMode="auto">
            <a:xfrm>
              <a:off x="5715085" y="3948446"/>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3" name="Rectangle 22">
              <a:extLst>
                <a:ext uri="{FF2B5EF4-FFF2-40B4-BE49-F238E27FC236}">
                  <a16:creationId xmlns:a16="http://schemas.microsoft.com/office/drawing/2014/main" id="{9CA2A0F0-F28B-5E35-A043-383A21A1462D}"/>
                </a:ext>
              </a:extLst>
            </p:cNvPr>
            <p:cNvSpPr/>
            <p:nvPr/>
          </p:nvSpPr>
          <p:spPr bwMode="auto">
            <a:xfrm>
              <a:off x="5715085" y="4448344"/>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4" name="Rectangle 23">
              <a:extLst>
                <a:ext uri="{FF2B5EF4-FFF2-40B4-BE49-F238E27FC236}">
                  <a16:creationId xmlns:a16="http://schemas.microsoft.com/office/drawing/2014/main" id="{ABA48507-88D1-620B-FEC3-D67DE071432C}"/>
                </a:ext>
              </a:extLst>
            </p:cNvPr>
            <p:cNvSpPr/>
            <p:nvPr/>
          </p:nvSpPr>
          <p:spPr bwMode="auto">
            <a:xfrm>
              <a:off x="7247347" y="5592244"/>
              <a:ext cx="1213665"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5" name="TextBox 24">
              <a:extLst>
                <a:ext uri="{FF2B5EF4-FFF2-40B4-BE49-F238E27FC236}">
                  <a16:creationId xmlns:a16="http://schemas.microsoft.com/office/drawing/2014/main" id="{CCCC9EFF-567F-080C-139A-0DE151598BC5}"/>
                </a:ext>
              </a:extLst>
            </p:cNvPr>
            <p:cNvSpPr txBox="1"/>
            <p:nvPr/>
          </p:nvSpPr>
          <p:spPr>
            <a:xfrm>
              <a:off x="2900040" y="5421243"/>
              <a:ext cx="1671996" cy="276999"/>
            </a:xfrm>
            <a:prstGeom prst="rect">
              <a:avLst/>
            </a:prstGeom>
            <a:noFill/>
          </p:spPr>
          <p:txBody>
            <a:bodyPr wrap="none" rtlCol="0">
              <a:spAutoFit/>
            </a:bodyPr>
            <a:lstStyle/>
            <a:p>
              <a:r>
                <a:rPr lang="en-US" dirty="0"/>
                <a:t>Large V based feedback</a:t>
              </a:r>
            </a:p>
          </p:txBody>
        </p:sp>
        <p:sp>
          <p:nvSpPr>
            <p:cNvPr id="26" name="TextBox 25">
              <a:extLst>
                <a:ext uri="{FF2B5EF4-FFF2-40B4-BE49-F238E27FC236}">
                  <a16:creationId xmlns:a16="http://schemas.microsoft.com/office/drawing/2014/main" id="{1F7956E2-FB2B-A6E9-B0BA-C566E37391A8}"/>
                </a:ext>
              </a:extLst>
            </p:cNvPr>
            <p:cNvSpPr txBox="1"/>
            <p:nvPr/>
          </p:nvSpPr>
          <p:spPr>
            <a:xfrm>
              <a:off x="7063109" y="5985744"/>
              <a:ext cx="1671996" cy="276999"/>
            </a:xfrm>
            <a:prstGeom prst="rect">
              <a:avLst/>
            </a:prstGeom>
            <a:noFill/>
          </p:spPr>
          <p:txBody>
            <a:bodyPr wrap="none" rtlCol="0">
              <a:spAutoFit/>
            </a:bodyPr>
            <a:lstStyle/>
            <a:p>
              <a:r>
                <a:rPr lang="en-US" dirty="0"/>
                <a:t>Large V based feedback</a:t>
              </a:r>
            </a:p>
          </p:txBody>
        </p:sp>
      </p:grpSp>
    </p:spTree>
    <p:extLst>
      <p:ext uri="{BB962C8B-B14F-4D97-AF65-F5344CB8AC3E}">
        <p14:creationId xmlns:p14="http://schemas.microsoft.com/office/powerpoint/2010/main" val="2125550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E49E0E-5980-CF02-537C-1FCF97CDB854}"/>
              </a:ext>
            </a:extLst>
          </p:cNvPr>
          <p:cNvSpPr>
            <a:spLocks noGrp="1"/>
          </p:cNvSpPr>
          <p:nvPr>
            <p:ph idx="1"/>
          </p:nvPr>
        </p:nvSpPr>
        <p:spPr/>
        <p:txBody>
          <a:bodyPr/>
          <a:lstStyle/>
          <a:p>
            <a:r>
              <a:rPr lang="en-US" dirty="0"/>
              <a:t>Do you agree that for sequential NDP based sounding, one AP will frequency synchronize to the other for both of its NDP transmissions?</a:t>
            </a:r>
          </a:p>
          <a:p>
            <a:pPr lvl="1"/>
            <a:r>
              <a:rPr lang="en-US" dirty="0"/>
              <a:t>For both its NDPs, the AP doing the correction brings its frequency within in a certain TBD range of the reference AP</a:t>
            </a:r>
          </a:p>
          <a:p>
            <a:pPr marL="0" indent="0">
              <a:buNone/>
            </a:pPr>
            <a:r>
              <a:rPr lang="en-US" dirty="0"/>
              <a:t> </a:t>
            </a:r>
          </a:p>
          <a:p>
            <a:endParaRPr lang="en-US" dirty="0"/>
          </a:p>
        </p:txBody>
      </p:sp>
      <p:sp>
        <p:nvSpPr>
          <p:cNvPr id="3" name="Title 2">
            <a:extLst>
              <a:ext uri="{FF2B5EF4-FFF2-40B4-BE49-F238E27FC236}">
                <a16:creationId xmlns:a16="http://schemas.microsoft.com/office/drawing/2014/main" id="{8DAE0555-8AAD-D4CF-AD96-6C1235BFBE53}"/>
              </a:ext>
            </a:extLst>
          </p:cNvPr>
          <p:cNvSpPr>
            <a:spLocks noGrp="1"/>
          </p:cNvSpPr>
          <p:nvPr>
            <p:ph type="title"/>
          </p:nvPr>
        </p:nvSpPr>
        <p:spPr/>
        <p:txBody>
          <a:bodyPr/>
          <a:lstStyle/>
          <a:p>
            <a:r>
              <a:rPr lang="en-US" dirty="0"/>
              <a:t>SP6</a:t>
            </a:r>
          </a:p>
        </p:txBody>
      </p:sp>
      <p:sp>
        <p:nvSpPr>
          <p:cNvPr id="4" name="Date Placeholder 3">
            <a:extLst>
              <a:ext uri="{FF2B5EF4-FFF2-40B4-BE49-F238E27FC236}">
                <a16:creationId xmlns:a16="http://schemas.microsoft.com/office/drawing/2014/main" id="{FEB92DDE-FAAA-3A5F-16AF-660E7BA03153}"/>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6732D93C-FBEC-03B2-CBB0-0F8414B0914A}"/>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25</a:t>
            </a:fld>
            <a:endParaRPr lang="en-US"/>
          </a:p>
        </p:txBody>
      </p:sp>
      <p:sp>
        <p:nvSpPr>
          <p:cNvPr id="6" name="Footer Placeholder 5">
            <a:extLst>
              <a:ext uri="{FF2B5EF4-FFF2-40B4-BE49-F238E27FC236}">
                <a16:creationId xmlns:a16="http://schemas.microsoft.com/office/drawing/2014/main" id="{74088537-752A-C88E-72CE-A6D5861DA50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458630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4115164-6D4B-1DDA-FF9B-E7C3AD01428C}"/>
              </a:ext>
            </a:extLst>
          </p:cNvPr>
          <p:cNvSpPr>
            <a:spLocks noGrp="1"/>
          </p:cNvSpPr>
          <p:nvPr>
            <p:ph idx="1"/>
          </p:nvPr>
        </p:nvSpPr>
        <p:spPr/>
        <p:txBody>
          <a:bodyPr/>
          <a:lstStyle/>
          <a:p>
            <a:r>
              <a:rPr lang="en-US" dirty="0"/>
              <a:t>Do you support that in the UHR sounding process for COBF, for the joint sounding case as well as for the sequential sounding case, the NDP shall always carry the BSS color of the AP which transmitted the NDPA ?</a:t>
            </a:r>
          </a:p>
          <a:p>
            <a:endParaRPr lang="en-US" dirty="0"/>
          </a:p>
        </p:txBody>
      </p:sp>
      <p:sp>
        <p:nvSpPr>
          <p:cNvPr id="3" name="Title 2">
            <a:extLst>
              <a:ext uri="{FF2B5EF4-FFF2-40B4-BE49-F238E27FC236}">
                <a16:creationId xmlns:a16="http://schemas.microsoft.com/office/drawing/2014/main" id="{893AF4BC-AFA2-8BEA-C750-2ED4C3CFA065}"/>
              </a:ext>
            </a:extLst>
          </p:cNvPr>
          <p:cNvSpPr>
            <a:spLocks noGrp="1"/>
          </p:cNvSpPr>
          <p:nvPr>
            <p:ph type="title"/>
          </p:nvPr>
        </p:nvSpPr>
        <p:spPr/>
        <p:txBody>
          <a:bodyPr/>
          <a:lstStyle/>
          <a:p>
            <a:r>
              <a:rPr lang="en-US" dirty="0"/>
              <a:t>SP7</a:t>
            </a:r>
          </a:p>
        </p:txBody>
      </p:sp>
      <p:sp>
        <p:nvSpPr>
          <p:cNvPr id="4" name="Date Placeholder 3">
            <a:extLst>
              <a:ext uri="{FF2B5EF4-FFF2-40B4-BE49-F238E27FC236}">
                <a16:creationId xmlns:a16="http://schemas.microsoft.com/office/drawing/2014/main" id="{4AD47E36-B139-36E5-9630-0B4DA171F23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E87E2E61-2B35-2FC5-65B7-A94BCC44876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26</a:t>
            </a:fld>
            <a:endParaRPr lang="en-US"/>
          </a:p>
        </p:txBody>
      </p:sp>
      <p:sp>
        <p:nvSpPr>
          <p:cNvPr id="6" name="Footer Placeholder 5">
            <a:extLst>
              <a:ext uri="{FF2B5EF4-FFF2-40B4-BE49-F238E27FC236}">
                <a16:creationId xmlns:a16="http://schemas.microsoft.com/office/drawing/2014/main" id="{02ACA351-4C41-C4E3-6F73-99CD12D17DC4}"/>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597844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1683B3-9E75-7DAA-9CCC-6D95A56DF43F}"/>
              </a:ext>
            </a:extLst>
          </p:cNvPr>
          <p:cNvSpPr>
            <a:spLocks noGrp="1"/>
          </p:cNvSpPr>
          <p:nvPr>
            <p:ph idx="1"/>
          </p:nvPr>
        </p:nvSpPr>
        <p:spPr>
          <a:xfrm>
            <a:off x="685800" y="1689457"/>
            <a:ext cx="7772400" cy="1026440"/>
          </a:xfrm>
        </p:spPr>
        <p:txBody>
          <a:bodyPr/>
          <a:lstStyle/>
          <a:p>
            <a:r>
              <a:rPr lang="en-US" sz="1400" dirty="0"/>
              <a:t>AP1 and AP2 have 4 Tx antennas each</a:t>
            </a:r>
          </a:p>
          <a:p>
            <a:r>
              <a:rPr lang="en-US" sz="1400" dirty="0"/>
              <a:t>STA1 and STA2 have 2 Rx antennas each</a:t>
            </a:r>
          </a:p>
          <a:p>
            <a:r>
              <a:rPr lang="en-US" sz="1400" dirty="0"/>
              <a:t>Scenario 1: AP1 and AP2 form nulls to </a:t>
            </a:r>
            <a:r>
              <a:rPr lang="en-US" sz="1400" b="1" dirty="0"/>
              <a:t>both</a:t>
            </a:r>
            <a:r>
              <a:rPr lang="en-US" sz="1400" dirty="0"/>
              <a:t> the eigen modes of STA2 and STA1 respectively</a:t>
            </a:r>
          </a:p>
          <a:p>
            <a:pPr lvl="1"/>
            <a:r>
              <a:rPr lang="en-US" sz="1200" b="1" u="sng" dirty="0"/>
              <a:t>We call this case as the full-nulling scenario, where all eigen modes to the OBSS STA are being nulled to</a:t>
            </a:r>
            <a:br>
              <a:rPr lang="en-US" sz="1200" b="1" u="sng" dirty="0"/>
            </a:br>
            <a:endParaRPr lang="en-US" sz="1200" b="1" u="sng" dirty="0"/>
          </a:p>
        </p:txBody>
      </p:sp>
      <p:sp>
        <p:nvSpPr>
          <p:cNvPr id="3" name="Title 2">
            <a:extLst>
              <a:ext uri="{FF2B5EF4-FFF2-40B4-BE49-F238E27FC236}">
                <a16:creationId xmlns:a16="http://schemas.microsoft.com/office/drawing/2014/main" id="{5154CDDA-F564-3A11-0205-38CA93963F9E}"/>
              </a:ext>
            </a:extLst>
          </p:cNvPr>
          <p:cNvSpPr>
            <a:spLocks noGrp="1"/>
          </p:cNvSpPr>
          <p:nvPr>
            <p:ph type="title"/>
          </p:nvPr>
        </p:nvSpPr>
        <p:spPr/>
        <p:txBody>
          <a:bodyPr/>
          <a:lstStyle/>
          <a:p>
            <a:r>
              <a:rPr lang="en-US" dirty="0"/>
              <a:t>Terminology: Full-rank Nulling</a:t>
            </a:r>
          </a:p>
        </p:txBody>
      </p:sp>
      <p:sp>
        <p:nvSpPr>
          <p:cNvPr id="4" name="Date Placeholder 3">
            <a:extLst>
              <a:ext uri="{FF2B5EF4-FFF2-40B4-BE49-F238E27FC236}">
                <a16:creationId xmlns:a16="http://schemas.microsoft.com/office/drawing/2014/main" id="{77305277-1B01-17BF-6F37-0CB16A6EF07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BFEF387-F491-63EE-745F-FEA30F876625}"/>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3</a:t>
            </a:fld>
            <a:endParaRPr lang="en-US"/>
          </a:p>
        </p:txBody>
      </p:sp>
      <p:sp>
        <p:nvSpPr>
          <p:cNvPr id="6" name="Footer Placeholder 5">
            <a:extLst>
              <a:ext uri="{FF2B5EF4-FFF2-40B4-BE49-F238E27FC236}">
                <a16:creationId xmlns:a16="http://schemas.microsoft.com/office/drawing/2014/main" id="{25202A30-9EF6-2DA0-D2D2-3760C7F3C13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pic>
        <p:nvPicPr>
          <p:cNvPr id="9" name="Picture 8">
            <a:extLst>
              <a:ext uri="{FF2B5EF4-FFF2-40B4-BE49-F238E27FC236}">
                <a16:creationId xmlns:a16="http://schemas.microsoft.com/office/drawing/2014/main" id="{A9634015-0845-9352-4908-3973623357A6}"/>
              </a:ext>
            </a:extLst>
          </p:cNvPr>
          <p:cNvPicPr>
            <a:picLocks noChangeAspect="1"/>
          </p:cNvPicPr>
          <p:nvPr/>
        </p:nvPicPr>
        <p:blipFill>
          <a:blip r:embed="rId2"/>
          <a:stretch>
            <a:fillRect/>
          </a:stretch>
        </p:blipFill>
        <p:spPr>
          <a:xfrm>
            <a:off x="1141362" y="5070592"/>
            <a:ext cx="651164" cy="488373"/>
          </a:xfrm>
          <a:prstGeom prst="rect">
            <a:avLst/>
          </a:prstGeom>
        </p:spPr>
      </p:pic>
      <p:pic>
        <p:nvPicPr>
          <p:cNvPr id="10" name="Picture 9">
            <a:extLst>
              <a:ext uri="{FF2B5EF4-FFF2-40B4-BE49-F238E27FC236}">
                <a16:creationId xmlns:a16="http://schemas.microsoft.com/office/drawing/2014/main" id="{3BDD57AE-29AC-F06F-E4A6-238D3D5E9A6D}"/>
              </a:ext>
            </a:extLst>
          </p:cNvPr>
          <p:cNvPicPr>
            <a:picLocks noChangeAspect="1"/>
          </p:cNvPicPr>
          <p:nvPr/>
        </p:nvPicPr>
        <p:blipFill>
          <a:blip r:embed="rId2"/>
          <a:stretch>
            <a:fillRect/>
          </a:stretch>
        </p:blipFill>
        <p:spPr>
          <a:xfrm>
            <a:off x="6922912" y="5097818"/>
            <a:ext cx="651164" cy="488373"/>
          </a:xfrm>
          <a:prstGeom prst="rect">
            <a:avLst/>
          </a:prstGeom>
        </p:spPr>
      </p:pic>
      <p:cxnSp>
        <p:nvCxnSpPr>
          <p:cNvPr id="11" name="Straight Arrow Connector 10">
            <a:extLst>
              <a:ext uri="{FF2B5EF4-FFF2-40B4-BE49-F238E27FC236}">
                <a16:creationId xmlns:a16="http://schemas.microsoft.com/office/drawing/2014/main" id="{60785534-3AD6-6B15-9908-F85225AEDB6F}"/>
              </a:ext>
            </a:extLst>
          </p:cNvPr>
          <p:cNvCxnSpPr/>
          <p:nvPr/>
        </p:nvCxnSpPr>
        <p:spPr>
          <a:xfrm flipH="1">
            <a:off x="1674936" y="4366654"/>
            <a:ext cx="313703" cy="70393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83B810C-1CAE-5B01-B79F-512B1FA94E28}"/>
              </a:ext>
            </a:extLst>
          </p:cNvPr>
          <p:cNvCxnSpPr/>
          <p:nvPr/>
        </p:nvCxnSpPr>
        <p:spPr>
          <a:xfrm>
            <a:off x="6759749" y="4332345"/>
            <a:ext cx="480746" cy="65945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pic>
        <p:nvPicPr>
          <p:cNvPr id="17" name="Picture 10" descr="Image result for 4 antenna access point">
            <a:extLst>
              <a:ext uri="{FF2B5EF4-FFF2-40B4-BE49-F238E27FC236}">
                <a16:creationId xmlns:a16="http://schemas.microsoft.com/office/drawing/2014/main" id="{45A9D8ED-4238-162C-18B5-08A947616E5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5958" y="3475508"/>
            <a:ext cx="891146" cy="891146"/>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Straight Arrow Connector 18">
            <a:extLst>
              <a:ext uri="{FF2B5EF4-FFF2-40B4-BE49-F238E27FC236}">
                <a16:creationId xmlns:a16="http://schemas.microsoft.com/office/drawing/2014/main" id="{519AF3CA-4232-B0B2-CD8B-9F3B2AD00C25}"/>
              </a:ext>
            </a:extLst>
          </p:cNvPr>
          <p:cNvCxnSpPr>
            <a:cxnSpLocks/>
          </p:cNvCxnSpPr>
          <p:nvPr/>
        </p:nvCxnSpPr>
        <p:spPr>
          <a:xfrm flipH="1">
            <a:off x="1674936" y="4185377"/>
            <a:ext cx="4720116" cy="1084319"/>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55BB2043-6E9E-A20A-37BB-AA12FB7D9C09}"/>
              </a:ext>
            </a:extLst>
          </p:cNvPr>
          <p:cNvSpPr txBox="1"/>
          <p:nvPr/>
        </p:nvSpPr>
        <p:spPr>
          <a:xfrm>
            <a:off x="2068401" y="3356983"/>
            <a:ext cx="574196"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 </a:t>
            </a:r>
          </a:p>
        </p:txBody>
      </p:sp>
      <p:sp>
        <p:nvSpPr>
          <p:cNvPr id="21" name="TextBox 20">
            <a:extLst>
              <a:ext uri="{FF2B5EF4-FFF2-40B4-BE49-F238E27FC236}">
                <a16:creationId xmlns:a16="http://schemas.microsoft.com/office/drawing/2014/main" id="{0E6B4DBD-84CA-55F1-D2BC-EEB3385C8B8A}"/>
              </a:ext>
            </a:extLst>
          </p:cNvPr>
          <p:cNvSpPr txBox="1"/>
          <p:nvPr/>
        </p:nvSpPr>
        <p:spPr>
          <a:xfrm>
            <a:off x="6395052" y="3314533"/>
            <a:ext cx="574196"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 </a:t>
            </a:r>
          </a:p>
        </p:txBody>
      </p:sp>
      <p:sp>
        <p:nvSpPr>
          <p:cNvPr id="23" name="TextBox 22">
            <a:extLst>
              <a:ext uri="{FF2B5EF4-FFF2-40B4-BE49-F238E27FC236}">
                <a16:creationId xmlns:a16="http://schemas.microsoft.com/office/drawing/2014/main" id="{7B44F7C2-27A1-2836-D16A-66B5B527643C}"/>
              </a:ext>
            </a:extLst>
          </p:cNvPr>
          <p:cNvSpPr txBox="1"/>
          <p:nvPr/>
        </p:nvSpPr>
        <p:spPr>
          <a:xfrm>
            <a:off x="1997869" y="5874037"/>
            <a:ext cx="485058" cy="258532"/>
          </a:xfrm>
          <a:prstGeom prst="rect">
            <a:avLst/>
          </a:prstGeom>
          <a:solidFill>
            <a:srgbClr val="FFC000"/>
          </a:solidFill>
        </p:spPr>
        <p:txBody>
          <a:bodyPr wrap="squar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BSS1</a:t>
            </a:r>
          </a:p>
        </p:txBody>
      </p:sp>
      <p:sp>
        <p:nvSpPr>
          <p:cNvPr id="24" name="Oval 23">
            <a:extLst>
              <a:ext uri="{FF2B5EF4-FFF2-40B4-BE49-F238E27FC236}">
                <a16:creationId xmlns:a16="http://schemas.microsoft.com/office/drawing/2014/main" id="{C2421E12-0B72-A62C-8835-FF01A9F17A0E}"/>
              </a:ext>
            </a:extLst>
          </p:cNvPr>
          <p:cNvSpPr/>
          <p:nvPr/>
        </p:nvSpPr>
        <p:spPr bwMode="auto">
          <a:xfrm>
            <a:off x="771033" y="3088793"/>
            <a:ext cx="3185337" cy="3145963"/>
          </a:xfrm>
          <a:prstGeom prst="ellipse">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26" name="Oval 25">
            <a:extLst>
              <a:ext uri="{FF2B5EF4-FFF2-40B4-BE49-F238E27FC236}">
                <a16:creationId xmlns:a16="http://schemas.microsoft.com/office/drawing/2014/main" id="{CB847AAC-0464-2F92-9241-2E669429487C}"/>
              </a:ext>
            </a:extLst>
          </p:cNvPr>
          <p:cNvSpPr/>
          <p:nvPr/>
        </p:nvSpPr>
        <p:spPr bwMode="auto">
          <a:xfrm>
            <a:off x="4925987" y="3070251"/>
            <a:ext cx="3260373" cy="3145964"/>
          </a:xfrm>
          <a:prstGeom prst="ellipse">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33" name="TextBox 32">
            <a:extLst>
              <a:ext uri="{FF2B5EF4-FFF2-40B4-BE49-F238E27FC236}">
                <a16:creationId xmlns:a16="http://schemas.microsoft.com/office/drawing/2014/main" id="{93B2D4E0-3A0C-629C-801A-D451CB3CEBE7}"/>
              </a:ext>
            </a:extLst>
          </p:cNvPr>
          <p:cNvSpPr txBox="1"/>
          <p:nvPr/>
        </p:nvSpPr>
        <p:spPr>
          <a:xfrm>
            <a:off x="1343965" y="5525919"/>
            <a:ext cx="975460" cy="276999"/>
          </a:xfrm>
          <a:prstGeom prst="rect">
            <a:avLst/>
          </a:prstGeom>
          <a:noFill/>
        </p:spPr>
        <p:txBody>
          <a:bodyPr wrap="none" rtlCol="0">
            <a:spAutoFit/>
          </a:bodyPr>
          <a:lstStyle/>
          <a:p>
            <a:r>
              <a:rPr lang="en-US" dirty="0"/>
              <a:t>STA1 (2Rx) </a:t>
            </a:r>
          </a:p>
        </p:txBody>
      </p:sp>
      <p:sp>
        <p:nvSpPr>
          <p:cNvPr id="34" name="TextBox 33">
            <a:extLst>
              <a:ext uri="{FF2B5EF4-FFF2-40B4-BE49-F238E27FC236}">
                <a16:creationId xmlns:a16="http://schemas.microsoft.com/office/drawing/2014/main" id="{A5739C78-92BB-13D8-9471-7BA1BEA74124}"/>
              </a:ext>
            </a:extLst>
          </p:cNvPr>
          <p:cNvSpPr txBox="1"/>
          <p:nvPr/>
        </p:nvSpPr>
        <p:spPr>
          <a:xfrm>
            <a:off x="6269876" y="5870216"/>
            <a:ext cx="534121" cy="276999"/>
          </a:xfrm>
          <a:prstGeom prst="rect">
            <a:avLst/>
          </a:prstGeom>
          <a:solidFill>
            <a:srgbClr val="FFC000"/>
          </a:solidFill>
        </p:spPr>
        <p:txBody>
          <a:bodyPr wrap="none" rtlCol="0">
            <a:spAutoFit/>
          </a:bodyPr>
          <a:lstStyle/>
          <a:p>
            <a:r>
              <a:rPr lang="en-US" dirty="0"/>
              <a:t>BSS2</a:t>
            </a:r>
          </a:p>
        </p:txBody>
      </p:sp>
      <p:sp>
        <p:nvSpPr>
          <p:cNvPr id="35" name="TextBox 34">
            <a:extLst>
              <a:ext uri="{FF2B5EF4-FFF2-40B4-BE49-F238E27FC236}">
                <a16:creationId xmlns:a16="http://schemas.microsoft.com/office/drawing/2014/main" id="{F48D5ED9-5CB1-9AFD-7F89-EBA965E7BC47}"/>
              </a:ext>
            </a:extLst>
          </p:cNvPr>
          <p:cNvSpPr txBox="1"/>
          <p:nvPr/>
        </p:nvSpPr>
        <p:spPr>
          <a:xfrm>
            <a:off x="6417028" y="5553706"/>
            <a:ext cx="975460" cy="276999"/>
          </a:xfrm>
          <a:prstGeom prst="rect">
            <a:avLst/>
          </a:prstGeom>
          <a:noFill/>
        </p:spPr>
        <p:txBody>
          <a:bodyPr wrap="none" rtlCol="0">
            <a:spAutoFit/>
          </a:bodyPr>
          <a:lstStyle/>
          <a:p>
            <a:r>
              <a:rPr lang="en-US" dirty="0"/>
              <a:t>STA2 (2Rx) </a:t>
            </a:r>
          </a:p>
        </p:txBody>
      </p:sp>
      <p:pic>
        <p:nvPicPr>
          <p:cNvPr id="42" name="Picture 10" descr="Image result for 4 antenna access point">
            <a:extLst>
              <a:ext uri="{FF2B5EF4-FFF2-40B4-BE49-F238E27FC236}">
                <a16:creationId xmlns:a16="http://schemas.microsoft.com/office/drawing/2014/main" id="{29F7E476-EA4A-E224-5142-1BD5770A555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4267" y="3575836"/>
            <a:ext cx="891146" cy="891146"/>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Arrow Connector 12">
            <a:extLst>
              <a:ext uri="{FF2B5EF4-FFF2-40B4-BE49-F238E27FC236}">
                <a16:creationId xmlns:a16="http://schemas.microsoft.com/office/drawing/2014/main" id="{977B5BD9-2A6F-870A-7A8A-E8A4940A8845}"/>
              </a:ext>
            </a:extLst>
          </p:cNvPr>
          <p:cNvCxnSpPr>
            <a:cxnSpLocks/>
          </p:cNvCxnSpPr>
          <p:nvPr/>
        </p:nvCxnSpPr>
        <p:spPr>
          <a:xfrm>
            <a:off x="2482927" y="4237042"/>
            <a:ext cx="4638136" cy="934807"/>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64A8F293-7C18-C177-7F9D-86E902D738D9}"/>
              </a:ext>
            </a:extLst>
          </p:cNvPr>
          <p:cNvCxnSpPr>
            <a:cxnSpLocks/>
          </p:cNvCxnSpPr>
          <p:nvPr/>
        </p:nvCxnSpPr>
        <p:spPr>
          <a:xfrm>
            <a:off x="2448996" y="4297005"/>
            <a:ext cx="4638136" cy="934807"/>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69C2A843-7B0D-DFEA-60AF-8058456E8331}"/>
              </a:ext>
            </a:extLst>
          </p:cNvPr>
          <p:cNvCxnSpPr>
            <a:cxnSpLocks/>
          </p:cNvCxnSpPr>
          <p:nvPr/>
        </p:nvCxnSpPr>
        <p:spPr>
          <a:xfrm flipH="1">
            <a:off x="1665796" y="4263736"/>
            <a:ext cx="4720116" cy="1084319"/>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016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up)">
                                      <p:cBhvr>
                                        <p:cTn id="23" dur="1000"/>
                                        <p:tgtEl>
                                          <p:spTgt spid="11"/>
                                        </p:tgtEl>
                                      </p:cBhvr>
                                    </p:animEffect>
                                  </p:childTnLst>
                                </p:cTn>
                              </p:par>
                              <p:par>
                                <p:cTn id="24" presetID="22" presetClass="entr" presetSubtype="1"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up)">
                                      <p:cBhvr>
                                        <p:cTn id="26" dur="10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up)">
                                      <p:cBhvr>
                                        <p:cTn id="31" dur="1000"/>
                                        <p:tgtEl>
                                          <p:spTgt spid="13"/>
                                        </p:tgtEl>
                                      </p:cBhvr>
                                    </p:animEffect>
                                  </p:childTnLst>
                                </p:cTn>
                              </p:par>
                              <p:par>
                                <p:cTn id="32" presetID="22" presetClass="entr" presetSubtype="1" fill="hold"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up)">
                                      <p:cBhvr>
                                        <p:cTn id="34" dur="1000"/>
                                        <p:tgtEl>
                                          <p:spTgt spid="19"/>
                                        </p:tgtEl>
                                      </p:cBhvr>
                                    </p:animEffect>
                                  </p:childTnLst>
                                </p:cTn>
                              </p:par>
                              <p:par>
                                <p:cTn id="35" presetID="22" presetClass="entr" presetSubtype="1" fill="hold" nodeType="with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wipe(up)">
                                      <p:cBhvr>
                                        <p:cTn id="37" dur="1000"/>
                                        <p:tgtEl>
                                          <p:spTgt spid="44"/>
                                        </p:tgtEl>
                                      </p:cBhvr>
                                    </p:animEffect>
                                  </p:childTnLst>
                                </p:cTn>
                              </p:par>
                              <p:par>
                                <p:cTn id="38" presetID="22" presetClass="entr" presetSubtype="1" fill="hold" nodeType="withEffect">
                                  <p:stCondLst>
                                    <p:cond delay="0"/>
                                  </p:stCondLst>
                                  <p:childTnLst>
                                    <p:set>
                                      <p:cBhvr>
                                        <p:cTn id="39" dur="1" fill="hold">
                                          <p:stCondLst>
                                            <p:cond delay="0"/>
                                          </p:stCondLst>
                                        </p:cTn>
                                        <p:tgtEl>
                                          <p:spTgt spid="45"/>
                                        </p:tgtEl>
                                        <p:attrNameLst>
                                          <p:attrName>style.visibility</p:attrName>
                                        </p:attrNameLst>
                                      </p:cBhvr>
                                      <p:to>
                                        <p:strVal val="visible"/>
                                      </p:to>
                                    </p:set>
                                    <p:animEffect transition="in" filter="wipe(up)">
                                      <p:cBhvr>
                                        <p:cTn id="40" dur="1000"/>
                                        <p:tgtEl>
                                          <p:spTgt spid="45"/>
                                        </p:tgtEl>
                                      </p:cBhvr>
                                    </p:animEffect>
                                  </p:childTnLst>
                                </p:cTn>
                              </p:par>
                            </p:childTnLst>
                          </p:cTn>
                        </p:par>
                        <p:par>
                          <p:cTn id="41" fill="hold">
                            <p:stCondLst>
                              <p:cond delay="1000"/>
                            </p:stCondLst>
                            <p:childTnLst>
                              <p:par>
                                <p:cTn id="42" presetID="1" presetClass="entr" presetSubtype="0" fill="hold" nodeType="afterEffect">
                                  <p:stCondLst>
                                    <p:cond delay="0"/>
                                  </p:stCondLst>
                                  <p:childTnLst>
                                    <p:set>
                                      <p:cBhvr>
                                        <p:cTn id="43"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1683B3-9E75-7DAA-9CCC-6D95A56DF43F}"/>
              </a:ext>
            </a:extLst>
          </p:cNvPr>
          <p:cNvSpPr>
            <a:spLocks noGrp="1"/>
          </p:cNvSpPr>
          <p:nvPr>
            <p:ph idx="1"/>
          </p:nvPr>
        </p:nvSpPr>
        <p:spPr>
          <a:xfrm>
            <a:off x="685800" y="1689457"/>
            <a:ext cx="7772400" cy="1026440"/>
          </a:xfrm>
        </p:spPr>
        <p:txBody>
          <a:bodyPr/>
          <a:lstStyle/>
          <a:p>
            <a:r>
              <a:rPr lang="en-US" sz="1400" dirty="0"/>
              <a:t>AP1 and AP2 have 4 Tx antennas each</a:t>
            </a:r>
          </a:p>
          <a:p>
            <a:r>
              <a:rPr lang="en-US" sz="1400" dirty="0"/>
              <a:t>STA1 and STA2 have 2 Rx antennas each</a:t>
            </a:r>
          </a:p>
          <a:p>
            <a:r>
              <a:rPr lang="en-US" sz="1400" dirty="0"/>
              <a:t>Scenario 2: AP1 and AP2 form nulls to only one of the eigen modes of STA2 and STA1 respectively</a:t>
            </a:r>
          </a:p>
          <a:p>
            <a:pPr lvl="1"/>
            <a:r>
              <a:rPr lang="en-US" sz="1200" b="1" u="sng" dirty="0"/>
              <a:t>We call this case as the partial-rank nulling scenario, where only a subset of the eigen modes to the OBSS STA are being nulled to</a:t>
            </a:r>
            <a:br>
              <a:rPr lang="en-US" sz="1200" b="1" u="sng" dirty="0"/>
            </a:br>
            <a:endParaRPr lang="en-US" sz="1200" b="1" u="sng" dirty="0"/>
          </a:p>
        </p:txBody>
      </p:sp>
      <p:sp>
        <p:nvSpPr>
          <p:cNvPr id="3" name="Title 2">
            <a:extLst>
              <a:ext uri="{FF2B5EF4-FFF2-40B4-BE49-F238E27FC236}">
                <a16:creationId xmlns:a16="http://schemas.microsoft.com/office/drawing/2014/main" id="{5154CDDA-F564-3A11-0205-38CA93963F9E}"/>
              </a:ext>
            </a:extLst>
          </p:cNvPr>
          <p:cNvSpPr>
            <a:spLocks noGrp="1"/>
          </p:cNvSpPr>
          <p:nvPr>
            <p:ph type="title"/>
          </p:nvPr>
        </p:nvSpPr>
        <p:spPr/>
        <p:txBody>
          <a:bodyPr/>
          <a:lstStyle/>
          <a:p>
            <a:r>
              <a:rPr lang="en-US" dirty="0"/>
              <a:t>Terminology: Partial-rank Nulling</a:t>
            </a:r>
          </a:p>
        </p:txBody>
      </p:sp>
      <p:sp>
        <p:nvSpPr>
          <p:cNvPr id="4" name="Date Placeholder 3">
            <a:extLst>
              <a:ext uri="{FF2B5EF4-FFF2-40B4-BE49-F238E27FC236}">
                <a16:creationId xmlns:a16="http://schemas.microsoft.com/office/drawing/2014/main" id="{77305277-1B01-17BF-6F37-0CB16A6EF07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BFEF387-F491-63EE-745F-FEA30F876625}"/>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4</a:t>
            </a:fld>
            <a:endParaRPr lang="en-US"/>
          </a:p>
        </p:txBody>
      </p:sp>
      <p:sp>
        <p:nvSpPr>
          <p:cNvPr id="6" name="Footer Placeholder 5">
            <a:extLst>
              <a:ext uri="{FF2B5EF4-FFF2-40B4-BE49-F238E27FC236}">
                <a16:creationId xmlns:a16="http://schemas.microsoft.com/office/drawing/2014/main" id="{25202A30-9EF6-2DA0-D2D2-3760C7F3C13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pic>
        <p:nvPicPr>
          <p:cNvPr id="9" name="Picture 8">
            <a:extLst>
              <a:ext uri="{FF2B5EF4-FFF2-40B4-BE49-F238E27FC236}">
                <a16:creationId xmlns:a16="http://schemas.microsoft.com/office/drawing/2014/main" id="{A9634015-0845-9352-4908-3973623357A6}"/>
              </a:ext>
            </a:extLst>
          </p:cNvPr>
          <p:cNvPicPr>
            <a:picLocks noChangeAspect="1"/>
          </p:cNvPicPr>
          <p:nvPr/>
        </p:nvPicPr>
        <p:blipFill>
          <a:blip r:embed="rId2"/>
          <a:stretch>
            <a:fillRect/>
          </a:stretch>
        </p:blipFill>
        <p:spPr>
          <a:xfrm>
            <a:off x="1141362" y="5061541"/>
            <a:ext cx="651164" cy="488373"/>
          </a:xfrm>
          <a:prstGeom prst="rect">
            <a:avLst/>
          </a:prstGeom>
        </p:spPr>
      </p:pic>
      <p:pic>
        <p:nvPicPr>
          <p:cNvPr id="10" name="Picture 9">
            <a:extLst>
              <a:ext uri="{FF2B5EF4-FFF2-40B4-BE49-F238E27FC236}">
                <a16:creationId xmlns:a16="http://schemas.microsoft.com/office/drawing/2014/main" id="{3BDD57AE-29AC-F06F-E4A6-238D3D5E9A6D}"/>
              </a:ext>
            </a:extLst>
          </p:cNvPr>
          <p:cNvPicPr>
            <a:picLocks noChangeAspect="1"/>
          </p:cNvPicPr>
          <p:nvPr/>
        </p:nvPicPr>
        <p:blipFill>
          <a:blip r:embed="rId2"/>
          <a:stretch>
            <a:fillRect/>
          </a:stretch>
        </p:blipFill>
        <p:spPr>
          <a:xfrm>
            <a:off x="6922912" y="5088767"/>
            <a:ext cx="651164" cy="488373"/>
          </a:xfrm>
          <a:prstGeom prst="rect">
            <a:avLst/>
          </a:prstGeom>
        </p:spPr>
      </p:pic>
      <p:cxnSp>
        <p:nvCxnSpPr>
          <p:cNvPr id="11" name="Straight Arrow Connector 10">
            <a:extLst>
              <a:ext uri="{FF2B5EF4-FFF2-40B4-BE49-F238E27FC236}">
                <a16:creationId xmlns:a16="http://schemas.microsoft.com/office/drawing/2014/main" id="{60785534-3AD6-6B15-9908-F85225AEDB6F}"/>
              </a:ext>
            </a:extLst>
          </p:cNvPr>
          <p:cNvCxnSpPr/>
          <p:nvPr/>
        </p:nvCxnSpPr>
        <p:spPr>
          <a:xfrm flipH="1">
            <a:off x="1674936" y="4357603"/>
            <a:ext cx="313703" cy="70393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83B810C-1CAE-5B01-B79F-512B1FA94E28}"/>
              </a:ext>
            </a:extLst>
          </p:cNvPr>
          <p:cNvCxnSpPr/>
          <p:nvPr/>
        </p:nvCxnSpPr>
        <p:spPr>
          <a:xfrm>
            <a:off x="6759749" y="4323294"/>
            <a:ext cx="480746" cy="65945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pic>
        <p:nvPicPr>
          <p:cNvPr id="17" name="Picture 10" descr="Image result for 4 antenna access point">
            <a:extLst>
              <a:ext uri="{FF2B5EF4-FFF2-40B4-BE49-F238E27FC236}">
                <a16:creationId xmlns:a16="http://schemas.microsoft.com/office/drawing/2014/main" id="{45A9D8ED-4238-162C-18B5-08A947616E5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5958" y="3466457"/>
            <a:ext cx="891146" cy="891146"/>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Straight Arrow Connector 18">
            <a:extLst>
              <a:ext uri="{FF2B5EF4-FFF2-40B4-BE49-F238E27FC236}">
                <a16:creationId xmlns:a16="http://schemas.microsoft.com/office/drawing/2014/main" id="{519AF3CA-4232-B0B2-CD8B-9F3B2AD00C25}"/>
              </a:ext>
            </a:extLst>
          </p:cNvPr>
          <p:cNvCxnSpPr>
            <a:cxnSpLocks/>
          </p:cNvCxnSpPr>
          <p:nvPr/>
        </p:nvCxnSpPr>
        <p:spPr>
          <a:xfrm flipH="1">
            <a:off x="1674936" y="4176326"/>
            <a:ext cx="4720116" cy="1084319"/>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55BB2043-6E9E-A20A-37BB-AA12FB7D9C09}"/>
              </a:ext>
            </a:extLst>
          </p:cNvPr>
          <p:cNvSpPr txBox="1"/>
          <p:nvPr/>
        </p:nvSpPr>
        <p:spPr>
          <a:xfrm>
            <a:off x="2068401" y="3347932"/>
            <a:ext cx="574196"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 </a:t>
            </a:r>
          </a:p>
        </p:txBody>
      </p:sp>
      <p:sp>
        <p:nvSpPr>
          <p:cNvPr id="21" name="TextBox 20">
            <a:extLst>
              <a:ext uri="{FF2B5EF4-FFF2-40B4-BE49-F238E27FC236}">
                <a16:creationId xmlns:a16="http://schemas.microsoft.com/office/drawing/2014/main" id="{0E6B4DBD-84CA-55F1-D2BC-EEB3385C8B8A}"/>
              </a:ext>
            </a:extLst>
          </p:cNvPr>
          <p:cNvSpPr txBox="1"/>
          <p:nvPr/>
        </p:nvSpPr>
        <p:spPr>
          <a:xfrm>
            <a:off x="6395052" y="3305482"/>
            <a:ext cx="574196"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 </a:t>
            </a:r>
          </a:p>
        </p:txBody>
      </p:sp>
      <p:sp>
        <p:nvSpPr>
          <p:cNvPr id="24" name="Oval 23">
            <a:extLst>
              <a:ext uri="{FF2B5EF4-FFF2-40B4-BE49-F238E27FC236}">
                <a16:creationId xmlns:a16="http://schemas.microsoft.com/office/drawing/2014/main" id="{C2421E12-0B72-A62C-8835-FF01A9F17A0E}"/>
              </a:ext>
            </a:extLst>
          </p:cNvPr>
          <p:cNvSpPr/>
          <p:nvPr/>
        </p:nvSpPr>
        <p:spPr bwMode="auto">
          <a:xfrm>
            <a:off x="771033" y="3079742"/>
            <a:ext cx="3185337" cy="3145963"/>
          </a:xfrm>
          <a:prstGeom prst="ellipse">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26" name="Oval 25">
            <a:extLst>
              <a:ext uri="{FF2B5EF4-FFF2-40B4-BE49-F238E27FC236}">
                <a16:creationId xmlns:a16="http://schemas.microsoft.com/office/drawing/2014/main" id="{CB847AAC-0464-2F92-9241-2E669429487C}"/>
              </a:ext>
            </a:extLst>
          </p:cNvPr>
          <p:cNvSpPr/>
          <p:nvPr/>
        </p:nvSpPr>
        <p:spPr bwMode="auto">
          <a:xfrm>
            <a:off x="4925987" y="3061200"/>
            <a:ext cx="3260373" cy="3145964"/>
          </a:xfrm>
          <a:prstGeom prst="ellipse">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33" name="TextBox 32">
            <a:extLst>
              <a:ext uri="{FF2B5EF4-FFF2-40B4-BE49-F238E27FC236}">
                <a16:creationId xmlns:a16="http://schemas.microsoft.com/office/drawing/2014/main" id="{93B2D4E0-3A0C-629C-801A-D451CB3CEBE7}"/>
              </a:ext>
            </a:extLst>
          </p:cNvPr>
          <p:cNvSpPr txBox="1"/>
          <p:nvPr/>
        </p:nvSpPr>
        <p:spPr>
          <a:xfrm>
            <a:off x="1343965" y="5516868"/>
            <a:ext cx="577915" cy="276999"/>
          </a:xfrm>
          <a:prstGeom prst="rect">
            <a:avLst/>
          </a:prstGeom>
          <a:noFill/>
        </p:spPr>
        <p:txBody>
          <a:bodyPr wrap="none" rtlCol="0">
            <a:spAutoFit/>
          </a:bodyPr>
          <a:lstStyle/>
          <a:p>
            <a:r>
              <a:rPr lang="en-US" dirty="0"/>
              <a:t>STA1 </a:t>
            </a:r>
          </a:p>
        </p:txBody>
      </p:sp>
      <p:sp>
        <p:nvSpPr>
          <p:cNvPr id="35" name="TextBox 34">
            <a:extLst>
              <a:ext uri="{FF2B5EF4-FFF2-40B4-BE49-F238E27FC236}">
                <a16:creationId xmlns:a16="http://schemas.microsoft.com/office/drawing/2014/main" id="{F48D5ED9-5CB1-9AFD-7F89-EBA965E7BC47}"/>
              </a:ext>
            </a:extLst>
          </p:cNvPr>
          <p:cNvSpPr txBox="1"/>
          <p:nvPr/>
        </p:nvSpPr>
        <p:spPr>
          <a:xfrm>
            <a:off x="6633954" y="5477383"/>
            <a:ext cx="577915" cy="276999"/>
          </a:xfrm>
          <a:prstGeom prst="rect">
            <a:avLst/>
          </a:prstGeom>
          <a:noFill/>
        </p:spPr>
        <p:txBody>
          <a:bodyPr wrap="none" rtlCol="0">
            <a:spAutoFit/>
          </a:bodyPr>
          <a:lstStyle/>
          <a:p>
            <a:r>
              <a:rPr lang="en-US" dirty="0"/>
              <a:t>STA2 </a:t>
            </a:r>
          </a:p>
        </p:txBody>
      </p:sp>
      <p:pic>
        <p:nvPicPr>
          <p:cNvPr id="42" name="Picture 10" descr="Image result for 4 antenna access point">
            <a:extLst>
              <a:ext uri="{FF2B5EF4-FFF2-40B4-BE49-F238E27FC236}">
                <a16:creationId xmlns:a16="http://schemas.microsoft.com/office/drawing/2014/main" id="{29F7E476-EA4A-E224-5142-1BD5770A555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4267" y="3566785"/>
            <a:ext cx="891146" cy="891146"/>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Arrow Connector 12">
            <a:extLst>
              <a:ext uri="{FF2B5EF4-FFF2-40B4-BE49-F238E27FC236}">
                <a16:creationId xmlns:a16="http://schemas.microsoft.com/office/drawing/2014/main" id="{977B5BD9-2A6F-870A-7A8A-E8A4940A8845}"/>
              </a:ext>
            </a:extLst>
          </p:cNvPr>
          <p:cNvCxnSpPr>
            <a:cxnSpLocks/>
          </p:cNvCxnSpPr>
          <p:nvPr/>
        </p:nvCxnSpPr>
        <p:spPr>
          <a:xfrm>
            <a:off x="2482927" y="4227991"/>
            <a:ext cx="4638136" cy="934807"/>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FB2D8C54-8666-6761-E895-0A5815E06CE2}"/>
              </a:ext>
            </a:extLst>
          </p:cNvPr>
          <p:cNvSpPr txBox="1"/>
          <p:nvPr/>
        </p:nvSpPr>
        <p:spPr>
          <a:xfrm>
            <a:off x="1997869" y="5874037"/>
            <a:ext cx="485058" cy="258532"/>
          </a:xfrm>
          <a:prstGeom prst="rect">
            <a:avLst/>
          </a:prstGeom>
          <a:solidFill>
            <a:srgbClr val="FFC000"/>
          </a:solidFill>
        </p:spPr>
        <p:txBody>
          <a:bodyPr wrap="squar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BSS1</a:t>
            </a:r>
          </a:p>
        </p:txBody>
      </p:sp>
      <p:sp>
        <p:nvSpPr>
          <p:cNvPr id="14" name="TextBox 13">
            <a:extLst>
              <a:ext uri="{FF2B5EF4-FFF2-40B4-BE49-F238E27FC236}">
                <a16:creationId xmlns:a16="http://schemas.microsoft.com/office/drawing/2014/main" id="{A57C3F29-5481-1FFC-D321-75677E88EBF2}"/>
              </a:ext>
            </a:extLst>
          </p:cNvPr>
          <p:cNvSpPr txBox="1"/>
          <p:nvPr/>
        </p:nvSpPr>
        <p:spPr>
          <a:xfrm>
            <a:off x="6269876" y="5870216"/>
            <a:ext cx="534121" cy="276999"/>
          </a:xfrm>
          <a:prstGeom prst="rect">
            <a:avLst/>
          </a:prstGeom>
          <a:solidFill>
            <a:srgbClr val="FFC000"/>
          </a:solidFill>
        </p:spPr>
        <p:txBody>
          <a:bodyPr wrap="none" rtlCol="0">
            <a:spAutoFit/>
          </a:bodyPr>
          <a:lstStyle/>
          <a:p>
            <a:r>
              <a:rPr lang="en-US" dirty="0"/>
              <a:t>BSS2</a:t>
            </a:r>
          </a:p>
        </p:txBody>
      </p:sp>
    </p:spTree>
    <p:extLst>
      <p:ext uri="{BB962C8B-B14F-4D97-AF65-F5344CB8AC3E}">
        <p14:creationId xmlns:p14="http://schemas.microsoft.com/office/powerpoint/2010/main" val="307658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up)">
                                      <p:cBhvr>
                                        <p:cTn id="23" dur="1000"/>
                                        <p:tgtEl>
                                          <p:spTgt spid="11"/>
                                        </p:tgtEl>
                                      </p:cBhvr>
                                    </p:animEffect>
                                  </p:childTnLst>
                                </p:cTn>
                              </p:par>
                              <p:par>
                                <p:cTn id="24" presetID="22" presetClass="entr" presetSubtype="1"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up)">
                                      <p:cBhvr>
                                        <p:cTn id="26" dur="10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up)">
                                      <p:cBhvr>
                                        <p:cTn id="31" dur="1000"/>
                                        <p:tgtEl>
                                          <p:spTgt spid="13"/>
                                        </p:tgtEl>
                                      </p:cBhvr>
                                    </p:animEffect>
                                  </p:childTnLst>
                                </p:cTn>
                              </p:par>
                              <p:par>
                                <p:cTn id="32" presetID="22" presetClass="entr" presetSubtype="1" fill="hold"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up)">
                                      <p:cBhvr>
                                        <p:cTn id="34" dur="1000"/>
                                        <p:tgtEl>
                                          <p:spTgt spid="19"/>
                                        </p:tgtEl>
                                      </p:cBhvr>
                                    </p:animEffect>
                                  </p:childTnLst>
                                </p:cTn>
                              </p:par>
                              <p:par>
                                <p:cTn id="35" presetID="1" presetClass="entr" presetSubtype="0" fill="hold" nodeType="withEffect">
                                  <p:stCondLst>
                                    <p:cond delay="0"/>
                                  </p:stCondLst>
                                  <p:childTnLst>
                                    <p:set>
                                      <p:cBhvr>
                                        <p:cTn id="36" dur="1" fill="hold">
                                          <p:stCondLst>
                                            <p:cond delay="0"/>
                                          </p:stCondLst>
                                        </p:cTn>
                                        <p:tgtEl>
                                          <p:spTgt spid="2">
                                            <p:txEl>
                                              <p:pRg st="2" end="2"/>
                                            </p:txEl>
                                          </p:spTgt>
                                        </p:tgtEl>
                                        <p:attrNameLst>
                                          <p:attrName>style.visibility</p:attrName>
                                        </p:attrNameLst>
                                      </p:cBhvr>
                                      <p:to>
                                        <p:strVal val="visible"/>
                                      </p:to>
                                    </p:set>
                                  </p:childTnLst>
                                </p:cTn>
                              </p:par>
                            </p:childTnLst>
                          </p:cTn>
                        </p:par>
                        <p:par>
                          <p:cTn id="37" fill="hold">
                            <p:stCondLst>
                              <p:cond delay="1000"/>
                            </p:stCondLst>
                            <p:childTnLst>
                              <p:par>
                                <p:cTn id="38" presetID="1" presetClass="entr" presetSubtype="0" fill="hold" nodeType="afterEffect">
                                  <p:stCondLst>
                                    <p:cond delay="0"/>
                                  </p:stCondLst>
                                  <p:childTnLst>
                                    <p:set>
                                      <p:cBhvr>
                                        <p:cTn id="39"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04639F-65C9-673E-1CBE-2BFFD18A0A68}"/>
              </a:ext>
            </a:extLst>
          </p:cNvPr>
          <p:cNvSpPr>
            <a:spLocks noGrp="1"/>
          </p:cNvSpPr>
          <p:nvPr>
            <p:ph idx="1"/>
          </p:nvPr>
        </p:nvSpPr>
        <p:spPr/>
        <p:txBody>
          <a:bodyPr/>
          <a:lstStyle/>
          <a:p>
            <a:endParaRPr lang="en-US" dirty="0"/>
          </a:p>
          <a:p>
            <a:r>
              <a:rPr lang="en-US" dirty="0"/>
              <a:t>We suggest restricting COBF </a:t>
            </a:r>
            <a:r>
              <a:rPr lang="en-US" b="1" i="1" u="sng" dirty="0"/>
              <a:t>transmissions</a:t>
            </a:r>
            <a:r>
              <a:rPr lang="en-US" dirty="0"/>
              <a:t> to two APs </a:t>
            </a:r>
          </a:p>
          <a:p>
            <a:pPr lvl="1"/>
            <a:r>
              <a:rPr lang="en-US" dirty="0"/>
              <a:t>Protocol and STA side complexity reasons</a:t>
            </a:r>
          </a:p>
          <a:p>
            <a:endParaRPr lang="en-US" dirty="0"/>
          </a:p>
          <a:p>
            <a:r>
              <a:rPr lang="en-US" dirty="0"/>
              <a:t>Note that one AP can still perform COBF with different APs at different times, but only with one other AP in each transmission</a:t>
            </a:r>
          </a:p>
          <a:p>
            <a:endParaRPr lang="en-US" dirty="0"/>
          </a:p>
          <a:p>
            <a:r>
              <a:rPr lang="en-US" dirty="0"/>
              <a:t>One AP can perform setup of COBF with multiple APs as well to maximize COBF opportunities</a:t>
            </a:r>
          </a:p>
        </p:txBody>
      </p:sp>
      <p:sp>
        <p:nvSpPr>
          <p:cNvPr id="3" name="Title 2">
            <a:extLst>
              <a:ext uri="{FF2B5EF4-FFF2-40B4-BE49-F238E27FC236}">
                <a16:creationId xmlns:a16="http://schemas.microsoft.com/office/drawing/2014/main" id="{C7035E92-FCFF-38DA-0575-A650666FE3E0}"/>
              </a:ext>
            </a:extLst>
          </p:cNvPr>
          <p:cNvSpPr>
            <a:spLocks noGrp="1"/>
          </p:cNvSpPr>
          <p:nvPr>
            <p:ph type="title"/>
          </p:nvPr>
        </p:nvSpPr>
        <p:spPr>
          <a:xfrm>
            <a:off x="694853" y="685800"/>
            <a:ext cx="7772400" cy="1066800"/>
          </a:xfrm>
        </p:spPr>
        <p:txBody>
          <a:bodyPr/>
          <a:lstStyle/>
          <a:p>
            <a:r>
              <a:rPr lang="en-US" dirty="0"/>
              <a:t>Number of APs in a COBF transmission</a:t>
            </a:r>
          </a:p>
        </p:txBody>
      </p:sp>
      <p:sp>
        <p:nvSpPr>
          <p:cNvPr id="4" name="Date Placeholder 3">
            <a:extLst>
              <a:ext uri="{FF2B5EF4-FFF2-40B4-BE49-F238E27FC236}">
                <a16:creationId xmlns:a16="http://schemas.microsoft.com/office/drawing/2014/main" id="{7946658A-5EAF-5EF4-6DD0-E0EAB2553E6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3A52D84B-4A49-2A9B-0ABF-0C6633DAE9F4}"/>
              </a:ext>
            </a:extLst>
          </p:cNvPr>
          <p:cNvSpPr>
            <a:spLocks noGrp="1"/>
          </p:cNvSpPr>
          <p:nvPr>
            <p:ph type="sldNum" sz="quarter" idx="12"/>
          </p:nvPr>
        </p:nvSpPr>
        <p:spPr/>
        <p:txBody>
          <a:bodyPr/>
          <a:lstStyle/>
          <a:p>
            <a:pPr>
              <a:defRPr/>
            </a:pPr>
            <a:r>
              <a:rPr lang="en-US" dirty="0"/>
              <a:t>Slide </a:t>
            </a:r>
            <a:fld id="{7614916F-BBEF-4684-B6F5-1E636F42BA02}" type="slidenum">
              <a:rPr lang="en-US" smtClean="0"/>
              <a:pPr>
                <a:defRPr/>
              </a:pPr>
              <a:t>5</a:t>
            </a:fld>
            <a:endParaRPr lang="en-US" dirty="0"/>
          </a:p>
        </p:txBody>
      </p:sp>
      <p:sp>
        <p:nvSpPr>
          <p:cNvPr id="6" name="Footer Placeholder 5">
            <a:extLst>
              <a:ext uri="{FF2B5EF4-FFF2-40B4-BE49-F238E27FC236}">
                <a16:creationId xmlns:a16="http://schemas.microsoft.com/office/drawing/2014/main" id="{1F175D7F-CF9C-BC7E-7A5B-729B625EA6CC}"/>
              </a:ext>
            </a:extLst>
          </p:cNvPr>
          <p:cNvSpPr>
            <a:spLocks noGrp="1"/>
          </p:cNvSpPr>
          <p:nvPr>
            <p:ph type="ftr" sz="quarter" idx="3"/>
          </p:nvPr>
        </p:nvSpPr>
        <p:spPr/>
        <p:txBody>
          <a:bodyPr/>
          <a:lstStyle/>
          <a:p>
            <a:pPr>
              <a:defRPr/>
            </a:pPr>
            <a:r>
              <a:rPr lang="en-US" altLang="ko-KR" dirty="0"/>
              <a:t>Sameer Vermani et al., Qualcomm Technologies Inc.</a:t>
            </a:r>
          </a:p>
        </p:txBody>
      </p:sp>
    </p:spTree>
    <p:extLst>
      <p:ext uri="{BB962C8B-B14F-4D97-AF65-F5344CB8AC3E}">
        <p14:creationId xmlns:p14="http://schemas.microsoft.com/office/powerpoint/2010/main" val="1262030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0B5DB5-C3A6-4E61-1B68-14683CA0D0A9}"/>
              </a:ext>
            </a:extLst>
          </p:cNvPr>
          <p:cNvSpPr>
            <a:spLocks noGrp="1"/>
          </p:cNvSpPr>
          <p:nvPr>
            <p:ph idx="1"/>
          </p:nvPr>
        </p:nvSpPr>
        <p:spPr>
          <a:xfrm>
            <a:off x="647619" y="1698282"/>
            <a:ext cx="7772400" cy="4343400"/>
          </a:xfrm>
        </p:spPr>
        <p:txBody>
          <a:bodyPr/>
          <a:lstStyle/>
          <a:p>
            <a:r>
              <a:rPr lang="en-US" sz="1600" dirty="0"/>
              <a:t>Design assumptions</a:t>
            </a:r>
          </a:p>
          <a:p>
            <a:pPr lvl="1"/>
            <a:r>
              <a:rPr lang="en-US" sz="1400" dirty="0"/>
              <a:t>Would like to avoid NDPA to address OBSS STAs</a:t>
            </a:r>
          </a:p>
          <a:p>
            <a:pPr lvl="2"/>
            <a:r>
              <a:rPr lang="en-US" sz="1200" dirty="0"/>
              <a:t>Power-save concerns (reading of all OBSS packets is a heavy burden on the STA)</a:t>
            </a:r>
          </a:p>
          <a:p>
            <a:pPr lvl="2"/>
            <a:r>
              <a:rPr lang="en-US" sz="1200" dirty="0"/>
              <a:t>No need to exchange the per-STA stream allocation at the sounding stage</a:t>
            </a:r>
          </a:p>
          <a:p>
            <a:pPr lvl="1"/>
            <a:r>
              <a:rPr lang="en-US" sz="1400" dirty="0"/>
              <a:t>From STA view: uses legacy sounding procedures as canonical components as-is</a:t>
            </a:r>
          </a:p>
          <a:p>
            <a:r>
              <a:rPr lang="en-US" sz="1600" dirty="0"/>
              <a:t>Below we show the case of 1 STA per BSS with some key attributes</a:t>
            </a:r>
          </a:p>
          <a:p>
            <a:pPr lvl="1"/>
            <a:r>
              <a:rPr lang="en-US" sz="1400" dirty="0"/>
              <a:t>NDPA only addresses the in-BSS STAs</a:t>
            </a:r>
          </a:p>
          <a:p>
            <a:pPr lvl="1"/>
            <a:r>
              <a:rPr lang="en-US" sz="1400" dirty="0"/>
              <a:t>Sounding happens for one BSS’s STAs at a time</a:t>
            </a:r>
          </a:p>
        </p:txBody>
      </p:sp>
      <p:sp>
        <p:nvSpPr>
          <p:cNvPr id="3" name="Title 2">
            <a:extLst>
              <a:ext uri="{FF2B5EF4-FFF2-40B4-BE49-F238E27FC236}">
                <a16:creationId xmlns:a16="http://schemas.microsoft.com/office/drawing/2014/main" id="{99F96E23-BD96-581A-3790-58EE8710ADD9}"/>
              </a:ext>
            </a:extLst>
          </p:cNvPr>
          <p:cNvSpPr>
            <a:spLocks noGrp="1"/>
          </p:cNvSpPr>
          <p:nvPr>
            <p:ph type="title"/>
          </p:nvPr>
        </p:nvSpPr>
        <p:spPr/>
        <p:txBody>
          <a:bodyPr/>
          <a:lstStyle/>
          <a:p>
            <a:r>
              <a:rPr lang="en-US" dirty="0"/>
              <a:t>Sequence Flavor 1: Sequential NDP based sounding</a:t>
            </a:r>
          </a:p>
        </p:txBody>
      </p:sp>
      <p:sp>
        <p:nvSpPr>
          <p:cNvPr id="4" name="Date Placeholder 3">
            <a:extLst>
              <a:ext uri="{FF2B5EF4-FFF2-40B4-BE49-F238E27FC236}">
                <a16:creationId xmlns:a16="http://schemas.microsoft.com/office/drawing/2014/main" id="{A336BAD2-343A-351C-F320-FBBA6FEA141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787A1390-BB4D-FC6E-D673-56AF6DEDBD0F}"/>
              </a:ext>
            </a:extLst>
          </p:cNvPr>
          <p:cNvSpPr>
            <a:spLocks noGrp="1"/>
          </p:cNvSpPr>
          <p:nvPr>
            <p:ph type="sldNum" sz="quarter" idx="12"/>
          </p:nvPr>
        </p:nvSpPr>
        <p:spPr/>
        <p:txBody>
          <a:bodyPr/>
          <a:lstStyle/>
          <a:p>
            <a:pPr>
              <a:defRPr/>
            </a:pPr>
            <a:r>
              <a:rPr lang="en-US" dirty="0"/>
              <a:t>Slide </a:t>
            </a:r>
            <a:fld id="{7614916F-BBEF-4684-B6F5-1E636F42BA02}" type="slidenum">
              <a:rPr lang="en-US" smtClean="0"/>
              <a:pPr>
                <a:defRPr/>
              </a:pPr>
              <a:t>6</a:t>
            </a:fld>
            <a:endParaRPr lang="en-US" dirty="0"/>
          </a:p>
        </p:txBody>
      </p:sp>
      <p:sp>
        <p:nvSpPr>
          <p:cNvPr id="6" name="Footer Placeholder 5">
            <a:extLst>
              <a:ext uri="{FF2B5EF4-FFF2-40B4-BE49-F238E27FC236}">
                <a16:creationId xmlns:a16="http://schemas.microsoft.com/office/drawing/2014/main" id="{4C21AB72-7F33-C33C-63AF-D1FFD159AF66}"/>
              </a:ext>
            </a:extLst>
          </p:cNvPr>
          <p:cNvSpPr>
            <a:spLocks noGrp="1"/>
          </p:cNvSpPr>
          <p:nvPr>
            <p:ph type="ftr" sz="quarter" idx="3"/>
          </p:nvPr>
        </p:nvSpPr>
        <p:spPr/>
        <p:txBody>
          <a:bodyPr/>
          <a:lstStyle/>
          <a:p>
            <a:pPr>
              <a:defRPr/>
            </a:pPr>
            <a:r>
              <a:rPr lang="en-US" altLang="ko-KR" dirty="0"/>
              <a:t>Sameer Vermani et al., Qualcomm Technologies Inc.</a:t>
            </a:r>
          </a:p>
        </p:txBody>
      </p:sp>
      <p:grpSp>
        <p:nvGrpSpPr>
          <p:cNvPr id="28" name="Group 27">
            <a:extLst>
              <a:ext uri="{FF2B5EF4-FFF2-40B4-BE49-F238E27FC236}">
                <a16:creationId xmlns:a16="http://schemas.microsoft.com/office/drawing/2014/main" id="{6F33FB9E-14D7-B3EC-BF46-823C0762BFC4}"/>
              </a:ext>
            </a:extLst>
          </p:cNvPr>
          <p:cNvGrpSpPr/>
          <p:nvPr/>
        </p:nvGrpSpPr>
        <p:grpSpPr>
          <a:xfrm>
            <a:off x="-49015" y="4312042"/>
            <a:ext cx="9193015" cy="2163371"/>
            <a:chOff x="-49015" y="3739862"/>
            <a:chExt cx="9193015" cy="2163371"/>
          </a:xfrm>
        </p:grpSpPr>
        <p:cxnSp>
          <p:nvCxnSpPr>
            <p:cNvPr id="29" name="Straight Connector 28">
              <a:extLst>
                <a:ext uri="{FF2B5EF4-FFF2-40B4-BE49-F238E27FC236}">
                  <a16:creationId xmlns:a16="http://schemas.microsoft.com/office/drawing/2014/main" id="{B942DC10-443F-EFC1-2938-E0C9B231191C}"/>
                </a:ext>
              </a:extLst>
            </p:cNvPr>
            <p:cNvCxnSpPr/>
            <p:nvPr/>
          </p:nvCxnSpPr>
          <p:spPr>
            <a:xfrm flipV="1">
              <a:off x="374146" y="4136118"/>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4A9ABAEB-0B1B-C17F-FDF2-26AEFF472823}"/>
                </a:ext>
              </a:extLst>
            </p:cNvPr>
            <p:cNvSpPr/>
            <p:nvPr/>
          </p:nvSpPr>
          <p:spPr bwMode="auto">
            <a:xfrm>
              <a:off x="554288" y="3767717"/>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31" name="Straight Connector 30">
              <a:extLst>
                <a:ext uri="{FF2B5EF4-FFF2-40B4-BE49-F238E27FC236}">
                  <a16:creationId xmlns:a16="http://schemas.microsoft.com/office/drawing/2014/main" id="{EBB7090E-AC65-4A55-E4C9-C285F215A30F}"/>
                </a:ext>
              </a:extLst>
            </p:cNvPr>
            <p:cNvCxnSpPr/>
            <p:nvPr/>
          </p:nvCxnSpPr>
          <p:spPr>
            <a:xfrm flipV="1">
              <a:off x="374146" y="4635444"/>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BA907941-E727-1F45-AEA9-FE792A4B74C7}"/>
                </a:ext>
              </a:extLst>
            </p:cNvPr>
            <p:cNvSpPr txBox="1"/>
            <p:nvPr/>
          </p:nvSpPr>
          <p:spPr>
            <a:xfrm>
              <a:off x="72422" y="3825234"/>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a:t>
              </a:r>
            </a:p>
          </p:txBody>
        </p:sp>
        <p:sp>
          <p:nvSpPr>
            <p:cNvPr id="33" name="TextBox 32">
              <a:extLst>
                <a:ext uri="{FF2B5EF4-FFF2-40B4-BE49-F238E27FC236}">
                  <a16:creationId xmlns:a16="http://schemas.microsoft.com/office/drawing/2014/main" id="{3A20530A-801F-0F4E-627D-EA71CD02A9A9}"/>
                </a:ext>
              </a:extLst>
            </p:cNvPr>
            <p:cNvSpPr txBox="1"/>
            <p:nvPr/>
          </p:nvSpPr>
          <p:spPr>
            <a:xfrm>
              <a:off x="85637" y="4410557"/>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a:t>
              </a:r>
            </a:p>
          </p:txBody>
        </p:sp>
        <p:sp>
          <p:nvSpPr>
            <p:cNvPr id="34" name="Rectangle 33">
              <a:extLst>
                <a:ext uri="{FF2B5EF4-FFF2-40B4-BE49-F238E27FC236}">
                  <a16:creationId xmlns:a16="http://schemas.microsoft.com/office/drawing/2014/main" id="{0A022CA1-E8B0-07DF-A8AB-40876829256A}"/>
                </a:ext>
              </a:extLst>
            </p:cNvPr>
            <p:cNvSpPr/>
            <p:nvPr/>
          </p:nvSpPr>
          <p:spPr bwMode="auto">
            <a:xfrm>
              <a:off x="1214964" y="3767717"/>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35" name="Straight Connector 34">
              <a:extLst>
                <a:ext uri="{FF2B5EF4-FFF2-40B4-BE49-F238E27FC236}">
                  <a16:creationId xmlns:a16="http://schemas.microsoft.com/office/drawing/2014/main" id="{B8A45DCE-2F55-EA4D-9FDF-ED359E719962}"/>
                </a:ext>
              </a:extLst>
            </p:cNvPr>
            <p:cNvCxnSpPr/>
            <p:nvPr/>
          </p:nvCxnSpPr>
          <p:spPr>
            <a:xfrm flipV="1">
              <a:off x="374146" y="523086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CB2BF0F6-A098-5033-BD35-7D54612D31AD}"/>
                </a:ext>
              </a:extLst>
            </p:cNvPr>
            <p:cNvSpPr txBox="1"/>
            <p:nvPr/>
          </p:nvSpPr>
          <p:spPr>
            <a:xfrm>
              <a:off x="-49015" y="4782776"/>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37" name="Straight Connector 36">
              <a:extLst>
                <a:ext uri="{FF2B5EF4-FFF2-40B4-BE49-F238E27FC236}">
                  <a16:creationId xmlns:a16="http://schemas.microsoft.com/office/drawing/2014/main" id="{026B7C40-A186-40B4-898D-4989EDC6DD8F}"/>
                </a:ext>
              </a:extLst>
            </p:cNvPr>
            <p:cNvCxnSpPr>
              <a:cxnSpLocks/>
            </p:cNvCxnSpPr>
            <p:nvPr/>
          </p:nvCxnSpPr>
          <p:spPr>
            <a:xfrm flipV="1">
              <a:off x="414172" y="5807969"/>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02C11017-61EB-B692-EF84-FEEC9F1C9277}"/>
                </a:ext>
              </a:extLst>
            </p:cNvPr>
            <p:cNvSpPr txBox="1"/>
            <p:nvPr/>
          </p:nvSpPr>
          <p:spPr>
            <a:xfrm>
              <a:off x="-17615" y="5360007"/>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39" name="Rectangle 38">
              <a:extLst>
                <a:ext uri="{FF2B5EF4-FFF2-40B4-BE49-F238E27FC236}">
                  <a16:creationId xmlns:a16="http://schemas.microsoft.com/office/drawing/2014/main" id="{3CE54272-AE05-2E37-45F4-48148D4D00A1}"/>
                </a:ext>
              </a:extLst>
            </p:cNvPr>
            <p:cNvSpPr/>
            <p:nvPr/>
          </p:nvSpPr>
          <p:spPr bwMode="auto">
            <a:xfrm>
              <a:off x="2236302" y="4842911"/>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40" name="Rectangle 39">
              <a:extLst>
                <a:ext uri="{FF2B5EF4-FFF2-40B4-BE49-F238E27FC236}">
                  <a16:creationId xmlns:a16="http://schemas.microsoft.com/office/drawing/2014/main" id="{405E6A2B-3D6A-61A6-0373-E308F752CED5}"/>
                </a:ext>
              </a:extLst>
            </p:cNvPr>
            <p:cNvSpPr/>
            <p:nvPr/>
          </p:nvSpPr>
          <p:spPr bwMode="auto">
            <a:xfrm>
              <a:off x="1795670" y="3767717"/>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1" name="Rectangle 40">
              <a:extLst>
                <a:ext uri="{FF2B5EF4-FFF2-40B4-BE49-F238E27FC236}">
                  <a16:creationId xmlns:a16="http://schemas.microsoft.com/office/drawing/2014/main" id="{DF7DF6BD-021C-3002-58BD-C21B05B1E263}"/>
                </a:ext>
              </a:extLst>
            </p:cNvPr>
            <p:cNvSpPr/>
            <p:nvPr/>
          </p:nvSpPr>
          <p:spPr bwMode="auto">
            <a:xfrm>
              <a:off x="4000855" y="3753936"/>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42" name="Rectangle 41">
              <a:extLst>
                <a:ext uri="{FF2B5EF4-FFF2-40B4-BE49-F238E27FC236}">
                  <a16:creationId xmlns:a16="http://schemas.microsoft.com/office/drawing/2014/main" id="{39B34873-B047-50B0-9062-2744E67C1FA8}"/>
                </a:ext>
              </a:extLst>
            </p:cNvPr>
            <p:cNvSpPr/>
            <p:nvPr/>
          </p:nvSpPr>
          <p:spPr bwMode="auto">
            <a:xfrm>
              <a:off x="2734522" y="3761243"/>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43" name="Rectangle 42">
              <a:extLst>
                <a:ext uri="{FF2B5EF4-FFF2-40B4-BE49-F238E27FC236}">
                  <a16:creationId xmlns:a16="http://schemas.microsoft.com/office/drawing/2014/main" id="{3A3B95C0-3E71-77E0-6773-4449DAD7B092}"/>
                </a:ext>
              </a:extLst>
            </p:cNvPr>
            <p:cNvSpPr/>
            <p:nvPr/>
          </p:nvSpPr>
          <p:spPr bwMode="auto">
            <a:xfrm>
              <a:off x="3368818" y="4262657"/>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44" name="Rectangle 43">
              <a:extLst>
                <a:ext uri="{FF2B5EF4-FFF2-40B4-BE49-F238E27FC236}">
                  <a16:creationId xmlns:a16="http://schemas.microsoft.com/office/drawing/2014/main" id="{8E20525D-3319-90B6-A53D-D7706A44BAE2}"/>
                </a:ext>
              </a:extLst>
            </p:cNvPr>
            <p:cNvSpPr/>
            <p:nvPr/>
          </p:nvSpPr>
          <p:spPr bwMode="auto">
            <a:xfrm>
              <a:off x="4447573" y="4838061"/>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45" name="Rectangle 44">
              <a:extLst>
                <a:ext uri="{FF2B5EF4-FFF2-40B4-BE49-F238E27FC236}">
                  <a16:creationId xmlns:a16="http://schemas.microsoft.com/office/drawing/2014/main" id="{F6EB39C5-A69F-ACA4-7406-7E2BDACC4930}"/>
                </a:ext>
              </a:extLst>
            </p:cNvPr>
            <p:cNvSpPr/>
            <p:nvPr/>
          </p:nvSpPr>
          <p:spPr bwMode="auto">
            <a:xfrm>
              <a:off x="4910936" y="424511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46" name="Rectangle 45">
              <a:extLst>
                <a:ext uri="{FF2B5EF4-FFF2-40B4-BE49-F238E27FC236}">
                  <a16:creationId xmlns:a16="http://schemas.microsoft.com/office/drawing/2014/main" id="{8229A6AF-AC5B-3238-06D5-C579220066BE}"/>
                </a:ext>
              </a:extLst>
            </p:cNvPr>
            <p:cNvSpPr/>
            <p:nvPr/>
          </p:nvSpPr>
          <p:spPr bwMode="auto">
            <a:xfrm>
              <a:off x="6230159" y="4245111"/>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7" name="Rectangle 46">
              <a:extLst>
                <a:ext uri="{FF2B5EF4-FFF2-40B4-BE49-F238E27FC236}">
                  <a16:creationId xmlns:a16="http://schemas.microsoft.com/office/drawing/2014/main" id="{272FED36-D335-A35E-451C-1C173F6269E8}"/>
                </a:ext>
              </a:extLst>
            </p:cNvPr>
            <p:cNvSpPr/>
            <p:nvPr/>
          </p:nvSpPr>
          <p:spPr bwMode="auto">
            <a:xfrm>
              <a:off x="5572644" y="4248420"/>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48" name="Rectangle 47">
              <a:extLst>
                <a:ext uri="{FF2B5EF4-FFF2-40B4-BE49-F238E27FC236}">
                  <a16:creationId xmlns:a16="http://schemas.microsoft.com/office/drawing/2014/main" id="{DE363A18-2A30-ECFA-11BC-4C43F21AAC6B}"/>
                </a:ext>
              </a:extLst>
            </p:cNvPr>
            <p:cNvSpPr/>
            <p:nvPr/>
          </p:nvSpPr>
          <p:spPr bwMode="auto">
            <a:xfrm>
              <a:off x="6621644" y="5401824"/>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49" name="Rectangle 48">
              <a:extLst>
                <a:ext uri="{FF2B5EF4-FFF2-40B4-BE49-F238E27FC236}">
                  <a16:creationId xmlns:a16="http://schemas.microsoft.com/office/drawing/2014/main" id="{40F2DC1D-08CE-95C1-C0EB-2B3932E781E0}"/>
                </a:ext>
              </a:extLst>
            </p:cNvPr>
            <p:cNvSpPr/>
            <p:nvPr/>
          </p:nvSpPr>
          <p:spPr bwMode="auto">
            <a:xfrm>
              <a:off x="7107796" y="4252175"/>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50" name="Rectangle 49">
              <a:extLst>
                <a:ext uri="{FF2B5EF4-FFF2-40B4-BE49-F238E27FC236}">
                  <a16:creationId xmlns:a16="http://schemas.microsoft.com/office/drawing/2014/main" id="{AF6B72BE-68D6-E3DF-C417-487CA9BBB27B}"/>
                </a:ext>
              </a:extLst>
            </p:cNvPr>
            <p:cNvSpPr/>
            <p:nvPr/>
          </p:nvSpPr>
          <p:spPr bwMode="auto">
            <a:xfrm>
              <a:off x="7718996" y="3739862"/>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51" name="Rectangle 50">
              <a:extLst>
                <a:ext uri="{FF2B5EF4-FFF2-40B4-BE49-F238E27FC236}">
                  <a16:creationId xmlns:a16="http://schemas.microsoft.com/office/drawing/2014/main" id="{AD5670DD-10A9-C1E4-2BE4-2261A39BDD9B}"/>
                </a:ext>
              </a:extLst>
            </p:cNvPr>
            <p:cNvSpPr/>
            <p:nvPr/>
          </p:nvSpPr>
          <p:spPr bwMode="auto">
            <a:xfrm>
              <a:off x="8735106" y="5393857"/>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52" name="Rectangle 51">
              <a:extLst>
                <a:ext uri="{FF2B5EF4-FFF2-40B4-BE49-F238E27FC236}">
                  <a16:creationId xmlns:a16="http://schemas.microsoft.com/office/drawing/2014/main" id="{23D13F98-EB8D-4170-52C6-A384F5D6035B}"/>
                </a:ext>
              </a:extLst>
            </p:cNvPr>
            <p:cNvSpPr/>
            <p:nvPr/>
          </p:nvSpPr>
          <p:spPr bwMode="auto">
            <a:xfrm>
              <a:off x="8252866" y="4244503"/>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grpSp>
      <p:cxnSp>
        <p:nvCxnSpPr>
          <p:cNvPr id="53" name="Straight Arrow Connector 52">
            <a:extLst>
              <a:ext uri="{FF2B5EF4-FFF2-40B4-BE49-F238E27FC236}">
                <a16:creationId xmlns:a16="http://schemas.microsoft.com/office/drawing/2014/main" id="{E801B4E4-E13D-E3D7-2DBA-BE2A80F622CF}"/>
              </a:ext>
            </a:extLst>
          </p:cNvPr>
          <p:cNvCxnSpPr>
            <a:cxnSpLocks/>
          </p:cNvCxnSpPr>
          <p:nvPr/>
        </p:nvCxnSpPr>
        <p:spPr bwMode="auto">
          <a:xfrm flipV="1">
            <a:off x="4896828" y="4044163"/>
            <a:ext cx="4182526" cy="4266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54" name="Straight Arrow Connector 53">
            <a:extLst>
              <a:ext uri="{FF2B5EF4-FFF2-40B4-BE49-F238E27FC236}">
                <a16:creationId xmlns:a16="http://schemas.microsoft.com/office/drawing/2014/main" id="{18F51C95-352D-AD66-854F-B47354E6C34E}"/>
              </a:ext>
            </a:extLst>
          </p:cNvPr>
          <p:cNvCxnSpPr>
            <a:cxnSpLocks/>
          </p:cNvCxnSpPr>
          <p:nvPr/>
        </p:nvCxnSpPr>
        <p:spPr bwMode="auto">
          <a:xfrm flipV="1">
            <a:off x="503479" y="4093722"/>
            <a:ext cx="4272418" cy="6474"/>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55" name="Straight Connector 54">
            <a:extLst>
              <a:ext uri="{FF2B5EF4-FFF2-40B4-BE49-F238E27FC236}">
                <a16:creationId xmlns:a16="http://schemas.microsoft.com/office/drawing/2014/main" id="{B19D531D-550B-0EE5-91B1-D1F11E94693C}"/>
              </a:ext>
            </a:extLst>
          </p:cNvPr>
          <p:cNvCxnSpPr/>
          <p:nvPr/>
        </p:nvCxnSpPr>
        <p:spPr bwMode="auto">
          <a:xfrm>
            <a:off x="4853959" y="3919479"/>
            <a:ext cx="0" cy="334698"/>
          </a:xfrm>
          <a:prstGeom prst="line">
            <a:avLst/>
          </a:prstGeom>
          <a:solidFill>
            <a:schemeClr val="accent1"/>
          </a:solidFill>
          <a:ln w="38100" cap="flat" cmpd="sng" algn="ctr">
            <a:solidFill>
              <a:srgbClr val="FF0000"/>
            </a:solidFill>
            <a:prstDash val="solid"/>
            <a:round/>
            <a:headEnd type="none" w="sm" len="sm"/>
            <a:tailEnd type="none" w="sm" len="sm"/>
          </a:ln>
          <a:effectLst/>
        </p:spPr>
      </p:cxnSp>
      <p:sp>
        <p:nvSpPr>
          <p:cNvPr id="56" name="TextBox 55">
            <a:extLst>
              <a:ext uri="{FF2B5EF4-FFF2-40B4-BE49-F238E27FC236}">
                <a16:creationId xmlns:a16="http://schemas.microsoft.com/office/drawing/2014/main" id="{E1976116-D752-20BB-0953-A6797DF7701E}"/>
              </a:ext>
            </a:extLst>
          </p:cNvPr>
          <p:cNvSpPr txBox="1"/>
          <p:nvPr/>
        </p:nvSpPr>
        <p:spPr>
          <a:xfrm>
            <a:off x="1746206" y="3829363"/>
            <a:ext cx="1976631" cy="276999"/>
          </a:xfrm>
          <a:prstGeom prst="rect">
            <a:avLst/>
          </a:prstGeom>
          <a:noFill/>
        </p:spPr>
        <p:txBody>
          <a:bodyPr wrap="none" rtlCol="0">
            <a:spAutoFit/>
          </a:bodyPr>
          <a:lstStyle/>
          <a:p>
            <a:r>
              <a:rPr lang="en-US" b="1" u="sng" dirty="0"/>
              <a:t>BSS 1 STAs being sounded </a:t>
            </a:r>
          </a:p>
        </p:txBody>
      </p:sp>
      <p:sp>
        <p:nvSpPr>
          <p:cNvPr id="58" name="TextBox 57">
            <a:extLst>
              <a:ext uri="{FF2B5EF4-FFF2-40B4-BE49-F238E27FC236}">
                <a16:creationId xmlns:a16="http://schemas.microsoft.com/office/drawing/2014/main" id="{F9B35376-8EA9-7F9A-5911-425007AECAEB}"/>
              </a:ext>
            </a:extLst>
          </p:cNvPr>
          <p:cNvSpPr txBox="1"/>
          <p:nvPr/>
        </p:nvSpPr>
        <p:spPr>
          <a:xfrm>
            <a:off x="5837775" y="3798172"/>
            <a:ext cx="1976631" cy="276999"/>
          </a:xfrm>
          <a:prstGeom prst="rect">
            <a:avLst/>
          </a:prstGeom>
          <a:noFill/>
        </p:spPr>
        <p:txBody>
          <a:bodyPr wrap="none" rtlCol="0">
            <a:spAutoFit/>
          </a:bodyPr>
          <a:lstStyle/>
          <a:p>
            <a:r>
              <a:rPr lang="en-US" b="1" u="sng" dirty="0"/>
              <a:t>BSS 2 STAs being sounded </a:t>
            </a:r>
          </a:p>
        </p:txBody>
      </p:sp>
      <p:sp>
        <p:nvSpPr>
          <p:cNvPr id="60" name="TextBox 59">
            <a:extLst>
              <a:ext uri="{FF2B5EF4-FFF2-40B4-BE49-F238E27FC236}">
                <a16:creationId xmlns:a16="http://schemas.microsoft.com/office/drawing/2014/main" id="{C884B1A2-5F79-5F3C-8A0D-6764EEC1656C}"/>
              </a:ext>
            </a:extLst>
          </p:cNvPr>
          <p:cNvSpPr txBox="1"/>
          <p:nvPr/>
        </p:nvSpPr>
        <p:spPr>
          <a:xfrm>
            <a:off x="7409614" y="2823560"/>
            <a:ext cx="1669740" cy="738664"/>
          </a:xfrm>
          <a:prstGeom prst="rect">
            <a:avLst/>
          </a:prstGeom>
          <a:solidFill>
            <a:srgbClr val="C498FE"/>
          </a:solidFill>
        </p:spPr>
        <p:txBody>
          <a:bodyPr wrap="square">
            <a:spAutoFit/>
          </a:bodyPr>
          <a:lstStyle/>
          <a:p>
            <a:pPr lvl="1"/>
            <a:r>
              <a:rPr lang="en-US" sz="1050" dirty="0"/>
              <a:t>Note: Additional</a:t>
            </a:r>
          </a:p>
          <a:p>
            <a:pPr lvl="1"/>
            <a:r>
              <a:rPr lang="en-US" sz="1050" dirty="0"/>
              <a:t>MAC related </a:t>
            </a:r>
          </a:p>
          <a:p>
            <a:pPr lvl="1"/>
            <a:r>
              <a:rPr lang="en-US" sz="1050" dirty="0"/>
              <a:t>frames may be needed</a:t>
            </a:r>
          </a:p>
        </p:txBody>
      </p:sp>
    </p:spTree>
    <p:extLst>
      <p:ext uri="{BB962C8B-B14F-4D97-AF65-F5344CB8AC3E}">
        <p14:creationId xmlns:p14="http://schemas.microsoft.com/office/powerpoint/2010/main" val="3003220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8" grpId="0"/>
      <p:bldP spid="6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239920E-57B0-DA71-EFD6-4AA88072DADB}"/>
              </a:ext>
            </a:extLst>
          </p:cNvPr>
          <p:cNvSpPr>
            <a:spLocks noGrp="1"/>
          </p:cNvSpPr>
          <p:nvPr>
            <p:ph idx="1"/>
          </p:nvPr>
        </p:nvSpPr>
        <p:spPr/>
        <p:txBody>
          <a:bodyPr/>
          <a:lstStyle/>
          <a:p>
            <a:r>
              <a:rPr lang="en-US" dirty="0"/>
              <a:t>Pros</a:t>
            </a:r>
          </a:p>
          <a:p>
            <a:pPr lvl="1"/>
            <a:r>
              <a:rPr lang="en-US" dirty="0"/>
              <a:t>Uses existing sounding protocol components from the point of view of the STA</a:t>
            </a:r>
          </a:p>
          <a:p>
            <a:pPr lvl="1"/>
            <a:r>
              <a:rPr lang="en-US" dirty="0"/>
              <a:t>4ss-sounding-capable STAs can also participate in </a:t>
            </a:r>
            <a:r>
              <a:rPr lang="en-US" dirty="0" err="1"/>
              <a:t>CoBF</a:t>
            </a:r>
            <a:r>
              <a:rPr lang="en-US" dirty="0"/>
              <a:t> sounding involving two 4Tx APs</a:t>
            </a:r>
          </a:p>
          <a:p>
            <a:pPr lvl="1"/>
            <a:endParaRPr lang="en-US" dirty="0"/>
          </a:p>
          <a:p>
            <a:r>
              <a:rPr lang="en-US" dirty="0"/>
              <a:t>Con</a:t>
            </a:r>
          </a:p>
          <a:p>
            <a:pPr lvl="1"/>
            <a:r>
              <a:rPr lang="en-US" dirty="0"/>
              <a:t>Does not work well with partial-rank nulling scenarios</a:t>
            </a:r>
          </a:p>
          <a:p>
            <a:pPr lvl="1"/>
            <a:endParaRPr lang="en-US" dirty="0"/>
          </a:p>
          <a:p>
            <a:r>
              <a:rPr lang="en-US" dirty="0"/>
              <a:t>Explanation of partial rank-nulling issue with sequential sounding</a:t>
            </a:r>
          </a:p>
          <a:p>
            <a:pPr lvl="1"/>
            <a:r>
              <a:rPr lang="en-US" dirty="0"/>
              <a:t>Partial-rank null being formed to the OBSS STA implies an eigen mode with high interference at the STA</a:t>
            </a:r>
          </a:p>
          <a:p>
            <a:pPr lvl="2"/>
            <a:r>
              <a:rPr lang="en-US" dirty="0"/>
              <a:t>This eigenmode may have a high projection on the in-BSS signal’s spatial signature leading to loss of in-BSS signal strength to avoid high interference</a:t>
            </a:r>
          </a:p>
          <a:p>
            <a:pPr marL="1200150" lvl="3" indent="0">
              <a:buNone/>
            </a:pPr>
            <a:endParaRPr lang="en-US" dirty="0"/>
          </a:p>
        </p:txBody>
      </p:sp>
      <p:sp>
        <p:nvSpPr>
          <p:cNvPr id="3" name="Title 2">
            <a:extLst>
              <a:ext uri="{FF2B5EF4-FFF2-40B4-BE49-F238E27FC236}">
                <a16:creationId xmlns:a16="http://schemas.microsoft.com/office/drawing/2014/main" id="{3E5FE5C6-1F41-1CBB-7F8B-CEF38CCDC2E6}"/>
              </a:ext>
            </a:extLst>
          </p:cNvPr>
          <p:cNvSpPr>
            <a:spLocks noGrp="1"/>
          </p:cNvSpPr>
          <p:nvPr>
            <p:ph type="title"/>
          </p:nvPr>
        </p:nvSpPr>
        <p:spPr/>
        <p:txBody>
          <a:bodyPr/>
          <a:lstStyle/>
          <a:p>
            <a:r>
              <a:rPr lang="en-US" dirty="0"/>
              <a:t>Pros and cons: Sequential Sounding flavor</a:t>
            </a:r>
          </a:p>
        </p:txBody>
      </p:sp>
      <p:sp>
        <p:nvSpPr>
          <p:cNvPr id="4" name="Date Placeholder 3">
            <a:extLst>
              <a:ext uri="{FF2B5EF4-FFF2-40B4-BE49-F238E27FC236}">
                <a16:creationId xmlns:a16="http://schemas.microsoft.com/office/drawing/2014/main" id="{CA142365-A294-6FE1-39A7-EFB791D2412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6E757B0-0441-EF85-C996-6DA105CD0F0B}"/>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7</a:t>
            </a:fld>
            <a:endParaRPr lang="en-US"/>
          </a:p>
        </p:txBody>
      </p:sp>
      <p:sp>
        <p:nvSpPr>
          <p:cNvPr id="6" name="Footer Placeholder 5">
            <a:extLst>
              <a:ext uri="{FF2B5EF4-FFF2-40B4-BE49-F238E27FC236}">
                <a16:creationId xmlns:a16="http://schemas.microsoft.com/office/drawing/2014/main" id="{CA9BDB3B-5958-B6EA-1E53-6E47C9E549A9}"/>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7911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0B5DB5-C3A6-4E61-1B68-14683CA0D0A9}"/>
              </a:ext>
            </a:extLst>
          </p:cNvPr>
          <p:cNvSpPr>
            <a:spLocks noGrp="1"/>
          </p:cNvSpPr>
          <p:nvPr>
            <p:ph idx="1"/>
          </p:nvPr>
        </p:nvSpPr>
        <p:spPr>
          <a:xfrm>
            <a:off x="647619" y="1653017"/>
            <a:ext cx="7772400" cy="4343400"/>
          </a:xfrm>
        </p:spPr>
        <p:txBody>
          <a:bodyPr/>
          <a:lstStyle/>
          <a:p>
            <a:r>
              <a:rPr lang="en-US" sz="1400" dirty="0"/>
              <a:t>Design assumptions</a:t>
            </a:r>
          </a:p>
          <a:p>
            <a:pPr lvl="1"/>
            <a:r>
              <a:rPr lang="en-US" sz="1200" dirty="0"/>
              <a:t>Would like to avoid NDPA to address OBSS STAs</a:t>
            </a:r>
          </a:p>
          <a:p>
            <a:pPr lvl="2"/>
            <a:r>
              <a:rPr lang="en-US" sz="1100" dirty="0"/>
              <a:t>Power-save concerns (reading of all OBSS packets is a heavy burden on the STA)</a:t>
            </a:r>
          </a:p>
          <a:p>
            <a:pPr lvl="2"/>
            <a:r>
              <a:rPr lang="en-US" sz="1100" dirty="0"/>
              <a:t>No need to exchange the per-STA stream allocation at the sounding stage</a:t>
            </a:r>
          </a:p>
          <a:p>
            <a:pPr lvl="1"/>
            <a:r>
              <a:rPr lang="en-US" sz="1200" dirty="0"/>
              <a:t>From STA view: uses legacy sounding procedures as canonical components as-is</a:t>
            </a:r>
          </a:p>
          <a:p>
            <a:r>
              <a:rPr lang="en-US" sz="1400" dirty="0"/>
              <a:t>Below we show the case of 1 STA per BSS with some key attributes</a:t>
            </a:r>
          </a:p>
          <a:p>
            <a:pPr lvl="1"/>
            <a:r>
              <a:rPr lang="en-US" sz="1200" dirty="0"/>
              <a:t>NDPA only addresses the in-BSS STAs</a:t>
            </a:r>
          </a:p>
          <a:p>
            <a:pPr lvl="1"/>
            <a:r>
              <a:rPr lang="en-US" sz="1200" dirty="0"/>
              <a:t>Sounding happens for one BSS’s STAs at a time</a:t>
            </a:r>
          </a:p>
          <a:p>
            <a:pPr lvl="1"/>
            <a:r>
              <a:rPr lang="en-US" sz="1200" dirty="0"/>
              <a:t>Joint NDP based feedback will be based on large V-based feedback where the eigen-vectors span the antennas across both APs</a:t>
            </a:r>
            <a:endParaRPr lang="en-US" sz="1100" dirty="0"/>
          </a:p>
          <a:p>
            <a:pPr lvl="1"/>
            <a:endParaRPr lang="en-US" sz="1200" dirty="0"/>
          </a:p>
        </p:txBody>
      </p:sp>
      <p:sp>
        <p:nvSpPr>
          <p:cNvPr id="3" name="Title 2">
            <a:extLst>
              <a:ext uri="{FF2B5EF4-FFF2-40B4-BE49-F238E27FC236}">
                <a16:creationId xmlns:a16="http://schemas.microsoft.com/office/drawing/2014/main" id="{99F96E23-BD96-581A-3790-58EE8710ADD9}"/>
              </a:ext>
            </a:extLst>
          </p:cNvPr>
          <p:cNvSpPr>
            <a:spLocks noGrp="1"/>
          </p:cNvSpPr>
          <p:nvPr>
            <p:ph type="title"/>
          </p:nvPr>
        </p:nvSpPr>
        <p:spPr/>
        <p:txBody>
          <a:bodyPr/>
          <a:lstStyle/>
          <a:p>
            <a:r>
              <a:rPr lang="en-US" dirty="0"/>
              <a:t>Sequence Flavor 2: Joint NDP based sounding</a:t>
            </a:r>
          </a:p>
        </p:txBody>
      </p:sp>
      <p:sp>
        <p:nvSpPr>
          <p:cNvPr id="4" name="Date Placeholder 3">
            <a:extLst>
              <a:ext uri="{FF2B5EF4-FFF2-40B4-BE49-F238E27FC236}">
                <a16:creationId xmlns:a16="http://schemas.microsoft.com/office/drawing/2014/main" id="{A336BAD2-343A-351C-F320-FBBA6FEA141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787A1390-BB4D-FC6E-D673-56AF6DEDBD0F}"/>
              </a:ext>
            </a:extLst>
          </p:cNvPr>
          <p:cNvSpPr>
            <a:spLocks noGrp="1"/>
          </p:cNvSpPr>
          <p:nvPr>
            <p:ph type="sldNum" sz="quarter" idx="12"/>
          </p:nvPr>
        </p:nvSpPr>
        <p:spPr/>
        <p:txBody>
          <a:bodyPr/>
          <a:lstStyle/>
          <a:p>
            <a:pPr>
              <a:defRPr/>
            </a:pPr>
            <a:r>
              <a:rPr lang="en-US" dirty="0"/>
              <a:t>Slide </a:t>
            </a:r>
            <a:fld id="{7614916F-BBEF-4684-B6F5-1E636F42BA02}" type="slidenum">
              <a:rPr lang="en-US" smtClean="0"/>
              <a:pPr>
                <a:defRPr/>
              </a:pPr>
              <a:t>8</a:t>
            </a:fld>
            <a:endParaRPr lang="en-US" dirty="0"/>
          </a:p>
        </p:txBody>
      </p:sp>
      <p:sp>
        <p:nvSpPr>
          <p:cNvPr id="6" name="Footer Placeholder 5">
            <a:extLst>
              <a:ext uri="{FF2B5EF4-FFF2-40B4-BE49-F238E27FC236}">
                <a16:creationId xmlns:a16="http://schemas.microsoft.com/office/drawing/2014/main" id="{4C21AB72-7F33-C33C-63AF-D1FFD159AF66}"/>
              </a:ext>
            </a:extLst>
          </p:cNvPr>
          <p:cNvSpPr>
            <a:spLocks noGrp="1"/>
          </p:cNvSpPr>
          <p:nvPr>
            <p:ph type="ftr" sz="quarter" idx="3"/>
          </p:nvPr>
        </p:nvSpPr>
        <p:spPr/>
        <p:txBody>
          <a:bodyPr/>
          <a:lstStyle/>
          <a:p>
            <a:pPr>
              <a:defRPr/>
            </a:pPr>
            <a:r>
              <a:rPr lang="en-US" altLang="ko-KR" dirty="0"/>
              <a:t>Sameer Vermani et al., Qualcomm Technologies Inc.</a:t>
            </a:r>
          </a:p>
        </p:txBody>
      </p:sp>
      <p:sp>
        <p:nvSpPr>
          <p:cNvPr id="60" name="TextBox 59">
            <a:extLst>
              <a:ext uri="{FF2B5EF4-FFF2-40B4-BE49-F238E27FC236}">
                <a16:creationId xmlns:a16="http://schemas.microsoft.com/office/drawing/2014/main" id="{C884B1A2-5F79-5F3C-8A0D-6764EEC1656C}"/>
              </a:ext>
            </a:extLst>
          </p:cNvPr>
          <p:cNvSpPr txBox="1"/>
          <p:nvPr/>
        </p:nvSpPr>
        <p:spPr>
          <a:xfrm>
            <a:off x="6794458" y="2895683"/>
            <a:ext cx="2209298" cy="577081"/>
          </a:xfrm>
          <a:prstGeom prst="rect">
            <a:avLst/>
          </a:prstGeom>
          <a:solidFill>
            <a:srgbClr val="C498FE"/>
          </a:solidFill>
        </p:spPr>
        <p:txBody>
          <a:bodyPr wrap="square">
            <a:spAutoFit/>
          </a:bodyPr>
          <a:lstStyle/>
          <a:p>
            <a:pPr lvl="1"/>
            <a:r>
              <a:rPr lang="en-US" sz="1050" dirty="0"/>
              <a:t>Note: Additional</a:t>
            </a:r>
          </a:p>
          <a:p>
            <a:pPr lvl="1"/>
            <a:r>
              <a:rPr lang="en-US" sz="1050" dirty="0"/>
              <a:t>MAC related </a:t>
            </a:r>
          </a:p>
          <a:p>
            <a:pPr lvl="1"/>
            <a:r>
              <a:rPr lang="en-US" sz="1050" dirty="0"/>
              <a:t>frames may be needed</a:t>
            </a:r>
          </a:p>
        </p:txBody>
      </p:sp>
      <p:grpSp>
        <p:nvGrpSpPr>
          <p:cNvPr id="7" name="Group 6">
            <a:extLst>
              <a:ext uri="{FF2B5EF4-FFF2-40B4-BE49-F238E27FC236}">
                <a16:creationId xmlns:a16="http://schemas.microsoft.com/office/drawing/2014/main" id="{202C74A6-6B36-36D4-4C0A-0732C1DA7806}"/>
              </a:ext>
            </a:extLst>
          </p:cNvPr>
          <p:cNvGrpSpPr/>
          <p:nvPr/>
        </p:nvGrpSpPr>
        <p:grpSpPr>
          <a:xfrm>
            <a:off x="0" y="4252397"/>
            <a:ext cx="8836403" cy="2269032"/>
            <a:chOff x="0" y="3948446"/>
            <a:chExt cx="8836403" cy="2269032"/>
          </a:xfrm>
        </p:grpSpPr>
        <p:cxnSp>
          <p:nvCxnSpPr>
            <p:cNvPr id="8" name="Straight Connector 7">
              <a:extLst>
                <a:ext uri="{FF2B5EF4-FFF2-40B4-BE49-F238E27FC236}">
                  <a16:creationId xmlns:a16="http://schemas.microsoft.com/office/drawing/2014/main" id="{C2CF5977-6051-B4C6-FE91-2DBF16235A73}"/>
                </a:ext>
              </a:extLst>
            </p:cNvPr>
            <p:cNvCxnSpPr/>
            <p:nvPr/>
          </p:nvCxnSpPr>
          <p:spPr>
            <a:xfrm flipV="1">
              <a:off x="400387" y="431189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53DC0BD9-7BEA-1328-3E59-B195E3BC7050}"/>
                </a:ext>
              </a:extLst>
            </p:cNvPr>
            <p:cNvSpPr/>
            <p:nvPr/>
          </p:nvSpPr>
          <p:spPr bwMode="auto">
            <a:xfrm>
              <a:off x="1029175" y="3954416"/>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10" name="Straight Connector 9">
              <a:extLst>
                <a:ext uri="{FF2B5EF4-FFF2-40B4-BE49-F238E27FC236}">
                  <a16:creationId xmlns:a16="http://schemas.microsoft.com/office/drawing/2014/main" id="{40C749EC-3A55-05F0-0593-ECD9837664A8}"/>
                </a:ext>
              </a:extLst>
            </p:cNvPr>
            <p:cNvCxnSpPr/>
            <p:nvPr/>
          </p:nvCxnSpPr>
          <p:spPr>
            <a:xfrm flipV="1">
              <a:off x="400387" y="4811223"/>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D8EC0CDB-67E5-9A8E-6C19-3A547AF4F1DD}"/>
                </a:ext>
              </a:extLst>
            </p:cNvPr>
            <p:cNvSpPr/>
            <p:nvPr/>
          </p:nvSpPr>
          <p:spPr bwMode="auto">
            <a:xfrm>
              <a:off x="1689851" y="4472436"/>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12" name="TextBox 11">
              <a:extLst>
                <a:ext uri="{FF2B5EF4-FFF2-40B4-BE49-F238E27FC236}">
                  <a16:creationId xmlns:a16="http://schemas.microsoft.com/office/drawing/2014/main" id="{22A62F1C-193B-B8BD-0177-D93CAB06D1A7}"/>
                </a:ext>
              </a:extLst>
            </p:cNvPr>
            <p:cNvSpPr txBox="1"/>
            <p:nvPr/>
          </p:nvSpPr>
          <p:spPr>
            <a:xfrm>
              <a:off x="121617" y="3958862"/>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a:t>
              </a:r>
            </a:p>
          </p:txBody>
        </p:sp>
        <p:sp>
          <p:nvSpPr>
            <p:cNvPr id="13" name="TextBox 12">
              <a:extLst>
                <a:ext uri="{FF2B5EF4-FFF2-40B4-BE49-F238E27FC236}">
                  <a16:creationId xmlns:a16="http://schemas.microsoft.com/office/drawing/2014/main" id="{E1939B0A-F048-4BAC-7AFA-6E162DF99218}"/>
                </a:ext>
              </a:extLst>
            </p:cNvPr>
            <p:cNvSpPr txBox="1"/>
            <p:nvPr/>
          </p:nvSpPr>
          <p:spPr>
            <a:xfrm>
              <a:off x="121617" y="4476714"/>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a:t>
              </a:r>
            </a:p>
          </p:txBody>
        </p:sp>
        <p:sp>
          <p:nvSpPr>
            <p:cNvPr id="14" name="Rectangle 13">
              <a:extLst>
                <a:ext uri="{FF2B5EF4-FFF2-40B4-BE49-F238E27FC236}">
                  <a16:creationId xmlns:a16="http://schemas.microsoft.com/office/drawing/2014/main" id="{00C4AF84-ED75-202B-3EB2-574AB82A0168}"/>
                </a:ext>
              </a:extLst>
            </p:cNvPr>
            <p:cNvSpPr/>
            <p:nvPr/>
          </p:nvSpPr>
          <p:spPr bwMode="auto">
            <a:xfrm>
              <a:off x="1689850" y="3954416"/>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5" name="Straight Connector 14">
              <a:extLst>
                <a:ext uri="{FF2B5EF4-FFF2-40B4-BE49-F238E27FC236}">
                  <a16:creationId xmlns:a16="http://schemas.microsoft.com/office/drawing/2014/main" id="{E5C6DD0A-072C-2F11-DE99-0B00F190EB07}"/>
                </a:ext>
              </a:extLst>
            </p:cNvPr>
            <p:cNvCxnSpPr/>
            <p:nvPr/>
          </p:nvCxnSpPr>
          <p:spPr>
            <a:xfrm flipV="1">
              <a:off x="400387" y="5406646"/>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E38B62B-BC04-72FF-99A0-FA83665694E0}"/>
                </a:ext>
              </a:extLst>
            </p:cNvPr>
            <p:cNvSpPr txBox="1"/>
            <p:nvPr/>
          </p:nvSpPr>
          <p:spPr>
            <a:xfrm>
              <a:off x="12975" y="4989722"/>
              <a:ext cx="121680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STA1 associated </a:t>
              </a:r>
            </a:p>
            <a:p>
              <a:pPr>
                <a:lnSpc>
                  <a:spcPct val="90000"/>
                </a:lnSpc>
                <a:spcAft>
                  <a:spcPts val="300"/>
                </a:spcAft>
              </a:pPr>
              <a:r>
                <a:rPr lang="en-US" dirty="0">
                  <a:solidFill>
                    <a:schemeClr val="tx1">
                      <a:lumMod val="75000"/>
                      <a:lumOff val="25000"/>
                    </a:schemeClr>
                  </a:solidFill>
                  <a:latin typeface="Calibre Semibold" pitchFamily="34" charset="0"/>
                </a:rPr>
                <a:t>with AP1</a:t>
              </a:r>
            </a:p>
          </p:txBody>
        </p:sp>
        <p:cxnSp>
          <p:nvCxnSpPr>
            <p:cNvPr id="17" name="Straight Connector 16">
              <a:extLst>
                <a:ext uri="{FF2B5EF4-FFF2-40B4-BE49-F238E27FC236}">
                  <a16:creationId xmlns:a16="http://schemas.microsoft.com/office/drawing/2014/main" id="{F1BEAEA1-D9EB-02E1-BC69-4CC39F2875E5}"/>
                </a:ext>
              </a:extLst>
            </p:cNvPr>
            <p:cNvCxnSpPr/>
            <p:nvPr/>
          </p:nvCxnSpPr>
          <p:spPr>
            <a:xfrm flipV="1">
              <a:off x="431787" y="598387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064189CE-243D-9023-9B10-39BE0E993EE8}"/>
                </a:ext>
              </a:extLst>
            </p:cNvPr>
            <p:cNvSpPr txBox="1"/>
            <p:nvPr/>
          </p:nvSpPr>
          <p:spPr>
            <a:xfrm>
              <a:off x="0" y="5535786"/>
              <a:ext cx="1213666"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STA2 associated </a:t>
              </a:r>
            </a:p>
            <a:p>
              <a:pPr>
                <a:lnSpc>
                  <a:spcPct val="90000"/>
                </a:lnSpc>
                <a:spcAft>
                  <a:spcPts val="300"/>
                </a:spcAft>
              </a:pPr>
              <a:r>
                <a:rPr lang="en-US" dirty="0">
                  <a:solidFill>
                    <a:schemeClr val="tx1">
                      <a:lumMod val="75000"/>
                      <a:lumOff val="25000"/>
                    </a:schemeClr>
                  </a:solidFill>
                  <a:latin typeface="Calibre Semibold" pitchFamily="34" charset="0"/>
                </a:rPr>
                <a:t>with AP2</a:t>
              </a:r>
            </a:p>
          </p:txBody>
        </p:sp>
        <p:sp>
          <p:nvSpPr>
            <p:cNvPr id="19" name="Rectangle 18">
              <a:extLst>
                <a:ext uri="{FF2B5EF4-FFF2-40B4-BE49-F238E27FC236}">
                  <a16:creationId xmlns:a16="http://schemas.microsoft.com/office/drawing/2014/main" id="{41449286-8939-4E15-4161-DE4DA07716F5}"/>
                </a:ext>
              </a:extLst>
            </p:cNvPr>
            <p:cNvSpPr/>
            <p:nvPr/>
          </p:nvSpPr>
          <p:spPr bwMode="auto">
            <a:xfrm>
              <a:off x="3125252" y="5029610"/>
              <a:ext cx="1089893"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0" name="Rectangle 19">
              <a:extLst>
                <a:ext uri="{FF2B5EF4-FFF2-40B4-BE49-F238E27FC236}">
                  <a16:creationId xmlns:a16="http://schemas.microsoft.com/office/drawing/2014/main" id="{56033DC9-60B0-47B6-E03C-9FCE58AD406B}"/>
                </a:ext>
              </a:extLst>
            </p:cNvPr>
            <p:cNvSpPr/>
            <p:nvPr/>
          </p:nvSpPr>
          <p:spPr bwMode="auto">
            <a:xfrm>
              <a:off x="2684621" y="3954416"/>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1" name="Rectangle 20">
              <a:extLst>
                <a:ext uri="{FF2B5EF4-FFF2-40B4-BE49-F238E27FC236}">
                  <a16:creationId xmlns:a16="http://schemas.microsoft.com/office/drawing/2014/main" id="{D6AB6FD5-FAA6-3D3D-F1C8-BF393BEE4C44}"/>
                </a:ext>
              </a:extLst>
            </p:cNvPr>
            <p:cNvSpPr/>
            <p:nvPr/>
          </p:nvSpPr>
          <p:spPr bwMode="auto">
            <a:xfrm>
              <a:off x="6748407" y="4452014"/>
              <a:ext cx="347942"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2" name="Rectangle 21">
              <a:extLst>
                <a:ext uri="{FF2B5EF4-FFF2-40B4-BE49-F238E27FC236}">
                  <a16:creationId xmlns:a16="http://schemas.microsoft.com/office/drawing/2014/main" id="{6CE45348-DB4B-9FD7-DDEB-5C2E99A8A6CB}"/>
                </a:ext>
              </a:extLst>
            </p:cNvPr>
            <p:cNvSpPr/>
            <p:nvPr/>
          </p:nvSpPr>
          <p:spPr bwMode="auto">
            <a:xfrm>
              <a:off x="5057338" y="4440763"/>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3" name="Rectangle 22">
              <a:extLst>
                <a:ext uri="{FF2B5EF4-FFF2-40B4-BE49-F238E27FC236}">
                  <a16:creationId xmlns:a16="http://schemas.microsoft.com/office/drawing/2014/main" id="{C822D4C6-335D-673D-ACCE-FF41B5B27A82}"/>
                </a:ext>
              </a:extLst>
            </p:cNvPr>
            <p:cNvSpPr/>
            <p:nvPr/>
          </p:nvSpPr>
          <p:spPr bwMode="auto">
            <a:xfrm>
              <a:off x="5715085" y="3948446"/>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4" name="Rectangle 23">
              <a:extLst>
                <a:ext uri="{FF2B5EF4-FFF2-40B4-BE49-F238E27FC236}">
                  <a16:creationId xmlns:a16="http://schemas.microsoft.com/office/drawing/2014/main" id="{895B386A-CF3A-0BE3-D8A2-C0386C4CFD4C}"/>
                </a:ext>
              </a:extLst>
            </p:cNvPr>
            <p:cNvSpPr/>
            <p:nvPr/>
          </p:nvSpPr>
          <p:spPr bwMode="auto">
            <a:xfrm>
              <a:off x="5715085" y="4448344"/>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5" name="Rectangle 24">
              <a:extLst>
                <a:ext uri="{FF2B5EF4-FFF2-40B4-BE49-F238E27FC236}">
                  <a16:creationId xmlns:a16="http://schemas.microsoft.com/office/drawing/2014/main" id="{00F8663B-217A-EAC8-11FC-F52A44C6A6E1}"/>
                </a:ext>
              </a:extLst>
            </p:cNvPr>
            <p:cNvSpPr/>
            <p:nvPr/>
          </p:nvSpPr>
          <p:spPr bwMode="auto">
            <a:xfrm>
              <a:off x="7247347" y="5592244"/>
              <a:ext cx="1213665"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6" name="TextBox 25">
              <a:extLst>
                <a:ext uri="{FF2B5EF4-FFF2-40B4-BE49-F238E27FC236}">
                  <a16:creationId xmlns:a16="http://schemas.microsoft.com/office/drawing/2014/main" id="{738BBCF2-4B67-E616-7E8B-CA86E5C132FD}"/>
                </a:ext>
              </a:extLst>
            </p:cNvPr>
            <p:cNvSpPr txBox="1"/>
            <p:nvPr/>
          </p:nvSpPr>
          <p:spPr>
            <a:xfrm>
              <a:off x="2900040" y="5421243"/>
              <a:ext cx="1671996" cy="276999"/>
            </a:xfrm>
            <a:prstGeom prst="rect">
              <a:avLst/>
            </a:prstGeom>
            <a:noFill/>
          </p:spPr>
          <p:txBody>
            <a:bodyPr wrap="none" rtlCol="0">
              <a:spAutoFit/>
            </a:bodyPr>
            <a:lstStyle/>
            <a:p>
              <a:r>
                <a:rPr lang="en-US" dirty="0"/>
                <a:t>Large V based feedback</a:t>
              </a:r>
            </a:p>
          </p:txBody>
        </p:sp>
        <p:sp>
          <p:nvSpPr>
            <p:cNvPr id="27" name="TextBox 26">
              <a:extLst>
                <a:ext uri="{FF2B5EF4-FFF2-40B4-BE49-F238E27FC236}">
                  <a16:creationId xmlns:a16="http://schemas.microsoft.com/office/drawing/2014/main" id="{6E6902C4-E664-4775-319E-A8F76B7A2F49}"/>
                </a:ext>
              </a:extLst>
            </p:cNvPr>
            <p:cNvSpPr txBox="1"/>
            <p:nvPr/>
          </p:nvSpPr>
          <p:spPr>
            <a:xfrm>
              <a:off x="7063109" y="5940479"/>
              <a:ext cx="1671996" cy="276999"/>
            </a:xfrm>
            <a:prstGeom prst="rect">
              <a:avLst/>
            </a:prstGeom>
            <a:noFill/>
          </p:spPr>
          <p:txBody>
            <a:bodyPr wrap="none" rtlCol="0">
              <a:spAutoFit/>
            </a:bodyPr>
            <a:lstStyle/>
            <a:p>
              <a:r>
                <a:rPr lang="en-US" dirty="0"/>
                <a:t>Large V based feedback</a:t>
              </a:r>
            </a:p>
          </p:txBody>
        </p:sp>
      </p:grpSp>
      <p:cxnSp>
        <p:nvCxnSpPr>
          <p:cNvPr id="57" name="Straight Arrow Connector 56">
            <a:extLst>
              <a:ext uri="{FF2B5EF4-FFF2-40B4-BE49-F238E27FC236}">
                <a16:creationId xmlns:a16="http://schemas.microsoft.com/office/drawing/2014/main" id="{2FA2DD41-204A-D58F-1A0E-51EC1ADDFAF4}"/>
              </a:ext>
            </a:extLst>
          </p:cNvPr>
          <p:cNvCxnSpPr>
            <a:cxnSpLocks/>
          </p:cNvCxnSpPr>
          <p:nvPr/>
        </p:nvCxnSpPr>
        <p:spPr bwMode="auto">
          <a:xfrm>
            <a:off x="5057338" y="4075171"/>
            <a:ext cx="3439043" cy="2502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59" name="Straight Arrow Connector 58">
            <a:extLst>
              <a:ext uri="{FF2B5EF4-FFF2-40B4-BE49-F238E27FC236}">
                <a16:creationId xmlns:a16="http://schemas.microsoft.com/office/drawing/2014/main" id="{6C87FAAA-662B-37CC-FD83-D6C2706F572A}"/>
              </a:ext>
            </a:extLst>
          </p:cNvPr>
          <p:cNvCxnSpPr>
            <a:cxnSpLocks/>
          </p:cNvCxnSpPr>
          <p:nvPr/>
        </p:nvCxnSpPr>
        <p:spPr bwMode="auto">
          <a:xfrm>
            <a:off x="503479" y="4100196"/>
            <a:ext cx="3711666" cy="6166"/>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sp>
        <p:nvSpPr>
          <p:cNvPr id="61" name="TextBox 60">
            <a:extLst>
              <a:ext uri="{FF2B5EF4-FFF2-40B4-BE49-F238E27FC236}">
                <a16:creationId xmlns:a16="http://schemas.microsoft.com/office/drawing/2014/main" id="{A2A853CD-F7E0-C3A0-D8C7-1ADA57DC08BB}"/>
              </a:ext>
            </a:extLst>
          </p:cNvPr>
          <p:cNvSpPr txBox="1"/>
          <p:nvPr/>
        </p:nvSpPr>
        <p:spPr>
          <a:xfrm>
            <a:off x="1746206" y="3829363"/>
            <a:ext cx="1976631" cy="276999"/>
          </a:xfrm>
          <a:prstGeom prst="rect">
            <a:avLst/>
          </a:prstGeom>
          <a:noFill/>
        </p:spPr>
        <p:txBody>
          <a:bodyPr wrap="none" rtlCol="0">
            <a:spAutoFit/>
          </a:bodyPr>
          <a:lstStyle/>
          <a:p>
            <a:r>
              <a:rPr lang="en-US" b="1" u="sng" dirty="0"/>
              <a:t>BSS 1 STAs being sounded </a:t>
            </a:r>
          </a:p>
        </p:txBody>
      </p:sp>
      <p:sp>
        <p:nvSpPr>
          <p:cNvPr id="62" name="TextBox 61">
            <a:extLst>
              <a:ext uri="{FF2B5EF4-FFF2-40B4-BE49-F238E27FC236}">
                <a16:creationId xmlns:a16="http://schemas.microsoft.com/office/drawing/2014/main" id="{A0A76284-9A82-37AB-86D3-11B7534A7034}"/>
              </a:ext>
            </a:extLst>
          </p:cNvPr>
          <p:cNvSpPr txBox="1"/>
          <p:nvPr/>
        </p:nvSpPr>
        <p:spPr>
          <a:xfrm>
            <a:off x="5837775" y="3798172"/>
            <a:ext cx="1976631" cy="276999"/>
          </a:xfrm>
          <a:prstGeom prst="rect">
            <a:avLst/>
          </a:prstGeom>
          <a:noFill/>
        </p:spPr>
        <p:txBody>
          <a:bodyPr wrap="none" rtlCol="0">
            <a:spAutoFit/>
          </a:bodyPr>
          <a:lstStyle/>
          <a:p>
            <a:r>
              <a:rPr lang="en-US" b="1" u="sng" dirty="0"/>
              <a:t>BSS 2 STAs being sounded </a:t>
            </a:r>
          </a:p>
        </p:txBody>
      </p:sp>
    </p:spTree>
    <p:extLst>
      <p:ext uri="{BB962C8B-B14F-4D97-AF65-F5344CB8AC3E}">
        <p14:creationId xmlns:p14="http://schemas.microsoft.com/office/powerpoint/2010/main" val="426406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1" grpId="0"/>
      <p:bldP spid="6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239920E-57B0-DA71-EFD6-4AA88072DADB}"/>
              </a:ext>
            </a:extLst>
          </p:cNvPr>
          <p:cNvSpPr>
            <a:spLocks noGrp="1"/>
          </p:cNvSpPr>
          <p:nvPr>
            <p:ph idx="1"/>
          </p:nvPr>
        </p:nvSpPr>
        <p:spPr/>
        <p:txBody>
          <a:bodyPr/>
          <a:lstStyle/>
          <a:p>
            <a:r>
              <a:rPr lang="en-US" sz="1800" dirty="0"/>
              <a:t>Pros</a:t>
            </a:r>
          </a:p>
          <a:p>
            <a:pPr lvl="1"/>
            <a:r>
              <a:rPr lang="en-US" sz="1600" dirty="0"/>
              <a:t>Uses existing sounding protocol components from the point of view of the STA</a:t>
            </a:r>
          </a:p>
          <a:p>
            <a:pPr lvl="1"/>
            <a:r>
              <a:rPr lang="en-US" sz="1600" dirty="0"/>
              <a:t>Works well with partial nulling case as global CSI knowledge can be utilized with a common U for both in-BSS and OBSS components of the channel</a:t>
            </a:r>
          </a:p>
          <a:p>
            <a:pPr lvl="1"/>
            <a:endParaRPr lang="en-US" sz="1600" dirty="0"/>
          </a:p>
          <a:p>
            <a:r>
              <a:rPr lang="en-US" sz="1800" dirty="0"/>
              <a:t>Con</a:t>
            </a:r>
          </a:p>
          <a:p>
            <a:pPr lvl="1"/>
            <a:r>
              <a:rPr lang="en-US" sz="1600" dirty="0"/>
              <a:t>Does not work for 4ss-sounding-capable STAs and needs 8ss-sounding-capable STAs for the case of two 4Tx APs</a:t>
            </a:r>
          </a:p>
          <a:p>
            <a:pPr lvl="1"/>
            <a:endParaRPr lang="en-US" sz="1600" dirty="0"/>
          </a:p>
          <a:p>
            <a:pPr lvl="3"/>
            <a:endParaRPr lang="en-US" sz="1400" dirty="0"/>
          </a:p>
        </p:txBody>
      </p:sp>
      <p:sp>
        <p:nvSpPr>
          <p:cNvPr id="3" name="Title 2">
            <a:extLst>
              <a:ext uri="{FF2B5EF4-FFF2-40B4-BE49-F238E27FC236}">
                <a16:creationId xmlns:a16="http://schemas.microsoft.com/office/drawing/2014/main" id="{3E5FE5C6-1F41-1CBB-7F8B-CEF38CCDC2E6}"/>
              </a:ext>
            </a:extLst>
          </p:cNvPr>
          <p:cNvSpPr>
            <a:spLocks noGrp="1"/>
          </p:cNvSpPr>
          <p:nvPr>
            <p:ph type="title"/>
          </p:nvPr>
        </p:nvSpPr>
        <p:spPr/>
        <p:txBody>
          <a:bodyPr/>
          <a:lstStyle/>
          <a:p>
            <a:r>
              <a:rPr lang="en-US" dirty="0"/>
              <a:t>Pros and cons: Joint Sounding flavor</a:t>
            </a:r>
          </a:p>
        </p:txBody>
      </p:sp>
      <p:sp>
        <p:nvSpPr>
          <p:cNvPr id="4" name="Date Placeholder 3">
            <a:extLst>
              <a:ext uri="{FF2B5EF4-FFF2-40B4-BE49-F238E27FC236}">
                <a16:creationId xmlns:a16="http://schemas.microsoft.com/office/drawing/2014/main" id="{CA142365-A294-6FE1-39A7-EFB791D2412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6E757B0-0441-EF85-C996-6DA105CD0F0B}"/>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9</a:t>
            </a:fld>
            <a:endParaRPr lang="en-US"/>
          </a:p>
        </p:txBody>
      </p:sp>
      <p:sp>
        <p:nvSpPr>
          <p:cNvPr id="6" name="Footer Placeholder 5">
            <a:extLst>
              <a:ext uri="{FF2B5EF4-FFF2-40B4-BE49-F238E27FC236}">
                <a16:creationId xmlns:a16="http://schemas.microsoft.com/office/drawing/2014/main" id="{CA9BDB3B-5958-B6EA-1E53-6E47C9E549A9}"/>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38187262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6" ma:contentTypeDescription="Create a new document." ma:contentTypeScope="" ma:versionID="52562e7458d5232c649a07dd7c90563e">
  <xsd:schema xmlns:xsd="http://www.w3.org/2001/XMLSchema" xmlns:xs="http://www.w3.org/2001/XMLSchema" xmlns:p="http://schemas.microsoft.com/office/2006/metadata/properties" xmlns:ns2="4cb1c834-fb5e-4db1-b5fe-b760d2c58fa7" targetNamespace="http://schemas.microsoft.com/office/2006/metadata/properties" ma:root="true" ma:fieldsID="d088a6d317092d8fda928d50b01663b2"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606F482-2B8C-46B6-A2EB-C6199CC6CE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b1c834-fb5e-4db1-b5fe-b760d2c58f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80BCFC8-6392-455F-94EF-B2BFA21CB3E7}">
  <ds:schemaRefs>
    <ds:schemaRef ds:uri="http://purl.org/dc/terms/"/>
    <ds:schemaRef ds:uri="http://purl.org/dc/elements/1.1/"/>
    <ds:schemaRef ds:uri="4cb1c834-fb5e-4db1-b5fe-b760d2c58fa7"/>
    <ds:schemaRef ds:uri="http://schemas.openxmlformats.org/package/2006/metadata/core-properties"/>
    <ds:schemaRef ds:uri="http://purl.org/dc/dcmitype/"/>
    <ds:schemaRef ds:uri="http://schemas.microsoft.com/office/2006/documentManagement/types"/>
    <ds:schemaRef ds:uri="http://www.w3.org/XML/1998/namespace"/>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A48754DE-018A-47B4-99F5-4DE3DC20CB55}">
  <ds:schemaRefs>
    <ds:schemaRef ds:uri="http://schemas.microsoft.com/sharepoint/v3/contenttype/form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114469</TotalTime>
  <Words>2246</Words>
  <Application>Microsoft Office PowerPoint</Application>
  <PresentationFormat>On-screen Show (4:3)</PresentationFormat>
  <Paragraphs>487</Paragraphs>
  <Slides>26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Calibre Semibold</vt:lpstr>
      <vt:lpstr>Times New Roman</vt:lpstr>
      <vt:lpstr>802-11-Submission</vt:lpstr>
      <vt:lpstr>Sounding Schemes for Coordinated Beamforming</vt:lpstr>
      <vt:lpstr>Introduction</vt:lpstr>
      <vt:lpstr>Terminology: Full-rank Nulling</vt:lpstr>
      <vt:lpstr>Terminology: Partial-rank Nulling</vt:lpstr>
      <vt:lpstr>Number of APs in a COBF transmission</vt:lpstr>
      <vt:lpstr>Sequence Flavor 1: Sequential NDP based sounding</vt:lpstr>
      <vt:lpstr>Pros and cons: Sequential Sounding flavor</vt:lpstr>
      <vt:lpstr>Sequence Flavor 2: Joint NDP based sounding</vt:lpstr>
      <vt:lpstr>Pros and cons: Joint Sounding flavor</vt:lpstr>
      <vt:lpstr>Need for partial-rank nulling case</vt:lpstr>
      <vt:lpstr>Performance benefits of partial-nulling</vt:lpstr>
      <vt:lpstr>Conclusion</vt:lpstr>
      <vt:lpstr>CFO Issues</vt:lpstr>
      <vt:lpstr>Joint Sounding protocol needs CFO Pre-correction of NDP frames</vt:lpstr>
      <vt:lpstr>Impact of 350 Hz CFO during joint NDP</vt:lpstr>
      <vt:lpstr>Sequential Sounding CFO Issues</vt:lpstr>
      <vt:lpstr>Quantifying the impact of CFO in Sequential Sounding </vt:lpstr>
      <vt:lpstr>Possible solution for the sequential sounding CFO Issues</vt:lpstr>
      <vt:lpstr>Summary</vt:lpstr>
      <vt:lpstr>SP1</vt:lpstr>
      <vt:lpstr>SP2</vt:lpstr>
      <vt:lpstr>SP3</vt:lpstr>
      <vt:lpstr>SP4</vt:lpstr>
      <vt:lpstr>SP5</vt:lpstr>
      <vt:lpstr>SP6</vt:lpstr>
      <vt:lpstr>SP7</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yanjuns@qti.qualcomm.com</dc:creator>
  <cp:lastModifiedBy>Sameer Vermani</cp:lastModifiedBy>
  <cp:revision>17</cp:revision>
  <cp:lastPrinted>1998-02-10T13:28:06Z</cp:lastPrinted>
  <dcterms:created xsi:type="dcterms:W3CDTF">2007-05-21T21:00:37Z</dcterms:created>
  <dcterms:modified xsi:type="dcterms:W3CDTF">2024-11-13T04:58:50Z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0x0101000AE0DBD6A62E6D4E94B00A30ED7EAA53</vt:lpwstr>
  </property>
</Properties>
</file>