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handoutMasterIdLst>
    <p:handoutMasterId r:id="rId31"/>
  </p:handoutMasterIdLst>
  <p:sldIdLst>
    <p:sldId id="283" r:id="rId2"/>
    <p:sldId id="554" r:id="rId3"/>
    <p:sldId id="698" r:id="rId4"/>
    <p:sldId id="724" r:id="rId5"/>
    <p:sldId id="740" r:id="rId6"/>
    <p:sldId id="732" r:id="rId7"/>
    <p:sldId id="733" r:id="rId8"/>
    <p:sldId id="734" r:id="rId9"/>
    <p:sldId id="739" r:id="rId10"/>
    <p:sldId id="741" r:id="rId11"/>
    <p:sldId id="742" r:id="rId12"/>
    <p:sldId id="743" r:id="rId13"/>
    <p:sldId id="745" r:id="rId14"/>
    <p:sldId id="746" r:id="rId15"/>
    <p:sldId id="747" r:id="rId16"/>
    <p:sldId id="751" r:id="rId17"/>
    <p:sldId id="752" r:id="rId18"/>
    <p:sldId id="696" r:id="rId19"/>
    <p:sldId id="681" r:id="rId20"/>
    <p:sldId id="707" r:id="rId21"/>
    <p:sldId id="725" r:id="rId22"/>
    <p:sldId id="735" r:id="rId23"/>
    <p:sldId id="736" r:id="rId24"/>
    <p:sldId id="737" r:id="rId25"/>
    <p:sldId id="738" r:id="rId26"/>
    <p:sldId id="748" r:id="rId27"/>
    <p:sldId id="749" r:id="rId28"/>
    <p:sldId id="750" r:id="rId29"/>
  </p:sldIdLst>
  <p:sldSz cx="9144000" cy="6858000" type="screen4x3"/>
  <p:notesSz cx="9312275" cy="7026275"/>
  <p:defaultTextStyle>
    <a:defPPr>
      <a:defRPr lang="en-US"/>
    </a:defPPr>
    <a:lvl1pPr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1pPr>
    <a:lvl2pPr marL="457200"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2pPr>
    <a:lvl3pPr marL="914400"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3pPr>
    <a:lvl4pPr marL="1371600"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4pPr>
    <a:lvl5pPr marL="1828800"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5pPr>
    <a:lvl6pPr marL="2286000" algn="l" defTabSz="914400" rtl="0" eaLnBrk="1" latinLnBrk="0" hangingPunct="1">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6pPr>
    <a:lvl7pPr marL="2743200" algn="l" defTabSz="914400" rtl="0" eaLnBrk="1" latinLnBrk="0" hangingPunct="1">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7pPr>
    <a:lvl8pPr marL="3200400" algn="l" defTabSz="914400" rtl="0" eaLnBrk="1" latinLnBrk="0" hangingPunct="1">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8pPr>
    <a:lvl9pPr marL="3657600" algn="l" defTabSz="914400" rtl="0" eaLnBrk="1" latinLnBrk="0" hangingPunct="1">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5" userDrawn="1">
          <p15:clr>
            <a:srgbClr val="A4A3A4"/>
          </p15:clr>
        </p15:guide>
        <p15:guide id="2" pos="3132" userDrawn="1">
          <p15:clr>
            <a:srgbClr val="A4A3A4"/>
          </p15:clr>
        </p15:guide>
        <p15:guide id="3" orient="horz" pos="2213" userDrawn="1">
          <p15:clr>
            <a:srgbClr val="A4A3A4"/>
          </p15:clr>
        </p15:guide>
        <p15:guide id="4" pos="29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5050"/>
    <a:srgbClr val="9933FF"/>
    <a:srgbClr val="006C31"/>
    <a:srgbClr val="00863D"/>
    <a:srgbClr val="168420"/>
    <a:srgbClr val="99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3617" autoAdjust="0"/>
  </p:normalViewPr>
  <p:slideViewPr>
    <p:cSldViewPr>
      <p:cViewPr varScale="1">
        <p:scale>
          <a:sx n="76" d="100"/>
          <a:sy n="76" d="100"/>
        </p:scale>
        <p:origin x="1052" y="48"/>
      </p:cViewPr>
      <p:guideLst>
        <p:guide orient="horz" pos="2160"/>
        <p:guide pos="2880"/>
      </p:guideLst>
    </p:cSldViewPr>
  </p:slideViewPr>
  <p:outlineViewPr>
    <p:cViewPr>
      <p:scale>
        <a:sx n="33" d="100"/>
        <a:sy n="33" d="100"/>
      </p:scale>
      <p:origin x="48" y="804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754" y="-108"/>
      </p:cViewPr>
      <p:guideLst>
        <p:guide orient="horz" pos="2145"/>
        <p:guide pos="3132"/>
        <p:guide orient="horz" pos="2213"/>
        <p:guide pos="29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6181616" y="79405"/>
            <a:ext cx="2196607" cy="21554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730" eaLnBrk="0" latinLnBrk="0" hangingPunct="0">
              <a:defRPr kumimoji="0" sz="1400" b="1">
                <a:ea typeface="+mn-ea"/>
                <a:cs typeface="+mn-cs"/>
              </a:defRPr>
            </a:lvl1pPr>
          </a:lstStyle>
          <a:p>
            <a:pPr>
              <a:defRPr/>
            </a:pPr>
            <a:r>
              <a:rPr lang="en-US"/>
              <a:t>doc.: IEEE 802.11-yy/xxxxr0</a:t>
            </a:r>
          </a:p>
        </p:txBody>
      </p:sp>
      <p:sp>
        <p:nvSpPr>
          <p:cNvPr id="3075" name="Rectangle 3"/>
          <p:cNvSpPr>
            <a:spLocks noGrp="1" noChangeArrowheads="1"/>
          </p:cNvSpPr>
          <p:nvPr>
            <p:ph type="dt" sz="quarter" idx="1"/>
          </p:nvPr>
        </p:nvSpPr>
        <p:spPr bwMode="auto">
          <a:xfrm>
            <a:off x="934054" y="79405"/>
            <a:ext cx="916332" cy="21554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730" eaLnBrk="0" latinLnBrk="0" hangingPunct="0">
              <a:defRPr kumimoji="0" sz="1400" b="1">
                <a:ea typeface="+mn-ea"/>
                <a:cs typeface="+mn-cs"/>
              </a:defRPr>
            </a:lvl1pPr>
          </a:lstStyle>
          <a:p>
            <a:pPr>
              <a:defRPr/>
            </a:pPr>
            <a:r>
              <a:rPr lang="en-US"/>
              <a:t>Month Year</a:t>
            </a:r>
          </a:p>
        </p:txBody>
      </p:sp>
      <p:sp>
        <p:nvSpPr>
          <p:cNvPr id="3076" name="Rectangle 4"/>
          <p:cNvSpPr>
            <a:spLocks noGrp="1" noChangeArrowheads="1"/>
          </p:cNvSpPr>
          <p:nvPr>
            <p:ph type="ftr" sz="quarter" idx="2"/>
          </p:nvPr>
        </p:nvSpPr>
        <p:spPr bwMode="auto">
          <a:xfrm>
            <a:off x="6833655" y="6800150"/>
            <a:ext cx="1651656" cy="18474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730" eaLnBrk="0" latinLnBrk="0" hangingPunct="0">
              <a:defRPr kumimoji="0">
                <a:ea typeface="+mn-ea"/>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4292307" y="6800150"/>
            <a:ext cx="517947" cy="18474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730" eaLnBrk="0" latinLnBrk="0" hangingPunct="0">
              <a:defRPr kumimoji="0"/>
            </a:lvl1pPr>
          </a:lstStyle>
          <a:p>
            <a:r>
              <a:rPr lang="en-US" altLang="ko-KR"/>
              <a:t>Page </a:t>
            </a:r>
            <a:fld id="{9D68F29A-2A8F-4CE4-9C95-E32B956C45C1}" type="slidenum">
              <a:rPr lang="en-US" altLang="ko-KR"/>
              <a:pPr/>
              <a:t>‹#›</a:t>
            </a:fld>
            <a:endParaRPr lang="en-US" altLang="ko-KR"/>
          </a:p>
        </p:txBody>
      </p:sp>
      <p:sp>
        <p:nvSpPr>
          <p:cNvPr id="22534" name="Line 6"/>
          <p:cNvSpPr>
            <a:spLocks noChangeShapeType="1"/>
          </p:cNvSpPr>
          <p:nvPr/>
        </p:nvSpPr>
        <p:spPr bwMode="auto">
          <a:xfrm>
            <a:off x="931080" y="293309"/>
            <a:ext cx="745011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67" tIns="45734" rIns="91467" bIns="45734" anchor="ctr"/>
          <a:lstStyle/>
          <a:p>
            <a:endParaRPr lang="en-US"/>
          </a:p>
        </p:txBody>
      </p:sp>
      <p:sp>
        <p:nvSpPr>
          <p:cNvPr id="10247" name="Rectangle 7"/>
          <p:cNvSpPr>
            <a:spLocks noChangeArrowheads="1"/>
          </p:cNvSpPr>
          <p:nvPr/>
        </p:nvSpPr>
        <p:spPr bwMode="auto">
          <a:xfrm>
            <a:off x="931079" y="6800150"/>
            <a:ext cx="718390" cy="184749"/>
          </a:xfrm>
          <a:prstGeom prst="rect">
            <a:avLst/>
          </a:prstGeom>
          <a:noFill/>
          <a:ln>
            <a:noFill/>
          </a:ln>
          <a:extLst/>
        </p:spPr>
        <p:txBody>
          <a:bodyPr wrap="none" lIns="0" tIns="0" rIns="0" bIns="0">
            <a:spAutoFit/>
          </a:bodyPr>
          <a:lstStyle>
            <a:lvl1pPr defTabSz="933450" eaLnBrk="0" hangingPunct="0">
              <a:defRPr kumimoji="1" sz="1200">
                <a:solidFill>
                  <a:schemeClr val="tx1"/>
                </a:solidFill>
                <a:latin typeface="Times New Roman" pitchFamily="18" charset="0"/>
                <a:ea typeface="굴림" pitchFamily="50" charset="-127"/>
              </a:defRPr>
            </a:lvl1pPr>
            <a:lvl2pPr marL="742950" indent="-285750" defTabSz="933450" eaLnBrk="0" hangingPunct="0">
              <a:defRPr kumimoji="1" sz="1200">
                <a:solidFill>
                  <a:schemeClr val="tx1"/>
                </a:solidFill>
                <a:latin typeface="Times New Roman" pitchFamily="18" charset="0"/>
                <a:ea typeface="굴림" pitchFamily="50" charset="-127"/>
              </a:defRPr>
            </a:lvl2pPr>
            <a:lvl3pPr marL="1143000" indent="-228600" defTabSz="933450" eaLnBrk="0" hangingPunct="0">
              <a:defRPr kumimoji="1" sz="1200">
                <a:solidFill>
                  <a:schemeClr val="tx1"/>
                </a:solidFill>
                <a:latin typeface="Times New Roman" pitchFamily="18" charset="0"/>
                <a:ea typeface="굴림" pitchFamily="50" charset="-127"/>
              </a:defRPr>
            </a:lvl3pPr>
            <a:lvl4pPr marL="1600200" indent="-228600" defTabSz="933450" eaLnBrk="0" hangingPunct="0">
              <a:defRPr kumimoji="1" sz="1200">
                <a:solidFill>
                  <a:schemeClr val="tx1"/>
                </a:solidFill>
                <a:latin typeface="Times New Roman" pitchFamily="18" charset="0"/>
                <a:ea typeface="굴림" pitchFamily="50" charset="-127"/>
              </a:defRPr>
            </a:lvl4pPr>
            <a:lvl5pPr marL="2057400" indent="-228600" defTabSz="933450" eaLnBrk="0" hangingPunct="0">
              <a:defRPr kumimoji="1" sz="1200">
                <a:solidFill>
                  <a:schemeClr val="tx1"/>
                </a:solidFill>
                <a:latin typeface="Times New Roman" pitchFamily="18" charset="0"/>
                <a:ea typeface="굴림" pitchFamily="50" charset="-127"/>
              </a:defRPr>
            </a:lvl5pPr>
            <a:lvl6pPr marL="25146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latinLnBrk="0">
              <a:defRPr/>
            </a:pPr>
            <a:r>
              <a:rPr kumimoji="0" lang="en-US" altLang="ko-KR">
                <a:cs typeface="Arial" charset="0"/>
              </a:rPr>
              <a:t>Submission</a:t>
            </a:r>
          </a:p>
        </p:txBody>
      </p:sp>
      <p:sp>
        <p:nvSpPr>
          <p:cNvPr id="22536" name="Line 8"/>
          <p:cNvSpPr>
            <a:spLocks noChangeShapeType="1"/>
          </p:cNvSpPr>
          <p:nvPr/>
        </p:nvSpPr>
        <p:spPr bwMode="auto">
          <a:xfrm>
            <a:off x="931080" y="6791957"/>
            <a:ext cx="76553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67" tIns="45734" rIns="91467" bIns="45734" anchor="ctr"/>
          <a:lstStyle/>
          <a:p>
            <a:endParaRPr lang="en-US"/>
          </a:p>
        </p:txBody>
      </p:sp>
    </p:spTree>
    <p:extLst>
      <p:ext uri="{BB962C8B-B14F-4D97-AF65-F5344CB8AC3E}">
        <p14:creationId xmlns:p14="http://schemas.microsoft.com/office/powerpoint/2010/main" val="587925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6241108" y="20416"/>
            <a:ext cx="2196607" cy="21554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730" eaLnBrk="0" latinLnBrk="0" hangingPunct="0">
              <a:defRPr kumimoji="0" sz="1400" b="1">
                <a:ea typeface="+mn-ea"/>
                <a:cs typeface="+mn-cs"/>
              </a:defRPr>
            </a:lvl1pPr>
          </a:lstStyle>
          <a:p>
            <a:pPr>
              <a:defRPr/>
            </a:pPr>
            <a:r>
              <a:rPr lang="en-US"/>
              <a:t>doc.: IEEE 802.11-yy/xxxxr0</a:t>
            </a:r>
          </a:p>
        </p:txBody>
      </p:sp>
      <p:sp>
        <p:nvSpPr>
          <p:cNvPr id="2051" name="Rectangle 3"/>
          <p:cNvSpPr>
            <a:spLocks noGrp="1" noChangeArrowheads="1"/>
          </p:cNvSpPr>
          <p:nvPr>
            <p:ph type="dt" idx="1"/>
          </p:nvPr>
        </p:nvSpPr>
        <p:spPr bwMode="auto">
          <a:xfrm>
            <a:off x="877534" y="20416"/>
            <a:ext cx="916332" cy="21554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730" eaLnBrk="0" latinLnBrk="0" hangingPunct="0">
              <a:defRPr kumimoji="0" sz="1400" b="1">
                <a:ea typeface="+mn-ea"/>
                <a:cs typeface="+mn-cs"/>
              </a:defRPr>
            </a:lvl1pPr>
          </a:lstStyle>
          <a:p>
            <a:pPr>
              <a:defRPr/>
            </a:pPr>
            <a:r>
              <a:rPr lang="en-US"/>
              <a:t>Month Year</a:t>
            </a:r>
          </a:p>
        </p:txBody>
      </p:sp>
      <p:sp>
        <p:nvSpPr>
          <p:cNvPr id="20484" name="Rectangle 4"/>
          <p:cNvSpPr>
            <a:spLocks noGrp="1" noRot="1" noChangeAspect="1" noChangeArrowheads="1" noTextEdit="1"/>
          </p:cNvSpPr>
          <p:nvPr>
            <p:ph type="sldImg" idx="2"/>
          </p:nvPr>
        </p:nvSpPr>
        <p:spPr bwMode="auto">
          <a:xfrm>
            <a:off x="2905125" y="530225"/>
            <a:ext cx="3502025" cy="262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1240447" y="3337809"/>
            <a:ext cx="6831381" cy="3162479"/>
          </a:xfrm>
          <a:prstGeom prst="rect">
            <a:avLst/>
          </a:prstGeom>
          <a:noFill/>
          <a:ln w="9525">
            <a:noFill/>
            <a:miter lim="800000"/>
            <a:headEnd/>
            <a:tailEnd/>
          </a:ln>
          <a:effectLst/>
        </p:spPr>
        <p:txBody>
          <a:bodyPr vert="horz" wrap="square" lIns="93690" tIns="46052" rIns="93690" bIns="4605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6324237" y="6803427"/>
            <a:ext cx="2113479" cy="18474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337" lvl="4" algn="r" defTabSz="933730" eaLnBrk="0" latinLnBrk="0" hangingPunct="0">
              <a:defRPr kumimoji="0">
                <a:ea typeface="+mn-ea"/>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4498873" y="6803427"/>
            <a:ext cx="517947" cy="18474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730" eaLnBrk="0" latinLnBrk="0" hangingPunct="0">
              <a:defRPr kumimoji="0"/>
            </a:lvl1pPr>
          </a:lstStyle>
          <a:p>
            <a:r>
              <a:rPr lang="en-US" altLang="ko-KR"/>
              <a:t>Page </a:t>
            </a:r>
            <a:fld id="{56A4E747-0965-469B-B28B-55B02AB0B5B0}" type="slidenum">
              <a:rPr lang="en-US" altLang="ko-KR"/>
              <a:pPr/>
              <a:t>‹#›</a:t>
            </a:fld>
            <a:endParaRPr lang="en-US" altLang="ko-KR"/>
          </a:p>
        </p:txBody>
      </p:sp>
      <p:sp>
        <p:nvSpPr>
          <p:cNvPr id="8200" name="Rectangle 8"/>
          <p:cNvSpPr>
            <a:spLocks noChangeArrowheads="1"/>
          </p:cNvSpPr>
          <p:nvPr/>
        </p:nvSpPr>
        <p:spPr bwMode="auto">
          <a:xfrm>
            <a:off x="972725" y="6803427"/>
            <a:ext cx="718390" cy="184749"/>
          </a:xfrm>
          <a:prstGeom prst="rect">
            <a:avLst/>
          </a:prstGeom>
          <a:noFill/>
          <a:ln>
            <a:noFill/>
          </a:ln>
          <a:extLst/>
        </p:spPr>
        <p:txBody>
          <a:bodyPr wrap="none" lIns="0" tIns="0" rIns="0" bIns="0">
            <a:spAutoFit/>
          </a:bodyPr>
          <a:lstStyle>
            <a:lvl1pPr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2057400" indent="-228600" eaLnBrk="0" hangingPunct="0">
              <a:defRPr kumimoji="1" sz="12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latinLnBrk="0">
              <a:defRPr/>
            </a:pPr>
            <a:r>
              <a:rPr kumimoji="0" lang="en-US" altLang="ko-KR">
                <a:cs typeface="Arial" charset="0"/>
              </a:rPr>
              <a:t>Submission</a:t>
            </a:r>
          </a:p>
        </p:txBody>
      </p:sp>
      <p:sp>
        <p:nvSpPr>
          <p:cNvPr id="20489" name="Line 9"/>
          <p:cNvSpPr>
            <a:spLocks noChangeShapeType="1"/>
          </p:cNvSpPr>
          <p:nvPr/>
        </p:nvSpPr>
        <p:spPr bwMode="auto">
          <a:xfrm>
            <a:off x="972725" y="6801789"/>
            <a:ext cx="736682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67" tIns="45734" rIns="91467" bIns="45734" anchor="ctr"/>
          <a:lstStyle/>
          <a:p>
            <a:endParaRPr lang="en-US"/>
          </a:p>
        </p:txBody>
      </p:sp>
      <p:sp>
        <p:nvSpPr>
          <p:cNvPr id="20490" name="Line 10"/>
          <p:cNvSpPr>
            <a:spLocks noChangeShapeType="1"/>
          </p:cNvSpPr>
          <p:nvPr/>
        </p:nvSpPr>
        <p:spPr bwMode="auto">
          <a:xfrm>
            <a:off x="871586" y="224487"/>
            <a:ext cx="756910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67" tIns="45734" rIns="91467" bIns="45734" anchor="ctr"/>
          <a:lstStyle/>
          <a:p>
            <a:endParaRPr lang="en-US"/>
          </a:p>
        </p:txBody>
      </p:sp>
    </p:spTree>
    <p:extLst>
      <p:ext uri="{BB962C8B-B14F-4D97-AF65-F5344CB8AC3E}">
        <p14:creationId xmlns:p14="http://schemas.microsoft.com/office/powerpoint/2010/main" val="358635778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p:txBody>
          <a:bodyPr/>
          <a:lstStyle/>
          <a:p>
            <a:pPr>
              <a:defRPr/>
            </a:pPr>
            <a:r>
              <a:rPr lang="en-US"/>
              <a:t>doc.: IEEE 802.11-yy/xxxxr0</a:t>
            </a:r>
          </a:p>
        </p:txBody>
      </p:sp>
      <p:sp>
        <p:nvSpPr>
          <p:cNvPr id="11267" name="Rectangle 3"/>
          <p:cNvSpPr>
            <a:spLocks noGrp="1" noChangeArrowheads="1"/>
          </p:cNvSpPr>
          <p:nvPr>
            <p:ph type="dt" sz="quarter" idx="1"/>
          </p:nvPr>
        </p:nvSpPr>
        <p:spPr/>
        <p:txBody>
          <a:bodyPr/>
          <a:lstStyle/>
          <a:p>
            <a:pPr>
              <a:defRPr/>
            </a:pPr>
            <a:r>
              <a:rPr lang="en-US"/>
              <a:t>Month Year</a:t>
            </a:r>
          </a:p>
        </p:txBody>
      </p:sp>
      <p:sp>
        <p:nvSpPr>
          <p:cNvPr id="11268" name="Rectangle 6"/>
          <p:cNvSpPr>
            <a:spLocks noGrp="1" noChangeArrowheads="1"/>
          </p:cNvSpPr>
          <p:nvPr>
            <p:ph type="ftr" sz="quarter" idx="4"/>
          </p:nvPr>
        </p:nvSpPr>
        <p:spPr/>
        <p:txBody>
          <a:bodyPr/>
          <a:lstStyle/>
          <a:p>
            <a:pPr lvl="4">
              <a:defRPr/>
            </a:pPr>
            <a:r>
              <a:rPr lang="en-US"/>
              <a:t>John Doe, Some Company</a:t>
            </a:r>
          </a:p>
        </p:txBody>
      </p:sp>
      <p:sp>
        <p:nvSpPr>
          <p:cNvPr id="21509" name="Rectangle 7"/>
          <p:cNvSpPr>
            <a:spLocks noGrp="1" noChangeArrowheads="1"/>
          </p:cNvSpPr>
          <p:nvPr>
            <p:ph type="sldNum" sz="quarter" idx="5"/>
          </p:nvPr>
        </p:nvSpPr>
        <p:spPr>
          <a:xfrm>
            <a:off x="4601500" y="6803427"/>
            <a:ext cx="415320" cy="1847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30" eaLnBrk="0" hangingPunct="0">
              <a:spcBef>
                <a:spcPct val="30000"/>
              </a:spcBef>
              <a:defRPr sz="1200">
                <a:solidFill>
                  <a:schemeClr val="tx1"/>
                </a:solidFill>
                <a:latin typeface="Times New Roman" panose="02020603050405020304" pitchFamily="18" charset="0"/>
              </a:defRPr>
            </a:lvl1pPr>
            <a:lvl2pPr marL="743173" indent="-285836" defTabSz="933730" eaLnBrk="0" hangingPunct="0">
              <a:spcBef>
                <a:spcPct val="30000"/>
              </a:spcBef>
              <a:defRPr sz="1200">
                <a:solidFill>
                  <a:schemeClr val="tx1"/>
                </a:solidFill>
                <a:latin typeface="Times New Roman" panose="02020603050405020304" pitchFamily="18" charset="0"/>
              </a:defRPr>
            </a:lvl2pPr>
            <a:lvl3pPr marL="1143343" indent="-228669" defTabSz="933730" eaLnBrk="0" hangingPunct="0">
              <a:spcBef>
                <a:spcPct val="30000"/>
              </a:spcBef>
              <a:defRPr sz="1200">
                <a:solidFill>
                  <a:schemeClr val="tx1"/>
                </a:solidFill>
                <a:latin typeface="Times New Roman" panose="02020603050405020304" pitchFamily="18" charset="0"/>
              </a:defRPr>
            </a:lvl3pPr>
            <a:lvl4pPr marL="1600680" indent="-228669" defTabSz="933730" eaLnBrk="0" hangingPunct="0">
              <a:spcBef>
                <a:spcPct val="30000"/>
              </a:spcBef>
              <a:defRPr sz="1200">
                <a:solidFill>
                  <a:schemeClr val="tx1"/>
                </a:solidFill>
                <a:latin typeface="Times New Roman" panose="02020603050405020304" pitchFamily="18" charset="0"/>
              </a:defRPr>
            </a:lvl4pPr>
            <a:lvl5pPr marL="2058017" indent="-228669" defTabSz="933730" eaLnBrk="0" hangingPunct="0">
              <a:spcBef>
                <a:spcPct val="30000"/>
              </a:spcBef>
              <a:defRPr sz="1200">
                <a:solidFill>
                  <a:schemeClr val="tx1"/>
                </a:solidFill>
                <a:latin typeface="Times New Roman" panose="02020603050405020304" pitchFamily="18" charset="0"/>
              </a:defRPr>
            </a:lvl5pPr>
            <a:lvl6pPr marL="2515354" indent="-228669" defTabSz="933730" eaLnBrk="0" fontAlgn="base" hangingPunct="0">
              <a:spcBef>
                <a:spcPct val="30000"/>
              </a:spcBef>
              <a:spcAft>
                <a:spcPct val="0"/>
              </a:spcAft>
              <a:defRPr sz="1200">
                <a:solidFill>
                  <a:schemeClr val="tx1"/>
                </a:solidFill>
                <a:latin typeface="Times New Roman" panose="02020603050405020304" pitchFamily="18" charset="0"/>
              </a:defRPr>
            </a:lvl6pPr>
            <a:lvl7pPr marL="2972692" indent="-228669" defTabSz="933730" eaLnBrk="0" fontAlgn="base" hangingPunct="0">
              <a:spcBef>
                <a:spcPct val="30000"/>
              </a:spcBef>
              <a:spcAft>
                <a:spcPct val="0"/>
              </a:spcAft>
              <a:defRPr sz="1200">
                <a:solidFill>
                  <a:schemeClr val="tx1"/>
                </a:solidFill>
                <a:latin typeface="Times New Roman" panose="02020603050405020304" pitchFamily="18" charset="0"/>
              </a:defRPr>
            </a:lvl7pPr>
            <a:lvl8pPr marL="3430029" indent="-228669" defTabSz="933730" eaLnBrk="0" fontAlgn="base" hangingPunct="0">
              <a:spcBef>
                <a:spcPct val="30000"/>
              </a:spcBef>
              <a:spcAft>
                <a:spcPct val="0"/>
              </a:spcAft>
              <a:defRPr sz="1200">
                <a:solidFill>
                  <a:schemeClr val="tx1"/>
                </a:solidFill>
                <a:latin typeface="Times New Roman" panose="02020603050405020304" pitchFamily="18" charset="0"/>
              </a:defRPr>
            </a:lvl8pPr>
            <a:lvl9pPr marL="3887366" indent="-228669" defTabSz="93373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ko-KR"/>
              <a:t>Page </a:t>
            </a:r>
            <a:fld id="{BE3C6F66-609F-4E52-9182-10CA20887C34}" type="slidenum">
              <a:rPr lang="en-US" altLang="ko-KR"/>
              <a:pPr>
                <a:spcBef>
                  <a:spcPct val="0"/>
                </a:spcBef>
              </a:pPr>
              <a:t>1</a:t>
            </a:fld>
            <a:endParaRPr lang="en-US" altLang="ko-KR"/>
          </a:p>
        </p:txBody>
      </p:sp>
      <p:sp>
        <p:nvSpPr>
          <p:cNvPr id="21510" name="Rectangle 2"/>
          <p:cNvSpPr>
            <a:spLocks noGrp="1" noRot="1" noChangeAspect="1" noChangeArrowheads="1" noTextEdit="1"/>
          </p:cNvSpPr>
          <p:nvPr>
            <p:ph type="sldImg"/>
          </p:nvPr>
        </p:nvSpPr>
        <p:spPr>
          <a:ln/>
        </p:spPr>
      </p:sp>
      <p:sp>
        <p:nvSpPr>
          <p:cNvPr id="215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ko-KR"/>
          </a:p>
        </p:txBody>
      </p:sp>
    </p:spTree>
    <p:extLst>
      <p:ext uri="{BB962C8B-B14F-4D97-AF65-F5344CB8AC3E}">
        <p14:creationId xmlns:p14="http://schemas.microsoft.com/office/powerpoint/2010/main" val="285473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p>
        </p:txBody>
      </p:sp>
      <p:sp>
        <p:nvSpPr>
          <p:cNvPr id="5" name="Date Placeholder 4"/>
          <p:cNvSpPr>
            <a:spLocks noGrp="1"/>
          </p:cNvSpPr>
          <p:nvPr>
            <p:ph type="dt" idx="1"/>
          </p:nvPr>
        </p:nvSpPr>
        <p:spPr/>
        <p:txBody>
          <a:bodyPr/>
          <a:lstStyle/>
          <a:p>
            <a:pPr>
              <a:defRPr/>
            </a:pPr>
            <a:r>
              <a:rPr lang="en-US"/>
              <a:t>Month Year</a:t>
            </a:r>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r>
              <a:rPr lang="en-US" altLang="ko-KR"/>
              <a:t>Page </a:t>
            </a:r>
            <a:fld id="{56A4E747-0965-469B-B28B-55B02AB0B5B0}" type="slidenum">
              <a:rPr lang="en-US" altLang="ko-KR" smtClean="0"/>
              <a:pPr/>
              <a:t>2</a:t>
            </a:fld>
            <a:endParaRPr lang="en-US" altLang="ko-KR"/>
          </a:p>
        </p:txBody>
      </p:sp>
    </p:spTree>
    <p:extLst>
      <p:ext uri="{BB962C8B-B14F-4D97-AF65-F5344CB8AC3E}">
        <p14:creationId xmlns:p14="http://schemas.microsoft.com/office/powerpoint/2010/main" val="2357552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96913" y="332601"/>
            <a:ext cx="968214" cy="276999"/>
          </a:xfrm>
        </p:spPr>
        <p:txBody>
          <a:bodyPr/>
          <a:lstStyle>
            <a:lvl1pPr>
              <a:defRPr/>
            </a:lvl1pPr>
          </a:lstStyle>
          <a:p>
            <a:pPr>
              <a:defRPr/>
            </a:pPr>
            <a:r>
              <a:rPr lang="en-US" altLang="zh-CN" dirty="0"/>
              <a:t>May 2024</a:t>
            </a:r>
            <a:endParaRPr lang="en-US" altLang="ko-KR" dirty="0"/>
          </a:p>
        </p:txBody>
      </p:sp>
      <p:sp>
        <p:nvSpPr>
          <p:cNvPr id="5" name="Rectangle 5"/>
          <p:cNvSpPr>
            <a:spLocks noGrp="1" noChangeArrowheads="1"/>
          </p:cNvSpPr>
          <p:nvPr>
            <p:ph type="ftr" sz="quarter" idx="11"/>
          </p:nvPr>
        </p:nvSpPr>
        <p:spPr>
          <a:xfrm>
            <a:off x="6242076" y="6475413"/>
            <a:ext cx="2301849" cy="184666"/>
          </a:xfrm>
        </p:spPr>
        <p:txBody>
          <a:bodyPr/>
          <a:lstStyle>
            <a:lvl1pPr>
              <a:defRPr/>
            </a:lvl1pPr>
          </a:lstStyle>
          <a:p>
            <a:pPr>
              <a:defRPr/>
            </a:pPr>
            <a:r>
              <a:rPr lang="en-US" altLang="ko-KR" dirty="0"/>
              <a:t>Yan Xin, </a:t>
            </a:r>
            <a:r>
              <a:rPr lang="en-US" altLang="ko-KR" i="1" dirty="0"/>
              <a:t>et. al</a:t>
            </a:r>
            <a:r>
              <a:rPr lang="en-US" altLang="ko-KR" dirty="0"/>
              <a:t>, Huawei Technologies</a:t>
            </a:r>
          </a:p>
        </p:txBody>
      </p:sp>
      <p:sp>
        <p:nvSpPr>
          <p:cNvPr id="6" name="Rectangle 6"/>
          <p:cNvSpPr>
            <a:spLocks noGrp="1" noChangeArrowheads="1"/>
          </p:cNvSpPr>
          <p:nvPr>
            <p:ph type="sldNum" sz="quarter" idx="12"/>
          </p:nvPr>
        </p:nvSpPr>
        <p:spPr/>
        <p:txBody>
          <a:bodyPr/>
          <a:lstStyle>
            <a:lvl1pPr>
              <a:defRPr/>
            </a:lvl1pPr>
          </a:lstStyle>
          <a:p>
            <a:r>
              <a:rPr lang="en-US" altLang="ko-KR"/>
              <a:t>Slide </a:t>
            </a:r>
            <a:fld id="{C28A0236-B5DF-490A-A892-6F233A4F337A}" type="slidenum">
              <a:rPr lang="en-US" altLang="ko-KR"/>
              <a:pPr/>
              <a:t>‹#›</a:t>
            </a:fld>
            <a:endParaRPr lang="en-US" altLang="ko-KR"/>
          </a:p>
        </p:txBody>
      </p:sp>
    </p:spTree>
    <p:extLst>
      <p:ext uri="{BB962C8B-B14F-4D97-AF65-F5344CB8AC3E}">
        <p14:creationId xmlns:p14="http://schemas.microsoft.com/office/powerpoint/2010/main" val="150631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914400"/>
          </a:xfrm>
        </p:spPr>
        <p:txBody>
          <a:bodyPr/>
          <a:lstStyle/>
          <a:p>
            <a:r>
              <a:rPr lang="en-US" dirty="0"/>
              <a:t>Click to edit Master title style</a:t>
            </a:r>
          </a:p>
        </p:txBody>
      </p:sp>
      <p:sp>
        <p:nvSpPr>
          <p:cNvPr id="3" name="Content Placeholder 2"/>
          <p:cNvSpPr>
            <a:spLocks noGrp="1"/>
          </p:cNvSpPr>
          <p:nvPr>
            <p:ph idx="1"/>
          </p:nvPr>
        </p:nvSpPr>
        <p:spPr>
          <a:xfrm>
            <a:off x="685800" y="1752600"/>
            <a:ext cx="777240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696913" y="332601"/>
            <a:ext cx="1579600" cy="276999"/>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a:defRPr/>
            </a:pPr>
            <a:r>
              <a:rPr lang="en-US" altLang="ko-KR" dirty="0"/>
              <a:t>September 2024</a:t>
            </a:r>
          </a:p>
        </p:txBody>
      </p:sp>
      <p:sp>
        <p:nvSpPr>
          <p:cNvPr id="5" name="Rectangle 5"/>
          <p:cNvSpPr>
            <a:spLocks noGrp="1" noChangeArrowheads="1"/>
          </p:cNvSpPr>
          <p:nvPr>
            <p:ph type="ftr" sz="quarter" idx="11"/>
          </p:nvPr>
        </p:nvSpPr>
        <p:spPr>
          <a:xfrm>
            <a:off x="6242076" y="6475413"/>
            <a:ext cx="2301849" cy="184666"/>
          </a:xfrm>
        </p:spPr>
        <p:txBody>
          <a:bodyPr/>
          <a:lstStyle>
            <a:lvl1pPr>
              <a:defRPr/>
            </a:lvl1pPr>
          </a:lstStyle>
          <a:p>
            <a:pPr>
              <a:defRPr/>
            </a:pPr>
            <a:r>
              <a:rPr lang="en-US" altLang="ko-KR" dirty="0"/>
              <a:t>Yan Xin, et al, Huawei Technologies</a:t>
            </a:r>
          </a:p>
        </p:txBody>
      </p:sp>
      <p:sp>
        <p:nvSpPr>
          <p:cNvPr id="6" name="Rectangle 6"/>
          <p:cNvSpPr>
            <a:spLocks noGrp="1" noChangeArrowheads="1"/>
          </p:cNvSpPr>
          <p:nvPr>
            <p:ph type="sldNum" sz="quarter" idx="12"/>
          </p:nvPr>
        </p:nvSpPr>
        <p:spPr/>
        <p:txBody>
          <a:bodyPr/>
          <a:lstStyle>
            <a:lvl1pPr>
              <a:defRPr/>
            </a:lvl1pPr>
          </a:lstStyle>
          <a:p>
            <a:r>
              <a:rPr lang="en-US" altLang="ko-KR"/>
              <a:t>Slide </a:t>
            </a:r>
            <a:fld id="{E792CD62-9AAA-4B66-A216-7F1F565D5B47}" type="slidenum">
              <a:rPr lang="en-US" altLang="ko-KR"/>
              <a:pPr/>
              <a:t>‹#›</a:t>
            </a:fld>
            <a:endParaRPr lang="en-US" altLang="ko-KR"/>
          </a:p>
        </p:txBody>
      </p:sp>
    </p:spTree>
    <p:extLst>
      <p:ext uri="{BB962C8B-B14F-4D97-AF65-F5344CB8AC3E}">
        <p14:creationId xmlns:p14="http://schemas.microsoft.com/office/powerpoint/2010/main" val="21694113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ko-KR"/>
              <a:t>Click to edit Master title style</a:t>
            </a:r>
          </a:p>
        </p:txBody>
      </p:sp>
      <p:sp>
        <p:nvSpPr>
          <p:cNvPr id="1027" name="Rectangle 3"/>
          <p:cNvSpPr>
            <a:spLocks noGrp="1" noChangeArrowheads="1"/>
          </p:cNvSpPr>
          <p:nvPr>
            <p:ph type="body" idx="1"/>
          </p:nvPr>
        </p:nvSpPr>
        <p:spPr bwMode="auto">
          <a:xfrm>
            <a:off x="685800" y="1752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1028" name="Rectangle 4"/>
          <p:cNvSpPr>
            <a:spLocks noGrp="1" noChangeArrowheads="1"/>
          </p:cNvSpPr>
          <p:nvPr>
            <p:ph type="dt" sz="half" idx="2"/>
          </p:nvPr>
        </p:nvSpPr>
        <p:spPr bwMode="auto">
          <a:xfrm>
            <a:off x="696913"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latinLnBrk="0" hangingPunct="0">
              <a:defRPr kumimoji="0" sz="1800" b="1">
                <a:ea typeface="+mn-ea"/>
                <a:cs typeface="+mn-cs"/>
              </a:defRPr>
            </a:lvl1pPr>
          </a:lstStyle>
          <a:p>
            <a:pPr>
              <a:defRPr/>
            </a:pPr>
            <a:r>
              <a:rPr lang="en-US" altLang="zh-CN" dirty="0"/>
              <a:t>September 2024</a:t>
            </a:r>
            <a:endParaRPr lang="en-US" dirty="0"/>
          </a:p>
        </p:txBody>
      </p:sp>
      <p:sp>
        <p:nvSpPr>
          <p:cNvPr id="1029" name="Rectangle 5"/>
          <p:cNvSpPr>
            <a:spLocks noGrp="1" noChangeArrowheads="1"/>
          </p:cNvSpPr>
          <p:nvPr>
            <p:ph type="ftr" sz="quarter" idx="3"/>
          </p:nvPr>
        </p:nvSpPr>
        <p:spPr bwMode="auto">
          <a:xfrm>
            <a:off x="6242076" y="6475413"/>
            <a:ext cx="230184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latinLnBrk="0" hangingPunct="0">
              <a:defRPr kumimoji="0">
                <a:ea typeface="+mn-ea"/>
                <a:cs typeface="+mn-cs"/>
              </a:defRPr>
            </a:lvl1pPr>
          </a:lstStyle>
          <a:p>
            <a:pPr>
              <a:defRPr/>
            </a:pPr>
            <a:r>
              <a:rPr lang="en-US" altLang="ko-KR" dirty="0"/>
              <a:t>Yan Xin, </a:t>
            </a:r>
            <a:r>
              <a:rPr lang="en-US" altLang="ko-KR" i="1" dirty="0"/>
              <a:t>et al</a:t>
            </a:r>
            <a:r>
              <a:rPr lang="en-US" altLang="ko-KR" dirty="0"/>
              <a:t>, Huawei Technologies</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lvl1pPr>
          </a:lstStyle>
          <a:p>
            <a:r>
              <a:rPr lang="en-US" altLang="ko-KR"/>
              <a:t>Slide </a:t>
            </a:r>
            <a:fld id="{CE1EFD5B-DAAE-4F28-8ABE-8E333BF19C97}" type="slidenum">
              <a:rPr lang="en-US" altLang="ko-KR"/>
              <a:pPr/>
              <a:t>‹#›</a:t>
            </a:fld>
            <a:endParaRPr lang="en-US" altLang="ko-KR"/>
          </a:p>
        </p:txBody>
      </p:sp>
      <p:sp>
        <p:nvSpPr>
          <p:cNvPr id="1031" name="Rectangle 7"/>
          <p:cNvSpPr>
            <a:spLocks noChangeArrowheads="1"/>
          </p:cNvSpPr>
          <p:nvPr/>
        </p:nvSpPr>
        <p:spPr bwMode="auto">
          <a:xfrm>
            <a:off x="6249112" y="381000"/>
            <a:ext cx="2195858" cy="215444"/>
          </a:xfrm>
          <a:prstGeom prst="rect">
            <a:avLst/>
          </a:prstGeom>
          <a:noFill/>
          <a:ln>
            <a:noFill/>
          </a:ln>
          <a:extLst/>
        </p:spPr>
        <p:txBody>
          <a:bodyPr wrap="none" lIns="0" tIns="0" rIns="0" bIns="0" anchor="b">
            <a:spAutoFit/>
          </a:bodyPr>
          <a:lstStyle>
            <a:lvl1pPr marL="342900" indent="-342900"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457200" eaLnBrk="0" hangingPunct="0">
              <a:defRPr kumimoji="1" sz="1200">
                <a:solidFill>
                  <a:schemeClr val="tx1"/>
                </a:solidFill>
                <a:latin typeface="Times New Roman" pitchFamily="18" charset="0"/>
                <a:ea typeface="굴림" pitchFamily="50" charset="-127"/>
              </a:defRPr>
            </a:lvl5pPr>
            <a:lvl6pPr marL="9144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1371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18288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22860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4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802.11-24/1541r0</a:t>
            </a:r>
          </a:p>
        </p:txBody>
      </p:sp>
      <p:sp>
        <p:nvSpPr>
          <p:cNvPr id="1032" name="Line 8"/>
          <p:cNvSpPr>
            <a:spLocks noChangeShapeType="1"/>
          </p:cNvSpPr>
          <p:nvPr/>
        </p:nvSpPr>
        <p:spPr bwMode="auto">
          <a:xfrm>
            <a:off x="673100" y="604205"/>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xtLst/>
        </p:spPr>
        <p:txBody>
          <a:bodyPr wrap="none" lIns="0" tIns="0" rIns="0" bIns="0">
            <a:spAutoFit/>
          </a:bodyPr>
          <a:lstStyle>
            <a:lvl1pPr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2057400" indent="-228600" eaLnBrk="0" hangingPunct="0">
              <a:defRPr kumimoji="1" sz="12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latinLnBrk="0">
              <a:defRPr/>
            </a:pPr>
            <a:r>
              <a:rPr kumimoji="0" lang="en-US" altLang="ko-KR">
                <a:cs typeface="Arial"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xfrm>
            <a:off x="696913" y="332601"/>
            <a:ext cx="1579600" cy="276999"/>
          </a:xfrm>
        </p:spPr>
        <p:txBody>
          <a:bodyPr/>
          <a:lstStyle/>
          <a:p>
            <a:pPr>
              <a:defRPr/>
            </a:pPr>
            <a:r>
              <a:rPr lang="en-US" altLang="zh-CN" dirty="0"/>
              <a:t>September 2024</a:t>
            </a:r>
            <a:endParaRPr lang="en-US" altLang="ko-KR"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B32CC73A-E011-458C-B5ED-8C393FEEF80B}" type="slidenum">
              <a:rPr lang="en-US" altLang="ko-KR" sz="1200" b="0"/>
              <a:pPr>
                <a:spcBef>
                  <a:spcPct val="0"/>
                </a:spcBef>
                <a:buFontTx/>
                <a:buNone/>
              </a:pPr>
              <a:t>1</a:t>
            </a:fld>
            <a:endParaRPr lang="en-US" altLang="ko-KR" sz="1200" b="0"/>
          </a:p>
        </p:txBody>
      </p:sp>
      <p:sp>
        <p:nvSpPr>
          <p:cNvPr id="4101" name="Rectangle 2"/>
          <p:cNvSpPr>
            <a:spLocks noGrp="1" noChangeArrowheads="1"/>
          </p:cNvSpPr>
          <p:nvPr>
            <p:ph type="title"/>
          </p:nvPr>
        </p:nvSpPr>
        <p:spPr>
          <a:xfrm>
            <a:off x="304800" y="705246"/>
            <a:ext cx="8391525" cy="990600"/>
          </a:xfrm>
        </p:spPr>
        <p:txBody>
          <a:bodyPr/>
          <a:lstStyle/>
          <a:p>
            <a:r>
              <a:rPr lang="en-US" sz="2800" dirty="0"/>
              <a:t>Tone distribution in DRU - follow up</a:t>
            </a:r>
            <a:endParaRPr lang="en-US" altLang="ko-KR" sz="2800" dirty="0">
              <a:ea typeface="Gulim" panose="020B0600000101010101" pitchFamily="34" charset="-127"/>
            </a:endParaRPr>
          </a:p>
        </p:txBody>
      </p:sp>
      <p:sp>
        <p:nvSpPr>
          <p:cNvPr id="4102" name="Rectangle 6"/>
          <p:cNvSpPr>
            <a:spLocks noGrp="1" noChangeArrowheads="1"/>
          </p:cNvSpPr>
          <p:nvPr>
            <p:ph type="body" idx="1"/>
          </p:nvPr>
        </p:nvSpPr>
        <p:spPr>
          <a:xfrm>
            <a:off x="685800" y="2096292"/>
            <a:ext cx="7772400" cy="381000"/>
          </a:xfrm>
        </p:spPr>
        <p:txBody>
          <a:bodyPr/>
          <a:lstStyle/>
          <a:p>
            <a:pPr algn="ctr">
              <a:buFontTx/>
              <a:buNone/>
            </a:pPr>
            <a:r>
              <a:rPr lang="en-US" altLang="ko-KR" sz="2000" dirty="0">
                <a:ea typeface="Gulim" panose="020B0600000101010101" pitchFamily="34" charset="-127"/>
              </a:rPr>
              <a:t>Date:</a:t>
            </a:r>
            <a:r>
              <a:rPr lang="en-US" altLang="ko-KR" sz="2000" b="0" dirty="0">
                <a:ea typeface="Gulim" panose="020B0600000101010101" pitchFamily="34" charset="-127"/>
              </a:rPr>
              <a:t> 2024-09-06</a:t>
            </a:r>
          </a:p>
        </p:txBody>
      </p:sp>
      <p:sp>
        <p:nvSpPr>
          <p:cNvPr id="4103" name="Rectangle 12"/>
          <p:cNvSpPr>
            <a:spLocks noChangeArrowheads="1"/>
          </p:cNvSpPr>
          <p:nvPr/>
        </p:nvSpPr>
        <p:spPr bwMode="auto">
          <a:xfrm>
            <a:off x="533400" y="274478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latinLnBrk="0">
              <a:buFontTx/>
              <a:buNone/>
            </a:pPr>
            <a:r>
              <a:rPr kumimoji="0" lang="en-US" altLang="ko-KR" sz="2000"/>
              <a:t>Authors:</a:t>
            </a:r>
            <a:endParaRPr kumimoji="0" lang="en-US" altLang="ko-KR" sz="2000" b="0"/>
          </a:p>
        </p:txBody>
      </p:sp>
      <p:graphicFrame>
        <p:nvGraphicFramePr>
          <p:cNvPr id="11" name="Table 12"/>
          <p:cNvGraphicFramePr>
            <a:graphicFrameLocks noGrp="1"/>
          </p:cNvGraphicFramePr>
          <p:nvPr>
            <p:extLst>
              <p:ext uri="{D42A27DB-BD31-4B8C-83A1-F6EECF244321}">
                <p14:modId xmlns:p14="http://schemas.microsoft.com/office/powerpoint/2010/main" val="2319556319"/>
              </p:ext>
            </p:extLst>
          </p:nvPr>
        </p:nvGraphicFramePr>
        <p:xfrm>
          <a:off x="762000" y="3278185"/>
          <a:ext cx="7620000" cy="1888175"/>
        </p:xfrm>
        <a:graphic>
          <a:graphicData uri="http://schemas.openxmlformats.org/drawingml/2006/table">
            <a:tbl>
              <a:tblPr/>
              <a:tblGrid>
                <a:gridCol w="1524000">
                  <a:extLst>
                    <a:ext uri="{9D8B030D-6E8A-4147-A177-3AD203B41FA5}">
                      <a16:colId xmlns:a16="http://schemas.microsoft.com/office/drawing/2014/main" val="20000"/>
                    </a:ext>
                  </a:extLst>
                </a:gridCol>
                <a:gridCol w="1203325">
                  <a:extLst>
                    <a:ext uri="{9D8B030D-6E8A-4147-A177-3AD203B41FA5}">
                      <a16:colId xmlns:a16="http://schemas.microsoft.com/office/drawing/2014/main" val="20001"/>
                    </a:ext>
                  </a:extLst>
                </a:gridCol>
                <a:gridCol w="1684338">
                  <a:extLst>
                    <a:ext uri="{9D8B030D-6E8A-4147-A177-3AD203B41FA5}">
                      <a16:colId xmlns:a16="http://schemas.microsoft.com/office/drawing/2014/main" val="20002"/>
                    </a:ext>
                  </a:extLst>
                </a:gridCol>
                <a:gridCol w="1150937">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398463">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anose="02020603050405020304" pitchFamily="18" charset="0"/>
                          <a:ea typeface="Gulim" panose="020B0600000101010101" pitchFamily="34" charset="-127"/>
                        </a:rPr>
                        <a:t>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a:ln>
                            <a:noFill/>
                          </a:ln>
                          <a:solidFill>
                            <a:schemeClr val="tx1"/>
                          </a:solidFill>
                          <a:effectLst/>
                          <a:latin typeface="Times New Roman" panose="02020603050405020304" pitchFamily="18" charset="0"/>
                          <a:ea typeface="Gulim" panose="020B0600000101010101" pitchFamily="34" charset="-127"/>
                        </a:rPr>
                        <a:t>Affiliation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a:ln>
                            <a:noFill/>
                          </a:ln>
                          <a:solidFill>
                            <a:schemeClr val="tx1"/>
                          </a:solidFill>
                          <a:effectLst/>
                          <a:latin typeface="Times New Roman" panose="02020603050405020304" pitchFamily="18" charset="0"/>
                          <a:ea typeface="Gulim" panose="020B0600000101010101" pitchFamily="34" charset="-127"/>
                        </a:rPr>
                        <a:t>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a:ln>
                            <a:noFill/>
                          </a:ln>
                          <a:solidFill>
                            <a:schemeClr val="tx1"/>
                          </a:solidFill>
                          <a:effectLst/>
                          <a:latin typeface="Times New Roman" panose="02020603050405020304" pitchFamily="18" charset="0"/>
                          <a:ea typeface="Gulim" panose="020B0600000101010101" pitchFamily="34" charset="-127"/>
                        </a:rPr>
                        <a:t>Phone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a:ln>
                            <a:noFill/>
                          </a:ln>
                          <a:solidFill>
                            <a:schemeClr val="tx1"/>
                          </a:solidFill>
                          <a:effectLst/>
                          <a:latin typeface="Times New Roman" panose="02020603050405020304" pitchFamily="18" charset="0"/>
                          <a:ea typeface="Gulim" panose="020B0600000101010101" pitchFamily="34" charset="-127"/>
                        </a:rPr>
                        <a:t>Email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988">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Yan Xin</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Huawei Technologies Canada</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 </a:t>
                      </a:r>
                      <a:endParaRPr kumimoji="0" lang="en-US" altLang="ko-KR" sz="1100" b="0" i="0" u="none" strike="noStrike" cap="none" normalizeH="0" baseline="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yan.xin@huawei.com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988">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Junghoon Suh</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 </a:t>
                      </a:r>
                      <a:endParaRPr kumimoji="0" lang="en-US" altLang="ko-KR" sz="1100" b="0" i="0" u="none" strike="noStrike" cap="none" normalizeH="0" baseline="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988">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Sara Norouzi</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 </a:t>
                      </a:r>
                      <a:endParaRPr kumimoji="0" lang="en-US" altLang="ko-KR" sz="1100" b="0" i="0" u="none" strike="noStrike" cap="none" normalizeH="0" baseline="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ko-KR" sz="11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988">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Mahmoud Hasabelnaby</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 </a:t>
                      </a:r>
                      <a:endParaRPr kumimoji="0" lang="en-US" altLang="ko-KR" sz="11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CA" sz="1100" dirty="0"/>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Osama </a:t>
                      </a:r>
                      <a:r>
                        <a:rPr kumimoji="0" lang="en-US" altLang="ko-KR" sz="1200" b="0" i="0" u="none" strike="noStrike" cap="none" normalizeH="0" baseline="0" dirty="0" err="1">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Aboul-Magd</a:t>
                      </a:r>
                      <a:endPar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1034256" y="706579"/>
            <a:ext cx="7151688" cy="706953"/>
          </a:xfrm>
        </p:spPr>
        <p:txBody>
          <a:bodyPr/>
          <a:lstStyle/>
          <a:p>
            <a:r>
              <a:rPr lang="en-US" sz="2400" dirty="0">
                <a:latin typeface="+mn-lt"/>
                <a:cs typeface="Arial" panose="020B0604020202020204" pitchFamily="34" charset="0"/>
              </a:rPr>
              <a:t>26-tone DRU tone indices </a:t>
            </a:r>
            <a:r>
              <a:rPr lang="en-US" sz="2400" dirty="0">
                <a:cs typeface="Arial" panose="020B0604020202020204" pitchFamily="34" charset="0"/>
              </a:rPr>
              <a:t>with 60 MHz DRU BW </a:t>
            </a:r>
            <a:r>
              <a:rPr lang="en-US" sz="2400" dirty="0">
                <a:latin typeface="+mn-lt"/>
                <a:cs typeface="Arial" panose="020B0604020202020204" pitchFamily="34" charset="0"/>
              </a:rPr>
              <a:t>in an 80 MHz PPDU</a:t>
            </a:r>
            <a:endParaRPr lang="ko-KR" altLang="en-US" sz="2400" dirty="0">
              <a:latin typeface="+mn-lt"/>
              <a:ea typeface="Gulim" panose="020B0600000101010101" pitchFamily="34" charset="-127"/>
            </a:endParaRPr>
          </a:p>
        </p:txBody>
      </p:sp>
      <p:sp>
        <p:nvSpPr>
          <p:cNvPr id="4" name="날짜 개체 틀 3"/>
          <p:cNvSpPr>
            <a:spLocks noGrp="1"/>
          </p:cNvSpPr>
          <p:nvPr>
            <p:ph type="dt" sz="quarter" idx="10"/>
          </p:nvPr>
        </p:nvSpPr>
        <p:spPr>
          <a:xfrm>
            <a:off x="696913" y="332601"/>
            <a:ext cx="1579600" cy="276999"/>
          </a:xfrm>
        </p:spPr>
        <p:txBody>
          <a:bodyPr/>
          <a:lstStyle/>
          <a:p>
            <a:pPr>
              <a:defRPr/>
            </a:pPr>
            <a:r>
              <a:rPr lang="en-US" altLang="zh-CN" dirty="0"/>
              <a:t>September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10</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
        <p:nvSpPr>
          <p:cNvPr id="10" name="TextBox 9">
            <a:extLst>
              <a:ext uri="{FF2B5EF4-FFF2-40B4-BE49-F238E27FC236}">
                <a16:creationId xmlns:a16="http://schemas.microsoft.com/office/drawing/2014/main" id="{2BC98B79-2002-48F1-A5A3-2FD46C85B919}"/>
              </a:ext>
            </a:extLst>
          </p:cNvPr>
          <p:cNvSpPr txBox="1"/>
          <p:nvPr/>
        </p:nvSpPr>
        <p:spPr>
          <a:xfrm>
            <a:off x="357913" y="1508457"/>
            <a:ext cx="8568530" cy="1195901"/>
          </a:xfrm>
          <a:prstGeom prst="rect">
            <a:avLst/>
          </a:prstGeom>
          <a:noFill/>
        </p:spPr>
        <p:txBody>
          <a:bodyPr vert="horz" wrap="square" rtlCol="0">
            <a:normAutofit/>
          </a:bodyPr>
          <a:lstStyle/>
          <a:p>
            <a:pPr marL="285750" indent="-285750" latinLnBrk="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Based on the universal mappings as shown in </a:t>
            </a:r>
            <a:r>
              <a:rPr lang="en-US" sz="1400" dirty="0">
                <a:latin typeface="Arial" panose="020B0604020202020204" pitchFamily="34" charset="0"/>
              </a:rPr>
              <a:t>S</a:t>
            </a:r>
            <a:r>
              <a:rPr lang="en-US" sz="1400" dirty="0">
                <a:latin typeface="Arial" panose="020B0604020202020204" pitchFamily="34" charset="0"/>
                <a:cs typeface="Arial" panose="020B0604020202020204" pitchFamily="34" charset="0"/>
              </a:rPr>
              <a:t>lide 3, the intermediate data and pilot indices of the 26-tone DRUs corresponding to </a:t>
            </a:r>
            <a:r>
              <a:rPr lang="en-US" sz="1400" dirty="0">
                <a:latin typeface="Arial" panose="020B0604020202020204" pitchFamily="34" charset="0"/>
              </a:rPr>
              <a:t>a</a:t>
            </a:r>
            <a:r>
              <a:rPr lang="en-US" sz="1400" dirty="0">
                <a:latin typeface="Arial" panose="020B0604020202020204" pitchFamily="34" charset="0"/>
                <a:cs typeface="Arial" panose="020B0604020202020204" pitchFamily="34" charset="0"/>
              </a:rPr>
              <a:t> 242-tone DRU1 can be obtained by replacing ‘</a:t>
            </a:r>
            <a:r>
              <a:rPr lang="en-US" sz="1400" dirty="0" err="1">
                <a:latin typeface="Arial" panose="020B0604020202020204" pitchFamily="34" charset="0"/>
                <a:cs typeface="Arial" panose="020B0604020202020204" pitchFamily="34" charset="0"/>
              </a:rPr>
              <a:t>idx</a:t>
            </a:r>
            <a:r>
              <a:rPr lang="en-US" sz="1400" dirty="0">
                <a:latin typeface="Arial" panose="020B0604020202020204" pitchFamily="34" charset="0"/>
              </a:rPr>
              <a:t>’</a:t>
            </a:r>
            <a:r>
              <a:rPr lang="en-US" sz="1400" dirty="0">
                <a:latin typeface="Arial" panose="020B0604020202020204" pitchFamily="34" charset="0"/>
                <a:cs typeface="Arial" panose="020B0604020202020204" pitchFamily="34" charset="0"/>
              </a:rPr>
              <a:t> in 242-tone RU in the </a:t>
            </a:r>
            <a:r>
              <a:rPr lang="en-US" sz="1400" dirty="0">
                <a:latin typeface="Arial" panose="020B0604020202020204" pitchFamily="34" charset="0"/>
              </a:rPr>
              <a:t>universal mappings with ‘</a:t>
            </a:r>
            <a:r>
              <a:rPr lang="en-US" sz="1400" dirty="0" err="1">
                <a:latin typeface="Arial" panose="020B0604020202020204" pitchFamily="34" charset="0"/>
              </a:rPr>
              <a:t>idx</a:t>
            </a:r>
            <a:r>
              <a:rPr lang="en-US" sz="1400" dirty="0">
                <a:latin typeface="Arial" panose="020B0604020202020204" pitchFamily="34" charset="0"/>
              </a:rPr>
              <a:t>*3-ini’ when ‘</a:t>
            </a:r>
            <a:r>
              <a:rPr lang="en-US" sz="1400" dirty="0" err="1">
                <a:latin typeface="Arial" panose="020B0604020202020204" pitchFamily="34" charset="0"/>
              </a:rPr>
              <a:t>idx</a:t>
            </a:r>
            <a:r>
              <a:rPr lang="en-US" sz="1400" dirty="0">
                <a:latin typeface="Arial" panose="020B0604020202020204" pitchFamily="34" charset="0"/>
              </a:rPr>
              <a:t>’ ≤ 161 and with index ‘</a:t>
            </a:r>
            <a:r>
              <a:rPr lang="en-US" sz="1400" dirty="0" err="1">
                <a:latin typeface="Arial" panose="020B0604020202020204" pitchFamily="34" charset="0"/>
              </a:rPr>
              <a:t>idx</a:t>
            </a:r>
            <a:r>
              <a:rPr lang="en-US" sz="1400" dirty="0">
                <a:latin typeface="Arial" panose="020B0604020202020204" pitchFamily="34" charset="0"/>
              </a:rPr>
              <a:t>*3-ini+23’ when ‘</a:t>
            </a:r>
            <a:r>
              <a:rPr lang="en-US" sz="1400" dirty="0" err="1">
                <a:latin typeface="Arial" panose="020B0604020202020204" pitchFamily="34" charset="0"/>
              </a:rPr>
              <a:t>idx</a:t>
            </a:r>
            <a:r>
              <a:rPr lang="en-US" sz="1400" dirty="0">
                <a:latin typeface="Arial" panose="020B0604020202020204" pitchFamily="34" charset="0"/>
              </a:rPr>
              <a:t>&gt;161 (where ‘</a:t>
            </a:r>
            <a:r>
              <a:rPr lang="en-US" sz="1400" dirty="0" err="1">
                <a:latin typeface="Arial" panose="020B0604020202020204" pitchFamily="34" charset="0"/>
              </a:rPr>
              <a:t>ini</a:t>
            </a:r>
            <a:r>
              <a:rPr lang="en-US" sz="1400" dirty="0">
                <a:latin typeface="Arial" panose="020B0604020202020204" pitchFamily="34" charset="0"/>
              </a:rPr>
              <a:t>’ equals -495, the smallest indices (excluding guard tones) for 242-tone DRU1 in an 80 MHz PPDU with 60 MHz DRU BW).</a:t>
            </a:r>
          </a:p>
        </p:txBody>
      </p:sp>
      <p:pic>
        <p:nvPicPr>
          <p:cNvPr id="5" name="Picture 4">
            <a:extLst>
              <a:ext uri="{FF2B5EF4-FFF2-40B4-BE49-F238E27FC236}">
                <a16:creationId xmlns:a16="http://schemas.microsoft.com/office/drawing/2014/main" id="{5E1390FD-D2C4-48DA-ADA0-00FB0D70EE72}"/>
              </a:ext>
            </a:extLst>
          </p:cNvPr>
          <p:cNvPicPr>
            <a:picLocks noChangeAspect="1"/>
          </p:cNvPicPr>
          <p:nvPr/>
        </p:nvPicPr>
        <p:blipFill>
          <a:blip r:embed="rId2"/>
          <a:stretch>
            <a:fillRect/>
          </a:stretch>
        </p:blipFill>
        <p:spPr>
          <a:xfrm>
            <a:off x="565478" y="2766153"/>
            <a:ext cx="8153400" cy="1717447"/>
          </a:xfrm>
          <a:prstGeom prst="rect">
            <a:avLst/>
          </a:prstGeom>
        </p:spPr>
      </p:pic>
      <p:sp>
        <p:nvSpPr>
          <p:cNvPr id="14" name="TextBox 13">
            <a:extLst>
              <a:ext uri="{FF2B5EF4-FFF2-40B4-BE49-F238E27FC236}">
                <a16:creationId xmlns:a16="http://schemas.microsoft.com/office/drawing/2014/main" id="{13987C63-0A25-4599-9FD0-C89F56D7AAB8}"/>
              </a:ext>
            </a:extLst>
          </p:cNvPr>
          <p:cNvSpPr txBox="1"/>
          <p:nvPr/>
        </p:nvSpPr>
        <p:spPr>
          <a:xfrm>
            <a:off x="342010" y="6186156"/>
            <a:ext cx="8650287" cy="378998"/>
          </a:xfrm>
          <a:prstGeom prst="rect">
            <a:avLst/>
          </a:prstGeom>
          <a:noFill/>
        </p:spPr>
        <p:txBody>
          <a:bodyPr vert="horz" wrap="square" rtlCol="0">
            <a:normAutofit fontScale="92500"/>
          </a:bodyPr>
          <a:lstStyle/>
          <a:p>
            <a:pPr latinLnBrk="0"/>
            <a:r>
              <a:rPr lang="en-US" dirty="0">
                <a:latin typeface="Arial" panose="020B0604020202020204" pitchFamily="34" charset="0"/>
                <a:ea typeface="Microsoft YaHei" panose="020B0503020204020204" pitchFamily="34" charset="-122"/>
                <a:cs typeface="Arial" panose="020B0604020202020204" pitchFamily="34" charset="0"/>
              </a:rPr>
              <a:t>Note: The corresponding </a:t>
            </a:r>
            <a:r>
              <a:rPr lang="en-US" dirty="0">
                <a:latin typeface="Arial" panose="020B0604020202020204" pitchFamily="34" charset="0"/>
                <a:cs typeface="Arial" panose="020B0604020202020204" pitchFamily="34" charset="0"/>
              </a:rPr>
              <a:t>52- and 106-tone DRU tone indices can be constructed based on the corresponding 26-tone DRU tone indices</a:t>
            </a:r>
            <a:endParaRPr lang="en-US" dirty="0">
              <a:latin typeface="Arial" panose="020B060402020202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2353397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quarter" idx="10"/>
          </p:nvPr>
        </p:nvSpPr>
        <p:spPr>
          <a:xfrm>
            <a:off x="696913" y="332601"/>
            <a:ext cx="1579600" cy="276999"/>
          </a:xfrm>
        </p:spPr>
        <p:txBody>
          <a:bodyPr/>
          <a:lstStyle/>
          <a:p>
            <a:pPr>
              <a:defRPr/>
            </a:pPr>
            <a:r>
              <a:rPr lang="en-US" altLang="zh-CN" dirty="0"/>
              <a:t>September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11</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
        <p:nvSpPr>
          <p:cNvPr id="11" name="TextBox 10">
            <a:extLst>
              <a:ext uri="{FF2B5EF4-FFF2-40B4-BE49-F238E27FC236}">
                <a16:creationId xmlns:a16="http://schemas.microsoft.com/office/drawing/2014/main" id="{989249F8-4E83-4D8A-BCF2-64B76586DA12}"/>
              </a:ext>
            </a:extLst>
          </p:cNvPr>
          <p:cNvSpPr txBox="1"/>
          <p:nvPr/>
        </p:nvSpPr>
        <p:spPr>
          <a:xfrm>
            <a:off x="382887" y="1644240"/>
            <a:ext cx="8568530" cy="1195901"/>
          </a:xfrm>
          <a:prstGeom prst="rect">
            <a:avLst/>
          </a:prstGeom>
          <a:noFill/>
        </p:spPr>
        <p:txBody>
          <a:bodyPr vert="horz" wrap="square" rtlCol="0">
            <a:normAutofit/>
          </a:bodyPr>
          <a:lstStyle/>
          <a:p>
            <a:pPr marL="285750" indent="-285750" latinLnBrk="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Similarly, the intermediate data and pilot indices of the 26-tone DRUs corresponding to </a:t>
            </a:r>
            <a:r>
              <a:rPr lang="en-US" sz="1400" dirty="0">
                <a:latin typeface="Arial" panose="020B0604020202020204" pitchFamily="34" charset="0"/>
              </a:rPr>
              <a:t>a</a:t>
            </a:r>
            <a:r>
              <a:rPr lang="en-US" sz="1400" dirty="0">
                <a:latin typeface="Arial" panose="020B0604020202020204" pitchFamily="34" charset="0"/>
                <a:cs typeface="Arial" panose="020B0604020202020204" pitchFamily="34" charset="0"/>
              </a:rPr>
              <a:t> 242-tone DRU2 can be obtained by replacing ‘</a:t>
            </a:r>
            <a:r>
              <a:rPr lang="en-US" sz="1400" dirty="0" err="1">
                <a:latin typeface="Arial" panose="020B0604020202020204" pitchFamily="34" charset="0"/>
                <a:cs typeface="Arial" panose="020B0604020202020204" pitchFamily="34" charset="0"/>
              </a:rPr>
              <a:t>idx</a:t>
            </a:r>
            <a:r>
              <a:rPr lang="en-US" sz="1400" dirty="0">
                <a:latin typeface="Arial" panose="020B0604020202020204" pitchFamily="34" charset="0"/>
              </a:rPr>
              <a:t>’</a:t>
            </a:r>
            <a:r>
              <a:rPr lang="en-US" sz="1400" dirty="0">
                <a:latin typeface="Arial" panose="020B0604020202020204" pitchFamily="34" charset="0"/>
                <a:cs typeface="Arial" panose="020B0604020202020204" pitchFamily="34" charset="0"/>
              </a:rPr>
              <a:t> in 242-tone RU in the </a:t>
            </a:r>
            <a:r>
              <a:rPr lang="en-US" sz="1400" dirty="0">
                <a:latin typeface="Arial" panose="020B0604020202020204" pitchFamily="34" charset="0"/>
              </a:rPr>
              <a:t>universal mappings with ‘</a:t>
            </a:r>
            <a:r>
              <a:rPr lang="en-US" sz="1400" dirty="0" err="1">
                <a:latin typeface="Arial" panose="020B0604020202020204" pitchFamily="34" charset="0"/>
              </a:rPr>
              <a:t>idx</a:t>
            </a:r>
            <a:r>
              <a:rPr lang="en-US" sz="1400" dirty="0">
                <a:latin typeface="Arial" panose="020B0604020202020204" pitchFamily="34" charset="0"/>
              </a:rPr>
              <a:t>*3-ini’ when ‘</a:t>
            </a:r>
            <a:r>
              <a:rPr lang="en-US" sz="1400" dirty="0" err="1">
                <a:latin typeface="Arial" panose="020B0604020202020204" pitchFamily="34" charset="0"/>
              </a:rPr>
              <a:t>idx</a:t>
            </a:r>
            <a:r>
              <a:rPr lang="en-US" sz="1400" dirty="0">
                <a:latin typeface="Arial" panose="020B0604020202020204" pitchFamily="34" charset="0"/>
              </a:rPr>
              <a:t>’ ≤ 160 and with index ‘</a:t>
            </a:r>
            <a:r>
              <a:rPr lang="en-US" sz="1400" dirty="0" err="1">
                <a:latin typeface="Arial" panose="020B0604020202020204" pitchFamily="34" charset="0"/>
              </a:rPr>
              <a:t>idx</a:t>
            </a:r>
            <a:r>
              <a:rPr lang="en-US" sz="1400" dirty="0">
                <a:latin typeface="Arial" panose="020B0604020202020204" pitchFamily="34" charset="0"/>
              </a:rPr>
              <a:t>*3-ini+23’ when ‘</a:t>
            </a:r>
            <a:r>
              <a:rPr lang="en-US" sz="1400" dirty="0" err="1">
                <a:latin typeface="Arial" panose="020B0604020202020204" pitchFamily="34" charset="0"/>
              </a:rPr>
              <a:t>idx</a:t>
            </a:r>
            <a:r>
              <a:rPr lang="en-US" sz="1400" dirty="0">
                <a:latin typeface="Arial" panose="020B0604020202020204" pitchFamily="34" charset="0"/>
              </a:rPr>
              <a:t>&gt;160 (where ‘</a:t>
            </a:r>
            <a:r>
              <a:rPr lang="en-US" sz="1400" dirty="0" err="1">
                <a:latin typeface="Arial" panose="020B0604020202020204" pitchFamily="34" charset="0"/>
              </a:rPr>
              <a:t>ini</a:t>
            </a:r>
            <a:r>
              <a:rPr lang="en-US" sz="1400" dirty="0">
                <a:latin typeface="Arial" panose="020B0604020202020204" pitchFamily="34" charset="0"/>
              </a:rPr>
              <a:t>’ equals -493, the smallest indices (excluding guard tones) for 242-tone DRU2 in an 80 MHz PPDU with 60 MHz DRU BW).</a:t>
            </a:r>
          </a:p>
        </p:txBody>
      </p:sp>
      <p:pic>
        <p:nvPicPr>
          <p:cNvPr id="6" name="Picture 5">
            <a:extLst>
              <a:ext uri="{FF2B5EF4-FFF2-40B4-BE49-F238E27FC236}">
                <a16:creationId xmlns:a16="http://schemas.microsoft.com/office/drawing/2014/main" id="{909775FD-10F5-485F-BCE9-A385C97999D1}"/>
              </a:ext>
            </a:extLst>
          </p:cNvPr>
          <p:cNvPicPr>
            <a:picLocks noChangeAspect="1"/>
          </p:cNvPicPr>
          <p:nvPr/>
        </p:nvPicPr>
        <p:blipFill>
          <a:blip r:embed="rId2"/>
          <a:stretch>
            <a:fillRect/>
          </a:stretch>
        </p:blipFill>
        <p:spPr>
          <a:xfrm>
            <a:off x="623790" y="2723885"/>
            <a:ext cx="8086725" cy="1804954"/>
          </a:xfrm>
          <a:prstGeom prst="rect">
            <a:avLst/>
          </a:prstGeom>
        </p:spPr>
      </p:pic>
      <p:sp>
        <p:nvSpPr>
          <p:cNvPr id="13" name="제목 1">
            <a:extLst>
              <a:ext uri="{FF2B5EF4-FFF2-40B4-BE49-F238E27FC236}">
                <a16:creationId xmlns:a16="http://schemas.microsoft.com/office/drawing/2014/main" id="{8509B6D5-071D-4925-A931-393EC30B696B}"/>
              </a:ext>
            </a:extLst>
          </p:cNvPr>
          <p:cNvSpPr>
            <a:spLocks noGrp="1"/>
          </p:cNvSpPr>
          <p:nvPr>
            <p:ph type="title"/>
          </p:nvPr>
        </p:nvSpPr>
        <p:spPr>
          <a:xfrm>
            <a:off x="1034256" y="706579"/>
            <a:ext cx="7151688" cy="706953"/>
          </a:xfrm>
        </p:spPr>
        <p:txBody>
          <a:bodyPr/>
          <a:lstStyle/>
          <a:p>
            <a:r>
              <a:rPr lang="en-US" sz="2400" dirty="0">
                <a:latin typeface="+mn-lt"/>
                <a:cs typeface="Arial" panose="020B0604020202020204" pitchFamily="34" charset="0"/>
              </a:rPr>
              <a:t>26-tone DRU tone indices </a:t>
            </a:r>
            <a:r>
              <a:rPr lang="en-US" sz="2400" dirty="0">
                <a:cs typeface="Arial" panose="020B0604020202020204" pitchFamily="34" charset="0"/>
              </a:rPr>
              <a:t>with 60 MHz DRU BW </a:t>
            </a:r>
            <a:r>
              <a:rPr lang="en-US" sz="2400" dirty="0">
                <a:latin typeface="+mn-lt"/>
                <a:cs typeface="Arial" panose="020B0604020202020204" pitchFamily="34" charset="0"/>
              </a:rPr>
              <a:t>in an 80 MHz PPDU</a:t>
            </a:r>
            <a:endParaRPr lang="ko-KR" altLang="en-US" sz="2400" dirty="0">
              <a:latin typeface="+mn-lt"/>
              <a:ea typeface="Gulim" panose="020B0600000101010101" pitchFamily="34" charset="-127"/>
            </a:endParaRPr>
          </a:p>
        </p:txBody>
      </p:sp>
    </p:spTree>
    <p:extLst>
      <p:ext uri="{BB962C8B-B14F-4D97-AF65-F5344CB8AC3E}">
        <p14:creationId xmlns:p14="http://schemas.microsoft.com/office/powerpoint/2010/main" val="819248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quarter" idx="10"/>
          </p:nvPr>
        </p:nvSpPr>
        <p:spPr>
          <a:xfrm>
            <a:off x="696913" y="332601"/>
            <a:ext cx="1579600" cy="276999"/>
          </a:xfrm>
        </p:spPr>
        <p:txBody>
          <a:bodyPr/>
          <a:lstStyle/>
          <a:p>
            <a:pPr>
              <a:defRPr/>
            </a:pPr>
            <a:r>
              <a:rPr lang="en-US" altLang="zh-CN" dirty="0"/>
              <a:t>September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12</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
        <p:nvSpPr>
          <p:cNvPr id="12" name="TextBox 11">
            <a:extLst>
              <a:ext uri="{FF2B5EF4-FFF2-40B4-BE49-F238E27FC236}">
                <a16:creationId xmlns:a16="http://schemas.microsoft.com/office/drawing/2014/main" id="{83C06AB2-6C01-493A-8CBB-5B6A8F636413}"/>
              </a:ext>
            </a:extLst>
          </p:cNvPr>
          <p:cNvSpPr txBox="1"/>
          <p:nvPr/>
        </p:nvSpPr>
        <p:spPr>
          <a:xfrm>
            <a:off x="382887" y="6107095"/>
            <a:ext cx="8650287" cy="378998"/>
          </a:xfrm>
          <a:prstGeom prst="rect">
            <a:avLst/>
          </a:prstGeom>
          <a:noFill/>
        </p:spPr>
        <p:txBody>
          <a:bodyPr vert="horz" wrap="square" rtlCol="0">
            <a:normAutofit fontScale="92500" lnSpcReduction="20000"/>
          </a:bodyPr>
          <a:lstStyle/>
          <a:p>
            <a:pPr latinLnBrk="0"/>
            <a:r>
              <a:rPr lang="en-US" dirty="0">
                <a:latin typeface="Arial" panose="020B0604020202020204" pitchFamily="34" charset="0"/>
                <a:ea typeface="Microsoft YaHei" panose="020B0503020204020204" pitchFamily="34" charset="-122"/>
                <a:cs typeface="Arial" panose="020B0604020202020204" pitchFamily="34" charset="0"/>
              </a:rPr>
              <a:t>Note: The </a:t>
            </a:r>
            <a:r>
              <a:rPr lang="en-US" dirty="0">
                <a:latin typeface="Arial" panose="020B0604020202020204" pitchFamily="34" charset="0"/>
                <a:cs typeface="Arial" panose="020B0604020202020204" pitchFamily="34" charset="0"/>
              </a:rPr>
              <a:t>52- and 106-tone DRU tone indices can be constructed based on the corresponding 26-tone DRU tone indices as shown in Appendix.</a:t>
            </a:r>
            <a:endParaRPr lang="en-US" dirty="0">
              <a:latin typeface="Arial" panose="020B0604020202020204" pitchFamily="34" charset="0"/>
              <a:ea typeface="Microsoft YaHei" panose="020B0503020204020204" pitchFamily="34" charset="-122"/>
              <a:cs typeface="Arial" panose="020B0604020202020204" pitchFamily="34" charset="0"/>
            </a:endParaRPr>
          </a:p>
        </p:txBody>
      </p:sp>
      <p:sp>
        <p:nvSpPr>
          <p:cNvPr id="11" name="TextBox 10">
            <a:extLst>
              <a:ext uri="{FF2B5EF4-FFF2-40B4-BE49-F238E27FC236}">
                <a16:creationId xmlns:a16="http://schemas.microsoft.com/office/drawing/2014/main" id="{989249F8-4E83-4D8A-BCF2-64B76586DA12}"/>
              </a:ext>
            </a:extLst>
          </p:cNvPr>
          <p:cNvSpPr txBox="1"/>
          <p:nvPr/>
        </p:nvSpPr>
        <p:spPr>
          <a:xfrm>
            <a:off x="382887" y="1506072"/>
            <a:ext cx="8568530" cy="1195901"/>
          </a:xfrm>
          <a:prstGeom prst="rect">
            <a:avLst/>
          </a:prstGeom>
          <a:noFill/>
        </p:spPr>
        <p:txBody>
          <a:bodyPr vert="horz" wrap="square" rtlCol="0">
            <a:normAutofit/>
          </a:bodyPr>
          <a:lstStyle/>
          <a:p>
            <a:pPr marL="285750" indent="-285750" latinLnBrk="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Similarly, the intermediate data and pilot indices of the 26-tone DRUs corresponding to </a:t>
            </a:r>
            <a:r>
              <a:rPr lang="en-US" sz="1400" dirty="0">
                <a:latin typeface="Arial" panose="020B0604020202020204" pitchFamily="34" charset="0"/>
              </a:rPr>
              <a:t>a</a:t>
            </a:r>
            <a:r>
              <a:rPr lang="en-US" sz="1400" dirty="0">
                <a:latin typeface="Arial" panose="020B0604020202020204" pitchFamily="34" charset="0"/>
                <a:cs typeface="Arial" panose="020B0604020202020204" pitchFamily="34" charset="0"/>
              </a:rPr>
              <a:t> 242-tone DRU3 can be obtained by replacing ‘</a:t>
            </a:r>
            <a:r>
              <a:rPr lang="en-US" sz="1400" dirty="0" err="1">
                <a:latin typeface="Arial" panose="020B0604020202020204" pitchFamily="34" charset="0"/>
                <a:cs typeface="Arial" panose="020B0604020202020204" pitchFamily="34" charset="0"/>
              </a:rPr>
              <a:t>idx</a:t>
            </a:r>
            <a:r>
              <a:rPr lang="en-US" sz="1400" dirty="0">
                <a:latin typeface="Arial" panose="020B0604020202020204" pitchFamily="34" charset="0"/>
              </a:rPr>
              <a:t>’</a:t>
            </a:r>
            <a:r>
              <a:rPr lang="en-US" sz="1400" dirty="0">
                <a:latin typeface="Arial" panose="020B0604020202020204" pitchFamily="34" charset="0"/>
                <a:cs typeface="Arial" panose="020B0604020202020204" pitchFamily="34" charset="0"/>
              </a:rPr>
              <a:t> in 242-tone RU in the </a:t>
            </a:r>
            <a:r>
              <a:rPr lang="en-US" sz="1400" dirty="0">
                <a:latin typeface="Arial" panose="020B0604020202020204" pitchFamily="34" charset="0"/>
              </a:rPr>
              <a:t>universal mappings with ‘</a:t>
            </a:r>
            <a:r>
              <a:rPr lang="en-US" sz="1400" dirty="0" err="1">
                <a:latin typeface="Arial" panose="020B0604020202020204" pitchFamily="34" charset="0"/>
              </a:rPr>
              <a:t>idx</a:t>
            </a:r>
            <a:r>
              <a:rPr lang="en-US" sz="1400" dirty="0">
                <a:latin typeface="Arial" panose="020B0604020202020204" pitchFamily="34" charset="0"/>
              </a:rPr>
              <a:t>*3-ini’ when ‘</a:t>
            </a:r>
            <a:r>
              <a:rPr lang="en-US" sz="1400" dirty="0" err="1">
                <a:latin typeface="Arial" panose="020B0604020202020204" pitchFamily="34" charset="0"/>
              </a:rPr>
              <a:t>idx</a:t>
            </a:r>
            <a:r>
              <a:rPr lang="en-US" sz="1400" dirty="0">
                <a:latin typeface="Arial" panose="020B0604020202020204" pitchFamily="34" charset="0"/>
              </a:rPr>
              <a:t>’ ≤ 160 and with index ‘</a:t>
            </a:r>
            <a:r>
              <a:rPr lang="en-US" sz="1400" dirty="0" err="1">
                <a:latin typeface="Arial" panose="020B0604020202020204" pitchFamily="34" charset="0"/>
              </a:rPr>
              <a:t>idx</a:t>
            </a:r>
            <a:r>
              <a:rPr lang="en-US" sz="1400" dirty="0">
                <a:latin typeface="Arial" panose="020B0604020202020204" pitchFamily="34" charset="0"/>
              </a:rPr>
              <a:t>*3-ini+23’ when ‘</a:t>
            </a:r>
            <a:r>
              <a:rPr lang="en-US" sz="1400" dirty="0" err="1">
                <a:latin typeface="Arial" panose="020B0604020202020204" pitchFamily="34" charset="0"/>
              </a:rPr>
              <a:t>idx</a:t>
            </a:r>
            <a:r>
              <a:rPr lang="en-US" sz="1400" dirty="0">
                <a:latin typeface="Arial" panose="020B0604020202020204" pitchFamily="34" charset="0"/>
              </a:rPr>
              <a:t>&gt;160 (where ‘</a:t>
            </a:r>
            <a:r>
              <a:rPr lang="en-US" sz="1400" dirty="0" err="1">
                <a:latin typeface="Arial" panose="020B0604020202020204" pitchFamily="34" charset="0"/>
              </a:rPr>
              <a:t>ini</a:t>
            </a:r>
            <a:r>
              <a:rPr lang="en-US" sz="1400" dirty="0">
                <a:latin typeface="Arial" panose="020B0604020202020204" pitchFamily="34" charset="0"/>
              </a:rPr>
              <a:t>’ equals -494, the smallest indices (excluding guard tones) for 242-tone DRU2 in an 80 MHz PPDU with 60 MHz DRU BW).</a:t>
            </a:r>
          </a:p>
        </p:txBody>
      </p:sp>
      <p:sp>
        <p:nvSpPr>
          <p:cNvPr id="13" name="제목 1">
            <a:extLst>
              <a:ext uri="{FF2B5EF4-FFF2-40B4-BE49-F238E27FC236}">
                <a16:creationId xmlns:a16="http://schemas.microsoft.com/office/drawing/2014/main" id="{8509B6D5-071D-4925-A931-393EC30B696B}"/>
              </a:ext>
            </a:extLst>
          </p:cNvPr>
          <p:cNvSpPr>
            <a:spLocks noGrp="1"/>
          </p:cNvSpPr>
          <p:nvPr>
            <p:ph type="title"/>
          </p:nvPr>
        </p:nvSpPr>
        <p:spPr>
          <a:xfrm>
            <a:off x="1034256" y="706579"/>
            <a:ext cx="7151688" cy="706953"/>
          </a:xfrm>
        </p:spPr>
        <p:txBody>
          <a:bodyPr/>
          <a:lstStyle/>
          <a:p>
            <a:r>
              <a:rPr lang="en-US" sz="2400" dirty="0">
                <a:latin typeface="+mn-lt"/>
                <a:cs typeface="Arial" panose="020B0604020202020204" pitchFamily="34" charset="0"/>
              </a:rPr>
              <a:t>26-tone DRU tone indices in an 80 MHz PPDU </a:t>
            </a:r>
            <a:r>
              <a:rPr lang="en-US" sz="2400" dirty="0">
                <a:cs typeface="Arial" panose="020B0604020202020204" pitchFamily="34" charset="0"/>
              </a:rPr>
              <a:t>with 60 MHz DRU BW </a:t>
            </a:r>
            <a:endParaRPr lang="ko-KR" altLang="en-US" sz="2400" dirty="0">
              <a:latin typeface="+mn-lt"/>
              <a:ea typeface="Gulim" panose="020B0600000101010101" pitchFamily="34" charset="-127"/>
            </a:endParaRPr>
          </a:p>
        </p:txBody>
      </p:sp>
      <p:sp>
        <p:nvSpPr>
          <p:cNvPr id="14" name="TextBox 13">
            <a:extLst>
              <a:ext uri="{FF2B5EF4-FFF2-40B4-BE49-F238E27FC236}">
                <a16:creationId xmlns:a16="http://schemas.microsoft.com/office/drawing/2014/main" id="{BF5B99B2-3D09-4ADF-B15E-FF9DAEAF61A5}"/>
              </a:ext>
            </a:extLst>
          </p:cNvPr>
          <p:cNvSpPr txBox="1"/>
          <p:nvPr/>
        </p:nvSpPr>
        <p:spPr>
          <a:xfrm>
            <a:off x="454754" y="4262493"/>
            <a:ext cx="8080782" cy="1717447"/>
          </a:xfrm>
          <a:prstGeom prst="rect">
            <a:avLst/>
          </a:prstGeom>
          <a:noFill/>
        </p:spPr>
        <p:txBody>
          <a:bodyPr vert="horz" wrap="square" rtlCol="0">
            <a:noAutofit/>
          </a:bodyPr>
          <a:lstStyle/>
          <a:p>
            <a:pPr marL="285750" indent="-285750" latinLnBrk="0">
              <a:spcAft>
                <a:spcPts val="600"/>
              </a:spcAft>
              <a:buFont typeface="Arial" panose="020B0604020202020204" pitchFamily="34" charset="0"/>
              <a:buChar char="•"/>
            </a:pPr>
            <a:r>
              <a:rPr lang="en-US" sz="1400" dirty="0">
                <a:latin typeface="Arial" panose="020B0604020202020204" pitchFamily="34" charset="0"/>
                <a:ea typeface="Microsoft YaHei" panose="020B0503020204020204" pitchFamily="34" charset="-122"/>
              </a:rPr>
              <a:t>26</a:t>
            </a:r>
            <a:r>
              <a:rPr lang="en-US" sz="1400" dirty="0">
                <a:latin typeface="Arial" panose="020B0604020202020204" pitchFamily="34" charset="0"/>
                <a:ea typeface="Microsoft YaHei" panose="020B0503020204020204" pitchFamily="34" charset="-122"/>
                <a:cs typeface="Arial" panose="020B0604020202020204" pitchFamily="34" charset="0"/>
              </a:rPr>
              <a:t>-tone DRU tone indices (‘IDX’) with DRU BW 60 MHz can be derived from the intermediate 26-tone DRU indices by shifting those tone indices as follows based on the EHT tone plan specified in an 80 MHz EHT PPDU</a:t>
            </a:r>
          </a:p>
          <a:p>
            <a:pPr latinLnBrk="0">
              <a:spcBef>
                <a:spcPts val="600"/>
              </a:spcBef>
            </a:pPr>
            <a:r>
              <a:rPr lang="en-US" sz="1400" i="1" dirty="0">
                <a:latin typeface="Arial" panose="020B0604020202020204" pitchFamily="34" charset="0"/>
                <a:ea typeface="Microsoft YaHei" panose="020B0503020204020204" pitchFamily="34" charset="-122"/>
                <a:cs typeface="Arial" panose="020B0604020202020204" pitchFamily="34" charset="0"/>
              </a:rPr>
              <a:t>     if ‘IDX’ </a:t>
            </a:r>
            <a:r>
              <a:rPr lang="en-US" sz="1400" i="1" dirty="0">
                <a:latin typeface="Arial" panose="020B0604020202020204" pitchFamily="34" charset="0"/>
                <a:ea typeface="Microsoft YaHei" panose="020B0503020204020204" pitchFamily="34" charset="-122"/>
              </a:rPr>
              <a:t>≤</a:t>
            </a:r>
            <a:r>
              <a:rPr lang="en-US" sz="1400" i="1" dirty="0">
                <a:latin typeface="Arial" panose="020B0604020202020204" pitchFamily="34" charset="0"/>
                <a:ea typeface="Microsoft YaHei" panose="020B0503020204020204" pitchFamily="34" charset="-122"/>
                <a:cs typeface="Arial" panose="020B0604020202020204" pitchFamily="34" charset="0"/>
              </a:rPr>
              <a:t> -254, </a:t>
            </a:r>
          </a:p>
          <a:p>
            <a:pPr latinLnBrk="0">
              <a:spcBef>
                <a:spcPts val="0"/>
              </a:spcBef>
            </a:pPr>
            <a:r>
              <a:rPr lang="en-US" sz="1400" i="1" dirty="0">
                <a:latin typeface="Arial" panose="020B0604020202020204" pitchFamily="34" charset="0"/>
                <a:ea typeface="Microsoft YaHei" panose="020B0503020204020204" pitchFamily="34" charset="-122"/>
                <a:cs typeface="Arial" panose="020B0604020202020204" pitchFamily="34" charset="0"/>
              </a:rPr>
              <a:t> 	‘IDX’ &lt;- 5</a:t>
            </a:r>
          </a:p>
          <a:p>
            <a:pPr latinLnBrk="0"/>
            <a:r>
              <a:rPr lang="en-US" sz="1400" i="1" dirty="0">
                <a:latin typeface="Arial" panose="020B0604020202020204" pitchFamily="34" charset="0"/>
                <a:ea typeface="Microsoft YaHei" panose="020B0503020204020204" pitchFamily="34" charset="-122"/>
              </a:rPr>
              <a:t>     else if -254 &lt; ‘IDX’ &lt; 254, </a:t>
            </a:r>
          </a:p>
          <a:p>
            <a:pPr latinLnBrk="0"/>
            <a:r>
              <a:rPr lang="en-US" sz="1400" i="1" dirty="0">
                <a:latin typeface="Arial" panose="020B0604020202020204" pitchFamily="34" charset="0"/>
                <a:ea typeface="Microsoft YaHei" panose="020B0503020204020204" pitchFamily="34" charset="-122"/>
              </a:rPr>
              <a:t>	‘IDX’ unchanged</a:t>
            </a:r>
          </a:p>
        </p:txBody>
      </p:sp>
      <p:pic>
        <p:nvPicPr>
          <p:cNvPr id="2" name="Picture 1">
            <a:extLst>
              <a:ext uri="{FF2B5EF4-FFF2-40B4-BE49-F238E27FC236}">
                <a16:creationId xmlns:a16="http://schemas.microsoft.com/office/drawing/2014/main" id="{9FB8B817-DD13-4361-83CB-E33C61EF9897}"/>
              </a:ext>
            </a:extLst>
          </p:cNvPr>
          <p:cNvPicPr>
            <a:picLocks noChangeAspect="1"/>
          </p:cNvPicPr>
          <p:nvPr/>
        </p:nvPicPr>
        <p:blipFill>
          <a:blip r:embed="rId2"/>
          <a:stretch>
            <a:fillRect/>
          </a:stretch>
        </p:blipFill>
        <p:spPr>
          <a:xfrm>
            <a:off x="696913" y="2462567"/>
            <a:ext cx="8064200" cy="1799926"/>
          </a:xfrm>
          <a:prstGeom prst="rect">
            <a:avLst/>
          </a:prstGeom>
        </p:spPr>
      </p:pic>
    </p:spTree>
    <p:extLst>
      <p:ext uri="{BB962C8B-B14F-4D97-AF65-F5344CB8AC3E}">
        <p14:creationId xmlns:p14="http://schemas.microsoft.com/office/powerpoint/2010/main" val="2639545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304800" y="685800"/>
            <a:ext cx="8373050" cy="831209"/>
          </a:xfrm>
        </p:spPr>
        <p:txBody>
          <a:bodyPr/>
          <a:lstStyle/>
          <a:p>
            <a:r>
              <a:rPr lang="en-US" sz="2800" dirty="0"/>
              <a:t>242-tone DRU tone indices with DRU BW 60 MHz in an 80 MHz PPDU</a:t>
            </a:r>
            <a:endParaRPr lang="ko-KR" altLang="en-US" sz="2800" dirty="0">
              <a:ea typeface="Gulim" panose="020B0600000101010101" pitchFamily="34" charset="-127"/>
            </a:endParaRPr>
          </a:p>
        </p:txBody>
      </p:sp>
      <p:sp>
        <p:nvSpPr>
          <p:cNvPr id="4" name="날짜 개체 틀 3"/>
          <p:cNvSpPr>
            <a:spLocks noGrp="1"/>
          </p:cNvSpPr>
          <p:nvPr>
            <p:ph type="dt" sz="quarter" idx="10"/>
          </p:nvPr>
        </p:nvSpPr>
        <p:spPr>
          <a:xfrm>
            <a:off x="696913" y="332601"/>
            <a:ext cx="1579600" cy="276999"/>
          </a:xfrm>
        </p:spPr>
        <p:txBody>
          <a:bodyPr/>
          <a:lstStyle/>
          <a:p>
            <a:pPr>
              <a:defRPr/>
            </a:pPr>
            <a:r>
              <a:rPr lang="en-US" altLang="zh-CN" dirty="0"/>
              <a:t>September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13</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
        <p:nvSpPr>
          <p:cNvPr id="12" name="TextBox 11">
            <a:extLst>
              <a:ext uri="{FF2B5EF4-FFF2-40B4-BE49-F238E27FC236}">
                <a16:creationId xmlns:a16="http://schemas.microsoft.com/office/drawing/2014/main" id="{7069DCE5-469B-420A-9DDF-028B52A4D6E8}"/>
              </a:ext>
            </a:extLst>
          </p:cNvPr>
          <p:cNvSpPr txBox="1"/>
          <p:nvPr/>
        </p:nvSpPr>
        <p:spPr>
          <a:xfrm>
            <a:off x="534165" y="2015554"/>
            <a:ext cx="8075669" cy="642423"/>
          </a:xfrm>
          <a:prstGeom prst="rect">
            <a:avLst/>
          </a:prstGeom>
          <a:noFill/>
        </p:spPr>
        <p:txBody>
          <a:bodyPr vert="horz" wrap="square" rtlCol="0">
            <a:noAutofit/>
          </a:bodyPr>
          <a:lstStyle/>
          <a:p>
            <a:pPr marL="285750" indent="-285750" latinLnBrk="0">
              <a:buFont typeface="Arial" panose="020B0604020202020204" pitchFamily="34" charset="0"/>
              <a:buChar char="•"/>
            </a:pPr>
            <a:r>
              <a:rPr lang="en-US" sz="1400" dirty="0">
                <a:latin typeface="Arial" panose="020B0604020202020204" pitchFamily="34" charset="0"/>
                <a:ea typeface="Microsoft YaHei" panose="020B0503020204020204" pitchFamily="34" charset="-122"/>
              </a:rPr>
              <a:t>Based on the rearrangement of EHT data, pilot and null subcarrier indices of 242-tone RUs in 80 MHz PPDU defined above, </a:t>
            </a:r>
            <a:r>
              <a:rPr lang="en-US" sz="1400" dirty="0">
                <a:latin typeface="Arial" panose="020B0604020202020204" pitchFamily="34" charset="0"/>
                <a:ea typeface="Microsoft YaHei" panose="020B0503020204020204" pitchFamily="34" charset="-122"/>
                <a:cs typeface="Arial" panose="020B0604020202020204" pitchFamily="34" charset="0"/>
              </a:rPr>
              <a:t>intermediate DRU tone indices with DRU BW 60 MHz are defined as:</a:t>
            </a:r>
          </a:p>
        </p:txBody>
      </p:sp>
      <p:sp>
        <p:nvSpPr>
          <p:cNvPr id="13" name="TextBox 12">
            <a:extLst>
              <a:ext uri="{FF2B5EF4-FFF2-40B4-BE49-F238E27FC236}">
                <a16:creationId xmlns:a16="http://schemas.microsoft.com/office/drawing/2014/main" id="{E49FDBBE-5067-4126-9FDB-060D9E2F3324}"/>
              </a:ext>
            </a:extLst>
          </p:cNvPr>
          <p:cNvSpPr txBox="1"/>
          <p:nvPr/>
        </p:nvSpPr>
        <p:spPr>
          <a:xfrm>
            <a:off x="597068" y="4447595"/>
            <a:ext cx="8080782" cy="1900028"/>
          </a:xfrm>
          <a:prstGeom prst="rect">
            <a:avLst/>
          </a:prstGeom>
          <a:noFill/>
        </p:spPr>
        <p:txBody>
          <a:bodyPr vert="horz" wrap="square" rtlCol="0">
            <a:noAutofit/>
          </a:bodyPr>
          <a:lstStyle/>
          <a:p>
            <a:pPr marL="285750" indent="-285750" latinLnBrk="0">
              <a:spcAft>
                <a:spcPts val="600"/>
              </a:spcAft>
              <a:buFont typeface="Arial" panose="020B0604020202020204" pitchFamily="34" charset="0"/>
              <a:buChar char="•"/>
            </a:pPr>
            <a:r>
              <a:rPr lang="en-US" sz="1400" dirty="0">
                <a:latin typeface="Arial" panose="020B0604020202020204" pitchFamily="34" charset="0"/>
                <a:ea typeface="Microsoft YaHei" panose="020B0503020204020204" pitchFamily="34" charset="-122"/>
                <a:cs typeface="Arial" panose="020B0604020202020204" pitchFamily="34" charset="0"/>
              </a:rPr>
              <a:t>DRU tone indices (‘IDX’) with DRU BW 60 MHz can be derived from the intermediate DRU indices by shifting those tone indices as follows based on the EHT tone plan specified in an 80 MHz EHT PPDU</a:t>
            </a:r>
          </a:p>
          <a:p>
            <a:pPr latinLnBrk="0">
              <a:spcBef>
                <a:spcPts val="600"/>
              </a:spcBef>
            </a:pPr>
            <a:r>
              <a:rPr lang="en-US" i="1" dirty="0">
                <a:latin typeface="Arial" panose="020B0604020202020204" pitchFamily="34" charset="0"/>
                <a:ea typeface="Microsoft YaHei" panose="020B0503020204020204" pitchFamily="34" charset="-122"/>
                <a:cs typeface="Arial" panose="020B0604020202020204" pitchFamily="34" charset="0"/>
              </a:rPr>
              <a:t>     if ‘IDX’ </a:t>
            </a:r>
            <a:r>
              <a:rPr lang="en-US" i="1" dirty="0">
                <a:latin typeface="Arial" panose="020B0604020202020204" pitchFamily="34" charset="0"/>
                <a:ea typeface="Microsoft YaHei" panose="020B0503020204020204" pitchFamily="34" charset="-122"/>
              </a:rPr>
              <a:t>≤</a:t>
            </a:r>
            <a:r>
              <a:rPr lang="en-US" i="1" dirty="0">
                <a:latin typeface="Arial" panose="020B0604020202020204" pitchFamily="34" charset="0"/>
                <a:ea typeface="Microsoft YaHei" panose="020B0503020204020204" pitchFamily="34" charset="-122"/>
                <a:cs typeface="Arial" panose="020B0604020202020204" pitchFamily="34" charset="0"/>
              </a:rPr>
              <a:t> -254, </a:t>
            </a:r>
          </a:p>
          <a:p>
            <a:pPr latinLnBrk="0">
              <a:spcBef>
                <a:spcPts val="0"/>
              </a:spcBef>
            </a:pPr>
            <a:r>
              <a:rPr lang="en-US" i="1" dirty="0">
                <a:latin typeface="Arial" panose="020B0604020202020204" pitchFamily="34" charset="0"/>
                <a:ea typeface="Microsoft YaHei" panose="020B0503020204020204" pitchFamily="34" charset="-122"/>
                <a:cs typeface="Arial" panose="020B0604020202020204" pitchFamily="34" charset="0"/>
              </a:rPr>
              <a:t> 	‘IDX’ &lt;- 5</a:t>
            </a:r>
          </a:p>
          <a:p>
            <a:pPr latinLnBrk="0"/>
            <a:r>
              <a:rPr lang="en-US" i="1" dirty="0">
                <a:latin typeface="Arial" panose="020B0604020202020204" pitchFamily="34" charset="0"/>
                <a:ea typeface="Microsoft YaHei" panose="020B0503020204020204" pitchFamily="34" charset="-122"/>
              </a:rPr>
              <a:t>     else if -254 &lt; ‘IDX’ &lt; 254, </a:t>
            </a:r>
          </a:p>
          <a:p>
            <a:pPr latinLnBrk="0"/>
            <a:r>
              <a:rPr lang="en-US" i="1" dirty="0">
                <a:latin typeface="Arial" panose="020B0604020202020204" pitchFamily="34" charset="0"/>
                <a:ea typeface="Microsoft YaHei" panose="020B0503020204020204" pitchFamily="34" charset="-122"/>
              </a:rPr>
              <a:t>	‘IDX’ unchanged</a:t>
            </a:r>
          </a:p>
          <a:p>
            <a:pPr latinLnBrk="0"/>
            <a:r>
              <a:rPr lang="en-US" i="1" dirty="0">
                <a:latin typeface="Arial" panose="020B0604020202020204" pitchFamily="34" charset="0"/>
                <a:ea typeface="Microsoft YaHei" panose="020B0503020204020204" pitchFamily="34" charset="-122"/>
              </a:rPr>
              <a:t>     else if ‘IDX’  ≥ 254</a:t>
            </a:r>
          </a:p>
          <a:p>
            <a:pPr latinLnBrk="0"/>
            <a:r>
              <a:rPr lang="en-US" i="1" dirty="0">
                <a:latin typeface="Arial" panose="020B0604020202020204" pitchFamily="34" charset="0"/>
                <a:ea typeface="Microsoft YaHei" panose="020B0503020204020204" pitchFamily="34" charset="-122"/>
              </a:rPr>
              <a:t>	‘IDX’ -&gt; 5</a:t>
            </a:r>
          </a:p>
        </p:txBody>
      </p:sp>
      <p:sp>
        <p:nvSpPr>
          <p:cNvPr id="14" name="TextBox 13">
            <a:extLst>
              <a:ext uri="{FF2B5EF4-FFF2-40B4-BE49-F238E27FC236}">
                <a16:creationId xmlns:a16="http://schemas.microsoft.com/office/drawing/2014/main" id="{70CF6522-42E2-49EA-AF31-C86C3EDA3BD2}"/>
              </a:ext>
            </a:extLst>
          </p:cNvPr>
          <p:cNvSpPr txBox="1"/>
          <p:nvPr/>
        </p:nvSpPr>
        <p:spPr>
          <a:xfrm>
            <a:off x="534165" y="1529963"/>
            <a:ext cx="8373050" cy="421352"/>
          </a:xfrm>
          <a:prstGeom prst="rect">
            <a:avLst/>
          </a:prstGeom>
          <a:noFill/>
        </p:spPr>
        <p:txBody>
          <a:bodyPr vert="horz" wrap="square" rtlCol="0">
            <a:noAutofit/>
          </a:bodyPr>
          <a:lstStyle/>
          <a:p>
            <a:pPr latinLnBrk="0"/>
            <a:r>
              <a:rPr lang="en-US" sz="1600" i="1" dirty="0">
                <a:latin typeface="Arial" panose="020B0604020202020204" pitchFamily="34" charset="0"/>
                <a:ea typeface="Microsoft YaHei" panose="020B0503020204020204" pitchFamily="34" charset="-122"/>
              </a:rPr>
              <a:t>Case 2</a:t>
            </a:r>
            <a:r>
              <a:rPr lang="en-US" sz="1600" b="1" i="1" dirty="0">
                <a:latin typeface="Arial" panose="020B0604020202020204" pitchFamily="34" charset="0"/>
                <a:ea typeface="Microsoft YaHei" panose="020B0503020204020204" pitchFamily="34" charset="-122"/>
              </a:rPr>
              <a:t>:</a:t>
            </a:r>
            <a:r>
              <a:rPr lang="en-US" sz="1600" dirty="0">
                <a:latin typeface="Arial" panose="020B0604020202020204" pitchFamily="34" charset="0"/>
                <a:ea typeface="Microsoft YaHei" panose="020B0503020204020204" pitchFamily="34" charset="-122"/>
              </a:rPr>
              <a:t> the third 20 MHz subchannel is unavailable for tone distribution across subchannels </a:t>
            </a:r>
            <a:endParaRPr lang="en-US" sz="1600" dirty="0">
              <a:latin typeface="Arial" panose="020B0604020202020204" pitchFamily="34" charset="0"/>
              <a:ea typeface="Microsoft YaHei" panose="020B0503020204020204" pitchFamily="34" charset="-122"/>
              <a:cs typeface="Arial" panose="020B0604020202020204" pitchFamily="34" charset="0"/>
            </a:endParaRPr>
          </a:p>
        </p:txBody>
      </p:sp>
      <p:pic>
        <p:nvPicPr>
          <p:cNvPr id="2" name="Picture 1">
            <a:extLst>
              <a:ext uri="{FF2B5EF4-FFF2-40B4-BE49-F238E27FC236}">
                <a16:creationId xmlns:a16="http://schemas.microsoft.com/office/drawing/2014/main" id="{99B60B2B-7F35-43D1-8699-FDD049AD8BCF}"/>
              </a:ext>
            </a:extLst>
          </p:cNvPr>
          <p:cNvPicPr>
            <a:picLocks noChangeAspect="1"/>
          </p:cNvPicPr>
          <p:nvPr/>
        </p:nvPicPr>
        <p:blipFill>
          <a:blip r:embed="rId2"/>
          <a:stretch>
            <a:fillRect/>
          </a:stretch>
        </p:blipFill>
        <p:spPr>
          <a:xfrm>
            <a:off x="789164" y="2645052"/>
            <a:ext cx="7696590" cy="1554972"/>
          </a:xfrm>
          <a:prstGeom prst="rect">
            <a:avLst/>
          </a:prstGeom>
        </p:spPr>
      </p:pic>
    </p:spTree>
    <p:extLst>
      <p:ext uri="{BB962C8B-B14F-4D97-AF65-F5344CB8AC3E}">
        <p14:creationId xmlns:p14="http://schemas.microsoft.com/office/powerpoint/2010/main" val="1224121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304800" y="685800"/>
            <a:ext cx="8373050" cy="831209"/>
          </a:xfrm>
        </p:spPr>
        <p:txBody>
          <a:bodyPr/>
          <a:lstStyle/>
          <a:p>
            <a:r>
              <a:rPr lang="en-US" sz="2800" dirty="0"/>
              <a:t>242-tone DRU tone indices with DRU BW 60 MHz in an 80 MHz PPDU</a:t>
            </a:r>
            <a:endParaRPr lang="ko-KR" altLang="en-US" sz="2800" dirty="0">
              <a:ea typeface="Gulim" panose="020B0600000101010101" pitchFamily="34" charset="-127"/>
            </a:endParaRPr>
          </a:p>
        </p:txBody>
      </p:sp>
      <p:sp>
        <p:nvSpPr>
          <p:cNvPr id="4" name="날짜 개체 틀 3"/>
          <p:cNvSpPr>
            <a:spLocks noGrp="1"/>
          </p:cNvSpPr>
          <p:nvPr>
            <p:ph type="dt" sz="quarter" idx="10"/>
          </p:nvPr>
        </p:nvSpPr>
        <p:spPr>
          <a:xfrm>
            <a:off x="696913" y="332601"/>
            <a:ext cx="1579600" cy="276999"/>
          </a:xfrm>
        </p:spPr>
        <p:txBody>
          <a:bodyPr/>
          <a:lstStyle/>
          <a:p>
            <a:pPr>
              <a:defRPr/>
            </a:pPr>
            <a:r>
              <a:rPr lang="en-US" altLang="zh-CN" dirty="0"/>
              <a:t>September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14</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
        <p:nvSpPr>
          <p:cNvPr id="12" name="TextBox 11">
            <a:extLst>
              <a:ext uri="{FF2B5EF4-FFF2-40B4-BE49-F238E27FC236}">
                <a16:creationId xmlns:a16="http://schemas.microsoft.com/office/drawing/2014/main" id="{7069DCE5-469B-420A-9DDF-028B52A4D6E8}"/>
              </a:ext>
            </a:extLst>
          </p:cNvPr>
          <p:cNvSpPr txBox="1"/>
          <p:nvPr/>
        </p:nvSpPr>
        <p:spPr>
          <a:xfrm>
            <a:off x="534165" y="2015554"/>
            <a:ext cx="8075669" cy="642423"/>
          </a:xfrm>
          <a:prstGeom prst="rect">
            <a:avLst/>
          </a:prstGeom>
          <a:noFill/>
        </p:spPr>
        <p:txBody>
          <a:bodyPr vert="horz" wrap="square" rtlCol="0">
            <a:noAutofit/>
          </a:bodyPr>
          <a:lstStyle/>
          <a:p>
            <a:pPr marL="285750" indent="-285750" latinLnBrk="0">
              <a:buFont typeface="Arial" panose="020B0604020202020204" pitchFamily="34" charset="0"/>
              <a:buChar char="•"/>
            </a:pPr>
            <a:r>
              <a:rPr lang="en-US" sz="1400" dirty="0">
                <a:latin typeface="Arial" panose="020B0604020202020204" pitchFamily="34" charset="0"/>
                <a:ea typeface="Microsoft YaHei" panose="020B0503020204020204" pitchFamily="34" charset="-122"/>
              </a:rPr>
              <a:t>Based on the rearrangement of EHT data, pilot and null subcarrier indices of 242-tone RUs in 80 MHz PPDU defined above, </a:t>
            </a:r>
            <a:r>
              <a:rPr lang="en-US" sz="1400" dirty="0">
                <a:latin typeface="Arial" panose="020B0604020202020204" pitchFamily="34" charset="0"/>
                <a:ea typeface="Microsoft YaHei" panose="020B0503020204020204" pitchFamily="34" charset="-122"/>
                <a:cs typeface="Arial" panose="020B0604020202020204" pitchFamily="34" charset="0"/>
              </a:rPr>
              <a:t>intermediate DRU tone indices with DRU BW 60 MHz are defined as:</a:t>
            </a:r>
          </a:p>
        </p:txBody>
      </p:sp>
      <p:sp>
        <p:nvSpPr>
          <p:cNvPr id="13" name="TextBox 12">
            <a:extLst>
              <a:ext uri="{FF2B5EF4-FFF2-40B4-BE49-F238E27FC236}">
                <a16:creationId xmlns:a16="http://schemas.microsoft.com/office/drawing/2014/main" id="{E49FDBBE-5067-4126-9FDB-060D9E2F3324}"/>
              </a:ext>
            </a:extLst>
          </p:cNvPr>
          <p:cNvSpPr txBox="1"/>
          <p:nvPr/>
        </p:nvSpPr>
        <p:spPr>
          <a:xfrm>
            <a:off x="597068" y="4447595"/>
            <a:ext cx="8080782" cy="1900028"/>
          </a:xfrm>
          <a:prstGeom prst="rect">
            <a:avLst/>
          </a:prstGeom>
          <a:noFill/>
        </p:spPr>
        <p:txBody>
          <a:bodyPr vert="horz" wrap="square" rtlCol="0">
            <a:noAutofit/>
          </a:bodyPr>
          <a:lstStyle/>
          <a:p>
            <a:pPr marL="285750" indent="-285750" latinLnBrk="0">
              <a:spcAft>
                <a:spcPts val="600"/>
              </a:spcAft>
              <a:buFont typeface="Arial" panose="020B0604020202020204" pitchFamily="34" charset="0"/>
              <a:buChar char="•"/>
            </a:pPr>
            <a:r>
              <a:rPr lang="en-US" sz="1400" dirty="0">
                <a:latin typeface="Arial" panose="020B0604020202020204" pitchFamily="34" charset="0"/>
                <a:ea typeface="Microsoft YaHei" panose="020B0503020204020204" pitchFamily="34" charset="-122"/>
                <a:cs typeface="Arial" panose="020B0604020202020204" pitchFamily="34" charset="0"/>
              </a:rPr>
              <a:t>DRU tone indices (‘IDX’) with DRU BW 60 MHz can be derived from the intermediate DRU indices by shifting those tone indices as follows based on the EHT tone plan specified in an 80 MHz EHT PPDU</a:t>
            </a:r>
          </a:p>
          <a:p>
            <a:pPr latinLnBrk="0">
              <a:spcBef>
                <a:spcPts val="600"/>
              </a:spcBef>
            </a:pPr>
            <a:r>
              <a:rPr lang="en-US" i="1" dirty="0">
                <a:latin typeface="Arial" panose="020B0604020202020204" pitchFamily="34" charset="0"/>
                <a:ea typeface="Microsoft YaHei" panose="020B0503020204020204" pitchFamily="34" charset="-122"/>
                <a:cs typeface="Arial" panose="020B0604020202020204" pitchFamily="34" charset="0"/>
              </a:rPr>
              <a:t>     if ‘IDX’ </a:t>
            </a:r>
            <a:r>
              <a:rPr lang="en-US" i="1" dirty="0">
                <a:latin typeface="Arial" panose="020B0604020202020204" pitchFamily="34" charset="0"/>
                <a:ea typeface="Microsoft YaHei" panose="020B0503020204020204" pitchFamily="34" charset="-122"/>
              </a:rPr>
              <a:t>≤</a:t>
            </a:r>
            <a:r>
              <a:rPr lang="en-US" i="1" dirty="0">
                <a:latin typeface="Arial" panose="020B0604020202020204" pitchFamily="34" charset="0"/>
                <a:ea typeface="Microsoft YaHei" panose="020B0503020204020204" pitchFamily="34" charset="-122"/>
                <a:cs typeface="Arial" panose="020B0604020202020204" pitchFamily="34" charset="0"/>
              </a:rPr>
              <a:t> -254, </a:t>
            </a:r>
          </a:p>
          <a:p>
            <a:pPr latinLnBrk="0">
              <a:spcBef>
                <a:spcPts val="0"/>
              </a:spcBef>
            </a:pPr>
            <a:r>
              <a:rPr lang="en-US" i="1" dirty="0">
                <a:latin typeface="Arial" panose="020B0604020202020204" pitchFamily="34" charset="0"/>
                <a:ea typeface="Microsoft YaHei" panose="020B0503020204020204" pitchFamily="34" charset="-122"/>
                <a:cs typeface="Arial" panose="020B0604020202020204" pitchFamily="34" charset="0"/>
              </a:rPr>
              <a:t> 	‘IDX’ &lt;- 5</a:t>
            </a:r>
          </a:p>
          <a:p>
            <a:pPr latinLnBrk="0"/>
            <a:r>
              <a:rPr lang="en-US" i="1" dirty="0">
                <a:latin typeface="Arial" panose="020B0604020202020204" pitchFamily="34" charset="0"/>
                <a:ea typeface="Microsoft YaHei" panose="020B0503020204020204" pitchFamily="34" charset="-122"/>
              </a:rPr>
              <a:t>     else if -254 &lt; ‘IDX’ &lt; 254, </a:t>
            </a:r>
          </a:p>
          <a:p>
            <a:pPr latinLnBrk="0"/>
            <a:r>
              <a:rPr lang="en-US" i="1" dirty="0">
                <a:latin typeface="Arial" panose="020B0604020202020204" pitchFamily="34" charset="0"/>
                <a:ea typeface="Microsoft YaHei" panose="020B0503020204020204" pitchFamily="34" charset="-122"/>
              </a:rPr>
              <a:t>	‘IDX’ unchanged</a:t>
            </a:r>
          </a:p>
          <a:p>
            <a:pPr latinLnBrk="0"/>
            <a:r>
              <a:rPr lang="en-US" i="1" dirty="0">
                <a:latin typeface="Arial" panose="020B0604020202020204" pitchFamily="34" charset="0"/>
                <a:ea typeface="Microsoft YaHei" panose="020B0503020204020204" pitchFamily="34" charset="-122"/>
              </a:rPr>
              <a:t>     elseif ‘IDX’  ≥ 254</a:t>
            </a:r>
          </a:p>
          <a:p>
            <a:pPr latinLnBrk="0"/>
            <a:r>
              <a:rPr lang="en-US" i="1" dirty="0">
                <a:latin typeface="Arial" panose="020B0604020202020204" pitchFamily="34" charset="0"/>
                <a:ea typeface="Microsoft YaHei" panose="020B0503020204020204" pitchFamily="34" charset="-122"/>
              </a:rPr>
              <a:t>	‘IDX’ -&gt; 5</a:t>
            </a:r>
          </a:p>
        </p:txBody>
      </p:sp>
      <p:sp>
        <p:nvSpPr>
          <p:cNvPr id="14" name="TextBox 13">
            <a:extLst>
              <a:ext uri="{FF2B5EF4-FFF2-40B4-BE49-F238E27FC236}">
                <a16:creationId xmlns:a16="http://schemas.microsoft.com/office/drawing/2014/main" id="{70CF6522-42E2-49EA-AF31-C86C3EDA3BD2}"/>
              </a:ext>
            </a:extLst>
          </p:cNvPr>
          <p:cNvSpPr txBox="1"/>
          <p:nvPr/>
        </p:nvSpPr>
        <p:spPr>
          <a:xfrm>
            <a:off x="534165" y="1529963"/>
            <a:ext cx="8373050" cy="421352"/>
          </a:xfrm>
          <a:prstGeom prst="rect">
            <a:avLst/>
          </a:prstGeom>
          <a:noFill/>
        </p:spPr>
        <p:txBody>
          <a:bodyPr vert="horz" wrap="square" rtlCol="0">
            <a:noAutofit/>
          </a:bodyPr>
          <a:lstStyle/>
          <a:p>
            <a:pPr latinLnBrk="0"/>
            <a:r>
              <a:rPr lang="en-US" sz="1600" i="1" dirty="0">
                <a:latin typeface="Arial" panose="020B0604020202020204" pitchFamily="34" charset="0"/>
                <a:ea typeface="Microsoft YaHei" panose="020B0503020204020204" pitchFamily="34" charset="-122"/>
              </a:rPr>
              <a:t>Case 3</a:t>
            </a:r>
            <a:r>
              <a:rPr lang="en-US" sz="1600" b="1" i="1" dirty="0">
                <a:latin typeface="Arial" panose="020B0604020202020204" pitchFamily="34" charset="0"/>
                <a:ea typeface="Microsoft YaHei" panose="020B0503020204020204" pitchFamily="34" charset="-122"/>
              </a:rPr>
              <a:t>:</a:t>
            </a:r>
            <a:r>
              <a:rPr lang="en-US" sz="1600" dirty="0">
                <a:latin typeface="Arial" panose="020B0604020202020204" pitchFamily="34" charset="0"/>
                <a:ea typeface="Microsoft YaHei" panose="020B0503020204020204" pitchFamily="34" charset="-122"/>
              </a:rPr>
              <a:t> the second 20 MHz subchannel is unavailable for tone distribution across subchannels </a:t>
            </a:r>
            <a:endParaRPr lang="en-US" sz="1600" dirty="0">
              <a:latin typeface="Arial" panose="020B0604020202020204" pitchFamily="34" charset="0"/>
              <a:ea typeface="Microsoft YaHei" panose="020B0503020204020204" pitchFamily="34" charset="-122"/>
              <a:cs typeface="Arial" panose="020B0604020202020204" pitchFamily="34" charset="0"/>
            </a:endParaRPr>
          </a:p>
        </p:txBody>
      </p:sp>
      <p:pic>
        <p:nvPicPr>
          <p:cNvPr id="3" name="Picture 2">
            <a:extLst>
              <a:ext uri="{FF2B5EF4-FFF2-40B4-BE49-F238E27FC236}">
                <a16:creationId xmlns:a16="http://schemas.microsoft.com/office/drawing/2014/main" id="{AF2AD671-CDE9-4058-B0FC-9EEBBB25B2A0}"/>
              </a:ext>
            </a:extLst>
          </p:cNvPr>
          <p:cNvPicPr>
            <a:picLocks noChangeAspect="1"/>
          </p:cNvPicPr>
          <p:nvPr/>
        </p:nvPicPr>
        <p:blipFill>
          <a:blip r:embed="rId2"/>
          <a:stretch>
            <a:fillRect/>
          </a:stretch>
        </p:blipFill>
        <p:spPr>
          <a:xfrm>
            <a:off x="838200" y="2690416"/>
            <a:ext cx="7239000" cy="1629389"/>
          </a:xfrm>
          <a:prstGeom prst="rect">
            <a:avLst/>
          </a:prstGeom>
        </p:spPr>
      </p:pic>
    </p:spTree>
    <p:extLst>
      <p:ext uri="{BB962C8B-B14F-4D97-AF65-F5344CB8AC3E}">
        <p14:creationId xmlns:p14="http://schemas.microsoft.com/office/powerpoint/2010/main" val="1208436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304800" y="685800"/>
            <a:ext cx="8373050" cy="831209"/>
          </a:xfrm>
        </p:spPr>
        <p:txBody>
          <a:bodyPr/>
          <a:lstStyle/>
          <a:p>
            <a:r>
              <a:rPr lang="en-US" sz="2800" dirty="0"/>
              <a:t>242-tone DRU tone indices with DRU BW 60 MHz in an 80 MHz PPDU</a:t>
            </a:r>
            <a:endParaRPr lang="ko-KR" altLang="en-US" sz="2800" dirty="0">
              <a:ea typeface="Gulim" panose="020B0600000101010101" pitchFamily="34" charset="-127"/>
            </a:endParaRPr>
          </a:p>
        </p:txBody>
      </p:sp>
      <p:sp>
        <p:nvSpPr>
          <p:cNvPr id="4" name="날짜 개체 틀 3"/>
          <p:cNvSpPr>
            <a:spLocks noGrp="1"/>
          </p:cNvSpPr>
          <p:nvPr>
            <p:ph type="dt" sz="quarter" idx="10"/>
          </p:nvPr>
        </p:nvSpPr>
        <p:spPr>
          <a:xfrm>
            <a:off x="696913" y="332601"/>
            <a:ext cx="1579600" cy="276999"/>
          </a:xfrm>
        </p:spPr>
        <p:txBody>
          <a:bodyPr/>
          <a:lstStyle/>
          <a:p>
            <a:pPr>
              <a:defRPr/>
            </a:pPr>
            <a:r>
              <a:rPr lang="en-US" altLang="zh-CN" dirty="0"/>
              <a:t>September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15</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
        <p:nvSpPr>
          <p:cNvPr id="12" name="TextBox 11">
            <a:extLst>
              <a:ext uri="{FF2B5EF4-FFF2-40B4-BE49-F238E27FC236}">
                <a16:creationId xmlns:a16="http://schemas.microsoft.com/office/drawing/2014/main" id="{7069DCE5-469B-420A-9DDF-028B52A4D6E8}"/>
              </a:ext>
            </a:extLst>
          </p:cNvPr>
          <p:cNvSpPr txBox="1"/>
          <p:nvPr/>
        </p:nvSpPr>
        <p:spPr>
          <a:xfrm>
            <a:off x="534165" y="2015554"/>
            <a:ext cx="8075669" cy="642423"/>
          </a:xfrm>
          <a:prstGeom prst="rect">
            <a:avLst/>
          </a:prstGeom>
          <a:noFill/>
        </p:spPr>
        <p:txBody>
          <a:bodyPr vert="horz" wrap="square" rtlCol="0">
            <a:noAutofit/>
          </a:bodyPr>
          <a:lstStyle/>
          <a:p>
            <a:pPr marL="285750" indent="-285750" latinLnBrk="0">
              <a:buFont typeface="Arial" panose="020B0604020202020204" pitchFamily="34" charset="0"/>
              <a:buChar char="•"/>
            </a:pPr>
            <a:r>
              <a:rPr lang="en-US" sz="1400" dirty="0">
                <a:latin typeface="Arial" panose="020B0604020202020204" pitchFamily="34" charset="0"/>
                <a:ea typeface="Microsoft YaHei" panose="020B0503020204020204" pitchFamily="34" charset="-122"/>
              </a:rPr>
              <a:t>Based on the rearrangement of EHT data, pilot and null subcarrier indices of 242-tone RUs in 80 MHz PPDU defined above, </a:t>
            </a:r>
            <a:r>
              <a:rPr lang="en-US" sz="1400" dirty="0">
                <a:latin typeface="Arial" panose="020B0604020202020204" pitchFamily="34" charset="0"/>
                <a:ea typeface="Microsoft YaHei" panose="020B0503020204020204" pitchFamily="34" charset="-122"/>
                <a:cs typeface="Arial" panose="020B0604020202020204" pitchFamily="34" charset="0"/>
              </a:rPr>
              <a:t>intermediate DRU tone indices with DRU BW 60 MHz are defined as:</a:t>
            </a:r>
          </a:p>
        </p:txBody>
      </p:sp>
      <p:sp>
        <p:nvSpPr>
          <p:cNvPr id="13" name="TextBox 12">
            <a:extLst>
              <a:ext uri="{FF2B5EF4-FFF2-40B4-BE49-F238E27FC236}">
                <a16:creationId xmlns:a16="http://schemas.microsoft.com/office/drawing/2014/main" id="{E49FDBBE-5067-4126-9FDB-060D9E2F3324}"/>
              </a:ext>
            </a:extLst>
          </p:cNvPr>
          <p:cNvSpPr txBox="1"/>
          <p:nvPr/>
        </p:nvSpPr>
        <p:spPr>
          <a:xfrm>
            <a:off x="597068" y="4447595"/>
            <a:ext cx="8080782" cy="1900028"/>
          </a:xfrm>
          <a:prstGeom prst="rect">
            <a:avLst/>
          </a:prstGeom>
          <a:noFill/>
        </p:spPr>
        <p:txBody>
          <a:bodyPr vert="horz" wrap="square" rtlCol="0">
            <a:noAutofit/>
          </a:bodyPr>
          <a:lstStyle/>
          <a:p>
            <a:pPr marL="285750" indent="-285750" latinLnBrk="0">
              <a:spcAft>
                <a:spcPts val="600"/>
              </a:spcAft>
              <a:buFont typeface="Arial" panose="020B0604020202020204" pitchFamily="34" charset="0"/>
              <a:buChar char="•"/>
            </a:pPr>
            <a:r>
              <a:rPr lang="en-US" sz="1400" dirty="0">
                <a:latin typeface="Arial" panose="020B0604020202020204" pitchFamily="34" charset="0"/>
                <a:ea typeface="Microsoft YaHei" panose="020B0503020204020204" pitchFamily="34" charset="-122"/>
                <a:cs typeface="Arial" panose="020B0604020202020204" pitchFamily="34" charset="0"/>
              </a:rPr>
              <a:t>DRU tone indices (‘IDX’) with DRU BW 60 MHz can be derived from the intermediate DRU indices by shifting those tone indices as follows based on the EHT tone plan specified in an 80 MHz EHT PPDU</a:t>
            </a:r>
          </a:p>
          <a:p>
            <a:pPr latinLnBrk="0">
              <a:spcBef>
                <a:spcPts val="600"/>
              </a:spcBef>
            </a:pPr>
            <a:r>
              <a:rPr lang="en-US" i="1" dirty="0">
                <a:latin typeface="Arial" panose="020B0604020202020204" pitchFamily="34" charset="0"/>
                <a:ea typeface="Microsoft YaHei" panose="020B0503020204020204" pitchFamily="34" charset="-122"/>
              </a:rPr>
              <a:t>     if -254 &lt; ‘IDX’ &lt; 254, </a:t>
            </a:r>
          </a:p>
          <a:p>
            <a:pPr latinLnBrk="0"/>
            <a:r>
              <a:rPr lang="en-US" i="1" dirty="0">
                <a:latin typeface="Arial" panose="020B0604020202020204" pitchFamily="34" charset="0"/>
                <a:ea typeface="Microsoft YaHei" panose="020B0503020204020204" pitchFamily="34" charset="-122"/>
              </a:rPr>
              <a:t>	‘IDX’ unchanged</a:t>
            </a:r>
          </a:p>
          <a:p>
            <a:pPr latinLnBrk="0"/>
            <a:r>
              <a:rPr lang="en-US" i="1" dirty="0">
                <a:latin typeface="Arial" panose="020B0604020202020204" pitchFamily="34" charset="0"/>
                <a:ea typeface="Microsoft YaHei" panose="020B0503020204020204" pitchFamily="34" charset="-122"/>
              </a:rPr>
              <a:t>     else if ‘IDX’  ≥ 254</a:t>
            </a:r>
          </a:p>
          <a:p>
            <a:pPr latinLnBrk="0"/>
            <a:r>
              <a:rPr lang="en-US" i="1" dirty="0">
                <a:latin typeface="Arial" panose="020B0604020202020204" pitchFamily="34" charset="0"/>
                <a:ea typeface="Microsoft YaHei" panose="020B0503020204020204" pitchFamily="34" charset="-122"/>
              </a:rPr>
              <a:t>	‘IDX’ -&gt; 5</a:t>
            </a:r>
          </a:p>
        </p:txBody>
      </p:sp>
      <p:sp>
        <p:nvSpPr>
          <p:cNvPr id="14" name="TextBox 13">
            <a:extLst>
              <a:ext uri="{FF2B5EF4-FFF2-40B4-BE49-F238E27FC236}">
                <a16:creationId xmlns:a16="http://schemas.microsoft.com/office/drawing/2014/main" id="{70CF6522-42E2-49EA-AF31-C86C3EDA3BD2}"/>
              </a:ext>
            </a:extLst>
          </p:cNvPr>
          <p:cNvSpPr txBox="1"/>
          <p:nvPr/>
        </p:nvSpPr>
        <p:spPr>
          <a:xfrm>
            <a:off x="534164" y="1529963"/>
            <a:ext cx="8457435" cy="421352"/>
          </a:xfrm>
          <a:prstGeom prst="rect">
            <a:avLst/>
          </a:prstGeom>
          <a:noFill/>
        </p:spPr>
        <p:txBody>
          <a:bodyPr vert="horz" wrap="square" rtlCol="0">
            <a:noAutofit/>
          </a:bodyPr>
          <a:lstStyle/>
          <a:p>
            <a:pPr latinLnBrk="0"/>
            <a:r>
              <a:rPr lang="en-US" sz="1600" i="1" dirty="0">
                <a:latin typeface="Arial" panose="020B0604020202020204" pitchFamily="34" charset="0"/>
                <a:ea typeface="Microsoft YaHei" panose="020B0503020204020204" pitchFamily="34" charset="-122"/>
              </a:rPr>
              <a:t>Case 4</a:t>
            </a:r>
            <a:r>
              <a:rPr lang="en-US" sz="1600" b="1" i="1" dirty="0">
                <a:latin typeface="Arial" panose="020B0604020202020204" pitchFamily="34" charset="0"/>
                <a:ea typeface="Microsoft YaHei" panose="020B0503020204020204" pitchFamily="34" charset="-122"/>
              </a:rPr>
              <a:t>:</a:t>
            </a:r>
            <a:r>
              <a:rPr lang="en-US" sz="1600" dirty="0">
                <a:latin typeface="Arial" panose="020B0604020202020204" pitchFamily="34" charset="0"/>
                <a:ea typeface="Microsoft YaHei" panose="020B0503020204020204" pitchFamily="34" charset="-122"/>
              </a:rPr>
              <a:t> the first 20 MHz subchannel is unavailable for tone distribution across subchannels </a:t>
            </a:r>
            <a:endParaRPr lang="en-US" sz="1600" dirty="0">
              <a:latin typeface="Arial" panose="020B0604020202020204" pitchFamily="34" charset="0"/>
              <a:ea typeface="Microsoft YaHei" panose="020B0503020204020204" pitchFamily="34" charset="-122"/>
              <a:cs typeface="Arial" panose="020B0604020202020204" pitchFamily="34" charset="0"/>
            </a:endParaRPr>
          </a:p>
        </p:txBody>
      </p:sp>
      <p:pic>
        <p:nvPicPr>
          <p:cNvPr id="2" name="Picture 1">
            <a:extLst>
              <a:ext uri="{FF2B5EF4-FFF2-40B4-BE49-F238E27FC236}">
                <a16:creationId xmlns:a16="http://schemas.microsoft.com/office/drawing/2014/main" id="{8F7C715B-681F-4747-A790-D218BFED926F}"/>
              </a:ext>
            </a:extLst>
          </p:cNvPr>
          <p:cNvPicPr>
            <a:picLocks noChangeAspect="1"/>
          </p:cNvPicPr>
          <p:nvPr/>
        </p:nvPicPr>
        <p:blipFill>
          <a:blip r:embed="rId2"/>
          <a:stretch>
            <a:fillRect/>
          </a:stretch>
        </p:blipFill>
        <p:spPr>
          <a:xfrm>
            <a:off x="838201" y="2657977"/>
            <a:ext cx="7543800" cy="1518989"/>
          </a:xfrm>
          <a:prstGeom prst="rect">
            <a:avLst/>
          </a:prstGeom>
        </p:spPr>
      </p:pic>
    </p:spTree>
    <p:extLst>
      <p:ext uri="{BB962C8B-B14F-4D97-AF65-F5344CB8AC3E}">
        <p14:creationId xmlns:p14="http://schemas.microsoft.com/office/powerpoint/2010/main" val="3534281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304800" y="685800"/>
            <a:ext cx="8373050" cy="831209"/>
          </a:xfrm>
        </p:spPr>
        <p:txBody>
          <a:bodyPr/>
          <a:lstStyle/>
          <a:p>
            <a:r>
              <a:rPr lang="en-US" sz="2800" dirty="0"/>
              <a:t>242-tone DRU tone indices with DRU BW 40 MHz in an 80 MHz PPDU</a:t>
            </a:r>
            <a:endParaRPr lang="ko-KR" altLang="en-US" sz="2800" dirty="0">
              <a:ea typeface="Gulim" panose="020B0600000101010101" pitchFamily="34" charset="-127"/>
            </a:endParaRPr>
          </a:p>
        </p:txBody>
      </p:sp>
      <p:sp>
        <p:nvSpPr>
          <p:cNvPr id="4" name="날짜 개체 틀 3"/>
          <p:cNvSpPr>
            <a:spLocks noGrp="1"/>
          </p:cNvSpPr>
          <p:nvPr>
            <p:ph type="dt" sz="quarter" idx="10"/>
          </p:nvPr>
        </p:nvSpPr>
        <p:spPr>
          <a:xfrm>
            <a:off x="696913" y="332601"/>
            <a:ext cx="1579600" cy="276999"/>
          </a:xfrm>
        </p:spPr>
        <p:txBody>
          <a:bodyPr/>
          <a:lstStyle/>
          <a:p>
            <a:pPr>
              <a:defRPr/>
            </a:pPr>
            <a:r>
              <a:rPr lang="en-US" altLang="zh-CN" dirty="0"/>
              <a:t>September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16</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
        <p:nvSpPr>
          <p:cNvPr id="12" name="TextBox 11">
            <a:extLst>
              <a:ext uri="{FF2B5EF4-FFF2-40B4-BE49-F238E27FC236}">
                <a16:creationId xmlns:a16="http://schemas.microsoft.com/office/drawing/2014/main" id="{7069DCE5-469B-420A-9DDF-028B52A4D6E8}"/>
              </a:ext>
            </a:extLst>
          </p:cNvPr>
          <p:cNvSpPr txBox="1"/>
          <p:nvPr/>
        </p:nvSpPr>
        <p:spPr>
          <a:xfrm>
            <a:off x="534165" y="2086653"/>
            <a:ext cx="8075669" cy="762000"/>
          </a:xfrm>
          <a:prstGeom prst="rect">
            <a:avLst/>
          </a:prstGeom>
          <a:noFill/>
        </p:spPr>
        <p:txBody>
          <a:bodyPr vert="horz" wrap="square" rtlCol="0">
            <a:noAutofit/>
          </a:bodyPr>
          <a:lstStyle/>
          <a:p>
            <a:pPr marL="285750" indent="-285750" latinLnBrk="0">
              <a:buFont typeface="Arial" panose="020B0604020202020204" pitchFamily="34" charset="0"/>
              <a:buChar char="•"/>
            </a:pPr>
            <a:r>
              <a:rPr lang="en-US" sz="1400" dirty="0">
                <a:latin typeface="Arial" panose="020B0604020202020204" pitchFamily="34" charset="0"/>
                <a:ea typeface="Microsoft YaHei" panose="020B0503020204020204" pitchFamily="34" charset="-122"/>
              </a:rPr>
              <a:t>Based on the rearrangement of EHT data, pilot and null subcarrier indices of 242-tone RUs in 80 MHz PPDU defined above, </a:t>
            </a:r>
            <a:r>
              <a:rPr lang="en-US" sz="1400" dirty="0">
                <a:latin typeface="Arial" panose="020B0604020202020204" pitchFamily="34" charset="0"/>
                <a:ea typeface="Microsoft YaHei" panose="020B0503020204020204" pitchFamily="34" charset="-122"/>
                <a:cs typeface="Arial" panose="020B0604020202020204" pitchFamily="34" charset="0"/>
              </a:rPr>
              <a:t>intermediate 242-tone DRU tone indices with DRU BW 40 MHz are defined as:</a:t>
            </a:r>
          </a:p>
        </p:txBody>
      </p:sp>
      <p:sp>
        <p:nvSpPr>
          <p:cNvPr id="13" name="TextBox 12">
            <a:extLst>
              <a:ext uri="{FF2B5EF4-FFF2-40B4-BE49-F238E27FC236}">
                <a16:creationId xmlns:a16="http://schemas.microsoft.com/office/drawing/2014/main" id="{E49FDBBE-5067-4126-9FDB-060D9E2F3324}"/>
              </a:ext>
            </a:extLst>
          </p:cNvPr>
          <p:cNvSpPr txBox="1"/>
          <p:nvPr/>
        </p:nvSpPr>
        <p:spPr>
          <a:xfrm>
            <a:off x="616284" y="4348372"/>
            <a:ext cx="8080782" cy="1900028"/>
          </a:xfrm>
          <a:prstGeom prst="rect">
            <a:avLst/>
          </a:prstGeom>
          <a:noFill/>
        </p:spPr>
        <p:txBody>
          <a:bodyPr vert="horz" wrap="square" rtlCol="0">
            <a:noAutofit/>
          </a:bodyPr>
          <a:lstStyle/>
          <a:p>
            <a:pPr marL="285750" indent="-285750" latinLnBrk="0">
              <a:spcAft>
                <a:spcPts val="600"/>
              </a:spcAft>
              <a:buFont typeface="Arial" panose="020B0604020202020204" pitchFamily="34" charset="0"/>
              <a:buChar char="•"/>
            </a:pPr>
            <a:r>
              <a:rPr lang="en-US" sz="1400" dirty="0">
                <a:latin typeface="Arial" panose="020B0604020202020204" pitchFamily="34" charset="0"/>
                <a:ea typeface="Microsoft YaHei" panose="020B0503020204020204" pitchFamily="34" charset="-122"/>
                <a:cs typeface="Arial" panose="020B0604020202020204" pitchFamily="34" charset="0"/>
              </a:rPr>
              <a:t>242-tone DRU tone indices (‘IDX’) with DRU BW 40 MHz can be derived from the intermediate 242-tone DRU indices by shifting those tone indices as follows based on the EHT tone plan specified in an 80 MHz EHT PPDU</a:t>
            </a:r>
          </a:p>
          <a:p>
            <a:pPr latinLnBrk="0">
              <a:spcBef>
                <a:spcPts val="600"/>
              </a:spcBef>
            </a:pPr>
            <a:r>
              <a:rPr lang="en-US" sz="1400" i="1" dirty="0">
                <a:latin typeface="Arial" panose="020B0604020202020204" pitchFamily="34" charset="0"/>
                <a:ea typeface="Microsoft YaHei" panose="020B0503020204020204" pitchFamily="34" charset="-122"/>
                <a:cs typeface="Arial" panose="020B0604020202020204" pitchFamily="34" charset="0"/>
              </a:rPr>
              <a:t>     if ‘IDX’ </a:t>
            </a:r>
            <a:r>
              <a:rPr lang="en-US" sz="1400" i="1" dirty="0">
                <a:latin typeface="Arial" panose="020B0604020202020204" pitchFamily="34" charset="0"/>
                <a:ea typeface="Microsoft YaHei" panose="020B0503020204020204" pitchFamily="34" charset="-122"/>
              </a:rPr>
              <a:t>≤</a:t>
            </a:r>
            <a:r>
              <a:rPr lang="en-US" sz="1400" i="1" dirty="0">
                <a:latin typeface="Arial" panose="020B0604020202020204" pitchFamily="34" charset="0"/>
                <a:ea typeface="Microsoft YaHei" panose="020B0503020204020204" pitchFamily="34" charset="-122"/>
                <a:cs typeface="Arial" panose="020B0604020202020204" pitchFamily="34" charset="0"/>
              </a:rPr>
              <a:t> -254, </a:t>
            </a:r>
          </a:p>
          <a:p>
            <a:pPr latinLnBrk="0">
              <a:spcBef>
                <a:spcPts val="0"/>
              </a:spcBef>
            </a:pPr>
            <a:r>
              <a:rPr lang="en-US" sz="1400" i="1" dirty="0">
                <a:latin typeface="Arial" panose="020B0604020202020204" pitchFamily="34" charset="0"/>
                <a:ea typeface="Microsoft YaHei" panose="020B0503020204020204" pitchFamily="34" charset="-122"/>
                <a:cs typeface="Arial" panose="020B0604020202020204" pitchFamily="34" charset="0"/>
              </a:rPr>
              <a:t> 	‘IDX’ &lt;- 5</a:t>
            </a:r>
          </a:p>
          <a:p>
            <a:pPr latinLnBrk="0"/>
            <a:r>
              <a:rPr lang="en-US" sz="1400" i="1" dirty="0">
                <a:latin typeface="Arial" panose="020B0604020202020204" pitchFamily="34" charset="0"/>
                <a:ea typeface="Microsoft YaHei" panose="020B0503020204020204" pitchFamily="34" charset="-122"/>
              </a:rPr>
              <a:t>     else if -254 &lt; ‘IDX’ &lt; 254, </a:t>
            </a:r>
          </a:p>
          <a:p>
            <a:pPr latinLnBrk="0"/>
            <a:r>
              <a:rPr lang="en-US" sz="1400" i="1" dirty="0">
                <a:latin typeface="Arial" panose="020B0604020202020204" pitchFamily="34" charset="0"/>
                <a:ea typeface="Microsoft YaHei" panose="020B0503020204020204" pitchFamily="34" charset="-122"/>
              </a:rPr>
              <a:t>	‘IDX’ unchanged</a:t>
            </a:r>
          </a:p>
        </p:txBody>
      </p:sp>
      <p:sp>
        <p:nvSpPr>
          <p:cNvPr id="14" name="TextBox 13">
            <a:extLst>
              <a:ext uri="{FF2B5EF4-FFF2-40B4-BE49-F238E27FC236}">
                <a16:creationId xmlns:a16="http://schemas.microsoft.com/office/drawing/2014/main" id="{70CF6522-42E2-49EA-AF31-C86C3EDA3BD2}"/>
              </a:ext>
            </a:extLst>
          </p:cNvPr>
          <p:cNvSpPr txBox="1"/>
          <p:nvPr/>
        </p:nvSpPr>
        <p:spPr>
          <a:xfrm>
            <a:off x="534165" y="1529963"/>
            <a:ext cx="8373050" cy="421352"/>
          </a:xfrm>
          <a:prstGeom prst="rect">
            <a:avLst/>
          </a:prstGeom>
          <a:noFill/>
        </p:spPr>
        <p:txBody>
          <a:bodyPr vert="horz" wrap="square" rtlCol="0">
            <a:noAutofit/>
          </a:bodyPr>
          <a:lstStyle/>
          <a:p>
            <a:pPr latinLnBrk="0"/>
            <a:r>
              <a:rPr lang="en-US" sz="1600" i="1" dirty="0">
                <a:latin typeface="Arial" panose="020B0604020202020204" pitchFamily="34" charset="0"/>
                <a:ea typeface="Microsoft YaHei" panose="020B0503020204020204" pitchFamily="34" charset="-122"/>
              </a:rPr>
              <a:t>Case 1:</a:t>
            </a:r>
            <a:r>
              <a:rPr lang="en-US" sz="1600" dirty="0">
                <a:latin typeface="Arial" panose="020B0604020202020204" pitchFamily="34" charset="0"/>
                <a:ea typeface="Microsoft YaHei" panose="020B0503020204020204" pitchFamily="34" charset="-122"/>
              </a:rPr>
              <a:t> the last two 20 MHz subchannels are unavailable for tone distribution across subchannels </a:t>
            </a:r>
            <a:endParaRPr lang="en-US" sz="1600" dirty="0">
              <a:latin typeface="Arial" panose="020B0604020202020204" pitchFamily="34" charset="0"/>
              <a:ea typeface="Microsoft YaHei" panose="020B0503020204020204" pitchFamily="34" charset="-122"/>
              <a:cs typeface="Arial" panose="020B0604020202020204" pitchFamily="34" charset="0"/>
            </a:endParaRPr>
          </a:p>
        </p:txBody>
      </p:sp>
      <p:pic>
        <p:nvPicPr>
          <p:cNvPr id="3" name="Picture 2">
            <a:extLst>
              <a:ext uri="{FF2B5EF4-FFF2-40B4-BE49-F238E27FC236}">
                <a16:creationId xmlns:a16="http://schemas.microsoft.com/office/drawing/2014/main" id="{A3C14239-7422-4FB8-968F-A0006985586E}"/>
              </a:ext>
            </a:extLst>
          </p:cNvPr>
          <p:cNvPicPr>
            <a:picLocks noChangeAspect="1"/>
          </p:cNvPicPr>
          <p:nvPr/>
        </p:nvPicPr>
        <p:blipFill>
          <a:blip r:embed="rId2"/>
          <a:stretch>
            <a:fillRect/>
          </a:stretch>
        </p:blipFill>
        <p:spPr>
          <a:xfrm>
            <a:off x="914400" y="2990862"/>
            <a:ext cx="7543800" cy="802967"/>
          </a:xfrm>
          <a:prstGeom prst="rect">
            <a:avLst/>
          </a:prstGeom>
        </p:spPr>
      </p:pic>
    </p:spTree>
    <p:extLst>
      <p:ext uri="{BB962C8B-B14F-4D97-AF65-F5344CB8AC3E}">
        <p14:creationId xmlns:p14="http://schemas.microsoft.com/office/powerpoint/2010/main" val="744766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304800" y="685800"/>
            <a:ext cx="8373050" cy="831209"/>
          </a:xfrm>
        </p:spPr>
        <p:txBody>
          <a:bodyPr/>
          <a:lstStyle/>
          <a:p>
            <a:r>
              <a:rPr lang="en-US" sz="2800" dirty="0"/>
              <a:t>242-tone DRU tone indices with DRU BW 40 MHz in an 80 MHz PPDU</a:t>
            </a:r>
            <a:endParaRPr lang="ko-KR" altLang="en-US" sz="2800" dirty="0">
              <a:ea typeface="Gulim" panose="020B0600000101010101" pitchFamily="34" charset="-127"/>
            </a:endParaRPr>
          </a:p>
        </p:txBody>
      </p:sp>
      <p:sp>
        <p:nvSpPr>
          <p:cNvPr id="4" name="날짜 개체 틀 3"/>
          <p:cNvSpPr>
            <a:spLocks noGrp="1"/>
          </p:cNvSpPr>
          <p:nvPr>
            <p:ph type="dt" sz="quarter" idx="10"/>
          </p:nvPr>
        </p:nvSpPr>
        <p:spPr>
          <a:xfrm>
            <a:off x="696913" y="332601"/>
            <a:ext cx="1579600" cy="276999"/>
          </a:xfrm>
        </p:spPr>
        <p:txBody>
          <a:bodyPr/>
          <a:lstStyle/>
          <a:p>
            <a:pPr>
              <a:defRPr/>
            </a:pPr>
            <a:r>
              <a:rPr lang="en-US" altLang="zh-CN" dirty="0"/>
              <a:t>September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17</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
        <p:nvSpPr>
          <p:cNvPr id="12" name="TextBox 11">
            <a:extLst>
              <a:ext uri="{FF2B5EF4-FFF2-40B4-BE49-F238E27FC236}">
                <a16:creationId xmlns:a16="http://schemas.microsoft.com/office/drawing/2014/main" id="{7069DCE5-469B-420A-9DDF-028B52A4D6E8}"/>
              </a:ext>
            </a:extLst>
          </p:cNvPr>
          <p:cNvSpPr txBox="1"/>
          <p:nvPr/>
        </p:nvSpPr>
        <p:spPr>
          <a:xfrm>
            <a:off x="534165" y="2086653"/>
            <a:ext cx="8075669" cy="762000"/>
          </a:xfrm>
          <a:prstGeom prst="rect">
            <a:avLst/>
          </a:prstGeom>
          <a:noFill/>
        </p:spPr>
        <p:txBody>
          <a:bodyPr vert="horz" wrap="square" rtlCol="0">
            <a:noAutofit/>
          </a:bodyPr>
          <a:lstStyle/>
          <a:p>
            <a:pPr marL="285750" indent="-285750" latinLnBrk="0">
              <a:buFont typeface="Arial" panose="020B0604020202020204" pitchFamily="34" charset="0"/>
              <a:buChar char="•"/>
            </a:pPr>
            <a:r>
              <a:rPr lang="en-US" sz="1400" dirty="0">
                <a:latin typeface="Arial" panose="020B0604020202020204" pitchFamily="34" charset="0"/>
                <a:ea typeface="Microsoft YaHei" panose="020B0503020204020204" pitchFamily="34" charset="-122"/>
              </a:rPr>
              <a:t>Based on the rearrangement of EHT data, pilot and null subcarrier indices of 242-tone RUs in 80 MHz PPDU defined above, </a:t>
            </a:r>
            <a:r>
              <a:rPr lang="en-US" sz="1400" dirty="0">
                <a:latin typeface="Arial" panose="020B0604020202020204" pitchFamily="34" charset="0"/>
                <a:ea typeface="Microsoft YaHei" panose="020B0503020204020204" pitchFamily="34" charset="-122"/>
                <a:cs typeface="Arial" panose="020B0604020202020204" pitchFamily="34" charset="0"/>
              </a:rPr>
              <a:t>intermediate 242-tone DRU tone indices with DRU BW 40 MHz are defined as:</a:t>
            </a:r>
          </a:p>
        </p:txBody>
      </p:sp>
      <p:sp>
        <p:nvSpPr>
          <p:cNvPr id="13" name="TextBox 12">
            <a:extLst>
              <a:ext uri="{FF2B5EF4-FFF2-40B4-BE49-F238E27FC236}">
                <a16:creationId xmlns:a16="http://schemas.microsoft.com/office/drawing/2014/main" id="{E49FDBBE-5067-4126-9FDB-060D9E2F3324}"/>
              </a:ext>
            </a:extLst>
          </p:cNvPr>
          <p:cNvSpPr txBox="1"/>
          <p:nvPr/>
        </p:nvSpPr>
        <p:spPr>
          <a:xfrm>
            <a:off x="616284" y="4348372"/>
            <a:ext cx="8080782" cy="1900028"/>
          </a:xfrm>
          <a:prstGeom prst="rect">
            <a:avLst/>
          </a:prstGeom>
          <a:noFill/>
        </p:spPr>
        <p:txBody>
          <a:bodyPr vert="horz" wrap="square" rtlCol="0">
            <a:noAutofit/>
          </a:bodyPr>
          <a:lstStyle/>
          <a:p>
            <a:pPr marL="285750" indent="-285750" latinLnBrk="0">
              <a:spcAft>
                <a:spcPts val="600"/>
              </a:spcAft>
              <a:buFont typeface="Arial" panose="020B0604020202020204" pitchFamily="34" charset="0"/>
              <a:buChar char="•"/>
            </a:pPr>
            <a:r>
              <a:rPr lang="en-US" sz="1400" dirty="0">
                <a:latin typeface="Arial" panose="020B0604020202020204" pitchFamily="34" charset="0"/>
                <a:ea typeface="Microsoft YaHei" panose="020B0503020204020204" pitchFamily="34" charset="-122"/>
                <a:cs typeface="Arial" panose="020B0604020202020204" pitchFamily="34" charset="0"/>
              </a:rPr>
              <a:t>242-tone DRU tone indices (‘IDX’) with DRU BW 40 MHz can be derived from the intermediate 242-tone DRU indices by shifting those tone indices as follows based on the EHT tone plan specified in an 80 MHz EHT PPDU</a:t>
            </a:r>
          </a:p>
          <a:p>
            <a:pPr latinLnBrk="0">
              <a:spcBef>
                <a:spcPts val="600"/>
              </a:spcBef>
            </a:pPr>
            <a:r>
              <a:rPr lang="en-US" sz="1400" i="1" dirty="0">
                <a:latin typeface="Arial" panose="020B0604020202020204" pitchFamily="34" charset="0"/>
                <a:ea typeface="Microsoft YaHei" panose="020B0503020204020204" pitchFamily="34" charset="-122"/>
                <a:cs typeface="Arial" panose="020B0604020202020204" pitchFamily="34" charset="0"/>
              </a:rPr>
              <a:t>     if ‘IDX’ </a:t>
            </a:r>
            <a:r>
              <a:rPr lang="en-US" sz="1400" i="1" dirty="0">
                <a:latin typeface="Arial" panose="020B0604020202020204" pitchFamily="34" charset="0"/>
                <a:ea typeface="Microsoft YaHei" panose="020B0503020204020204" pitchFamily="34" charset="-122"/>
              </a:rPr>
              <a:t>≤</a:t>
            </a:r>
            <a:r>
              <a:rPr lang="en-US" sz="1400" i="1" dirty="0">
                <a:latin typeface="Arial" panose="020B0604020202020204" pitchFamily="34" charset="0"/>
                <a:ea typeface="Microsoft YaHei" panose="020B0503020204020204" pitchFamily="34" charset="-122"/>
                <a:cs typeface="Arial" panose="020B0604020202020204" pitchFamily="34" charset="0"/>
              </a:rPr>
              <a:t> -254, </a:t>
            </a:r>
          </a:p>
          <a:p>
            <a:pPr latinLnBrk="0">
              <a:spcBef>
                <a:spcPts val="0"/>
              </a:spcBef>
            </a:pPr>
            <a:r>
              <a:rPr lang="en-US" sz="1400" i="1" dirty="0">
                <a:latin typeface="Arial" panose="020B0604020202020204" pitchFamily="34" charset="0"/>
                <a:ea typeface="Microsoft YaHei" panose="020B0503020204020204" pitchFamily="34" charset="-122"/>
                <a:cs typeface="Arial" panose="020B0604020202020204" pitchFamily="34" charset="0"/>
              </a:rPr>
              <a:t> 	‘IDX’ &lt;- 5</a:t>
            </a:r>
          </a:p>
          <a:p>
            <a:pPr latinLnBrk="0"/>
            <a:r>
              <a:rPr lang="en-US" sz="1400" i="1" dirty="0">
                <a:latin typeface="Arial" panose="020B0604020202020204" pitchFamily="34" charset="0"/>
                <a:ea typeface="Microsoft YaHei" panose="020B0503020204020204" pitchFamily="34" charset="-122"/>
              </a:rPr>
              <a:t>     else if ‘IDX’ ≥ 254, </a:t>
            </a:r>
          </a:p>
          <a:p>
            <a:pPr latinLnBrk="0"/>
            <a:r>
              <a:rPr lang="en-US" sz="1400" i="1" dirty="0">
                <a:latin typeface="Arial" panose="020B0604020202020204" pitchFamily="34" charset="0"/>
                <a:ea typeface="Microsoft YaHei" panose="020B0503020204020204" pitchFamily="34" charset="-122"/>
              </a:rPr>
              <a:t>	‘IDX’ -&gt; 5</a:t>
            </a:r>
          </a:p>
        </p:txBody>
      </p:sp>
      <p:sp>
        <p:nvSpPr>
          <p:cNvPr id="14" name="TextBox 13">
            <a:extLst>
              <a:ext uri="{FF2B5EF4-FFF2-40B4-BE49-F238E27FC236}">
                <a16:creationId xmlns:a16="http://schemas.microsoft.com/office/drawing/2014/main" id="{70CF6522-42E2-49EA-AF31-C86C3EDA3BD2}"/>
              </a:ext>
            </a:extLst>
          </p:cNvPr>
          <p:cNvSpPr txBox="1"/>
          <p:nvPr/>
        </p:nvSpPr>
        <p:spPr>
          <a:xfrm>
            <a:off x="534165" y="1529963"/>
            <a:ext cx="8373050" cy="421352"/>
          </a:xfrm>
          <a:prstGeom prst="rect">
            <a:avLst/>
          </a:prstGeom>
          <a:noFill/>
        </p:spPr>
        <p:txBody>
          <a:bodyPr vert="horz" wrap="square" rtlCol="0">
            <a:noAutofit/>
          </a:bodyPr>
          <a:lstStyle/>
          <a:p>
            <a:pPr latinLnBrk="0"/>
            <a:r>
              <a:rPr lang="en-US" sz="1600" i="1" dirty="0">
                <a:latin typeface="Arial" panose="020B0604020202020204" pitchFamily="34" charset="0"/>
                <a:ea typeface="Microsoft YaHei" panose="020B0503020204020204" pitchFamily="34" charset="-122"/>
              </a:rPr>
              <a:t>Case 1:</a:t>
            </a:r>
            <a:r>
              <a:rPr lang="en-US" sz="1600" dirty="0">
                <a:latin typeface="Arial" panose="020B0604020202020204" pitchFamily="34" charset="0"/>
                <a:ea typeface="Microsoft YaHei" panose="020B0503020204020204" pitchFamily="34" charset="-122"/>
              </a:rPr>
              <a:t> the second and third 20 MHz subchannels are unavailable for tone distribution across subchannels </a:t>
            </a:r>
            <a:endParaRPr lang="en-US" sz="1600" dirty="0">
              <a:latin typeface="Arial" panose="020B0604020202020204" pitchFamily="34" charset="0"/>
              <a:ea typeface="Microsoft YaHei" panose="020B0503020204020204" pitchFamily="34" charset="-122"/>
              <a:cs typeface="Arial" panose="020B0604020202020204" pitchFamily="34" charset="0"/>
            </a:endParaRPr>
          </a:p>
        </p:txBody>
      </p:sp>
      <p:pic>
        <p:nvPicPr>
          <p:cNvPr id="2" name="Picture 1">
            <a:extLst>
              <a:ext uri="{FF2B5EF4-FFF2-40B4-BE49-F238E27FC236}">
                <a16:creationId xmlns:a16="http://schemas.microsoft.com/office/drawing/2014/main" id="{59E82414-9D91-4C11-93B4-3DC5D797FC2A}"/>
              </a:ext>
            </a:extLst>
          </p:cNvPr>
          <p:cNvPicPr>
            <a:picLocks noChangeAspect="1"/>
          </p:cNvPicPr>
          <p:nvPr/>
        </p:nvPicPr>
        <p:blipFill>
          <a:blip r:embed="rId2"/>
          <a:stretch>
            <a:fillRect/>
          </a:stretch>
        </p:blipFill>
        <p:spPr>
          <a:xfrm>
            <a:off x="960780" y="2848653"/>
            <a:ext cx="7391790" cy="1488381"/>
          </a:xfrm>
          <a:prstGeom prst="rect">
            <a:avLst/>
          </a:prstGeom>
        </p:spPr>
      </p:pic>
    </p:spTree>
    <p:extLst>
      <p:ext uri="{BB962C8B-B14F-4D97-AF65-F5344CB8AC3E}">
        <p14:creationId xmlns:p14="http://schemas.microsoft.com/office/powerpoint/2010/main" val="1264704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685800" y="685800"/>
            <a:ext cx="7772400" cy="685800"/>
          </a:xfrm>
        </p:spPr>
        <p:txBody>
          <a:bodyPr/>
          <a:lstStyle/>
          <a:p>
            <a:r>
              <a:rPr lang="en-US" altLang="ko-KR" dirty="0">
                <a:ea typeface="Gulim" panose="020B0600000101010101" pitchFamily="34" charset="-127"/>
              </a:rPr>
              <a:t>Summary</a:t>
            </a:r>
            <a:endParaRPr lang="ko-KR" altLang="en-US" dirty="0">
              <a:ea typeface="Gulim" panose="020B0600000101010101" pitchFamily="34" charset="-127"/>
            </a:endParaRPr>
          </a:p>
        </p:txBody>
      </p:sp>
      <p:sp>
        <p:nvSpPr>
          <p:cNvPr id="4" name="날짜 개체 틀 3"/>
          <p:cNvSpPr>
            <a:spLocks noGrp="1"/>
          </p:cNvSpPr>
          <p:nvPr>
            <p:ph type="dt" sz="quarter" idx="10"/>
          </p:nvPr>
        </p:nvSpPr>
        <p:spPr>
          <a:xfrm>
            <a:off x="696913" y="332601"/>
            <a:ext cx="1579600" cy="276999"/>
          </a:xfrm>
        </p:spPr>
        <p:txBody>
          <a:bodyPr/>
          <a:lstStyle/>
          <a:p>
            <a:pPr>
              <a:defRPr/>
            </a:pPr>
            <a:r>
              <a:rPr lang="en-US" altLang="zh-CN" dirty="0"/>
              <a:t>September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18</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
        <p:nvSpPr>
          <p:cNvPr id="7" name="내용 개체 틀 2">
            <a:extLst>
              <a:ext uri="{FF2B5EF4-FFF2-40B4-BE49-F238E27FC236}">
                <a16:creationId xmlns:a16="http://schemas.microsoft.com/office/drawing/2014/main" id="{C7DE3C47-F3CA-487B-B9E2-1CB1D38545F8}"/>
              </a:ext>
            </a:extLst>
          </p:cNvPr>
          <p:cNvSpPr txBox="1">
            <a:spLocks/>
          </p:cNvSpPr>
          <p:nvPr/>
        </p:nvSpPr>
        <p:spPr bwMode="auto">
          <a:xfrm>
            <a:off x="842963" y="1828800"/>
            <a:ext cx="75390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atinLnBrk="0">
              <a:spcBef>
                <a:spcPts val="600"/>
              </a:spcBef>
              <a:buFont typeface="Arial" panose="020B0604020202020204" pitchFamily="34" charset="0"/>
              <a:buChar char="•"/>
            </a:pPr>
            <a:r>
              <a:rPr kumimoji="0" lang="en-US" altLang="zh-CN" sz="1600" b="0" kern="0" dirty="0">
                <a:ea typeface="Microsoft YaHei" panose="020B0503020204020204" pitchFamily="34" charset="-122"/>
              </a:rPr>
              <a:t>This contribution further proposes DRU tone distributions in an 80 MHz PPDU with or without unavailable subchannels for tone distribution across subchannels.</a:t>
            </a:r>
          </a:p>
          <a:p>
            <a:pPr latinLnBrk="0">
              <a:spcBef>
                <a:spcPts val="600"/>
              </a:spcBef>
              <a:buFont typeface="Arial" panose="020B0604020202020204" pitchFamily="34" charset="0"/>
              <a:buChar char="•"/>
            </a:pPr>
            <a:r>
              <a:rPr kumimoji="0" lang="en-US" altLang="zh-CN" sz="1600" b="0" kern="0" dirty="0">
                <a:ea typeface="Microsoft YaHei" panose="020B0503020204020204" pitchFamily="34" charset="-122"/>
              </a:rPr>
              <a:t>It is achievable to implement DRU tone distribution for DRU BW 60 MHz with </a:t>
            </a:r>
            <a:r>
              <a:rPr lang="en-US" sz="1600" b="0" dirty="0">
                <a:ea typeface="Microsoft YaHei" panose="020B0503020204020204" pitchFamily="34" charset="-122"/>
              </a:rPr>
              <a:t>group index shifting</a:t>
            </a:r>
            <a:r>
              <a:rPr kumimoji="0" lang="en-US" altLang="zh-CN" sz="1600" b="0" kern="0" dirty="0">
                <a:ea typeface="Microsoft YaHei" panose="020B0503020204020204" pitchFamily="34" charset="-122"/>
              </a:rPr>
              <a:t>.</a:t>
            </a:r>
          </a:p>
          <a:p>
            <a:pPr latinLnBrk="0">
              <a:spcBef>
                <a:spcPts val="1200"/>
              </a:spcBef>
              <a:buFont typeface="Arial" panose="020B0604020202020204" pitchFamily="34" charset="0"/>
              <a:buChar char="•"/>
            </a:pPr>
            <a:r>
              <a:rPr kumimoji="0" lang="en-US" altLang="zh-CN" sz="1600" b="0" kern="0" dirty="0">
                <a:ea typeface="Microsoft YaHei" panose="020B0503020204020204" pitchFamily="34" charset="-122"/>
              </a:rPr>
              <a:t>DRU tone distributions for DRU BWs of 40, 60 and 80 MHz in an 80 MHz PPDU can be derived based on the defined DRU tone distributions for DRU BW of 20 </a:t>
            </a:r>
            <a:r>
              <a:rPr kumimoji="0" lang="en-US" altLang="zh-CN" sz="1600" b="0" kern="0" dirty="0" err="1">
                <a:ea typeface="Microsoft YaHei" panose="020B0503020204020204" pitchFamily="34" charset="-122"/>
              </a:rPr>
              <a:t>MHz.</a:t>
            </a:r>
            <a:endParaRPr kumimoji="0" lang="en-US" altLang="zh-CN" sz="1600" b="0" kern="0" dirty="0">
              <a:ea typeface="Microsoft YaHei" panose="020B0503020204020204" pitchFamily="34" charset="-122"/>
            </a:endParaRPr>
          </a:p>
          <a:p>
            <a:pPr latinLnBrk="0">
              <a:spcBef>
                <a:spcPts val="1200"/>
              </a:spcBef>
              <a:buFont typeface="Arial" panose="020B0604020202020204" pitchFamily="34" charset="0"/>
              <a:buChar char="•"/>
            </a:pPr>
            <a:r>
              <a:rPr lang="en-US" sz="1600" b="0" dirty="0">
                <a:ea typeface="Microsoft YaHei" panose="020B0503020204020204" pitchFamily="34" charset="-122"/>
              </a:rPr>
              <a:t>Tone indices of 26-, 52-, 106- and 242-tone DURs can be simply derived from those corresponding to the based DRU only with tone index shifting.</a:t>
            </a:r>
          </a:p>
        </p:txBody>
      </p:sp>
    </p:spTree>
    <p:extLst>
      <p:ext uri="{BB962C8B-B14F-4D97-AF65-F5344CB8AC3E}">
        <p14:creationId xmlns:p14="http://schemas.microsoft.com/office/powerpoint/2010/main" val="2226827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87387"/>
          </a:xfrm>
        </p:spPr>
        <p:txBody>
          <a:bodyPr/>
          <a:lstStyle/>
          <a:p>
            <a:r>
              <a:rPr lang="en-US" altLang="zh-CN" dirty="0"/>
              <a:t>Reference</a:t>
            </a:r>
            <a:endParaRPr lang="zh-CN" altLang="en-US" dirty="0"/>
          </a:p>
        </p:txBody>
      </p:sp>
      <p:sp>
        <p:nvSpPr>
          <p:cNvPr id="3" name="Content Placeholder 2"/>
          <p:cNvSpPr>
            <a:spLocks noGrp="1"/>
          </p:cNvSpPr>
          <p:nvPr>
            <p:ph idx="1"/>
          </p:nvPr>
        </p:nvSpPr>
        <p:spPr>
          <a:xfrm>
            <a:off x="696912" y="1524000"/>
            <a:ext cx="7989888" cy="4572000"/>
          </a:xfrm>
        </p:spPr>
        <p:txBody>
          <a:bodyPr/>
          <a:lstStyle/>
          <a:p>
            <a:pPr marL="0" indent="0">
              <a:buNone/>
            </a:pPr>
            <a:r>
              <a:rPr lang="en-US" altLang="zh-CN" sz="1600" b="0" dirty="0"/>
              <a:t>[1] </a:t>
            </a:r>
            <a:r>
              <a:rPr lang="en-US" sz="1600" b="0" kern="1200" dirty="0">
                <a:ea typeface="宋体" panose="02010600030101010101" pitchFamily="2" charset="-122"/>
              </a:rPr>
              <a:t>802.11-23-0037r0, UHR Feature to Overcome PSD Limitations: Distributed-Tone Resource Units, Jan. 2023.</a:t>
            </a:r>
          </a:p>
          <a:p>
            <a:pPr marL="0" indent="0">
              <a:buNone/>
            </a:pPr>
            <a:r>
              <a:rPr lang="en-US" altLang="zh-CN" sz="1600" b="0" dirty="0"/>
              <a:t>[2] 802.</a:t>
            </a:r>
            <a:r>
              <a:rPr lang="en-US" sz="1600" b="0" dirty="0"/>
              <a:t>11-23/2021r1, Principle and methodology for DRU tone plan design, Jan. 2024.</a:t>
            </a:r>
            <a:endParaRPr lang="en-US" altLang="zh-CN" sz="1600" b="0" dirty="0"/>
          </a:p>
          <a:p>
            <a:pPr marL="0" indent="0">
              <a:buNone/>
            </a:pPr>
            <a:r>
              <a:rPr lang="en-US" altLang="zh-CN" sz="1600" b="0" dirty="0"/>
              <a:t>[3] 802.11-24/0468r2, </a:t>
            </a:r>
            <a:r>
              <a:rPr lang="da-DK" sz="1600" b="0" dirty="0">
                <a:ea typeface="Times New Roman" panose="02020603050405020304" pitchFamily="18" charset="0"/>
                <a:cs typeface="Calibri" panose="020F0502020204030204" pitchFamily="34" charset="0"/>
              </a:rPr>
              <a:t>DRU tone plan for 11bn</a:t>
            </a:r>
            <a:r>
              <a:rPr lang="en-US" altLang="zh-CN" sz="1600" b="0" dirty="0"/>
              <a:t>, May 2024.</a:t>
            </a:r>
          </a:p>
          <a:p>
            <a:pPr marL="0" indent="0">
              <a:buNone/>
            </a:pPr>
            <a:r>
              <a:rPr lang="en-US" altLang="zh-CN" sz="1600" b="0" dirty="0"/>
              <a:t>[4] 802.11-24/1465r1, Updated Proposal for 80MHz DRU Tone Plan, Sept. 2024.</a:t>
            </a:r>
          </a:p>
          <a:p>
            <a:pPr marL="0" indent="0">
              <a:buNone/>
            </a:pPr>
            <a:r>
              <a:rPr lang="en-US" altLang="zh-CN" sz="1600" b="0" dirty="0"/>
              <a:t>[5] 802.11-24/0767r0, </a:t>
            </a:r>
            <a:r>
              <a:rPr lang="en-US" sz="1600" b="0" dirty="0"/>
              <a:t>20 MHz Tone Plan and Pilot Design for DRU Follow Up, May 2024.</a:t>
            </a:r>
            <a:endParaRPr lang="en-US" altLang="zh-CN" sz="1600" b="0" dirty="0"/>
          </a:p>
          <a:p>
            <a:pPr marL="0" indent="0">
              <a:buNone/>
            </a:pPr>
            <a:r>
              <a:rPr lang="en-US" altLang="zh-CN" sz="1600" b="0" dirty="0"/>
              <a:t>[6] 802.11-24/0766r2, Distribution Bandwidth within 80 MHz for DRU, May 2024.</a:t>
            </a:r>
          </a:p>
          <a:p>
            <a:pPr marL="0" indent="0">
              <a:buNone/>
            </a:pPr>
            <a:r>
              <a:rPr lang="en-US" altLang="zh-CN" sz="1600" b="0" dirty="0"/>
              <a:t>[7] 802.11-24/1245r0, Tone distribution in DRU with preamble puncturing, July 2024.</a:t>
            </a:r>
          </a:p>
          <a:p>
            <a:pPr marL="0" indent="0">
              <a:buNone/>
            </a:pPr>
            <a:r>
              <a:rPr lang="en-US" altLang="zh-CN" sz="1600" b="0" dirty="0"/>
              <a:t>[8] 802.11-24/1189r1, DRU Transmission on Frequency Subblocks of Wide Bandwidth PPDU, July 2024</a:t>
            </a:r>
          </a:p>
          <a:p>
            <a:pPr marL="0" indent="0">
              <a:buNone/>
            </a:pPr>
            <a:endParaRPr lang="en-US" altLang="zh-CN" sz="1600" b="0" dirty="0"/>
          </a:p>
          <a:p>
            <a:pPr marL="0" indent="0">
              <a:buNone/>
            </a:pPr>
            <a:endParaRPr lang="en-US" sz="1600" b="0" dirty="0"/>
          </a:p>
        </p:txBody>
      </p:sp>
      <p:sp>
        <p:nvSpPr>
          <p:cNvPr id="4" name="Date Placeholder 3"/>
          <p:cNvSpPr>
            <a:spLocks noGrp="1"/>
          </p:cNvSpPr>
          <p:nvPr>
            <p:ph type="dt" sz="half" idx="10"/>
          </p:nvPr>
        </p:nvSpPr>
        <p:spPr>
          <a:xfrm>
            <a:off x="696913" y="332601"/>
            <a:ext cx="1579600" cy="276999"/>
          </a:xfrm>
        </p:spPr>
        <p:txBody>
          <a:bodyPr/>
          <a:lstStyle/>
          <a:p>
            <a:pPr>
              <a:defRPr/>
            </a:pPr>
            <a:r>
              <a:rPr lang="en-US" altLang="zh-CN" dirty="0"/>
              <a:t>September 2024</a:t>
            </a:r>
            <a:endParaRPr lang="en-US" altLang="ko-KR" dirty="0"/>
          </a:p>
        </p:txBody>
      </p:sp>
      <p:sp>
        <p:nvSpPr>
          <p:cNvPr id="6" name="Slide Number Placeholder 5"/>
          <p:cNvSpPr>
            <a:spLocks noGrp="1"/>
          </p:cNvSpPr>
          <p:nvPr>
            <p:ph type="sldNum" sz="quarter" idx="12"/>
          </p:nvPr>
        </p:nvSpPr>
        <p:spPr/>
        <p:txBody>
          <a:bodyPr/>
          <a:lstStyle/>
          <a:p>
            <a:r>
              <a:rPr lang="en-US" altLang="ko-KR"/>
              <a:t>Slide </a:t>
            </a:r>
            <a:fld id="{E792CD62-9AAA-4B66-A216-7F1F565D5B47}" type="slidenum">
              <a:rPr lang="en-US" altLang="ko-KR" smtClean="0"/>
              <a:pPr/>
              <a:t>19</a:t>
            </a:fld>
            <a:endParaRPr lang="en-US" altLang="ko-KR"/>
          </a:p>
        </p:txBody>
      </p:sp>
      <p:sp>
        <p:nvSpPr>
          <p:cNvPr id="7"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Tree>
    <p:extLst>
      <p:ext uri="{BB962C8B-B14F-4D97-AF65-F5344CB8AC3E}">
        <p14:creationId xmlns:p14="http://schemas.microsoft.com/office/powerpoint/2010/main" val="102452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685800" y="609600"/>
            <a:ext cx="7772400" cy="685800"/>
          </a:xfrm>
        </p:spPr>
        <p:txBody>
          <a:bodyPr/>
          <a:lstStyle/>
          <a:p>
            <a:r>
              <a:rPr lang="en-US" altLang="zh-CN" dirty="0">
                <a:ea typeface="Gulim" panose="020B0600000101010101" pitchFamily="34" charset="-127"/>
              </a:rPr>
              <a:t>Introduction</a:t>
            </a:r>
            <a:endParaRPr lang="ko-KR" altLang="en-US" dirty="0">
              <a:ea typeface="Gulim" panose="020B0600000101010101" pitchFamily="34" charset="-127"/>
            </a:endParaRPr>
          </a:p>
        </p:txBody>
      </p:sp>
      <p:sp>
        <p:nvSpPr>
          <p:cNvPr id="5123" name="내용 개체 틀 2"/>
          <p:cNvSpPr>
            <a:spLocks noGrp="1"/>
          </p:cNvSpPr>
          <p:nvPr>
            <p:ph idx="1"/>
          </p:nvPr>
        </p:nvSpPr>
        <p:spPr>
          <a:xfrm>
            <a:off x="381000" y="1371599"/>
            <a:ext cx="8534400" cy="4876801"/>
          </a:xfrm>
        </p:spPr>
        <p:txBody>
          <a:bodyPr/>
          <a:lstStyle/>
          <a:p>
            <a:r>
              <a:rPr lang="en-US" altLang="zh-CN" sz="1600" b="0" dirty="0"/>
              <a:t>Distributed RU (DRU) has been proposed [1] to maximize per-subcarrier transmit power. DRU tone plan designs have been outlined in [2]-[5]. </a:t>
            </a:r>
          </a:p>
          <a:p>
            <a:pPr>
              <a:spcBef>
                <a:spcPts val="1200"/>
              </a:spcBef>
            </a:pPr>
            <a:r>
              <a:rPr lang="en-US" altLang="zh-CN" sz="1600" b="0" dirty="0"/>
              <a:t>When a 20 MHz subchannel is punctured, or allocated dedicated for RRUs or a 20 MHz operation device, this subchannel is unavailable for tone distribution across 20 MHz subchannels.</a:t>
            </a:r>
          </a:p>
          <a:p>
            <a:pPr>
              <a:spcBef>
                <a:spcPts val="1200"/>
              </a:spcBef>
            </a:pPr>
            <a:r>
              <a:rPr lang="en-US" altLang="zh-CN" sz="1600" b="0" dirty="0"/>
              <a:t>When one 20 MHz subchannel is unavailable for tone distribution across 20 MHz subchannels in an 80 MHz PPDU, it implies that subcarriers can be distributed over a maximum 60 MHz spectrum. In [6], it is proposed to distribute subcarriers only over 20 MHz and 40 MHz, resulting in ~4.7 dB and ~1.7 dB losses in terms of per-tone Tx power for 242-tone DRUs, respectively, when compared to tone distribution over the maximum available 60 </a:t>
            </a:r>
            <a:r>
              <a:rPr lang="en-US" altLang="zh-CN" sz="1600" b="0" dirty="0" err="1"/>
              <a:t>MHz.</a:t>
            </a:r>
            <a:r>
              <a:rPr lang="en-US" altLang="zh-CN" sz="1600" b="0" dirty="0"/>
              <a:t>  </a:t>
            </a:r>
          </a:p>
          <a:p>
            <a:pPr>
              <a:spcBef>
                <a:spcPts val="1200"/>
              </a:spcBef>
            </a:pPr>
            <a:r>
              <a:rPr lang="en-US" altLang="zh-CN" sz="1600" b="0" dirty="0"/>
              <a:t>Furthermore, for simple implementation, tone shifting is considered in [7], [8]. In [7], a method is proposed with an introduction of a universal tone mappings between 26-tone DRUs and a 242-tone RU per 20 </a:t>
            </a:r>
            <a:r>
              <a:rPr lang="en-US" altLang="zh-CN" sz="1600" b="0" dirty="0" err="1"/>
              <a:t>MHz.</a:t>
            </a:r>
            <a:r>
              <a:rPr lang="en-US" altLang="zh-CN" sz="1600" b="0" dirty="0"/>
              <a:t> Tone distributions for different configurations, e.g., DRU sizes (52- and 106-tone), DRU BWs (with or without punctured subchannels) within an 80 MHz PPDU and PPDU BWs can be derived from base DRU mapping with tone shifting. </a:t>
            </a:r>
          </a:p>
          <a:p>
            <a:pPr>
              <a:spcBef>
                <a:spcPts val="600"/>
              </a:spcBef>
            </a:pPr>
            <a:r>
              <a:rPr lang="en-US" altLang="zh-CN" sz="1600" b="0" dirty="0"/>
              <a:t>This contribution follows the methodology proposed in [7] and further considers universal tone mappings between 26-tone DRUs and a 242-tone RU per 20 </a:t>
            </a:r>
            <a:r>
              <a:rPr lang="en-US" altLang="zh-CN" sz="1600" b="0" dirty="0" err="1"/>
              <a:t>MHz.</a:t>
            </a:r>
            <a:endParaRPr lang="en-US" altLang="zh-CN" sz="1600" b="0" dirty="0"/>
          </a:p>
        </p:txBody>
      </p:sp>
      <p:sp>
        <p:nvSpPr>
          <p:cNvPr id="4" name="날짜 개체 틀 3"/>
          <p:cNvSpPr>
            <a:spLocks noGrp="1"/>
          </p:cNvSpPr>
          <p:nvPr>
            <p:ph type="dt" sz="quarter" idx="10"/>
          </p:nvPr>
        </p:nvSpPr>
        <p:spPr>
          <a:xfrm>
            <a:off x="696913" y="332601"/>
            <a:ext cx="1579600" cy="276999"/>
          </a:xfrm>
        </p:spPr>
        <p:txBody>
          <a:bodyPr/>
          <a:lstStyle/>
          <a:p>
            <a:pPr>
              <a:defRPr/>
            </a:pPr>
            <a:r>
              <a:rPr lang="en-US" altLang="zh-CN" dirty="0"/>
              <a:t>September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2</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685800" y="685800"/>
            <a:ext cx="7772400" cy="685800"/>
          </a:xfrm>
        </p:spPr>
        <p:txBody>
          <a:bodyPr/>
          <a:lstStyle/>
          <a:p>
            <a:r>
              <a:rPr lang="en-US" altLang="ko-KR" dirty="0">
                <a:ea typeface="Gulim" panose="020B0600000101010101" pitchFamily="34" charset="-127"/>
              </a:rPr>
              <a:t>Straw Poll</a:t>
            </a:r>
            <a:endParaRPr lang="ko-KR" altLang="en-US" dirty="0">
              <a:ea typeface="Gulim" panose="020B0600000101010101" pitchFamily="34" charset="-127"/>
            </a:endParaRPr>
          </a:p>
        </p:txBody>
      </p:sp>
      <p:sp>
        <p:nvSpPr>
          <p:cNvPr id="5123" name="내용 개체 틀 2"/>
          <p:cNvSpPr>
            <a:spLocks noGrp="1"/>
          </p:cNvSpPr>
          <p:nvPr>
            <p:ph idx="1"/>
          </p:nvPr>
        </p:nvSpPr>
        <p:spPr>
          <a:xfrm>
            <a:off x="304800" y="1367119"/>
            <a:ext cx="8534400" cy="5108294"/>
          </a:xfrm>
        </p:spPr>
        <p:txBody>
          <a:bodyPr/>
          <a:lstStyle/>
          <a:p>
            <a:pPr>
              <a:buFont typeface="Arial" pitchFamily="34" charset="0"/>
              <a:buChar char="•"/>
            </a:pPr>
            <a:endParaRPr lang="en-US" altLang="zh-CN" sz="2000" dirty="0"/>
          </a:p>
          <a:p>
            <a:pPr marL="0" indent="0">
              <a:buNone/>
            </a:pPr>
            <a:endParaRPr lang="en-US" altLang="zh-CN" sz="2000" dirty="0"/>
          </a:p>
        </p:txBody>
      </p:sp>
      <p:sp>
        <p:nvSpPr>
          <p:cNvPr id="4" name="날짜 개체 틀 3"/>
          <p:cNvSpPr>
            <a:spLocks noGrp="1"/>
          </p:cNvSpPr>
          <p:nvPr>
            <p:ph type="dt" sz="quarter" idx="10"/>
          </p:nvPr>
        </p:nvSpPr>
        <p:spPr>
          <a:xfrm>
            <a:off x="696913" y="332601"/>
            <a:ext cx="1579600" cy="276999"/>
          </a:xfrm>
        </p:spPr>
        <p:txBody>
          <a:bodyPr/>
          <a:lstStyle/>
          <a:p>
            <a:pPr>
              <a:defRPr/>
            </a:pPr>
            <a:r>
              <a:rPr lang="en-US" altLang="zh-CN" dirty="0"/>
              <a:t>September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20</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
        <p:nvSpPr>
          <p:cNvPr id="7" name="내용 개체 틀 2">
            <a:extLst>
              <a:ext uri="{FF2B5EF4-FFF2-40B4-BE49-F238E27FC236}">
                <a16:creationId xmlns:a16="http://schemas.microsoft.com/office/drawing/2014/main" id="{B709FF80-277E-4F0B-B58E-B7EC17FCBE99}"/>
              </a:ext>
            </a:extLst>
          </p:cNvPr>
          <p:cNvSpPr txBox="1">
            <a:spLocks/>
          </p:cNvSpPr>
          <p:nvPr/>
        </p:nvSpPr>
        <p:spPr bwMode="auto">
          <a:xfrm>
            <a:off x="685800" y="1336951"/>
            <a:ext cx="7991475" cy="79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latinLnBrk="0">
              <a:spcBef>
                <a:spcPts val="600"/>
              </a:spcBef>
              <a:buNone/>
            </a:pPr>
            <a:r>
              <a:rPr kumimoji="0" lang="en-US" altLang="zh-CN" sz="2000" kern="0" dirty="0">
                <a:ea typeface="Microsoft YaHei" panose="020B0503020204020204" pitchFamily="34" charset="-122"/>
              </a:rPr>
              <a:t>Do you agree to include the following text in the 11bn SFD? </a:t>
            </a:r>
          </a:p>
          <a:p>
            <a:pPr marL="0" indent="0" latinLnBrk="0">
              <a:spcBef>
                <a:spcPts val="600"/>
              </a:spcBef>
              <a:buNone/>
            </a:pPr>
            <a:r>
              <a:rPr kumimoji="0" lang="en-US" altLang="zh-CN" sz="2000" kern="0" dirty="0">
                <a:ea typeface="Microsoft YaHei" panose="020B0503020204020204" pitchFamily="34" charset="-122"/>
              </a:rPr>
              <a:t>       - A DRU bandwidth of 60 MHz is defined in an 80 MHz PPDU?  </a:t>
            </a:r>
          </a:p>
        </p:txBody>
      </p:sp>
      <p:sp>
        <p:nvSpPr>
          <p:cNvPr id="9" name="내용 개체 틀 2">
            <a:extLst>
              <a:ext uri="{FF2B5EF4-FFF2-40B4-BE49-F238E27FC236}">
                <a16:creationId xmlns:a16="http://schemas.microsoft.com/office/drawing/2014/main" id="{553027A8-6799-4619-8DA7-814BCEA1E0C3}"/>
              </a:ext>
            </a:extLst>
          </p:cNvPr>
          <p:cNvSpPr txBox="1">
            <a:spLocks/>
          </p:cNvSpPr>
          <p:nvPr/>
        </p:nvSpPr>
        <p:spPr bwMode="auto">
          <a:xfrm>
            <a:off x="838200" y="2667000"/>
            <a:ext cx="74961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indent="0" latinLnBrk="0">
              <a:spcBef>
                <a:spcPts val="600"/>
              </a:spcBef>
              <a:buNone/>
            </a:pPr>
            <a:r>
              <a:rPr kumimoji="0" lang="en-US" altLang="zh-CN" sz="1800" b="0" kern="0" dirty="0">
                <a:ea typeface="Microsoft YaHei" panose="020B0503020204020204" pitchFamily="34" charset="-122"/>
              </a:rPr>
              <a:t>Yes</a:t>
            </a:r>
          </a:p>
          <a:p>
            <a:pPr indent="0" latinLnBrk="0">
              <a:spcBef>
                <a:spcPts val="600"/>
              </a:spcBef>
              <a:buNone/>
            </a:pPr>
            <a:r>
              <a:rPr kumimoji="0" lang="en-US" altLang="zh-CN" sz="1800" b="0" kern="0" dirty="0">
                <a:ea typeface="Microsoft YaHei" panose="020B0503020204020204" pitchFamily="34" charset="-122"/>
              </a:rPr>
              <a:t>No</a:t>
            </a:r>
          </a:p>
          <a:p>
            <a:pPr indent="0" latinLnBrk="0">
              <a:spcBef>
                <a:spcPts val="600"/>
              </a:spcBef>
              <a:buNone/>
            </a:pPr>
            <a:r>
              <a:rPr kumimoji="0" lang="en-US" altLang="zh-CN" sz="1800" b="0" kern="0" dirty="0">
                <a:ea typeface="Microsoft YaHei" panose="020B0503020204020204" pitchFamily="34" charset="-122"/>
              </a:rPr>
              <a:t>Abstain </a:t>
            </a:r>
          </a:p>
        </p:txBody>
      </p:sp>
    </p:spTree>
    <p:extLst>
      <p:ext uri="{BB962C8B-B14F-4D97-AF65-F5344CB8AC3E}">
        <p14:creationId xmlns:p14="http://schemas.microsoft.com/office/powerpoint/2010/main" val="3349295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90800"/>
            <a:ext cx="7772400" cy="687387"/>
          </a:xfrm>
        </p:spPr>
        <p:txBody>
          <a:bodyPr/>
          <a:lstStyle/>
          <a:p>
            <a:r>
              <a:rPr lang="en-US" altLang="zh-CN" dirty="0"/>
              <a:t>Appendix</a:t>
            </a:r>
            <a:endParaRPr lang="zh-CN" altLang="en-US" dirty="0"/>
          </a:p>
        </p:txBody>
      </p:sp>
      <p:sp>
        <p:nvSpPr>
          <p:cNvPr id="4" name="Date Placeholder 3"/>
          <p:cNvSpPr>
            <a:spLocks noGrp="1"/>
          </p:cNvSpPr>
          <p:nvPr>
            <p:ph type="dt" sz="half" idx="10"/>
          </p:nvPr>
        </p:nvSpPr>
        <p:spPr>
          <a:xfrm>
            <a:off x="696913" y="332601"/>
            <a:ext cx="1579600" cy="276999"/>
          </a:xfrm>
        </p:spPr>
        <p:txBody>
          <a:bodyPr/>
          <a:lstStyle/>
          <a:p>
            <a:pPr>
              <a:defRPr/>
            </a:pPr>
            <a:r>
              <a:rPr lang="en-US" altLang="zh-CN" dirty="0"/>
              <a:t>September 2024</a:t>
            </a:r>
            <a:endParaRPr lang="en-US" altLang="ko-KR" dirty="0"/>
          </a:p>
        </p:txBody>
      </p:sp>
      <p:sp>
        <p:nvSpPr>
          <p:cNvPr id="6" name="Slide Number Placeholder 5"/>
          <p:cNvSpPr>
            <a:spLocks noGrp="1"/>
          </p:cNvSpPr>
          <p:nvPr>
            <p:ph type="sldNum" sz="quarter" idx="12"/>
          </p:nvPr>
        </p:nvSpPr>
        <p:spPr/>
        <p:txBody>
          <a:bodyPr/>
          <a:lstStyle/>
          <a:p>
            <a:r>
              <a:rPr lang="en-US" altLang="ko-KR"/>
              <a:t>Slide </a:t>
            </a:r>
            <a:fld id="{E792CD62-9AAA-4B66-A216-7F1F565D5B47}" type="slidenum">
              <a:rPr lang="en-US" altLang="ko-KR" smtClean="0"/>
              <a:pPr/>
              <a:t>21</a:t>
            </a:fld>
            <a:endParaRPr lang="en-US" altLang="ko-KR"/>
          </a:p>
        </p:txBody>
      </p:sp>
      <p:sp>
        <p:nvSpPr>
          <p:cNvPr id="7"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Tree>
    <p:extLst>
      <p:ext uri="{BB962C8B-B14F-4D97-AF65-F5344CB8AC3E}">
        <p14:creationId xmlns:p14="http://schemas.microsoft.com/office/powerpoint/2010/main" val="935049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1150144" y="655319"/>
            <a:ext cx="6389687" cy="685800"/>
          </a:xfrm>
        </p:spPr>
        <p:txBody>
          <a:bodyPr/>
          <a:lstStyle/>
          <a:p>
            <a:r>
              <a:rPr lang="en-US" sz="2400" dirty="0">
                <a:latin typeface="+mn-lt"/>
                <a:cs typeface="Arial" panose="020B0604020202020204" pitchFamily="34" charset="0"/>
              </a:rPr>
              <a:t>26-, 52-, 106-and 242-tone DRU tone indices in an 80 MHz PPDU with DRU BW 80 MHz (1)</a:t>
            </a:r>
            <a:endParaRPr lang="ko-KR" altLang="en-US" sz="2400" dirty="0">
              <a:latin typeface="+mn-lt"/>
              <a:ea typeface="Gulim" panose="020B0600000101010101" pitchFamily="34" charset="-127"/>
            </a:endParaRPr>
          </a:p>
        </p:txBody>
      </p:sp>
      <p:sp>
        <p:nvSpPr>
          <p:cNvPr id="4" name="날짜 개체 틀 3"/>
          <p:cNvSpPr>
            <a:spLocks noGrp="1"/>
          </p:cNvSpPr>
          <p:nvPr>
            <p:ph type="dt" sz="quarter" idx="10"/>
          </p:nvPr>
        </p:nvSpPr>
        <p:spPr>
          <a:xfrm>
            <a:off x="696913" y="332601"/>
            <a:ext cx="1579600" cy="276999"/>
          </a:xfrm>
        </p:spPr>
        <p:txBody>
          <a:bodyPr/>
          <a:lstStyle/>
          <a:p>
            <a:pPr>
              <a:defRPr/>
            </a:pPr>
            <a:r>
              <a:rPr lang="en-US" altLang="zh-CN" dirty="0"/>
              <a:t>September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22</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pic>
        <p:nvPicPr>
          <p:cNvPr id="2" name="Picture 1">
            <a:extLst>
              <a:ext uri="{FF2B5EF4-FFF2-40B4-BE49-F238E27FC236}">
                <a16:creationId xmlns:a16="http://schemas.microsoft.com/office/drawing/2014/main" id="{7FFA58FC-9AFC-468A-B3A9-1A3CB5862347}"/>
              </a:ext>
            </a:extLst>
          </p:cNvPr>
          <p:cNvPicPr>
            <a:picLocks noChangeAspect="1"/>
          </p:cNvPicPr>
          <p:nvPr/>
        </p:nvPicPr>
        <p:blipFill>
          <a:blip r:embed="rId2"/>
          <a:stretch>
            <a:fillRect/>
          </a:stretch>
        </p:blipFill>
        <p:spPr>
          <a:xfrm>
            <a:off x="1509660" y="1750420"/>
            <a:ext cx="6262739" cy="2985546"/>
          </a:xfrm>
          <a:prstGeom prst="rect">
            <a:avLst/>
          </a:prstGeom>
        </p:spPr>
      </p:pic>
      <p:sp>
        <p:nvSpPr>
          <p:cNvPr id="12" name="TextBox 11">
            <a:extLst>
              <a:ext uri="{FF2B5EF4-FFF2-40B4-BE49-F238E27FC236}">
                <a16:creationId xmlns:a16="http://schemas.microsoft.com/office/drawing/2014/main" id="{64D09DB9-209D-4795-885C-3A18502EB7E4}"/>
              </a:ext>
            </a:extLst>
          </p:cNvPr>
          <p:cNvSpPr txBox="1"/>
          <p:nvPr/>
        </p:nvSpPr>
        <p:spPr>
          <a:xfrm>
            <a:off x="399847" y="1386838"/>
            <a:ext cx="8080782" cy="411002"/>
          </a:xfrm>
          <a:prstGeom prst="rect">
            <a:avLst/>
          </a:prstGeom>
          <a:noFill/>
        </p:spPr>
        <p:txBody>
          <a:bodyPr vert="horz" wrap="square" rtlCol="0">
            <a:noAutofit/>
          </a:bodyPr>
          <a:lstStyle/>
          <a:p>
            <a:pPr marL="285750" indent="-285750" latinLnBrk="0">
              <a:buFont typeface="Arial" panose="020B0604020202020204" pitchFamily="34" charset="0"/>
              <a:buChar char="•"/>
            </a:pPr>
            <a:r>
              <a:rPr lang="en-US" sz="1400" dirty="0">
                <a:latin typeface="Arial" panose="020B0604020202020204" pitchFamily="34" charset="0"/>
                <a:ea typeface="Microsoft YaHei" panose="020B0503020204020204" pitchFamily="34" charset="-122"/>
                <a:cs typeface="Arial" panose="020B0604020202020204" pitchFamily="34" charset="0"/>
              </a:rPr>
              <a:t>Intermediate 26-, 52- and 106-tone DRU tone </a:t>
            </a:r>
            <a:r>
              <a:rPr lang="en-US" sz="1400" dirty="0">
                <a:latin typeface="Arial" panose="020B0604020202020204" pitchFamily="34" charset="0"/>
                <a:ea typeface="Microsoft YaHei" panose="020B0503020204020204" pitchFamily="34" charset="-122"/>
              </a:rPr>
              <a:t>indices corresponding to 242-tone DRU1 </a:t>
            </a:r>
            <a:endParaRPr lang="en-US" sz="1400" dirty="0">
              <a:latin typeface="Arial" panose="020B0604020202020204" pitchFamily="34" charset="0"/>
              <a:ea typeface="Microsoft YaHei" panose="020B0503020204020204" pitchFamily="34" charset="-122"/>
              <a:cs typeface="Arial" panose="020B0604020202020204" pitchFamily="34" charset="0"/>
            </a:endParaRPr>
          </a:p>
          <a:p>
            <a:pPr latinLnBrk="0">
              <a:spcBef>
                <a:spcPts val="600"/>
              </a:spcBef>
            </a:pPr>
            <a:r>
              <a:rPr lang="en-US" i="1" dirty="0">
                <a:latin typeface="Arial" panose="020B0604020202020204" pitchFamily="34" charset="0"/>
                <a:ea typeface="Microsoft YaHei" panose="020B0503020204020204" pitchFamily="34" charset="-122"/>
                <a:cs typeface="Arial" panose="020B0604020202020204" pitchFamily="34" charset="0"/>
              </a:rPr>
              <a:t>     	</a:t>
            </a:r>
          </a:p>
        </p:txBody>
      </p:sp>
    </p:spTree>
    <p:extLst>
      <p:ext uri="{BB962C8B-B14F-4D97-AF65-F5344CB8AC3E}">
        <p14:creationId xmlns:p14="http://schemas.microsoft.com/office/powerpoint/2010/main" val="3879604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1150144" y="609600"/>
            <a:ext cx="6389687" cy="685800"/>
          </a:xfrm>
        </p:spPr>
        <p:txBody>
          <a:bodyPr/>
          <a:lstStyle/>
          <a:p>
            <a:r>
              <a:rPr lang="en-US" sz="2400" dirty="0">
                <a:latin typeface="+mn-lt"/>
                <a:cs typeface="Arial" panose="020B0604020202020204" pitchFamily="34" charset="0"/>
              </a:rPr>
              <a:t>26-, 52-, 106-and 242-tone DRU tone indices in an 80 MHz PPDU </a:t>
            </a:r>
            <a:r>
              <a:rPr lang="en-US" sz="2400" dirty="0">
                <a:cs typeface="Arial" panose="020B0604020202020204" pitchFamily="34" charset="0"/>
              </a:rPr>
              <a:t>with DRU BW 80 MHz </a:t>
            </a:r>
            <a:r>
              <a:rPr lang="en-US" sz="2400" dirty="0">
                <a:latin typeface="+mn-lt"/>
                <a:cs typeface="Arial" panose="020B0604020202020204" pitchFamily="34" charset="0"/>
              </a:rPr>
              <a:t>(2)</a:t>
            </a:r>
            <a:endParaRPr lang="ko-KR" altLang="en-US" sz="2400" dirty="0">
              <a:latin typeface="+mn-lt"/>
              <a:ea typeface="Gulim" panose="020B0600000101010101" pitchFamily="34" charset="-127"/>
            </a:endParaRPr>
          </a:p>
        </p:txBody>
      </p:sp>
      <p:sp>
        <p:nvSpPr>
          <p:cNvPr id="4" name="날짜 개체 틀 3"/>
          <p:cNvSpPr>
            <a:spLocks noGrp="1"/>
          </p:cNvSpPr>
          <p:nvPr>
            <p:ph type="dt" sz="quarter" idx="10"/>
          </p:nvPr>
        </p:nvSpPr>
        <p:spPr>
          <a:xfrm>
            <a:off x="696913" y="332601"/>
            <a:ext cx="1579600" cy="276999"/>
          </a:xfrm>
        </p:spPr>
        <p:txBody>
          <a:bodyPr/>
          <a:lstStyle/>
          <a:p>
            <a:pPr>
              <a:defRPr/>
            </a:pPr>
            <a:r>
              <a:rPr lang="en-US" altLang="zh-CN" dirty="0"/>
              <a:t>September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23</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pic>
        <p:nvPicPr>
          <p:cNvPr id="3" name="Picture 2">
            <a:extLst>
              <a:ext uri="{FF2B5EF4-FFF2-40B4-BE49-F238E27FC236}">
                <a16:creationId xmlns:a16="http://schemas.microsoft.com/office/drawing/2014/main" id="{2A6B5DD1-5EDA-40C0-8ED2-34CB15AEB98D}"/>
              </a:ext>
            </a:extLst>
          </p:cNvPr>
          <p:cNvPicPr>
            <a:picLocks noChangeAspect="1"/>
          </p:cNvPicPr>
          <p:nvPr/>
        </p:nvPicPr>
        <p:blipFill>
          <a:blip r:embed="rId2"/>
          <a:stretch>
            <a:fillRect/>
          </a:stretch>
        </p:blipFill>
        <p:spPr>
          <a:xfrm>
            <a:off x="1295400" y="1753191"/>
            <a:ext cx="6389687" cy="3042149"/>
          </a:xfrm>
          <a:prstGeom prst="rect">
            <a:avLst/>
          </a:prstGeom>
        </p:spPr>
      </p:pic>
      <p:sp>
        <p:nvSpPr>
          <p:cNvPr id="11" name="TextBox 10">
            <a:extLst>
              <a:ext uri="{FF2B5EF4-FFF2-40B4-BE49-F238E27FC236}">
                <a16:creationId xmlns:a16="http://schemas.microsoft.com/office/drawing/2014/main" id="{9A3C9427-6FFE-49B8-A461-3D4C1170B1F4}"/>
              </a:ext>
            </a:extLst>
          </p:cNvPr>
          <p:cNvSpPr txBox="1"/>
          <p:nvPr/>
        </p:nvSpPr>
        <p:spPr>
          <a:xfrm>
            <a:off x="399847" y="1386838"/>
            <a:ext cx="8080782" cy="411002"/>
          </a:xfrm>
          <a:prstGeom prst="rect">
            <a:avLst/>
          </a:prstGeom>
          <a:noFill/>
        </p:spPr>
        <p:txBody>
          <a:bodyPr vert="horz" wrap="square" rtlCol="0">
            <a:noAutofit/>
          </a:bodyPr>
          <a:lstStyle/>
          <a:p>
            <a:pPr marL="285750" indent="-285750" latinLnBrk="0">
              <a:buFont typeface="Arial" panose="020B0604020202020204" pitchFamily="34" charset="0"/>
              <a:buChar char="•"/>
            </a:pPr>
            <a:r>
              <a:rPr lang="en-US" sz="1400" dirty="0">
                <a:latin typeface="Arial" panose="020B0604020202020204" pitchFamily="34" charset="0"/>
                <a:ea typeface="Microsoft YaHei" panose="020B0503020204020204" pitchFamily="34" charset="-122"/>
                <a:cs typeface="Arial" panose="020B0604020202020204" pitchFamily="34" charset="0"/>
              </a:rPr>
              <a:t>Intermediate 26-, 52- and 106-tone DRU tone </a:t>
            </a:r>
            <a:r>
              <a:rPr lang="en-US" sz="1400" dirty="0">
                <a:latin typeface="Arial" panose="020B0604020202020204" pitchFamily="34" charset="0"/>
                <a:ea typeface="Microsoft YaHei" panose="020B0503020204020204" pitchFamily="34" charset="-122"/>
              </a:rPr>
              <a:t>indices corresponding to 242-tone DRU2 </a:t>
            </a:r>
            <a:endParaRPr lang="en-US" sz="1400" dirty="0">
              <a:latin typeface="Arial" panose="020B0604020202020204" pitchFamily="34" charset="0"/>
              <a:ea typeface="Microsoft YaHei" panose="020B0503020204020204" pitchFamily="34" charset="-122"/>
              <a:cs typeface="Arial" panose="020B0604020202020204" pitchFamily="34" charset="0"/>
            </a:endParaRPr>
          </a:p>
          <a:p>
            <a:pPr latinLnBrk="0">
              <a:spcBef>
                <a:spcPts val="600"/>
              </a:spcBef>
            </a:pPr>
            <a:r>
              <a:rPr lang="en-US" i="1" dirty="0">
                <a:latin typeface="Arial" panose="020B0604020202020204" pitchFamily="34" charset="0"/>
                <a:ea typeface="Microsoft YaHei" panose="020B0503020204020204" pitchFamily="34" charset="-122"/>
                <a:cs typeface="Arial" panose="020B0604020202020204" pitchFamily="34" charset="0"/>
              </a:rPr>
              <a:t>     	</a:t>
            </a:r>
          </a:p>
        </p:txBody>
      </p:sp>
    </p:spTree>
    <p:extLst>
      <p:ext uri="{BB962C8B-B14F-4D97-AF65-F5344CB8AC3E}">
        <p14:creationId xmlns:p14="http://schemas.microsoft.com/office/powerpoint/2010/main" val="2886696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1150144" y="685800"/>
            <a:ext cx="6389687" cy="685800"/>
          </a:xfrm>
        </p:spPr>
        <p:txBody>
          <a:bodyPr/>
          <a:lstStyle/>
          <a:p>
            <a:r>
              <a:rPr lang="en-US" sz="2400" dirty="0">
                <a:latin typeface="+mn-lt"/>
                <a:cs typeface="Arial" panose="020B0604020202020204" pitchFamily="34" charset="0"/>
              </a:rPr>
              <a:t>26-, 52-, 106-and 242-tone DRU tone indices in an 80 MHz PPDU </a:t>
            </a:r>
            <a:r>
              <a:rPr lang="en-US" sz="2400" dirty="0">
                <a:cs typeface="Arial" panose="020B0604020202020204" pitchFamily="34" charset="0"/>
              </a:rPr>
              <a:t>with DRU BW 80 MHz </a:t>
            </a:r>
            <a:r>
              <a:rPr lang="en-US" sz="2400" dirty="0">
                <a:latin typeface="+mn-lt"/>
                <a:cs typeface="Arial" panose="020B0604020202020204" pitchFamily="34" charset="0"/>
              </a:rPr>
              <a:t>(3)</a:t>
            </a:r>
            <a:endParaRPr lang="ko-KR" altLang="en-US" sz="2400" dirty="0">
              <a:latin typeface="+mn-lt"/>
              <a:ea typeface="Gulim" panose="020B0600000101010101" pitchFamily="34" charset="-127"/>
            </a:endParaRPr>
          </a:p>
        </p:txBody>
      </p:sp>
      <p:sp>
        <p:nvSpPr>
          <p:cNvPr id="4" name="날짜 개체 틀 3"/>
          <p:cNvSpPr>
            <a:spLocks noGrp="1"/>
          </p:cNvSpPr>
          <p:nvPr>
            <p:ph type="dt" sz="quarter" idx="10"/>
          </p:nvPr>
        </p:nvSpPr>
        <p:spPr>
          <a:xfrm>
            <a:off x="696913" y="332601"/>
            <a:ext cx="1579600" cy="276999"/>
          </a:xfrm>
        </p:spPr>
        <p:txBody>
          <a:bodyPr/>
          <a:lstStyle/>
          <a:p>
            <a:pPr>
              <a:defRPr/>
            </a:pPr>
            <a:r>
              <a:rPr lang="en-US" altLang="zh-CN" dirty="0"/>
              <a:t>September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24</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pic>
        <p:nvPicPr>
          <p:cNvPr id="2" name="Picture 1">
            <a:extLst>
              <a:ext uri="{FF2B5EF4-FFF2-40B4-BE49-F238E27FC236}">
                <a16:creationId xmlns:a16="http://schemas.microsoft.com/office/drawing/2014/main" id="{B98B794D-DC6A-467C-A65A-C66AD5887318}"/>
              </a:ext>
            </a:extLst>
          </p:cNvPr>
          <p:cNvPicPr>
            <a:picLocks noChangeAspect="1"/>
          </p:cNvPicPr>
          <p:nvPr/>
        </p:nvPicPr>
        <p:blipFill>
          <a:blip r:embed="rId2"/>
          <a:stretch>
            <a:fillRect/>
          </a:stretch>
        </p:blipFill>
        <p:spPr>
          <a:xfrm>
            <a:off x="1219200" y="1676400"/>
            <a:ext cx="6389687" cy="3042150"/>
          </a:xfrm>
          <a:prstGeom prst="rect">
            <a:avLst/>
          </a:prstGeom>
        </p:spPr>
      </p:pic>
      <p:sp>
        <p:nvSpPr>
          <p:cNvPr id="9" name="TextBox 8">
            <a:extLst>
              <a:ext uri="{FF2B5EF4-FFF2-40B4-BE49-F238E27FC236}">
                <a16:creationId xmlns:a16="http://schemas.microsoft.com/office/drawing/2014/main" id="{FA063841-04EB-408F-98DB-6A8AA8BD5CEA}"/>
              </a:ext>
            </a:extLst>
          </p:cNvPr>
          <p:cNvSpPr txBox="1"/>
          <p:nvPr/>
        </p:nvSpPr>
        <p:spPr>
          <a:xfrm>
            <a:off x="399847" y="1386838"/>
            <a:ext cx="8080782" cy="411002"/>
          </a:xfrm>
          <a:prstGeom prst="rect">
            <a:avLst/>
          </a:prstGeom>
          <a:noFill/>
        </p:spPr>
        <p:txBody>
          <a:bodyPr vert="horz" wrap="square" rtlCol="0">
            <a:noAutofit/>
          </a:bodyPr>
          <a:lstStyle/>
          <a:p>
            <a:pPr marL="285750" indent="-285750" latinLnBrk="0">
              <a:buFont typeface="Arial" panose="020B0604020202020204" pitchFamily="34" charset="0"/>
              <a:buChar char="•"/>
            </a:pPr>
            <a:r>
              <a:rPr lang="en-US" sz="1400" dirty="0">
                <a:latin typeface="Arial" panose="020B0604020202020204" pitchFamily="34" charset="0"/>
                <a:ea typeface="Microsoft YaHei" panose="020B0503020204020204" pitchFamily="34" charset="-122"/>
                <a:cs typeface="Arial" panose="020B0604020202020204" pitchFamily="34" charset="0"/>
              </a:rPr>
              <a:t>Intermediate 26-, 52- and 106-tone DRU tone </a:t>
            </a:r>
            <a:r>
              <a:rPr lang="en-US" sz="1400" dirty="0">
                <a:latin typeface="Arial" panose="020B0604020202020204" pitchFamily="34" charset="0"/>
                <a:ea typeface="Microsoft YaHei" panose="020B0503020204020204" pitchFamily="34" charset="-122"/>
              </a:rPr>
              <a:t>indices corresponding to 242-tone DRU3 </a:t>
            </a:r>
            <a:endParaRPr lang="en-US" sz="1400" dirty="0">
              <a:latin typeface="Arial" panose="020B0604020202020204" pitchFamily="34" charset="0"/>
              <a:ea typeface="Microsoft YaHei" panose="020B0503020204020204" pitchFamily="34" charset="-122"/>
              <a:cs typeface="Arial" panose="020B0604020202020204" pitchFamily="34" charset="0"/>
            </a:endParaRPr>
          </a:p>
          <a:p>
            <a:pPr latinLnBrk="0">
              <a:spcBef>
                <a:spcPts val="600"/>
              </a:spcBef>
            </a:pPr>
            <a:r>
              <a:rPr lang="en-US" i="1" dirty="0">
                <a:latin typeface="Arial" panose="020B0604020202020204" pitchFamily="34" charset="0"/>
                <a:ea typeface="Microsoft YaHei" panose="020B0503020204020204" pitchFamily="34" charset="-122"/>
                <a:cs typeface="Arial" panose="020B0604020202020204" pitchFamily="34" charset="0"/>
              </a:rPr>
              <a:t>     	</a:t>
            </a:r>
          </a:p>
        </p:txBody>
      </p:sp>
    </p:spTree>
    <p:extLst>
      <p:ext uri="{BB962C8B-B14F-4D97-AF65-F5344CB8AC3E}">
        <p14:creationId xmlns:p14="http://schemas.microsoft.com/office/powerpoint/2010/main" val="2893462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1150144" y="642193"/>
            <a:ext cx="6389687" cy="685800"/>
          </a:xfrm>
        </p:spPr>
        <p:txBody>
          <a:bodyPr/>
          <a:lstStyle/>
          <a:p>
            <a:r>
              <a:rPr lang="en-US" sz="2400" dirty="0">
                <a:latin typeface="+mn-lt"/>
                <a:cs typeface="Arial" panose="020B0604020202020204" pitchFamily="34" charset="0"/>
              </a:rPr>
              <a:t>26-, 52-, 106-and 242-tone DRU tone indices in an 80 MHz PPDU </a:t>
            </a:r>
            <a:r>
              <a:rPr lang="en-US" sz="2400" dirty="0">
                <a:cs typeface="Arial" panose="020B0604020202020204" pitchFamily="34" charset="0"/>
              </a:rPr>
              <a:t>with DRU BW 80 MHz </a:t>
            </a:r>
            <a:r>
              <a:rPr lang="en-US" sz="2400" dirty="0">
                <a:latin typeface="+mn-lt"/>
                <a:cs typeface="Arial" panose="020B0604020202020204" pitchFamily="34" charset="0"/>
              </a:rPr>
              <a:t>(4)</a:t>
            </a:r>
            <a:endParaRPr lang="ko-KR" altLang="en-US" sz="2400" dirty="0">
              <a:latin typeface="+mn-lt"/>
              <a:ea typeface="Gulim" panose="020B0600000101010101" pitchFamily="34" charset="-127"/>
            </a:endParaRPr>
          </a:p>
        </p:txBody>
      </p:sp>
      <p:sp>
        <p:nvSpPr>
          <p:cNvPr id="4" name="날짜 개체 틀 3"/>
          <p:cNvSpPr>
            <a:spLocks noGrp="1"/>
          </p:cNvSpPr>
          <p:nvPr>
            <p:ph type="dt" sz="quarter" idx="10"/>
          </p:nvPr>
        </p:nvSpPr>
        <p:spPr>
          <a:xfrm>
            <a:off x="696913" y="332601"/>
            <a:ext cx="1579600" cy="276999"/>
          </a:xfrm>
        </p:spPr>
        <p:txBody>
          <a:bodyPr/>
          <a:lstStyle/>
          <a:p>
            <a:pPr>
              <a:defRPr/>
            </a:pPr>
            <a:r>
              <a:rPr lang="en-US" altLang="zh-CN" dirty="0"/>
              <a:t>September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25</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pic>
        <p:nvPicPr>
          <p:cNvPr id="3" name="Picture 2">
            <a:extLst>
              <a:ext uri="{FF2B5EF4-FFF2-40B4-BE49-F238E27FC236}">
                <a16:creationId xmlns:a16="http://schemas.microsoft.com/office/drawing/2014/main" id="{A0DFF43D-FB7E-429B-9182-DC13AE78404E}"/>
              </a:ext>
            </a:extLst>
          </p:cNvPr>
          <p:cNvPicPr>
            <a:picLocks noChangeAspect="1"/>
          </p:cNvPicPr>
          <p:nvPr/>
        </p:nvPicPr>
        <p:blipFill>
          <a:blip r:embed="rId2"/>
          <a:stretch>
            <a:fillRect/>
          </a:stretch>
        </p:blipFill>
        <p:spPr>
          <a:xfrm>
            <a:off x="1302547" y="1645930"/>
            <a:ext cx="6401974" cy="3047999"/>
          </a:xfrm>
          <a:prstGeom prst="rect">
            <a:avLst/>
          </a:prstGeom>
        </p:spPr>
      </p:pic>
      <p:sp>
        <p:nvSpPr>
          <p:cNvPr id="9" name="TextBox 8">
            <a:extLst>
              <a:ext uri="{FF2B5EF4-FFF2-40B4-BE49-F238E27FC236}">
                <a16:creationId xmlns:a16="http://schemas.microsoft.com/office/drawing/2014/main" id="{21368302-84F4-4C92-8300-F7A9B6461E32}"/>
              </a:ext>
            </a:extLst>
          </p:cNvPr>
          <p:cNvSpPr txBox="1"/>
          <p:nvPr/>
        </p:nvSpPr>
        <p:spPr>
          <a:xfrm>
            <a:off x="463143" y="1360586"/>
            <a:ext cx="8080782" cy="411002"/>
          </a:xfrm>
          <a:prstGeom prst="rect">
            <a:avLst/>
          </a:prstGeom>
          <a:noFill/>
        </p:spPr>
        <p:txBody>
          <a:bodyPr vert="horz" wrap="square" rtlCol="0">
            <a:noAutofit/>
          </a:bodyPr>
          <a:lstStyle/>
          <a:p>
            <a:pPr marL="285750" indent="-285750" latinLnBrk="0">
              <a:buFont typeface="Arial" panose="020B0604020202020204" pitchFamily="34" charset="0"/>
              <a:buChar char="•"/>
            </a:pPr>
            <a:r>
              <a:rPr lang="en-US" sz="1400" dirty="0">
                <a:latin typeface="Arial" panose="020B0604020202020204" pitchFamily="34" charset="0"/>
                <a:ea typeface="Microsoft YaHei" panose="020B0503020204020204" pitchFamily="34" charset="-122"/>
                <a:cs typeface="Arial" panose="020B0604020202020204" pitchFamily="34" charset="0"/>
              </a:rPr>
              <a:t>Intermediate 26-, 52- and 106-tone DRU tone </a:t>
            </a:r>
            <a:r>
              <a:rPr lang="en-US" sz="1400" dirty="0">
                <a:latin typeface="Arial" panose="020B0604020202020204" pitchFamily="34" charset="0"/>
                <a:ea typeface="Microsoft YaHei" panose="020B0503020204020204" pitchFamily="34" charset="-122"/>
              </a:rPr>
              <a:t>indices corresponding to 242-tone DRU4 </a:t>
            </a:r>
            <a:endParaRPr lang="en-US" sz="1400" dirty="0">
              <a:latin typeface="Arial" panose="020B0604020202020204" pitchFamily="34" charset="0"/>
              <a:ea typeface="Microsoft YaHei" panose="020B0503020204020204" pitchFamily="34" charset="-122"/>
              <a:cs typeface="Arial" panose="020B0604020202020204" pitchFamily="34" charset="0"/>
            </a:endParaRPr>
          </a:p>
          <a:p>
            <a:pPr latinLnBrk="0">
              <a:spcBef>
                <a:spcPts val="600"/>
              </a:spcBef>
            </a:pPr>
            <a:r>
              <a:rPr lang="en-US" i="1" dirty="0">
                <a:latin typeface="Arial" panose="020B0604020202020204" pitchFamily="34" charset="0"/>
                <a:ea typeface="Microsoft YaHei" panose="020B0503020204020204" pitchFamily="34" charset="-122"/>
                <a:cs typeface="Arial" panose="020B0604020202020204" pitchFamily="34" charset="0"/>
              </a:rPr>
              <a:t>     	</a:t>
            </a:r>
          </a:p>
        </p:txBody>
      </p:sp>
      <p:sp>
        <p:nvSpPr>
          <p:cNvPr id="10" name="TextBox 9">
            <a:extLst>
              <a:ext uri="{FF2B5EF4-FFF2-40B4-BE49-F238E27FC236}">
                <a16:creationId xmlns:a16="http://schemas.microsoft.com/office/drawing/2014/main" id="{93E4450D-A57E-4A4F-A485-657F6681734D}"/>
              </a:ext>
            </a:extLst>
          </p:cNvPr>
          <p:cNvSpPr txBox="1"/>
          <p:nvPr/>
        </p:nvSpPr>
        <p:spPr>
          <a:xfrm>
            <a:off x="463143" y="4712804"/>
            <a:ext cx="8363153" cy="1774667"/>
          </a:xfrm>
          <a:prstGeom prst="rect">
            <a:avLst/>
          </a:prstGeom>
          <a:noFill/>
        </p:spPr>
        <p:txBody>
          <a:bodyPr vert="horz" wrap="square" rtlCol="0">
            <a:noAutofit/>
          </a:bodyPr>
          <a:lstStyle/>
          <a:p>
            <a:pPr marL="285750" indent="-285750" latinLnBrk="0">
              <a:buFont typeface="Arial" panose="020B0604020202020204" pitchFamily="34" charset="0"/>
              <a:buChar char="•"/>
            </a:pPr>
            <a:r>
              <a:rPr lang="en-US" dirty="0">
                <a:latin typeface="Arial" panose="020B0604020202020204" pitchFamily="34" charset="0"/>
                <a:ea typeface="Microsoft YaHei" panose="020B0503020204020204" pitchFamily="34" charset="-122"/>
                <a:cs typeface="Arial" panose="020B0604020202020204" pitchFamily="34" charset="0"/>
              </a:rPr>
              <a:t>26-, 52- and 106-tone tone DRU tone indices with DRU BW 80 MHz can be derived from the intermediate DRU tone indices with the following shifting operations and 52- and 106-tone DRUs are constructed based on the corresponding 26-tone DRUs.</a:t>
            </a:r>
          </a:p>
          <a:p>
            <a:pPr latinLnBrk="0">
              <a:spcBef>
                <a:spcPts val="600"/>
              </a:spcBef>
            </a:pPr>
            <a:r>
              <a:rPr lang="en-US" i="1" dirty="0">
                <a:latin typeface="Arial" panose="020B0604020202020204" pitchFamily="34" charset="0"/>
                <a:ea typeface="Microsoft YaHei" panose="020B0503020204020204" pitchFamily="34" charset="-122"/>
                <a:cs typeface="Arial" panose="020B0604020202020204" pitchFamily="34" charset="0"/>
              </a:rPr>
              <a:t>     	if ‘</a:t>
            </a:r>
            <a:r>
              <a:rPr lang="en-US" i="1" dirty="0">
                <a:latin typeface="Arial" panose="020B0604020202020204" pitchFamily="34" charset="0"/>
                <a:ea typeface="Microsoft YaHei" panose="020B0503020204020204" pitchFamily="34" charset="-122"/>
              </a:rPr>
              <a:t>IDX</a:t>
            </a:r>
            <a:r>
              <a:rPr lang="en-US" i="1" dirty="0">
                <a:latin typeface="Arial" panose="020B0604020202020204" pitchFamily="34" charset="0"/>
                <a:ea typeface="Microsoft YaHei" panose="020B0503020204020204" pitchFamily="34" charset="-122"/>
                <a:cs typeface="Arial" panose="020B0604020202020204" pitchFamily="34" charset="0"/>
              </a:rPr>
              <a:t>’ </a:t>
            </a:r>
            <a:r>
              <a:rPr lang="en-US" i="1" dirty="0">
                <a:latin typeface="Arial" panose="020B0604020202020204" pitchFamily="34" charset="0"/>
                <a:ea typeface="Microsoft YaHei" panose="020B0503020204020204" pitchFamily="34" charset="-122"/>
              </a:rPr>
              <a:t>≤</a:t>
            </a:r>
            <a:r>
              <a:rPr lang="en-US" i="1" dirty="0">
                <a:latin typeface="Arial" panose="020B0604020202020204" pitchFamily="34" charset="0"/>
                <a:ea typeface="Microsoft YaHei" panose="020B0503020204020204" pitchFamily="34" charset="-122"/>
                <a:cs typeface="Arial" panose="020B0604020202020204" pitchFamily="34" charset="0"/>
              </a:rPr>
              <a:t> -254, </a:t>
            </a:r>
          </a:p>
          <a:p>
            <a:pPr latinLnBrk="0">
              <a:spcBef>
                <a:spcPts val="0"/>
              </a:spcBef>
            </a:pPr>
            <a:r>
              <a:rPr lang="en-US" i="1" dirty="0">
                <a:latin typeface="Arial" panose="020B0604020202020204" pitchFamily="34" charset="0"/>
                <a:ea typeface="Microsoft YaHei" panose="020B0503020204020204" pitchFamily="34" charset="-122"/>
                <a:cs typeface="Arial" panose="020B0604020202020204" pitchFamily="34" charset="0"/>
              </a:rPr>
              <a:t> 	      ‘</a:t>
            </a:r>
            <a:r>
              <a:rPr lang="en-US" i="1" dirty="0">
                <a:latin typeface="Arial" panose="020B0604020202020204" pitchFamily="34" charset="0"/>
                <a:ea typeface="Microsoft YaHei" panose="020B0503020204020204" pitchFamily="34" charset="-122"/>
              </a:rPr>
              <a:t>IDX</a:t>
            </a:r>
            <a:r>
              <a:rPr lang="en-US" i="1" dirty="0">
                <a:latin typeface="Arial" panose="020B0604020202020204" pitchFamily="34" charset="0"/>
                <a:ea typeface="Microsoft YaHei" panose="020B0503020204020204" pitchFamily="34" charset="-122"/>
                <a:cs typeface="Arial" panose="020B0604020202020204" pitchFamily="34" charset="0"/>
              </a:rPr>
              <a:t>’ &lt;- 5</a:t>
            </a:r>
          </a:p>
          <a:p>
            <a:pPr latinLnBrk="0"/>
            <a:r>
              <a:rPr lang="en-US" i="1" dirty="0">
                <a:latin typeface="Arial" panose="020B0604020202020204" pitchFamily="34" charset="0"/>
                <a:ea typeface="Microsoft YaHei" panose="020B0503020204020204" pitchFamily="34" charset="-122"/>
              </a:rPr>
              <a:t>     	else if -254 &lt; ‘IDX’ &lt; 254, </a:t>
            </a:r>
          </a:p>
          <a:p>
            <a:pPr latinLnBrk="0"/>
            <a:r>
              <a:rPr lang="en-US" i="1" dirty="0">
                <a:latin typeface="Arial" panose="020B0604020202020204" pitchFamily="34" charset="0"/>
                <a:ea typeface="Microsoft YaHei" panose="020B0503020204020204" pitchFamily="34" charset="-122"/>
              </a:rPr>
              <a:t>	      ‘IDX’ unchanged</a:t>
            </a:r>
          </a:p>
          <a:p>
            <a:pPr latinLnBrk="0"/>
            <a:r>
              <a:rPr lang="en-US" i="1" dirty="0">
                <a:latin typeface="Arial" panose="020B0604020202020204" pitchFamily="34" charset="0"/>
                <a:ea typeface="Microsoft YaHei" panose="020B0503020204020204" pitchFamily="34" charset="-122"/>
              </a:rPr>
              <a:t>     	else if IDX’  ≥ 254</a:t>
            </a:r>
          </a:p>
          <a:p>
            <a:pPr latinLnBrk="0"/>
            <a:r>
              <a:rPr lang="en-US" i="1" dirty="0">
                <a:latin typeface="Arial" panose="020B0604020202020204" pitchFamily="34" charset="0"/>
                <a:ea typeface="Microsoft YaHei" panose="020B0503020204020204" pitchFamily="34" charset="-122"/>
                <a:cs typeface="Arial" panose="020B0604020202020204" pitchFamily="34" charset="0"/>
              </a:rPr>
              <a:t>	</a:t>
            </a:r>
            <a:r>
              <a:rPr lang="en-US" i="1" dirty="0">
                <a:latin typeface="Arial" panose="020B0604020202020204" pitchFamily="34" charset="0"/>
                <a:ea typeface="Microsoft YaHei" panose="020B0503020204020204" pitchFamily="34" charset="-122"/>
              </a:rPr>
              <a:t>      ‘IDX -&gt; 5</a:t>
            </a:r>
            <a:endParaRPr lang="en-US" i="1" dirty="0">
              <a:latin typeface="Arial" panose="020B060402020202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324119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1150144" y="762000"/>
            <a:ext cx="6389687" cy="685800"/>
          </a:xfrm>
        </p:spPr>
        <p:txBody>
          <a:bodyPr/>
          <a:lstStyle/>
          <a:p>
            <a:r>
              <a:rPr lang="en-US" sz="2400" dirty="0">
                <a:latin typeface="+mn-lt"/>
                <a:cs typeface="Arial" panose="020B0604020202020204" pitchFamily="34" charset="0"/>
              </a:rPr>
              <a:t>26-, 52-, 106-and 242-tone DRU tone indices in an 80 MHz PPDU </a:t>
            </a:r>
            <a:r>
              <a:rPr lang="en-US" sz="2400" dirty="0">
                <a:cs typeface="Arial" panose="020B0604020202020204" pitchFamily="34" charset="0"/>
              </a:rPr>
              <a:t>with DRU BW 60 MHz </a:t>
            </a:r>
            <a:r>
              <a:rPr lang="en-US" sz="2400" dirty="0">
                <a:latin typeface="+mn-lt"/>
                <a:cs typeface="Arial" panose="020B0604020202020204" pitchFamily="34" charset="0"/>
              </a:rPr>
              <a:t>(1)</a:t>
            </a:r>
            <a:endParaRPr lang="ko-KR" altLang="en-US" sz="2400" dirty="0">
              <a:latin typeface="+mn-lt"/>
              <a:ea typeface="Gulim" panose="020B0600000101010101" pitchFamily="34" charset="-127"/>
            </a:endParaRPr>
          </a:p>
        </p:txBody>
      </p:sp>
      <p:sp>
        <p:nvSpPr>
          <p:cNvPr id="4" name="날짜 개체 틀 3"/>
          <p:cNvSpPr>
            <a:spLocks noGrp="1"/>
          </p:cNvSpPr>
          <p:nvPr>
            <p:ph type="dt" sz="quarter" idx="10"/>
          </p:nvPr>
        </p:nvSpPr>
        <p:spPr>
          <a:xfrm>
            <a:off x="696913" y="332601"/>
            <a:ext cx="1579600" cy="276999"/>
          </a:xfrm>
        </p:spPr>
        <p:txBody>
          <a:bodyPr/>
          <a:lstStyle/>
          <a:p>
            <a:pPr>
              <a:defRPr/>
            </a:pPr>
            <a:r>
              <a:rPr lang="en-US" altLang="zh-CN" dirty="0"/>
              <a:t>September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26</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
        <p:nvSpPr>
          <p:cNvPr id="9" name="TextBox 8">
            <a:extLst>
              <a:ext uri="{FF2B5EF4-FFF2-40B4-BE49-F238E27FC236}">
                <a16:creationId xmlns:a16="http://schemas.microsoft.com/office/drawing/2014/main" id="{21368302-84F4-4C92-8300-F7A9B6461E32}"/>
              </a:ext>
            </a:extLst>
          </p:cNvPr>
          <p:cNvSpPr txBox="1"/>
          <p:nvPr/>
        </p:nvSpPr>
        <p:spPr>
          <a:xfrm>
            <a:off x="463143" y="1443069"/>
            <a:ext cx="8080782" cy="411002"/>
          </a:xfrm>
          <a:prstGeom prst="rect">
            <a:avLst/>
          </a:prstGeom>
          <a:noFill/>
        </p:spPr>
        <p:txBody>
          <a:bodyPr vert="horz" wrap="square" rtlCol="0">
            <a:noAutofit/>
          </a:bodyPr>
          <a:lstStyle/>
          <a:p>
            <a:pPr marL="285750" indent="-285750" latinLnBrk="0">
              <a:buFont typeface="Arial" panose="020B0604020202020204" pitchFamily="34" charset="0"/>
              <a:buChar char="•"/>
            </a:pPr>
            <a:r>
              <a:rPr lang="en-US" sz="1400" dirty="0">
                <a:latin typeface="Arial" panose="020B0604020202020204" pitchFamily="34" charset="0"/>
                <a:ea typeface="Microsoft YaHei" panose="020B0503020204020204" pitchFamily="34" charset="-122"/>
                <a:cs typeface="Arial" panose="020B0604020202020204" pitchFamily="34" charset="0"/>
              </a:rPr>
              <a:t>Intermediate 26-, 52- and 106-tone DRU tone </a:t>
            </a:r>
            <a:r>
              <a:rPr lang="en-US" sz="1400" dirty="0">
                <a:latin typeface="Arial" panose="020B0604020202020204" pitchFamily="34" charset="0"/>
                <a:ea typeface="Microsoft YaHei" panose="020B0503020204020204" pitchFamily="34" charset="-122"/>
              </a:rPr>
              <a:t>indices corresponding to 242-tone DRU1 </a:t>
            </a:r>
            <a:endParaRPr lang="en-US" sz="1400" dirty="0">
              <a:latin typeface="Arial" panose="020B0604020202020204" pitchFamily="34" charset="0"/>
              <a:ea typeface="Microsoft YaHei" panose="020B0503020204020204" pitchFamily="34" charset="-122"/>
              <a:cs typeface="Arial" panose="020B0604020202020204" pitchFamily="34" charset="0"/>
            </a:endParaRPr>
          </a:p>
          <a:p>
            <a:pPr latinLnBrk="0">
              <a:spcBef>
                <a:spcPts val="600"/>
              </a:spcBef>
            </a:pPr>
            <a:r>
              <a:rPr lang="en-US" i="1" dirty="0">
                <a:latin typeface="Arial" panose="020B0604020202020204" pitchFamily="34" charset="0"/>
                <a:ea typeface="Microsoft YaHei" panose="020B0503020204020204" pitchFamily="34" charset="-122"/>
                <a:cs typeface="Arial" panose="020B0604020202020204" pitchFamily="34" charset="0"/>
              </a:rPr>
              <a:t>     	</a:t>
            </a:r>
          </a:p>
        </p:txBody>
      </p:sp>
      <p:pic>
        <p:nvPicPr>
          <p:cNvPr id="5" name="Picture 4">
            <a:extLst>
              <a:ext uri="{FF2B5EF4-FFF2-40B4-BE49-F238E27FC236}">
                <a16:creationId xmlns:a16="http://schemas.microsoft.com/office/drawing/2014/main" id="{49B34F42-6307-4FBE-AE35-A0DCF5D86103}"/>
              </a:ext>
            </a:extLst>
          </p:cNvPr>
          <p:cNvPicPr>
            <a:picLocks noChangeAspect="1"/>
          </p:cNvPicPr>
          <p:nvPr/>
        </p:nvPicPr>
        <p:blipFill>
          <a:blip r:embed="rId2"/>
          <a:stretch>
            <a:fillRect/>
          </a:stretch>
        </p:blipFill>
        <p:spPr>
          <a:xfrm>
            <a:off x="1192906" y="1818133"/>
            <a:ext cx="6758188" cy="3221733"/>
          </a:xfrm>
          <a:prstGeom prst="rect">
            <a:avLst/>
          </a:prstGeom>
        </p:spPr>
      </p:pic>
    </p:spTree>
    <p:extLst>
      <p:ext uri="{BB962C8B-B14F-4D97-AF65-F5344CB8AC3E}">
        <p14:creationId xmlns:p14="http://schemas.microsoft.com/office/powerpoint/2010/main" val="101108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1150144" y="762000"/>
            <a:ext cx="6389687" cy="685800"/>
          </a:xfrm>
        </p:spPr>
        <p:txBody>
          <a:bodyPr/>
          <a:lstStyle/>
          <a:p>
            <a:r>
              <a:rPr lang="en-US" sz="2400" dirty="0">
                <a:latin typeface="+mn-lt"/>
                <a:cs typeface="Arial" panose="020B0604020202020204" pitchFamily="34" charset="0"/>
              </a:rPr>
              <a:t>26-, 52-, 106-and 242-tone DRU tone indices in an 80 MHz PPDU </a:t>
            </a:r>
            <a:r>
              <a:rPr lang="en-US" sz="2400" dirty="0">
                <a:cs typeface="Arial" panose="020B0604020202020204" pitchFamily="34" charset="0"/>
              </a:rPr>
              <a:t>with DRU BW 60 MHz </a:t>
            </a:r>
            <a:r>
              <a:rPr lang="en-US" sz="2400" dirty="0">
                <a:latin typeface="+mn-lt"/>
                <a:cs typeface="Arial" panose="020B0604020202020204" pitchFamily="34" charset="0"/>
              </a:rPr>
              <a:t>(2)</a:t>
            </a:r>
            <a:endParaRPr lang="ko-KR" altLang="en-US" sz="2400" dirty="0">
              <a:latin typeface="+mn-lt"/>
              <a:ea typeface="Gulim" panose="020B0600000101010101" pitchFamily="34" charset="-127"/>
            </a:endParaRPr>
          </a:p>
        </p:txBody>
      </p:sp>
      <p:sp>
        <p:nvSpPr>
          <p:cNvPr id="4" name="날짜 개체 틀 3"/>
          <p:cNvSpPr>
            <a:spLocks noGrp="1"/>
          </p:cNvSpPr>
          <p:nvPr>
            <p:ph type="dt" sz="quarter" idx="10"/>
          </p:nvPr>
        </p:nvSpPr>
        <p:spPr>
          <a:xfrm>
            <a:off x="696913" y="332601"/>
            <a:ext cx="1579600" cy="276999"/>
          </a:xfrm>
        </p:spPr>
        <p:txBody>
          <a:bodyPr/>
          <a:lstStyle/>
          <a:p>
            <a:pPr>
              <a:defRPr/>
            </a:pPr>
            <a:r>
              <a:rPr lang="en-US" altLang="zh-CN" dirty="0"/>
              <a:t>September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27</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
        <p:nvSpPr>
          <p:cNvPr id="9" name="TextBox 8">
            <a:extLst>
              <a:ext uri="{FF2B5EF4-FFF2-40B4-BE49-F238E27FC236}">
                <a16:creationId xmlns:a16="http://schemas.microsoft.com/office/drawing/2014/main" id="{21368302-84F4-4C92-8300-F7A9B6461E32}"/>
              </a:ext>
            </a:extLst>
          </p:cNvPr>
          <p:cNvSpPr txBox="1"/>
          <p:nvPr/>
        </p:nvSpPr>
        <p:spPr>
          <a:xfrm>
            <a:off x="463143" y="1600200"/>
            <a:ext cx="8080782" cy="411002"/>
          </a:xfrm>
          <a:prstGeom prst="rect">
            <a:avLst/>
          </a:prstGeom>
          <a:noFill/>
        </p:spPr>
        <p:txBody>
          <a:bodyPr vert="horz" wrap="square" rtlCol="0">
            <a:noAutofit/>
          </a:bodyPr>
          <a:lstStyle/>
          <a:p>
            <a:pPr marL="285750" indent="-285750" latinLnBrk="0">
              <a:buFont typeface="Arial" panose="020B0604020202020204" pitchFamily="34" charset="0"/>
              <a:buChar char="•"/>
            </a:pPr>
            <a:r>
              <a:rPr lang="en-US" sz="1400" dirty="0">
                <a:latin typeface="Arial" panose="020B0604020202020204" pitchFamily="34" charset="0"/>
                <a:ea typeface="Microsoft YaHei" panose="020B0503020204020204" pitchFamily="34" charset="-122"/>
                <a:cs typeface="Arial" panose="020B0604020202020204" pitchFamily="34" charset="0"/>
              </a:rPr>
              <a:t>Intermediate 26-, 52- and 106-tone DRU tone </a:t>
            </a:r>
            <a:r>
              <a:rPr lang="en-US" sz="1400" dirty="0">
                <a:latin typeface="Arial" panose="020B0604020202020204" pitchFamily="34" charset="0"/>
                <a:ea typeface="Microsoft YaHei" panose="020B0503020204020204" pitchFamily="34" charset="-122"/>
              </a:rPr>
              <a:t>indices corresponding to 242-tone DRU2 </a:t>
            </a:r>
            <a:endParaRPr lang="en-US" sz="1400" dirty="0">
              <a:latin typeface="Arial" panose="020B0604020202020204" pitchFamily="34" charset="0"/>
              <a:ea typeface="Microsoft YaHei" panose="020B0503020204020204" pitchFamily="34" charset="-122"/>
              <a:cs typeface="Arial" panose="020B0604020202020204" pitchFamily="34" charset="0"/>
            </a:endParaRPr>
          </a:p>
          <a:p>
            <a:pPr latinLnBrk="0">
              <a:spcBef>
                <a:spcPts val="600"/>
              </a:spcBef>
            </a:pPr>
            <a:r>
              <a:rPr lang="en-US" i="1" dirty="0">
                <a:latin typeface="Arial" panose="020B0604020202020204" pitchFamily="34" charset="0"/>
                <a:ea typeface="Microsoft YaHei" panose="020B0503020204020204" pitchFamily="34" charset="-122"/>
                <a:cs typeface="Arial" panose="020B0604020202020204" pitchFamily="34" charset="0"/>
              </a:rPr>
              <a:t>     	</a:t>
            </a:r>
          </a:p>
        </p:txBody>
      </p:sp>
      <p:pic>
        <p:nvPicPr>
          <p:cNvPr id="3" name="Picture 2">
            <a:extLst>
              <a:ext uri="{FF2B5EF4-FFF2-40B4-BE49-F238E27FC236}">
                <a16:creationId xmlns:a16="http://schemas.microsoft.com/office/drawing/2014/main" id="{6FE49D9B-F381-440B-981F-5872E37B2071}"/>
              </a:ext>
            </a:extLst>
          </p:cNvPr>
          <p:cNvPicPr>
            <a:picLocks noChangeAspect="1"/>
          </p:cNvPicPr>
          <p:nvPr/>
        </p:nvPicPr>
        <p:blipFill>
          <a:blip r:embed="rId2"/>
          <a:stretch>
            <a:fillRect/>
          </a:stretch>
        </p:blipFill>
        <p:spPr>
          <a:xfrm>
            <a:off x="752257" y="2011202"/>
            <a:ext cx="7791668" cy="3876737"/>
          </a:xfrm>
          <a:prstGeom prst="rect">
            <a:avLst/>
          </a:prstGeom>
        </p:spPr>
      </p:pic>
    </p:spTree>
    <p:extLst>
      <p:ext uri="{BB962C8B-B14F-4D97-AF65-F5344CB8AC3E}">
        <p14:creationId xmlns:p14="http://schemas.microsoft.com/office/powerpoint/2010/main" val="1413637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1150144" y="677865"/>
            <a:ext cx="6389687" cy="685800"/>
          </a:xfrm>
        </p:spPr>
        <p:txBody>
          <a:bodyPr/>
          <a:lstStyle/>
          <a:p>
            <a:r>
              <a:rPr lang="en-US" sz="2400" dirty="0">
                <a:latin typeface="+mn-lt"/>
                <a:cs typeface="Arial" panose="020B0604020202020204" pitchFamily="34" charset="0"/>
              </a:rPr>
              <a:t>26-, 52-, 106-and 242-tone DRU tone indices in an 80 MHz PPDU </a:t>
            </a:r>
            <a:r>
              <a:rPr lang="en-US" sz="2400" dirty="0">
                <a:cs typeface="Arial" panose="020B0604020202020204" pitchFamily="34" charset="0"/>
              </a:rPr>
              <a:t>with DRU BW 60 MHz </a:t>
            </a:r>
            <a:r>
              <a:rPr lang="en-US" sz="2400" dirty="0">
                <a:latin typeface="+mn-lt"/>
                <a:cs typeface="Arial" panose="020B0604020202020204" pitchFamily="34" charset="0"/>
              </a:rPr>
              <a:t>(3)</a:t>
            </a:r>
            <a:endParaRPr lang="ko-KR" altLang="en-US" sz="2400" dirty="0">
              <a:latin typeface="+mn-lt"/>
              <a:ea typeface="Gulim" panose="020B0600000101010101" pitchFamily="34" charset="-127"/>
            </a:endParaRPr>
          </a:p>
        </p:txBody>
      </p:sp>
      <p:sp>
        <p:nvSpPr>
          <p:cNvPr id="4" name="날짜 개체 틀 3"/>
          <p:cNvSpPr>
            <a:spLocks noGrp="1"/>
          </p:cNvSpPr>
          <p:nvPr>
            <p:ph type="dt" sz="quarter" idx="10"/>
          </p:nvPr>
        </p:nvSpPr>
        <p:spPr>
          <a:xfrm>
            <a:off x="696913" y="332601"/>
            <a:ext cx="1579600" cy="276999"/>
          </a:xfrm>
        </p:spPr>
        <p:txBody>
          <a:bodyPr/>
          <a:lstStyle/>
          <a:p>
            <a:pPr>
              <a:defRPr/>
            </a:pPr>
            <a:r>
              <a:rPr lang="en-US" altLang="zh-CN" dirty="0"/>
              <a:t>September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28</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
        <p:nvSpPr>
          <p:cNvPr id="9" name="TextBox 8">
            <a:extLst>
              <a:ext uri="{FF2B5EF4-FFF2-40B4-BE49-F238E27FC236}">
                <a16:creationId xmlns:a16="http://schemas.microsoft.com/office/drawing/2014/main" id="{21368302-84F4-4C92-8300-F7A9B6461E32}"/>
              </a:ext>
            </a:extLst>
          </p:cNvPr>
          <p:cNvSpPr txBox="1"/>
          <p:nvPr/>
        </p:nvSpPr>
        <p:spPr>
          <a:xfrm>
            <a:off x="497908" y="1431930"/>
            <a:ext cx="8080782" cy="411002"/>
          </a:xfrm>
          <a:prstGeom prst="rect">
            <a:avLst/>
          </a:prstGeom>
          <a:noFill/>
        </p:spPr>
        <p:txBody>
          <a:bodyPr vert="horz" wrap="square" rtlCol="0">
            <a:noAutofit/>
          </a:bodyPr>
          <a:lstStyle/>
          <a:p>
            <a:pPr marL="285750" indent="-285750" latinLnBrk="0">
              <a:buFont typeface="Arial" panose="020B0604020202020204" pitchFamily="34" charset="0"/>
              <a:buChar char="•"/>
            </a:pPr>
            <a:r>
              <a:rPr lang="en-US" sz="1400" dirty="0">
                <a:latin typeface="Arial" panose="020B0604020202020204" pitchFamily="34" charset="0"/>
                <a:ea typeface="Microsoft YaHei" panose="020B0503020204020204" pitchFamily="34" charset="-122"/>
                <a:cs typeface="Arial" panose="020B0604020202020204" pitchFamily="34" charset="0"/>
              </a:rPr>
              <a:t>Intermediate 26-, 52- and 106-tone DRU tone </a:t>
            </a:r>
            <a:r>
              <a:rPr lang="en-US" sz="1400" dirty="0">
                <a:latin typeface="Arial" panose="020B0604020202020204" pitchFamily="34" charset="0"/>
                <a:ea typeface="Microsoft YaHei" panose="020B0503020204020204" pitchFamily="34" charset="-122"/>
              </a:rPr>
              <a:t>indices corresponding to 242-tone DRU3 </a:t>
            </a:r>
            <a:endParaRPr lang="en-US" sz="1400" dirty="0">
              <a:latin typeface="Arial" panose="020B0604020202020204" pitchFamily="34" charset="0"/>
              <a:ea typeface="Microsoft YaHei" panose="020B0503020204020204" pitchFamily="34" charset="-122"/>
              <a:cs typeface="Arial" panose="020B0604020202020204" pitchFamily="34" charset="0"/>
            </a:endParaRPr>
          </a:p>
          <a:p>
            <a:pPr latinLnBrk="0">
              <a:spcBef>
                <a:spcPts val="600"/>
              </a:spcBef>
            </a:pPr>
            <a:r>
              <a:rPr lang="en-US" i="1" dirty="0">
                <a:latin typeface="Arial" panose="020B0604020202020204" pitchFamily="34" charset="0"/>
                <a:ea typeface="Microsoft YaHei" panose="020B0503020204020204" pitchFamily="34" charset="-122"/>
                <a:cs typeface="Arial" panose="020B0604020202020204" pitchFamily="34" charset="0"/>
              </a:rPr>
              <a:t>     	</a:t>
            </a:r>
          </a:p>
        </p:txBody>
      </p:sp>
      <p:pic>
        <p:nvPicPr>
          <p:cNvPr id="2" name="Picture 1">
            <a:extLst>
              <a:ext uri="{FF2B5EF4-FFF2-40B4-BE49-F238E27FC236}">
                <a16:creationId xmlns:a16="http://schemas.microsoft.com/office/drawing/2014/main" id="{34BB86E6-57B9-47DA-B418-9385A1BAE7FE}"/>
              </a:ext>
            </a:extLst>
          </p:cNvPr>
          <p:cNvPicPr>
            <a:picLocks noChangeAspect="1"/>
          </p:cNvPicPr>
          <p:nvPr/>
        </p:nvPicPr>
        <p:blipFill>
          <a:blip r:embed="rId2"/>
          <a:stretch>
            <a:fillRect/>
          </a:stretch>
        </p:blipFill>
        <p:spPr>
          <a:xfrm>
            <a:off x="1184071" y="1724383"/>
            <a:ext cx="6852057" cy="3409234"/>
          </a:xfrm>
          <a:prstGeom prst="rect">
            <a:avLst/>
          </a:prstGeom>
        </p:spPr>
      </p:pic>
      <p:sp>
        <p:nvSpPr>
          <p:cNvPr id="10" name="TextBox 9">
            <a:extLst>
              <a:ext uri="{FF2B5EF4-FFF2-40B4-BE49-F238E27FC236}">
                <a16:creationId xmlns:a16="http://schemas.microsoft.com/office/drawing/2014/main" id="{D20AB4EA-5F98-414F-8CEA-28C9699BD48D}"/>
              </a:ext>
            </a:extLst>
          </p:cNvPr>
          <p:cNvSpPr txBox="1"/>
          <p:nvPr/>
        </p:nvSpPr>
        <p:spPr>
          <a:xfrm>
            <a:off x="497908" y="5083333"/>
            <a:ext cx="8363153" cy="1774667"/>
          </a:xfrm>
          <a:prstGeom prst="rect">
            <a:avLst/>
          </a:prstGeom>
          <a:noFill/>
        </p:spPr>
        <p:txBody>
          <a:bodyPr vert="horz" wrap="square" rtlCol="0">
            <a:noAutofit/>
          </a:bodyPr>
          <a:lstStyle/>
          <a:p>
            <a:pPr marL="285750" indent="-285750" latinLnBrk="0">
              <a:buFont typeface="Arial" panose="020B0604020202020204" pitchFamily="34" charset="0"/>
              <a:buChar char="•"/>
            </a:pPr>
            <a:r>
              <a:rPr lang="en-US" dirty="0">
                <a:latin typeface="Arial" panose="020B0604020202020204" pitchFamily="34" charset="0"/>
                <a:ea typeface="Microsoft YaHei" panose="020B0503020204020204" pitchFamily="34" charset="-122"/>
                <a:cs typeface="Arial" panose="020B0604020202020204" pitchFamily="34" charset="0"/>
              </a:rPr>
              <a:t>26-, 52- and 106-tone tone DRU tone indices with DRU BW 80 MHz can be derived from the intermediate DRU tone indices with the following shifting operations and 52- and 106-tone DRUs are constructed based on the corresponding 26-tone DRUs.</a:t>
            </a:r>
          </a:p>
          <a:p>
            <a:pPr latinLnBrk="0">
              <a:spcBef>
                <a:spcPts val="600"/>
              </a:spcBef>
            </a:pPr>
            <a:r>
              <a:rPr lang="en-US" i="1" dirty="0">
                <a:latin typeface="Arial" panose="020B0604020202020204" pitchFamily="34" charset="0"/>
                <a:ea typeface="Microsoft YaHei" panose="020B0503020204020204" pitchFamily="34" charset="-122"/>
                <a:cs typeface="Arial" panose="020B0604020202020204" pitchFamily="34" charset="0"/>
              </a:rPr>
              <a:t>     	if ‘IDX </a:t>
            </a:r>
            <a:r>
              <a:rPr lang="en-US" i="1" dirty="0">
                <a:latin typeface="Arial" panose="020B0604020202020204" pitchFamily="34" charset="0"/>
                <a:ea typeface="Microsoft YaHei" panose="020B0503020204020204" pitchFamily="34" charset="-122"/>
              </a:rPr>
              <a:t>≤</a:t>
            </a:r>
            <a:r>
              <a:rPr lang="en-US" i="1" dirty="0">
                <a:latin typeface="Arial" panose="020B0604020202020204" pitchFamily="34" charset="0"/>
                <a:ea typeface="Microsoft YaHei" panose="020B0503020204020204" pitchFamily="34" charset="-122"/>
                <a:cs typeface="Arial" panose="020B0604020202020204" pitchFamily="34" charset="0"/>
              </a:rPr>
              <a:t> -254, </a:t>
            </a:r>
          </a:p>
          <a:p>
            <a:pPr latinLnBrk="0">
              <a:spcBef>
                <a:spcPts val="0"/>
              </a:spcBef>
            </a:pPr>
            <a:r>
              <a:rPr lang="en-US" i="1" dirty="0">
                <a:latin typeface="Arial" panose="020B0604020202020204" pitchFamily="34" charset="0"/>
                <a:ea typeface="Microsoft YaHei" panose="020B0503020204020204" pitchFamily="34" charset="-122"/>
                <a:cs typeface="Arial" panose="020B0604020202020204" pitchFamily="34" charset="0"/>
              </a:rPr>
              <a:t> 	      ‘</a:t>
            </a:r>
            <a:r>
              <a:rPr lang="en-US" i="1" dirty="0" err="1">
                <a:latin typeface="Arial" panose="020B0604020202020204" pitchFamily="34" charset="0"/>
                <a:ea typeface="Microsoft YaHei" panose="020B0503020204020204" pitchFamily="34" charset="-122"/>
                <a:cs typeface="Arial" panose="020B0604020202020204" pitchFamily="34" charset="0"/>
              </a:rPr>
              <a:t>idx</a:t>
            </a:r>
            <a:r>
              <a:rPr lang="en-US" i="1" dirty="0">
                <a:latin typeface="Arial" panose="020B0604020202020204" pitchFamily="34" charset="0"/>
                <a:ea typeface="Microsoft YaHei" panose="020B0503020204020204" pitchFamily="34" charset="-122"/>
                <a:cs typeface="Arial" panose="020B0604020202020204" pitchFamily="34" charset="0"/>
              </a:rPr>
              <a:t>’ &lt;- 5</a:t>
            </a:r>
          </a:p>
          <a:p>
            <a:pPr latinLnBrk="0"/>
            <a:r>
              <a:rPr lang="en-US" i="1" dirty="0">
                <a:latin typeface="Arial" panose="020B0604020202020204" pitchFamily="34" charset="0"/>
                <a:ea typeface="Microsoft YaHei" panose="020B0503020204020204" pitchFamily="34" charset="-122"/>
              </a:rPr>
              <a:t>     	else if -254 &lt; ‘IDX’ &lt; 254, </a:t>
            </a:r>
          </a:p>
          <a:p>
            <a:pPr latinLnBrk="0"/>
            <a:r>
              <a:rPr lang="en-US" i="1" dirty="0">
                <a:latin typeface="Arial" panose="020B0604020202020204" pitchFamily="34" charset="0"/>
                <a:ea typeface="Microsoft YaHei" panose="020B0503020204020204" pitchFamily="34" charset="-122"/>
              </a:rPr>
              <a:t>	      ‘</a:t>
            </a:r>
            <a:r>
              <a:rPr lang="en-US" i="1" dirty="0" err="1">
                <a:latin typeface="Arial" panose="020B0604020202020204" pitchFamily="34" charset="0"/>
                <a:ea typeface="Microsoft YaHei" panose="020B0503020204020204" pitchFamily="34" charset="-122"/>
              </a:rPr>
              <a:t>idx</a:t>
            </a:r>
            <a:r>
              <a:rPr lang="en-US" i="1" dirty="0">
                <a:latin typeface="Arial" panose="020B0604020202020204" pitchFamily="34" charset="0"/>
                <a:ea typeface="Microsoft YaHei" panose="020B0503020204020204" pitchFamily="34" charset="-122"/>
              </a:rPr>
              <a:t>’ unchanged</a:t>
            </a:r>
          </a:p>
          <a:p>
            <a:pPr latinLnBrk="0"/>
            <a:r>
              <a:rPr lang="en-US" i="1" dirty="0">
                <a:latin typeface="Arial" panose="020B0604020202020204" pitchFamily="34" charset="0"/>
                <a:ea typeface="Microsoft YaHei" panose="020B0503020204020204" pitchFamily="34" charset="-122"/>
              </a:rPr>
              <a:t>     	</a:t>
            </a:r>
            <a:endParaRPr lang="en-US" i="1" dirty="0">
              <a:latin typeface="Arial" panose="020B060402020202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2926264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228600" y="609600"/>
            <a:ext cx="8686800" cy="780181"/>
          </a:xfrm>
        </p:spPr>
        <p:txBody>
          <a:bodyPr/>
          <a:lstStyle/>
          <a:p>
            <a:r>
              <a:rPr lang="en-US" sz="2800" dirty="0"/>
              <a:t>Tone distribution per 20 MHz</a:t>
            </a:r>
            <a:endParaRPr lang="ko-KR" altLang="en-US" sz="2800" dirty="0">
              <a:ea typeface="Gulim" panose="020B0600000101010101" pitchFamily="34" charset="-127"/>
            </a:endParaRPr>
          </a:p>
        </p:txBody>
      </p:sp>
      <p:sp>
        <p:nvSpPr>
          <p:cNvPr id="4" name="날짜 개체 틀 3"/>
          <p:cNvSpPr>
            <a:spLocks noGrp="1"/>
          </p:cNvSpPr>
          <p:nvPr>
            <p:ph type="dt" sz="quarter" idx="10"/>
          </p:nvPr>
        </p:nvSpPr>
        <p:spPr>
          <a:xfrm>
            <a:off x="696913" y="332601"/>
            <a:ext cx="1579600" cy="276999"/>
          </a:xfrm>
        </p:spPr>
        <p:txBody>
          <a:bodyPr/>
          <a:lstStyle/>
          <a:p>
            <a:pPr>
              <a:defRPr/>
            </a:pPr>
            <a:r>
              <a:rPr lang="en-US" altLang="zh-CN" dirty="0"/>
              <a:t>September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3</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
        <p:nvSpPr>
          <p:cNvPr id="11" name="Rectangle 10">
            <a:extLst>
              <a:ext uri="{FF2B5EF4-FFF2-40B4-BE49-F238E27FC236}">
                <a16:creationId xmlns:a16="http://schemas.microsoft.com/office/drawing/2014/main" id="{77AA08C9-9888-450B-9F27-4F527D4AD26D}"/>
              </a:ext>
            </a:extLst>
          </p:cNvPr>
          <p:cNvSpPr/>
          <p:nvPr/>
        </p:nvSpPr>
        <p:spPr>
          <a:xfrm>
            <a:off x="457200" y="1410087"/>
            <a:ext cx="8086725" cy="584775"/>
          </a:xfrm>
          <a:prstGeom prst="rect">
            <a:avLst/>
          </a:prstGeom>
        </p:spPr>
        <p:txBody>
          <a:bodyPr wrap="square">
            <a:spAutoFit/>
          </a:bodyPr>
          <a:lstStyle/>
          <a:p>
            <a:pPr latinLnBrk="0"/>
            <a:r>
              <a:rPr lang="en-US" sz="1600" dirty="0">
                <a:latin typeface="+mn-lt"/>
                <a:ea typeface="Microsoft YaHei" panose="020B0503020204020204" pitchFamily="34" charset="-122"/>
              </a:rPr>
              <a:t>One example: Universal one-to-one mappings between 26-, 52- and 106-tone distribution indices and 242-tone indices per 20 MHz </a:t>
            </a:r>
          </a:p>
        </p:txBody>
      </p:sp>
      <p:pic>
        <p:nvPicPr>
          <p:cNvPr id="5" name="Picture 4">
            <a:extLst>
              <a:ext uri="{FF2B5EF4-FFF2-40B4-BE49-F238E27FC236}">
                <a16:creationId xmlns:a16="http://schemas.microsoft.com/office/drawing/2014/main" id="{A1994758-C2E2-4AAE-B6E9-DAC8A6E7D3F2}"/>
              </a:ext>
            </a:extLst>
          </p:cNvPr>
          <p:cNvPicPr>
            <a:picLocks noChangeAspect="1"/>
          </p:cNvPicPr>
          <p:nvPr/>
        </p:nvPicPr>
        <p:blipFill>
          <a:blip r:embed="rId2"/>
          <a:stretch>
            <a:fillRect/>
          </a:stretch>
        </p:blipFill>
        <p:spPr>
          <a:xfrm>
            <a:off x="196735" y="2286000"/>
            <a:ext cx="8718665" cy="2807450"/>
          </a:xfrm>
          <a:prstGeom prst="rect">
            <a:avLst/>
          </a:prstGeom>
        </p:spPr>
      </p:pic>
    </p:spTree>
    <p:extLst>
      <p:ext uri="{BB962C8B-B14F-4D97-AF65-F5344CB8AC3E}">
        <p14:creationId xmlns:p14="http://schemas.microsoft.com/office/powerpoint/2010/main" val="1064396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696913" y="741161"/>
            <a:ext cx="7913688" cy="478039"/>
          </a:xfrm>
        </p:spPr>
        <p:txBody>
          <a:bodyPr/>
          <a:lstStyle/>
          <a:p>
            <a:r>
              <a:rPr lang="en-US" sz="2400" dirty="0">
                <a:latin typeface="+mn-lt"/>
                <a:cs typeface="Arial" panose="020B0604020202020204" pitchFamily="34" charset="0"/>
              </a:rPr>
              <a:t>26-, 52- and 106-tone DRU tone indices in a 20 MHz PPDU</a:t>
            </a:r>
            <a:endParaRPr lang="ko-KR" altLang="en-US" sz="2400" dirty="0">
              <a:latin typeface="+mn-lt"/>
              <a:ea typeface="Gulim" panose="020B0600000101010101" pitchFamily="34" charset="-127"/>
            </a:endParaRPr>
          </a:p>
        </p:txBody>
      </p:sp>
      <p:sp>
        <p:nvSpPr>
          <p:cNvPr id="4" name="날짜 개체 틀 3"/>
          <p:cNvSpPr>
            <a:spLocks noGrp="1"/>
          </p:cNvSpPr>
          <p:nvPr>
            <p:ph type="dt" sz="quarter" idx="10"/>
          </p:nvPr>
        </p:nvSpPr>
        <p:spPr>
          <a:xfrm>
            <a:off x="696913" y="332601"/>
            <a:ext cx="1579600" cy="276999"/>
          </a:xfrm>
        </p:spPr>
        <p:txBody>
          <a:bodyPr/>
          <a:lstStyle/>
          <a:p>
            <a:pPr>
              <a:defRPr/>
            </a:pPr>
            <a:r>
              <a:rPr lang="en-US" altLang="zh-CN" dirty="0"/>
              <a:t>September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4</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pic>
        <p:nvPicPr>
          <p:cNvPr id="2" name="Picture 1">
            <a:extLst>
              <a:ext uri="{FF2B5EF4-FFF2-40B4-BE49-F238E27FC236}">
                <a16:creationId xmlns:a16="http://schemas.microsoft.com/office/drawing/2014/main" id="{3EF0E9F1-D45C-428A-8D9D-D1BF565003D0}"/>
              </a:ext>
            </a:extLst>
          </p:cNvPr>
          <p:cNvPicPr>
            <a:picLocks noChangeAspect="1"/>
          </p:cNvPicPr>
          <p:nvPr/>
        </p:nvPicPr>
        <p:blipFill>
          <a:blip r:embed="rId2"/>
          <a:stretch>
            <a:fillRect/>
          </a:stretch>
        </p:blipFill>
        <p:spPr>
          <a:xfrm>
            <a:off x="341312" y="2973156"/>
            <a:ext cx="8537575" cy="2847498"/>
          </a:xfrm>
          <a:prstGeom prst="rect">
            <a:avLst/>
          </a:prstGeom>
        </p:spPr>
      </p:pic>
      <p:sp>
        <p:nvSpPr>
          <p:cNvPr id="9" name="TextBox 8">
            <a:extLst>
              <a:ext uri="{FF2B5EF4-FFF2-40B4-BE49-F238E27FC236}">
                <a16:creationId xmlns:a16="http://schemas.microsoft.com/office/drawing/2014/main" id="{72428397-23C8-4348-8087-928B72782164}"/>
              </a:ext>
            </a:extLst>
          </p:cNvPr>
          <p:cNvSpPr txBox="1"/>
          <p:nvPr/>
        </p:nvSpPr>
        <p:spPr>
          <a:xfrm>
            <a:off x="246856" y="1318699"/>
            <a:ext cx="8650287" cy="1384995"/>
          </a:xfrm>
          <a:prstGeom prst="rect">
            <a:avLst/>
          </a:prstGeom>
          <a:noFill/>
        </p:spPr>
        <p:txBody>
          <a:bodyPr vert="horz" wrap="square" rtlCol="0">
            <a:normAutofit lnSpcReduction="10000"/>
          </a:bodyPr>
          <a:lstStyle/>
          <a:p>
            <a:pPr marL="285750" indent="-285750" latinLnBrk="0">
              <a:buFont typeface="Arial" panose="020B0604020202020204" pitchFamily="34" charset="0"/>
              <a:buChar char="•"/>
            </a:pPr>
            <a:r>
              <a:rPr lang="en-US" sz="1400" dirty="0">
                <a:latin typeface="Arial" panose="020B0604020202020204" pitchFamily="34" charset="0"/>
                <a:ea typeface="Microsoft YaHei" panose="020B0503020204020204" pitchFamily="34" charset="-122"/>
                <a:cs typeface="Arial" panose="020B0604020202020204" pitchFamily="34" charset="0"/>
              </a:rPr>
              <a:t>Assume that 242-tone RU indices in a 20 MHz PPDU are as specified in 802.11ax, i.e., within [-122:-2, 2:122] and 3 DC tones allocated in [-1,0,1]</a:t>
            </a:r>
          </a:p>
          <a:p>
            <a:pPr marL="285750" indent="-285750" latinLnBrk="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Based on the universal mappings shown in </a:t>
            </a:r>
            <a:r>
              <a:rPr lang="en-US" sz="1400" dirty="0">
                <a:latin typeface="Arial" panose="020B0604020202020204" pitchFamily="34" charset="0"/>
              </a:rPr>
              <a:t>S</a:t>
            </a:r>
            <a:r>
              <a:rPr lang="en-US" sz="1400" dirty="0">
                <a:latin typeface="Arial" panose="020B0604020202020204" pitchFamily="34" charset="0"/>
                <a:cs typeface="Arial" panose="020B0604020202020204" pitchFamily="34" charset="0"/>
              </a:rPr>
              <a:t>lide 3, the data and pilot indices of the 26-, 52- and 106-tone DRUs corresponding to the 242-tone RU in a 20 MHz PPDU can be obtained by replacing ‘</a:t>
            </a:r>
            <a:r>
              <a:rPr lang="en-US" sz="1400" dirty="0" err="1">
                <a:latin typeface="Arial" panose="020B0604020202020204" pitchFamily="34" charset="0"/>
                <a:cs typeface="Arial" panose="020B0604020202020204" pitchFamily="34" charset="0"/>
              </a:rPr>
              <a:t>idx</a:t>
            </a:r>
            <a:r>
              <a:rPr lang="en-US" sz="1400" dirty="0">
                <a:latin typeface="Arial" panose="020B0604020202020204" pitchFamily="34" charset="0"/>
              </a:rPr>
              <a:t>’</a:t>
            </a:r>
            <a:r>
              <a:rPr lang="en-US" sz="1400" dirty="0">
                <a:latin typeface="Arial" panose="020B0604020202020204" pitchFamily="34" charset="0"/>
                <a:cs typeface="Arial" panose="020B0604020202020204" pitchFamily="34" charset="0"/>
              </a:rPr>
              <a:t> in the </a:t>
            </a:r>
            <a:r>
              <a:rPr lang="en-US" sz="1400" dirty="0">
                <a:latin typeface="Arial" panose="020B0604020202020204" pitchFamily="34" charset="0"/>
              </a:rPr>
              <a:t>universal </a:t>
            </a:r>
            <a:r>
              <a:rPr lang="en-US" sz="1400" dirty="0">
                <a:latin typeface="Arial" panose="020B0604020202020204" pitchFamily="34" charset="0"/>
                <a:cs typeface="Arial" panose="020B0604020202020204" pitchFamily="34" charset="0"/>
              </a:rPr>
              <a:t>tone distribution with index ‘</a:t>
            </a:r>
            <a:r>
              <a:rPr lang="en-US" sz="1400" dirty="0" err="1">
                <a:latin typeface="Arial" panose="020B0604020202020204" pitchFamily="34" charset="0"/>
                <a:cs typeface="Arial" panose="020B0604020202020204" pitchFamily="34" charset="0"/>
              </a:rPr>
              <a:t>idx-ini</a:t>
            </a:r>
            <a:r>
              <a:rPr lang="en-US" sz="1400" dirty="0">
                <a:latin typeface="Arial" panose="020B0604020202020204" pitchFamily="34" charset="0"/>
              </a:rPr>
              <a:t>’</a:t>
            </a:r>
            <a:r>
              <a:rPr lang="en-US" sz="1400" dirty="0">
                <a:latin typeface="Arial" panose="020B0604020202020204" pitchFamily="34" charset="0"/>
                <a:cs typeface="Arial" panose="020B0604020202020204" pitchFamily="34" charset="0"/>
              </a:rPr>
              <a:t> when ‘</a:t>
            </a:r>
            <a:r>
              <a:rPr lang="en-US" sz="1400" dirty="0" err="1">
                <a:latin typeface="Arial" panose="020B0604020202020204" pitchFamily="34" charset="0"/>
                <a:cs typeface="Arial" panose="020B0604020202020204" pitchFamily="34" charset="0"/>
              </a:rPr>
              <a:t>idx</a:t>
            </a:r>
            <a:r>
              <a:rPr lang="en-US" sz="1400" dirty="0">
                <a:latin typeface="Arial" panose="020B0604020202020204" pitchFamily="34" charset="0"/>
                <a:cs typeface="Arial" panose="020B0604020202020204" pitchFamily="34" charset="0"/>
              </a:rPr>
              <a:t>’ &lt;= 120 and with index [idx-ini+3] when ‘</a:t>
            </a:r>
            <a:r>
              <a:rPr lang="en-US" sz="1400" dirty="0" err="1">
                <a:latin typeface="Arial" panose="020B0604020202020204" pitchFamily="34" charset="0"/>
                <a:cs typeface="Arial" panose="020B0604020202020204" pitchFamily="34" charset="0"/>
              </a:rPr>
              <a:t>idx</a:t>
            </a:r>
            <a:r>
              <a:rPr lang="en-US" sz="1400" dirty="0">
                <a:latin typeface="Arial" panose="020B0604020202020204" pitchFamily="34" charset="0"/>
                <a:cs typeface="Arial" panose="020B0604020202020204" pitchFamily="34" charset="0"/>
              </a:rPr>
              <a:t>’ &gt; 120 (where </a:t>
            </a:r>
            <a:r>
              <a:rPr lang="en-US" sz="1400" dirty="0" err="1">
                <a:latin typeface="Arial" panose="020B0604020202020204" pitchFamily="34" charset="0"/>
                <a:cs typeface="Arial" panose="020B0604020202020204" pitchFamily="34" charset="0"/>
              </a:rPr>
              <a:t>ini</a:t>
            </a:r>
            <a:r>
              <a:rPr lang="en-US" sz="1400" dirty="0">
                <a:latin typeface="Arial" panose="020B0604020202020204" pitchFamily="34" charset="0"/>
                <a:cs typeface="Arial" panose="020B0604020202020204" pitchFamily="34" charset="0"/>
              </a:rPr>
              <a:t> = -122 is the smallest index in a 20 MHz PPDU excluding guard tones).</a:t>
            </a:r>
            <a:endParaRPr lang="en-US" sz="1400" dirty="0">
              <a:latin typeface="Arial" panose="020B0604020202020204" pitchFamily="34" charset="0"/>
              <a:ea typeface="Microsoft YaHei" panose="020B0503020204020204" pitchFamily="34" charset="-122"/>
              <a:cs typeface="Arial" panose="020B0604020202020204" pitchFamily="34" charset="0"/>
            </a:endParaRPr>
          </a:p>
        </p:txBody>
      </p:sp>
      <p:sp>
        <p:nvSpPr>
          <p:cNvPr id="10" name="TextBox 9">
            <a:extLst>
              <a:ext uri="{FF2B5EF4-FFF2-40B4-BE49-F238E27FC236}">
                <a16:creationId xmlns:a16="http://schemas.microsoft.com/office/drawing/2014/main" id="{E6C5A02B-9A47-40B1-BE00-647EB98D46D3}"/>
              </a:ext>
            </a:extLst>
          </p:cNvPr>
          <p:cNvSpPr txBox="1"/>
          <p:nvPr/>
        </p:nvSpPr>
        <p:spPr>
          <a:xfrm>
            <a:off x="328613" y="6053065"/>
            <a:ext cx="8650287" cy="378998"/>
          </a:xfrm>
          <a:prstGeom prst="rect">
            <a:avLst/>
          </a:prstGeom>
          <a:noFill/>
        </p:spPr>
        <p:txBody>
          <a:bodyPr vert="horz" wrap="square" rtlCol="0">
            <a:normAutofit/>
          </a:bodyPr>
          <a:lstStyle/>
          <a:p>
            <a:pPr latinLnBrk="0"/>
            <a:r>
              <a:rPr lang="en-US" sz="1400" dirty="0">
                <a:latin typeface="Arial" panose="020B0604020202020204" pitchFamily="34" charset="0"/>
                <a:ea typeface="Microsoft YaHei" panose="020B0503020204020204" pitchFamily="34" charset="-122"/>
                <a:cs typeface="Arial" panose="020B0604020202020204" pitchFamily="34" charset="0"/>
              </a:rPr>
              <a:t>Note: In this example, t</a:t>
            </a:r>
            <a:r>
              <a:rPr lang="en-US" sz="1400" dirty="0">
                <a:latin typeface="Arial" panose="020B0604020202020204" pitchFamily="34" charset="0"/>
                <a:cs typeface="Arial" panose="020B0604020202020204" pitchFamily="34" charset="0"/>
              </a:rPr>
              <a:t>he 26-, 52- and 106-tone DRU tone plan above agrees with that proposed in [3]</a:t>
            </a:r>
            <a:endParaRPr lang="en-US" sz="1400" dirty="0">
              <a:latin typeface="Arial" panose="020B060402020202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2602363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254581" y="723177"/>
            <a:ext cx="8373050" cy="572223"/>
          </a:xfrm>
        </p:spPr>
        <p:txBody>
          <a:bodyPr/>
          <a:lstStyle/>
          <a:p>
            <a:r>
              <a:rPr lang="en-US" sz="2800" dirty="0"/>
              <a:t>242-tone RU locations in an 80 MHz PPDU</a:t>
            </a:r>
            <a:endParaRPr lang="ko-KR" altLang="en-US" sz="2800" dirty="0">
              <a:ea typeface="Gulim" panose="020B0600000101010101" pitchFamily="34" charset="-127"/>
            </a:endParaRPr>
          </a:p>
        </p:txBody>
      </p:sp>
      <p:sp>
        <p:nvSpPr>
          <p:cNvPr id="4" name="날짜 개체 틀 3"/>
          <p:cNvSpPr>
            <a:spLocks noGrp="1"/>
          </p:cNvSpPr>
          <p:nvPr>
            <p:ph type="dt" sz="quarter" idx="10"/>
          </p:nvPr>
        </p:nvSpPr>
        <p:spPr>
          <a:xfrm>
            <a:off x="696913" y="332601"/>
            <a:ext cx="1579600" cy="276999"/>
          </a:xfrm>
        </p:spPr>
        <p:txBody>
          <a:bodyPr/>
          <a:lstStyle/>
          <a:p>
            <a:pPr>
              <a:defRPr/>
            </a:pPr>
            <a:r>
              <a:rPr lang="en-US" altLang="zh-CN" dirty="0"/>
              <a:t>September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5</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
        <p:nvSpPr>
          <p:cNvPr id="10" name="Subtitle 1">
            <a:extLst>
              <a:ext uri="{FF2B5EF4-FFF2-40B4-BE49-F238E27FC236}">
                <a16:creationId xmlns:a16="http://schemas.microsoft.com/office/drawing/2014/main" id="{65B74C62-0C9C-44B9-A4DB-95C55833B04D}"/>
              </a:ext>
            </a:extLst>
          </p:cNvPr>
          <p:cNvSpPr txBox="1">
            <a:spLocks/>
          </p:cNvSpPr>
          <p:nvPr/>
        </p:nvSpPr>
        <p:spPr>
          <a:xfrm>
            <a:off x="609600" y="1427539"/>
            <a:ext cx="5943600" cy="543776"/>
          </a:xfrm>
          <a:prstGeom prst="rect">
            <a:avLst/>
          </a:prstGeom>
        </p:spPr>
        <p:txBody>
          <a:bodyPr lIns="0" tIns="0" rIns="0" bIns="0" anchor="t">
            <a:noAutofit/>
          </a:bodyPr>
          <a:lstStyle>
            <a:lvl1pPr marL="0" indent="0" algn="l" defTabSz="1187798" rtl="0" eaLnBrk="1" latinLnBrk="0" hangingPunct="1">
              <a:lnSpc>
                <a:spcPts val="3430"/>
              </a:lnSpc>
              <a:spcBef>
                <a:spcPts val="0"/>
              </a:spcBef>
              <a:buFont typeface="Arial" panose="020B0604020202020204" pitchFamily="34" charset="0"/>
              <a:buNone/>
              <a:defRPr sz="3200" kern="1200" baseline="0">
                <a:solidFill>
                  <a:schemeClr val="tx1"/>
                </a:solidFill>
                <a:latin typeface="Microsoft YaHei" panose="020B0503020204020204" pitchFamily="34" charset="-122"/>
                <a:ea typeface="Microsoft YaHei" panose="020B0503020204020204" pitchFamily="34" charset="-122"/>
                <a:cs typeface="+mn-cs"/>
              </a:defRPr>
            </a:lvl1pPr>
            <a:lvl2pPr marL="593900" indent="0" algn="ctr" defTabSz="1187798" rtl="0" eaLnBrk="1" latinLnBrk="0" hangingPunct="1">
              <a:lnSpc>
                <a:spcPct val="90000"/>
              </a:lnSpc>
              <a:spcBef>
                <a:spcPts val="650"/>
              </a:spcBef>
              <a:buFont typeface="Arial" panose="020B0604020202020204" pitchFamily="34" charset="0"/>
              <a:buNone/>
              <a:defRPr sz="2598" kern="1200">
                <a:solidFill>
                  <a:schemeClr val="tx1"/>
                </a:solidFill>
                <a:latin typeface="+mn-lt"/>
                <a:ea typeface="+mn-ea"/>
                <a:cs typeface="+mn-cs"/>
              </a:defRPr>
            </a:lvl2pPr>
            <a:lvl3pPr marL="1187798" indent="0" algn="ctr" defTabSz="1187798" rtl="0" eaLnBrk="1" latinLnBrk="0" hangingPunct="1">
              <a:lnSpc>
                <a:spcPct val="90000"/>
              </a:lnSpc>
              <a:spcBef>
                <a:spcPts val="650"/>
              </a:spcBef>
              <a:buFont typeface="Arial" panose="020B0604020202020204" pitchFamily="34" charset="0"/>
              <a:buNone/>
              <a:defRPr sz="2338" kern="1200">
                <a:solidFill>
                  <a:schemeClr val="tx1"/>
                </a:solidFill>
                <a:latin typeface="+mn-lt"/>
                <a:ea typeface="+mn-ea"/>
                <a:cs typeface="+mn-cs"/>
              </a:defRPr>
            </a:lvl3pPr>
            <a:lvl4pPr marL="1781699"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4pPr>
            <a:lvl5pPr marL="2375598"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5pPr>
            <a:lvl6pPr marL="29694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6pPr>
            <a:lvl7pPr marL="3563396"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7pPr>
            <a:lvl8pPr marL="41572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8pPr>
            <a:lvl9pPr marL="4751195"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9pPr>
          </a:lstStyle>
          <a:p>
            <a:pPr marL="342900" indent="-342900">
              <a:buFont typeface="Arial" panose="020B0604020202020204" pitchFamily="34" charset="0"/>
              <a:buChar char="•"/>
            </a:pPr>
            <a:r>
              <a:rPr lang="en-US" sz="1800" dirty="0">
                <a:latin typeface="Arial" panose="020B0604020202020204" pitchFamily="34" charset="0"/>
              </a:rPr>
              <a:t>RU locations in an 80 MHz EHT PPDU</a:t>
            </a:r>
            <a:endParaRPr lang="en-US" sz="1800" b="1" dirty="0">
              <a:solidFill>
                <a:srgbClr val="C00000"/>
              </a:solidFill>
              <a:latin typeface="Arial" panose="020B0604020202020204" pitchFamily="34" charset="0"/>
            </a:endParaRPr>
          </a:p>
        </p:txBody>
      </p:sp>
      <p:pic>
        <p:nvPicPr>
          <p:cNvPr id="2" name="Picture 1">
            <a:extLst>
              <a:ext uri="{FF2B5EF4-FFF2-40B4-BE49-F238E27FC236}">
                <a16:creationId xmlns:a16="http://schemas.microsoft.com/office/drawing/2014/main" id="{902DE6D9-9565-4B91-996F-22E475F4D825}"/>
              </a:ext>
            </a:extLst>
          </p:cNvPr>
          <p:cNvPicPr>
            <a:picLocks noChangeAspect="1"/>
          </p:cNvPicPr>
          <p:nvPr/>
        </p:nvPicPr>
        <p:blipFill>
          <a:blip r:embed="rId2"/>
          <a:stretch>
            <a:fillRect/>
          </a:stretch>
        </p:blipFill>
        <p:spPr>
          <a:xfrm>
            <a:off x="604299" y="2163109"/>
            <a:ext cx="8023332" cy="809785"/>
          </a:xfrm>
          <a:prstGeom prst="rect">
            <a:avLst/>
          </a:prstGeom>
        </p:spPr>
      </p:pic>
      <p:sp>
        <p:nvSpPr>
          <p:cNvPr id="12" name="TextBox 11">
            <a:extLst>
              <a:ext uri="{FF2B5EF4-FFF2-40B4-BE49-F238E27FC236}">
                <a16:creationId xmlns:a16="http://schemas.microsoft.com/office/drawing/2014/main" id="{EC55ECC7-47B4-4251-A1B1-E0886235D846}"/>
              </a:ext>
            </a:extLst>
          </p:cNvPr>
          <p:cNvSpPr txBox="1"/>
          <p:nvPr/>
        </p:nvSpPr>
        <p:spPr>
          <a:xfrm>
            <a:off x="533400" y="3352800"/>
            <a:ext cx="7941831" cy="646331"/>
          </a:xfrm>
          <a:prstGeom prst="rect">
            <a:avLst/>
          </a:prstGeom>
          <a:noFill/>
        </p:spPr>
        <p:txBody>
          <a:bodyPr vert="horz" wrap="square" rtlCol="0">
            <a:spAutoFit/>
          </a:bodyPr>
          <a:lstStyle/>
          <a:p>
            <a:pPr marL="171450" indent="-171450" latinLnBrk="0">
              <a:buFont typeface="Arial" panose="020B0604020202020204" pitchFamily="34" charset="0"/>
              <a:buChar char="•"/>
            </a:pPr>
            <a:r>
              <a:rPr lang="en-US" sz="1800" dirty="0">
                <a:latin typeface="Arial" panose="020B0604020202020204" pitchFamily="34" charset="0"/>
                <a:ea typeface="Microsoft YaHei" panose="020B0503020204020204" pitchFamily="34" charset="-122"/>
              </a:rPr>
              <a:t>Rearrangement of EHT data, pilot and null subcarrier indices of 242-tone RUs in 80 MHz PPDU (23 DC subcarriers located [-11:11] unchanged) </a:t>
            </a:r>
          </a:p>
        </p:txBody>
      </p:sp>
      <p:pic>
        <p:nvPicPr>
          <p:cNvPr id="5" name="Picture 4">
            <a:extLst>
              <a:ext uri="{FF2B5EF4-FFF2-40B4-BE49-F238E27FC236}">
                <a16:creationId xmlns:a16="http://schemas.microsoft.com/office/drawing/2014/main" id="{5DBCC407-1646-469F-8792-C3B4F4962084}"/>
              </a:ext>
            </a:extLst>
          </p:cNvPr>
          <p:cNvPicPr>
            <a:picLocks noChangeAspect="1"/>
          </p:cNvPicPr>
          <p:nvPr/>
        </p:nvPicPr>
        <p:blipFill>
          <a:blip r:embed="rId3"/>
          <a:stretch>
            <a:fillRect/>
          </a:stretch>
        </p:blipFill>
        <p:spPr>
          <a:xfrm>
            <a:off x="668769" y="4191000"/>
            <a:ext cx="8023332" cy="809785"/>
          </a:xfrm>
          <a:prstGeom prst="rect">
            <a:avLst/>
          </a:prstGeom>
        </p:spPr>
      </p:pic>
      <p:sp>
        <p:nvSpPr>
          <p:cNvPr id="13" name="TextBox 12">
            <a:extLst>
              <a:ext uri="{FF2B5EF4-FFF2-40B4-BE49-F238E27FC236}">
                <a16:creationId xmlns:a16="http://schemas.microsoft.com/office/drawing/2014/main" id="{69AB2B9E-0526-4D97-B738-2F490E3018F2}"/>
              </a:ext>
            </a:extLst>
          </p:cNvPr>
          <p:cNvSpPr txBox="1"/>
          <p:nvPr/>
        </p:nvSpPr>
        <p:spPr>
          <a:xfrm>
            <a:off x="604299" y="5897649"/>
            <a:ext cx="8234901" cy="378998"/>
          </a:xfrm>
          <a:prstGeom prst="rect">
            <a:avLst/>
          </a:prstGeom>
          <a:noFill/>
        </p:spPr>
        <p:txBody>
          <a:bodyPr vert="horz" wrap="square" rtlCol="0">
            <a:normAutofit fontScale="92500" lnSpcReduction="20000"/>
          </a:bodyPr>
          <a:lstStyle/>
          <a:p>
            <a:pPr latinLnBrk="0"/>
            <a:r>
              <a:rPr lang="en-US" dirty="0">
                <a:latin typeface="Arial" panose="020B0604020202020204" pitchFamily="34" charset="0"/>
                <a:ea typeface="Microsoft YaHei" panose="020B0503020204020204" pitchFamily="34" charset="-122"/>
                <a:cs typeface="Arial" panose="020B0604020202020204" pitchFamily="34" charset="0"/>
              </a:rPr>
              <a:t>Note: Tone rearrangement is for the design of DRU tone distribution in an intermediate step only</a:t>
            </a:r>
            <a:r>
              <a:rPr lang="en-US" dirty="0">
                <a:latin typeface="Arial" panose="020B0604020202020204" pitchFamily="34" charset="0"/>
                <a:cs typeface="Arial" panose="020B0604020202020204" pitchFamily="34" charset="0"/>
              </a:rPr>
              <a:t>. Final DRU tone distributions are based on the locations of RUs, and DC, null</a:t>
            </a:r>
            <a:r>
              <a:rPr lang="en-US" dirty="0">
                <a:latin typeface="Arial" panose="020B0604020202020204" pitchFamily="34" charset="0"/>
              </a:rPr>
              <a:t> and guard tones specified in EHT.</a:t>
            </a:r>
            <a:r>
              <a:rPr lang="en-US" dirty="0">
                <a:latin typeface="Arial" panose="020B0604020202020204" pitchFamily="34" charset="0"/>
                <a:cs typeface="Arial" panose="020B0604020202020204" pitchFamily="34" charset="0"/>
              </a:rPr>
              <a:t>   </a:t>
            </a:r>
            <a:endParaRPr lang="en-US" dirty="0">
              <a:latin typeface="Arial" panose="020B060402020202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2616576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228600" y="768990"/>
            <a:ext cx="8373050" cy="831209"/>
          </a:xfrm>
        </p:spPr>
        <p:txBody>
          <a:bodyPr/>
          <a:lstStyle/>
          <a:p>
            <a:r>
              <a:rPr lang="en-US" sz="2800" dirty="0"/>
              <a:t>242-tone DRU tone indices with DRU BW 80 MHz in an 80 MHz PPDU</a:t>
            </a:r>
            <a:endParaRPr lang="ko-KR" altLang="en-US" sz="2800" dirty="0">
              <a:ea typeface="Gulim" panose="020B0600000101010101" pitchFamily="34" charset="-127"/>
            </a:endParaRPr>
          </a:p>
        </p:txBody>
      </p:sp>
      <p:sp>
        <p:nvSpPr>
          <p:cNvPr id="4" name="날짜 개체 틀 3"/>
          <p:cNvSpPr>
            <a:spLocks noGrp="1"/>
          </p:cNvSpPr>
          <p:nvPr>
            <p:ph type="dt" sz="quarter" idx="10"/>
          </p:nvPr>
        </p:nvSpPr>
        <p:spPr>
          <a:xfrm>
            <a:off x="696913" y="332601"/>
            <a:ext cx="1579600" cy="276999"/>
          </a:xfrm>
        </p:spPr>
        <p:txBody>
          <a:bodyPr/>
          <a:lstStyle/>
          <a:p>
            <a:pPr>
              <a:defRPr/>
            </a:pPr>
            <a:r>
              <a:rPr lang="en-US" altLang="zh-CN" dirty="0"/>
              <a:t>September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6</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
        <p:nvSpPr>
          <p:cNvPr id="9" name="TextBox 8">
            <a:extLst>
              <a:ext uri="{FF2B5EF4-FFF2-40B4-BE49-F238E27FC236}">
                <a16:creationId xmlns:a16="http://schemas.microsoft.com/office/drawing/2014/main" id="{5EC68137-BD3E-4FFF-B9D8-9D0786F391E8}"/>
              </a:ext>
            </a:extLst>
          </p:cNvPr>
          <p:cNvSpPr txBox="1"/>
          <p:nvPr/>
        </p:nvSpPr>
        <p:spPr>
          <a:xfrm>
            <a:off x="491619" y="1759589"/>
            <a:ext cx="7847012" cy="762000"/>
          </a:xfrm>
          <a:prstGeom prst="rect">
            <a:avLst/>
          </a:prstGeom>
          <a:noFill/>
        </p:spPr>
        <p:txBody>
          <a:bodyPr vert="horz" wrap="square" rtlCol="0">
            <a:noAutofit/>
          </a:bodyPr>
          <a:lstStyle/>
          <a:p>
            <a:pPr marL="285750" indent="-285750" latinLnBrk="0">
              <a:buFont typeface="Arial" panose="020B0604020202020204" pitchFamily="34" charset="0"/>
              <a:buChar char="•"/>
            </a:pPr>
            <a:r>
              <a:rPr lang="en-US" sz="1600" dirty="0">
                <a:latin typeface="Arial" panose="020B0604020202020204" pitchFamily="34" charset="0"/>
                <a:ea typeface="Microsoft YaHei" panose="020B0503020204020204" pitchFamily="34" charset="-122"/>
              </a:rPr>
              <a:t>Based on the rearrangement of EHT data, pilot and null subcarrier indices of 242-tone RUs in 80 MHz PPDU defined above, </a:t>
            </a:r>
            <a:r>
              <a:rPr lang="en-US" sz="1600" dirty="0">
                <a:latin typeface="Arial" panose="020B0604020202020204" pitchFamily="34" charset="0"/>
                <a:ea typeface="Microsoft YaHei" panose="020B0503020204020204" pitchFamily="34" charset="-122"/>
                <a:cs typeface="Arial" panose="020B0604020202020204" pitchFamily="34" charset="0"/>
              </a:rPr>
              <a:t>intermediate 242-tone DRU tone indices with DRU BW 80 MHz are defined as:</a:t>
            </a:r>
          </a:p>
        </p:txBody>
      </p:sp>
      <p:pic>
        <p:nvPicPr>
          <p:cNvPr id="11" name="Picture 10">
            <a:extLst>
              <a:ext uri="{FF2B5EF4-FFF2-40B4-BE49-F238E27FC236}">
                <a16:creationId xmlns:a16="http://schemas.microsoft.com/office/drawing/2014/main" id="{D4E70E98-BDDC-48F6-AE6A-BD1C59179BC9}"/>
              </a:ext>
            </a:extLst>
          </p:cNvPr>
          <p:cNvPicPr>
            <a:picLocks noChangeAspect="1"/>
          </p:cNvPicPr>
          <p:nvPr/>
        </p:nvPicPr>
        <p:blipFill>
          <a:blip r:embed="rId2"/>
          <a:stretch>
            <a:fillRect/>
          </a:stretch>
        </p:blipFill>
        <p:spPr>
          <a:xfrm>
            <a:off x="569709" y="2680979"/>
            <a:ext cx="8080782" cy="780181"/>
          </a:xfrm>
          <a:prstGeom prst="rect">
            <a:avLst/>
          </a:prstGeom>
        </p:spPr>
      </p:pic>
      <p:sp>
        <p:nvSpPr>
          <p:cNvPr id="12" name="TextBox 11">
            <a:extLst>
              <a:ext uri="{FF2B5EF4-FFF2-40B4-BE49-F238E27FC236}">
                <a16:creationId xmlns:a16="http://schemas.microsoft.com/office/drawing/2014/main" id="{14EB19AF-F5CC-4866-A626-472E9CF01557}"/>
              </a:ext>
            </a:extLst>
          </p:cNvPr>
          <p:cNvSpPr txBox="1"/>
          <p:nvPr/>
        </p:nvSpPr>
        <p:spPr>
          <a:xfrm>
            <a:off x="491619" y="3602369"/>
            <a:ext cx="8080782" cy="2191172"/>
          </a:xfrm>
          <a:prstGeom prst="rect">
            <a:avLst/>
          </a:prstGeom>
          <a:noFill/>
        </p:spPr>
        <p:txBody>
          <a:bodyPr vert="horz" wrap="square" rtlCol="0">
            <a:noAutofit/>
          </a:bodyPr>
          <a:lstStyle/>
          <a:p>
            <a:pPr marL="285750" indent="-285750" latinLnBrk="0">
              <a:buFont typeface="Arial" panose="020B0604020202020204" pitchFamily="34" charset="0"/>
              <a:buChar char="•"/>
            </a:pPr>
            <a:r>
              <a:rPr lang="en-US" sz="1600" dirty="0">
                <a:latin typeface="Arial" panose="020B0604020202020204" pitchFamily="34" charset="0"/>
                <a:ea typeface="Microsoft YaHei" panose="020B0503020204020204" pitchFamily="34" charset="-122"/>
                <a:cs typeface="Arial" panose="020B0604020202020204" pitchFamily="34" charset="0"/>
              </a:rPr>
              <a:t>242-tone DRU tone indices (‘IDX’) with DRU BW 80 MHz can be derived from the intermediate 242-tone DRU indices by shifting those tone indices based on the EHT tone plan specified in an 80 MHz EHT PPDU</a:t>
            </a:r>
          </a:p>
          <a:p>
            <a:pPr latinLnBrk="0">
              <a:spcBef>
                <a:spcPts val="600"/>
              </a:spcBef>
            </a:pPr>
            <a:r>
              <a:rPr lang="en-US" sz="1400" i="1" dirty="0">
                <a:latin typeface="Arial" panose="020B0604020202020204" pitchFamily="34" charset="0"/>
                <a:ea typeface="Microsoft YaHei" panose="020B0503020204020204" pitchFamily="34" charset="-122"/>
                <a:cs typeface="Arial" panose="020B0604020202020204" pitchFamily="34" charset="0"/>
              </a:rPr>
              <a:t>     if ‘IDX’ </a:t>
            </a:r>
            <a:r>
              <a:rPr lang="en-US" sz="1400" i="1" dirty="0">
                <a:latin typeface="Arial" panose="020B0604020202020204" pitchFamily="34" charset="0"/>
                <a:ea typeface="Microsoft YaHei" panose="020B0503020204020204" pitchFamily="34" charset="-122"/>
              </a:rPr>
              <a:t>≤</a:t>
            </a:r>
            <a:r>
              <a:rPr lang="en-US" sz="1400" i="1" dirty="0">
                <a:latin typeface="Arial" panose="020B0604020202020204" pitchFamily="34" charset="0"/>
                <a:ea typeface="Microsoft YaHei" panose="020B0503020204020204" pitchFamily="34" charset="-122"/>
                <a:cs typeface="Arial" panose="020B0604020202020204" pitchFamily="34" charset="0"/>
              </a:rPr>
              <a:t> -254, </a:t>
            </a:r>
          </a:p>
          <a:p>
            <a:pPr latinLnBrk="0">
              <a:spcBef>
                <a:spcPts val="0"/>
              </a:spcBef>
            </a:pPr>
            <a:r>
              <a:rPr lang="en-US" sz="1400" i="1" dirty="0">
                <a:latin typeface="Arial" panose="020B0604020202020204" pitchFamily="34" charset="0"/>
                <a:ea typeface="Microsoft YaHei" panose="020B0503020204020204" pitchFamily="34" charset="-122"/>
                <a:cs typeface="Arial" panose="020B0604020202020204" pitchFamily="34" charset="0"/>
              </a:rPr>
              <a:t> 	‘IDX’ &lt;- 5</a:t>
            </a:r>
          </a:p>
          <a:p>
            <a:pPr latinLnBrk="0"/>
            <a:r>
              <a:rPr lang="en-US" sz="1400" i="1" dirty="0">
                <a:latin typeface="Arial" panose="020B0604020202020204" pitchFamily="34" charset="0"/>
                <a:ea typeface="Microsoft YaHei" panose="020B0503020204020204" pitchFamily="34" charset="-122"/>
              </a:rPr>
              <a:t>     elseif -254 &lt; ‘IDX’ &lt; 254, </a:t>
            </a:r>
          </a:p>
          <a:p>
            <a:pPr latinLnBrk="0"/>
            <a:r>
              <a:rPr lang="en-US" sz="1400" i="1" dirty="0">
                <a:latin typeface="Arial" panose="020B0604020202020204" pitchFamily="34" charset="0"/>
                <a:ea typeface="Microsoft YaHei" panose="020B0503020204020204" pitchFamily="34" charset="-122"/>
              </a:rPr>
              <a:t>	‘IDX’ unchanged</a:t>
            </a:r>
          </a:p>
          <a:p>
            <a:pPr latinLnBrk="0"/>
            <a:r>
              <a:rPr lang="en-US" sz="1400" i="1" dirty="0">
                <a:latin typeface="Arial" panose="020B0604020202020204" pitchFamily="34" charset="0"/>
                <a:ea typeface="Microsoft YaHei" panose="020B0503020204020204" pitchFamily="34" charset="-122"/>
              </a:rPr>
              <a:t>     elseif ‘IDX’  ≥ 254</a:t>
            </a:r>
          </a:p>
          <a:p>
            <a:pPr latinLnBrk="0"/>
            <a:r>
              <a:rPr lang="en-US" sz="1400" i="1" dirty="0">
                <a:latin typeface="Arial" panose="020B0604020202020204" pitchFamily="34" charset="0"/>
                <a:ea typeface="Microsoft YaHei" panose="020B0503020204020204" pitchFamily="34" charset="-122"/>
                <a:cs typeface="Arial" panose="020B0604020202020204" pitchFamily="34" charset="0"/>
              </a:rPr>
              <a:t>	</a:t>
            </a:r>
            <a:r>
              <a:rPr lang="en-US" sz="1400" i="1" dirty="0">
                <a:latin typeface="Arial" panose="020B0604020202020204" pitchFamily="34" charset="0"/>
                <a:ea typeface="Microsoft YaHei" panose="020B0503020204020204" pitchFamily="34" charset="-122"/>
              </a:rPr>
              <a:t> ‘IDX’ -&gt; 5</a:t>
            </a:r>
            <a:endParaRPr lang="en-US" sz="1400" i="1" dirty="0">
              <a:latin typeface="Arial" panose="020B0604020202020204" pitchFamily="34" charset="0"/>
              <a:ea typeface="Microsoft YaHei" panose="020B0503020204020204" pitchFamily="34" charset="-122"/>
              <a:cs typeface="Arial" panose="020B0604020202020204" pitchFamily="34" charset="0"/>
            </a:endParaRPr>
          </a:p>
        </p:txBody>
      </p:sp>
      <p:sp>
        <p:nvSpPr>
          <p:cNvPr id="10" name="TextBox 9">
            <a:extLst>
              <a:ext uri="{FF2B5EF4-FFF2-40B4-BE49-F238E27FC236}">
                <a16:creationId xmlns:a16="http://schemas.microsoft.com/office/drawing/2014/main" id="{03AD3E82-A9D5-4CB2-BA6A-37E111D8C88F}"/>
              </a:ext>
            </a:extLst>
          </p:cNvPr>
          <p:cNvSpPr txBox="1"/>
          <p:nvPr/>
        </p:nvSpPr>
        <p:spPr>
          <a:xfrm>
            <a:off x="604299" y="5897649"/>
            <a:ext cx="8234901" cy="378998"/>
          </a:xfrm>
          <a:prstGeom prst="rect">
            <a:avLst/>
          </a:prstGeom>
          <a:noFill/>
        </p:spPr>
        <p:txBody>
          <a:bodyPr vert="horz" wrap="square" rtlCol="0">
            <a:noAutofit/>
          </a:bodyPr>
          <a:lstStyle/>
          <a:p>
            <a:pPr latinLnBrk="0"/>
            <a:r>
              <a:rPr lang="en-US" sz="1100" dirty="0">
                <a:latin typeface="Arial" panose="020B0604020202020204" pitchFamily="34" charset="0"/>
                <a:ea typeface="Microsoft YaHei" panose="020B0503020204020204" pitchFamily="34" charset="-122"/>
                <a:cs typeface="Arial" panose="020B0604020202020204" pitchFamily="34" charset="0"/>
              </a:rPr>
              <a:t>Note: </a:t>
            </a:r>
            <a:r>
              <a:rPr lang="en-US" sz="1100" dirty="0">
                <a:latin typeface="Arial" panose="020B0604020202020204" pitchFamily="34" charset="0"/>
                <a:ea typeface="Microsoft YaHei" panose="020B0503020204020204" pitchFamily="34" charset="-122"/>
              </a:rPr>
              <a:t>the notion  “-&gt; j” denotes an index is right-shifted by j positions (Index right-shifting is applied to data/pilot/null tones only. That is DC tones are ignored in performing the index right-shifting).</a:t>
            </a:r>
          </a:p>
          <a:p>
            <a:pPr latinLnBrk="0"/>
            <a:r>
              <a:rPr lang="en-US" sz="1100" dirty="0">
                <a:latin typeface="Arial" panose="020B0604020202020204" pitchFamily="34" charset="0"/>
              </a:rPr>
              <a:t>.</a:t>
            </a:r>
            <a:r>
              <a:rPr lang="en-US" sz="1100" dirty="0">
                <a:latin typeface="Arial" panose="020B0604020202020204" pitchFamily="34" charset="0"/>
                <a:cs typeface="Arial" panose="020B0604020202020204" pitchFamily="34" charset="0"/>
              </a:rPr>
              <a:t>   </a:t>
            </a:r>
            <a:endParaRPr lang="en-US" sz="1100" dirty="0">
              <a:latin typeface="Arial" panose="020B060402020202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1752774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696912" y="741161"/>
            <a:ext cx="8142287" cy="478039"/>
          </a:xfrm>
        </p:spPr>
        <p:txBody>
          <a:bodyPr/>
          <a:lstStyle/>
          <a:p>
            <a:r>
              <a:rPr lang="en-US" sz="2000" dirty="0">
                <a:latin typeface="+mn-lt"/>
                <a:cs typeface="Arial" panose="020B0604020202020204" pitchFamily="34" charset="0"/>
              </a:rPr>
              <a:t>26-tone DRU tone indices </a:t>
            </a:r>
            <a:r>
              <a:rPr lang="en-US" sz="2000" dirty="0">
                <a:cs typeface="Arial" panose="020B0604020202020204" pitchFamily="34" charset="0"/>
              </a:rPr>
              <a:t>with 80 MHz DRU BW </a:t>
            </a:r>
            <a:r>
              <a:rPr lang="en-US" sz="2000" dirty="0">
                <a:latin typeface="+mn-lt"/>
                <a:cs typeface="Arial" panose="020B0604020202020204" pitchFamily="34" charset="0"/>
              </a:rPr>
              <a:t>in an 80 MHz PPDU</a:t>
            </a:r>
            <a:endParaRPr lang="ko-KR" altLang="en-US" sz="2000" dirty="0">
              <a:latin typeface="+mn-lt"/>
              <a:ea typeface="Gulim" panose="020B0600000101010101" pitchFamily="34" charset="-127"/>
            </a:endParaRPr>
          </a:p>
        </p:txBody>
      </p:sp>
      <p:sp>
        <p:nvSpPr>
          <p:cNvPr id="4" name="날짜 개체 틀 3"/>
          <p:cNvSpPr>
            <a:spLocks noGrp="1"/>
          </p:cNvSpPr>
          <p:nvPr>
            <p:ph type="dt" sz="quarter" idx="10"/>
          </p:nvPr>
        </p:nvSpPr>
        <p:spPr>
          <a:xfrm>
            <a:off x="696913" y="332601"/>
            <a:ext cx="1579600" cy="276999"/>
          </a:xfrm>
        </p:spPr>
        <p:txBody>
          <a:bodyPr/>
          <a:lstStyle/>
          <a:p>
            <a:pPr>
              <a:defRPr/>
            </a:pPr>
            <a:r>
              <a:rPr lang="en-US" altLang="zh-CN" dirty="0"/>
              <a:t>September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7</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
        <p:nvSpPr>
          <p:cNvPr id="12" name="TextBox 11">
            <a:extLst>
              <a:ext uri="{FF2B5EF4-FFF2-40B4-BE49-F238E27FC236}">
                <a16:creationId xmlns:a16="http://schemas.microsoft.com/office/drawing/2014/main" id="{83C06AB2-6C01-493A-8CBB-5B6A8F636413}"/>
              </a:ext>
            </a:extLst>
          </p:cNvPr>
          <p:cNvSpPr txBox="1"/>
          <p:nvPr/>
        </p:nvSpPr>
        <p:spPr>
          <a:xfrm>
            <a:off x="342010" y="6186156"/>
            <a:ext cx="8650287" cy="378998"/>
          </a:xfrm>
          <a:prstGeom prst="rect">
            <a:avLst/>
          </a:prstGeom>
          <a:noFill/>
        </p:spPr>
        <p:txBody>
          <a:bodyPr vert="horz" wrap="square" rtlCol="0">
            <a:normAutofit/>
          </a:bodyPr>
          <a:lstStyle/>
          <a:p>
            <a:pPr latinLnBrk="0"/>
            <a:r>
              <a:rPr lang="en-US" dirty="0">
                <a:latin typeface="Arial" panose="020B0604020202020204" pitchFamily="34" charset="0"/>
                <a:ea typeface="Microsoft YaHei" panose="020B0503020204020204" pitchFamily="34" charset="-122"/>
                <a:cs typeface="Arial" panose="020B0604020202020204" pitchFamily="34" charset="0"/>
              </a:rPr>
              <a:t>Note: The corresponding </a:t>
            </a:r>
            <a:r>
              <a:rPr lang="en-US" dirty="0">
                <a:latin typeface="Arial" panose="020B0604020202020204" pitchFamily="34" charset="0"/>
                <a:cs typeface="Arial" panose="020B0604020202020204" pitchFamily="34" charset="0"/>
              </a:rPr>
              <a:t>52- and 106-tone DRU tone indices in an </a:t>
            </a:r>
            <a:r>
              <a:rPr lang="en-US" dirty="0">
                <a:latin typeface="Arial" panose="020B0604020202020204" pitchFamily="34" charset="0"/>
              </a:rPr>
              <a:t>8</a:t>
            </a:r>
            <a:r>
              <a:rPr lang="en-US" dirty="0">
                <a:latin typeface="Arial" panose="020B0604020202020204" pitchFamily="34" charset="0"/>
                <a:cs typeface="Arial" panose="020B0604020202020204" pitchFamily="34" charset="0"/>
              </a:rPr>
              <a:t>0 MHz PPDU are shown in Appendix.</a:t>
            </a:r>
            <a:endParaRPr lang="en-US" dirty="0">
              <a:latin typeface="Arial" panose="020B0604020202020204" pitchFamily="34" charset="0"/>
              <a:ea typeface="Microsoft YaHei" panose="020B0503020204020204" pitchFamily="34" charset="-122"/>
              <a:cs typeface="Arial" panose="020B0604020202020204" pitchFamily="34" charset="0"/>
            </a:endParaRPr>
          </a:p>
        </p:txBody>
      </p:sp>
      <p:sp>
        <p:nvSpPr>
          <p:cNvPr id="10" name="TextBox 9">
            <a:extLst>
              <a:ext uri="{FF2B5EF4-FFF2-40B4-BE49-F238E27FC236}">
                <a16:creationId xmlns:a16="http://schemas.microsoft.com/office/drawing/2014/main" id="{2BC98B79-2002-48F1-A5A3-2FD46C85B919}"/>
              </a:ext>
            </a:extLst>
          </p:cNvPr>
          <p:cNvSpPr txBox="1"/>
          <p:nvPr/>
        </p:nvSpPr>
        <p:spPr>
          <a:xfrm>
            <a:off x="325835" y="1196843"/>
            <a:ext cx="8568530" cy="1195901"/>
          </a:xfrm>
          <a:prstGeom prst="rect">
            <a:avLst/>
          </a:prstGeom>
          <a:noFill/>
        </p:spPr>
        <p:txBody>
          <a:bodyPr vert="horz" wrap="square" rtlCol="0">
            <a:normAutofit/>
          </a:bodyPr>
          <a:lstStyle/>
          <a:p>
            <a:pPr marL="285750" indent="-285750" latinLnBrk="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Based on the universal mappings as shown in </a:t>
            </a:r>
            <a:r>
              <a:rPr lang="en-US" sz="1400" dirty="0">
                <a:latin typeface="Arial" panose="020B0604020202020204" pitchFamily="34" charset="0"/>
              </a:rPr>
              <a:t>S</a:t>
            </a:r>
            <a:r>
              <a:rPr lang="en-US" sz="1400" dirty="0">
                <a:latin typeface="Arial" panose="020B0604020202020204" pitchFamily="34" charset="0"/>
                <a:cs typeface="Arial" panose="020B0604020202020204" pitchFamily="34" charset="0"/>
              </a:rPr>
              <a:t>lide 3, the intermediate data and pilot indices of the 26-tone DRUs corresponding to </a:t>
            </a:r>
            <a:r>
              <a:rPr lang="en-US" sz="1400" dirty="0">
                <a:latin typeface="Arial" panose="020B0604020202020204" pitchFamily="34" charset="0"/>
              </a:rPr>
              <a:t>a</a:t>
            </a:r>
            <a:r>
              <a:rPr lang="en-US" sz="1400" dirty="0">
                <a:latin typeface="Arial" panose="020B0604020202020204" pitchFamily="34" charset="0"/>
                <a:cs typeface="Arial" panose="020B0604020202020204" pitchFamily="34" charset="0"/>
              </a:rPr>
              <a:t> 242-tone DRU in an </a:t>
            </a:r>
            <a:r>
              <a:rPr lang="en-US" sz="1400" dirty="0">
                <a:latin typeface="Arial" panose="020B0604020202020204" pitchFamily="34" charset="0"/>
              </a:rPr>
              <a:t>8</a:t>
            </a:r>
            <a:r>
              <a:rPr lang="en-US" sz="1400" dirty="0">
                <a:latin typeface="Arial" panose="020B0604020202020204" pitchFamily="34" charset="0"/>
                <a:cs typeface="Arial" panose="020B0604020202020204" pitchFamily="34" charset="0"/>
              </a:rPr>
              <a:t>0 MHz PPDU can be obtained by replacing ‘</a:t>
            </a:r>
            <a:r>
              <a:rPr lang="en-US" sz="1400" dirty="0" err="1">
                <a:latin typeface="Arial" panose="020B0604020202020204" pitchFamily="34" charset="0"/>
                <a:cs typeface="Arial" panose="020B0604020202020204" pitchFamily="34" charset="0"/>
              </a:rPr>
              <a:t>idx</a:t>
            </a:r>
            <a:r>
              <a:rPr lang="en-US" sz="1400" dirty="0">
                <a:latin typeface="Arial" panose="020B0604020202020204" pitchFamily="34" charset="0"/>
              </a:rPr>
              <a:t>’</a:t>
            </a:r>
            <a:r>
              <a:rPr lang="en-US" sz="1400" dirty="0">
                <a:latin typeface="Arial" panose="020B0604020202020204" pitchFamily="34" charset="0"/>
                <a:cs typeface="Arial" panose="020B0604020202020204" pitchFamily="34" charset="0"/>
              </a:rPr>
              <a:t> in 242-tone RU in the </a:t>
            </a:r>
            <a:r>
              <a:rPr lang="en-US" sz="1400" dirty="0">
                <a:latin typeface="Arial" panose="020B0604020202020204" pitchFamily="34" charset="0"/>
              </a:rPr>
              <a:t>universal mappings with ‘</a:t>
            </a:r>
            <a:r>
              <a:rPr lang="en-US" sz="1400" dirty="0" err="1">
                <a:latin typeface="Arial" panose="020B0604020202020204" pitchFamily="34" charset="0"/>
              </a:rPr>
              <a:t>idx</a:t>
            </a:r>
            <a:r>
              <a:rPr lang="en-US" sz="1400" dirty="0">
                <a:latin typeface="Arial" panose="020B0604020202020204" pitchFamily="34" charset="0"/>
              </a:rPr>
              <a:t>*4-ini’ when ‘</a:t>
            </a:r>
            <a:r>
              <a:rPr lang="en-US" sz="1400" dirty="0" err="1">
                <a:latin typeface="Arial" panose="020B0604020202020204" pitchFamily="34" charset="0"/>
              </a:rPr>
              <a:t>idx</a:t>
            </a:r>
            <a:r>
              <a:rPr lang="en-US" sz="1400" dirty="0">
                <a:latin typeface="Arial" panose="020B0604020202020204" pitchFamily="34" charset="0"/>
              </a:rPr>
              <a:t>’ ≤ 120 and with index ‘</a:t>
            </a:r>
            <a:r>
              <a:rPr lang="en-US" sz="1400" dirty="0" err="1">
                <a:latin typeface="Arial" panose="020B0604020202020204" pitchFamily="34" charset="0"/>
              </a:rPr>
              <a:t>idx</a:t>
            </a:r>
            <a:r>
              <a:rPr lang="en-US" sz="1400" dirty="0">
                <a:latin typeface="Arial" panose="020B0604020202020204" pitchFamily="34" charset="0"/>
              </a:rPr>
              <a:t>*4-ini+23’ when ‘</a:t>
            </a:r>
            <a:r>
              <a:rPr lang="en-US" sz="1400" dirty="0" err="1">
                <a:latin typeface="Arial" panose="020B0604020202020204" pitchFamily="34" charset="0"/>
              </a:rPr>
              <a:t>idx</a:t>
            </a:r>
            <a:r>
              <a:rPr lang="en-US" sz="1400" dirty="0">
                <a:latin typeface="Arial" panose="020B0604020202020204" pitchFamily="34" charset="0"/>
              </a:rPr>
              <a:t>&gt;120 (where ‘</a:t>
            </a:r>
            <a:r>
              <a:rPr lang="en-US" sz="1400" dirty="0" err="1">
                <a:latin typeface="Arial" panose="020B0604020202020204" pitchFamily="34" charset="0"/>
              </a:rPr>
              <a:t>ini</a:t>
            </a:r>
            <a:r>
              <a:rPr lang="en-US" sz="1400" dirty="0">
                <a:latin typeface="Arial" panose="020B0604020202020204" pitchFamily="34" charset="0"/>
              </a:rPr>
              <a:t>’ equals -495, -493, -494 and -492 (smallest indices) for 242-tone DRU1 ~ DRU4 in an 80 MHz PPDU (excluding guard tones), respectively).</a:t>
            </a:r>
          </a:p>
        </p:txBody>
      </p:sp>
      <p:pic>
        <p:nvPicPr>
          <p:cNvPr id="2" name="Picture 1">
            <a:extLst>
              <a:ext uri="{FF2B5EF4-FFF2-40B4-BE49-F238E27FC236}">
                <a16:creationId xmlns:a16="http://schemas.microsoft.com/office/drawing/2014/main" id="{31C652F8-9D4E-4DB2-9C51-C58C71C9FE47}"/>
              </a:ext>
            </a:extLst>
          </p:cNvPr>
          <p:cNvPicPr>
            <a:picLocks noChangeAspect="1"/>
          </p:cNvPicPr>
          <p:nvPr/>
        </p:nvPicPr>
        <p:blipFill>
          <a:blip r:embed="rId2"/>
          <a:stretch>
            <a:fillRect/>
          </a:stretch>
        </p:blipFill>
        <p:spPr>
          <a:xfrm>
            <a:off x="384864" y="2382776"/>
            <a:ext cx="8610601" cy="1816743"/>
          </a:xfrm>
          <a:prstGeom prst="rect">
            <a:avLst/>
          </a:prstGeom>
        </p:spPr>
      </p:pic>
      <p:pic>
        <p:nvPicPr>
          <p:cNvPr id="3" name="Picture 2">
            <a:extLst>
              <a:ext uri="{FF2B5EF4-FFF2-40B4-BE49-F238E27FC236}">
                <a16:creationId xmlns:a16="http://schemas.microsoft.com/office/drawing/2014/main" id="{D991A845-D908-40C6-A63A-C24EDCB01176}"/>
              </a:ext>
            </a:extLst>
          </p:cNvPr>
          <p:cNvPicPr>
            <a:picLocks noChangeAspect="1"/>
          </p:cNvPicPr>
          <p:nvPr/>
        </p:nvPicPr>
        <p:blipFill>
          <a:blip r:embed="rId3"/>
          <a:stretch>
            <a:fillRect/>
          </a:stretch>
        </p:blipFill>
        <p:spPr>
          <a:xfrm>
            <a:off x="393146" y="4267125"/>
            <a:ext cx="8594036" cy="1813248"/>
          </a:xfrm>
          <a:prstGeom prst="rect">
            <a:avLst/>
          </a:prstGeom>
        </p:spPr>
      </p:pic>
    </p:spTree>
    <p:extLst>
      <p:ext uri="{BB962C8B-B14F-4D97-AF65-F5344CB8AC3E}">
        <p14:creationId xmlns:p14="http://schemas.microsoft.com/office/powerpoint/2010/main" val="2391581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696913" y="597104"/>
            <a:ext cx="7913688" cy="478039"/>
          </a:xfrm>
        </p:spPr>
        <p:txBody>
          <a:bodyPr/>
          <a:lstStyle/>
          <a:p>
            <a:r>
              <a:rPr lang="en-US" sz="2000" dirty="0">
                <a:latin typeface="+mn-lt"/>
                <a:cs typeface="Arial" panose="020B0604020202020204" pitchFamily="34" charset="0"/>
              </a:rPr>
              <a:t>26-tone DRU tone indices </a:t>
            </a:r>
            <a:r>
              <a:rPr lang="en-US" sz="2000" dirty="0">
                <a:cs typeface="Arial" panose="020B0604020202020204" pitchFamily="34" charset="0"/>
              </a:rPr>
              <a:t>with 80 MHz DRU BW</a:t>
            </a:r>
            <a:r>
              <a:rPr lang="en-US" sz="2000" dirty="0">
                <a:latin typeface="+mn-lt"/>
                <a:cs typeface="Arial" panose="020B0604020202020204" pitchFamily="34" charset="0"/>
              </a:rPr>
              <a:t> in an 80 MHz PPDU</a:t>
            </a:r>
            <a:endParaRPr lang="ko-KR" altLang="en-US" sz="2000" dirty="0">
              <a:latin typeface="+mn-lt"/>
              <a:ea typeface="Gulim" panose="020B0600000101010101" pitchFamily="34" charset="-127"/>
            </a:endParaRPr>
          </a:p>
        </p:txBody>
      </p:sp>
      <p:sp>
        <p:nvSpPr>
          <p:cNvPr id="4" name="날짜 개체 틀 3"/>
          <p:cNvSpPr>
            <a:spLocks noGrp="1"/>
          </p:cNvSpPr>
          <p:nvPr>
            <p:ph type="dt" sz="quarter" idx="10"/>
          </p:nvPr>
        </p:nvSpPr>
        <p:spPr>
          <a:xfrm>
            <a:off x="696913" y="332601"/>
            <a:ext cx="1579600" cy="276999"/>
          </a:xfrm>
        </p:spPr>
        <p:txBody>
          <a:bodyPr/>
          <a:lstStyle/>
          <a:p>
            <a:pPr>
              <a:defRPr/>
            </a:pPr>
            <a:r>
              <a:rPr lang="en-US" altLang="zh-CN" dirty="0"/>
              <a:t>September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8</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
        <p:nvSpPr>
          <p:cNvPr id="12" name="TextBox 11">
            <a:extLst>
              <a:ext uri="{FF2B5EF4-FFF2-40B4-BE49-F238E27FC236}">
                <a16:creationId xmlns:a16="http://schemas.microsoft.com/office/drawing/2014/main" id="{83C06AB2-6C01-493A-8CBB-5B6A8F636413}"/>
              </a:ext>
            </a:extLst>
          </p:cNvPr>
          <p:cNvSpPr txBox="1"/>
          <p:nvPr/>
        </p:nvSpPr>
        <p:spPr>
          <a:xfrm>
            <a:off x="463143" y="6196271"/>
            <a:ext cx="8650287" cy="378998"/>
          </a:xfrm>
          <a:prstGeom prst="rect">
            <a:avLst/>
          </a:prstGeom>
          <a:noFill/>
        </p:spPr>
        <p:txBody>
          <a:bodyPr vert="horz" wrap="square" rtlCol="0">
            <a:normAutofit/>
          </a:bodyPr>
          <a:lstStyle/>
          <a:p>
            <a:pPr latinLnBrk="0"/>
            <a:r>
              <a:rPr lang="en-US" dirty="0">
                <a:latin typeface="Arial" panose="020B0604020202020204" pitchFamily="34" charset="0"/>
                <a:ea typeface="Microsoft YaHei" panose="020B0503020204020204" pitchFamily="34" charset="-122"/>
                <a:cs typeface="Arial" panose="020B0604020202020204" pitchFamily="34" charset="0"/>
              </a:rPr>
              <a:t>Note: The corresponding </a:t>
            </a:r>
            <a:r>
              <a:rPr lang="en-US" dirty="0">
                <a:latin typeface="Arial" panose="020B0604020202020204" pitchFamily="34" charset="0"/>
                <a:cs typeface="Arial" panose="020B0604020202020204" pitchFamily="34" charset="0"/>
              </a:rPr>
              <a:t>52- and 106-tone DRU tone indices in an </a:t>
            </a:r>
            <a:r>
              <a:rPr lang="en-US" dirty="0">
                <a:latin typeface="Arial" panose="020B0604020202020204" pitchFamily="34" charset="0"/>
              </a:rPr>
              <a:t>8</a:t>
            </a:r>
            <a:r>
              <a:rPr lang="en-US" dirty="0">
                <a:latin typeface="Arial" panose="020B0604020202020204" pitchFamily="34" charset="0"/>
                <a:cs typeface="Arial" panose="020B0604020202020204" pitchFamily="34" charset="0"/>
              </a:rPr>
              <a:t>0 MHz PPDU are shown in Appendix.</a:t>
            </a:r>
            <a:endParaRPr lang="en-US" dirty="0">
              <a:latin typeface="Arial" panose="020B0604020202020204" pitchFamily="34" charset="0"/>
              <a:ea typeface="Microsoft YaHei" panose="020B0503020204020204" pitchFamily="34" charset="-122"/>
              <a:cs typeface="Arial" panose="020B0604020202020204" pitchFamily="34" charset="0"/>
            </a:endParaRPr>
          </a:p>
        </p:txBody>
      </p:sp>
      <p:sp>
        <p:nvSpPr>
          <p:cNvPr id="13" name="TextBox 12">
            <a:extLst>
              <a:ext uri="{FF2B5EF4-FFF2-40B4-BE49-F238E27FC236}">
                <a16:creationId xmlns:a16="http://schemas.microsoft.com/office/drawing/2014/main" id="{9F5E8D48-BFB5-481C-ADB0-E31D117A08EA}"/>
              </a:ext>
            </a:extLst>
          </p:cNvPr>
          <p:cNvSpPr txBox="1"/>
          <p:nvPr/>
        </p:nvSpPr>
        <p:spPr>
          <a:xfrm>
            <a:off x="463143" y="4486228"/>
            <a:ext cx="8080782" cy="1774667"/>
          </a:xfrm>
          <a:prstGeom prst="rect">
            <a:avLst/>
          </a:prstGeom>
          <a:noFill/>
        </p:spPr>
        <p:txBody>
          <a:bodyPr vert="horz" wrap="square" rtlCol="0">
            <a:noAutofit/>
          </a:bodyPr>
          <a:lstStyle/>
          <a:p>
            <a:pPr marL="285750" indent="-285750" latinLnBrk="0">
              <a:buFont typeface="Arial" panose="020B0604020202020204" pitchFamily="34" charset="0"/>
              <a:buChar char="•"/>
            </a:pPr>
            <a:r>
              <a:rPr lang="en-US" sz="1400" dirty="0">
                <a:latin typeface="Arial" panose="020B0604020202020204" pitchFamily="34" charset="0"/>
                <a:ea typeface="Microsoft YaHei" panose="020B0503020204020204" pitchFamily="34" charset="-122"/>
                <a:cs typeface="Arial" panose="020B0604020202020204" pitchFamily="34" charset="0"/>
              </a:rPr>
              <a:t>As for 242-tone DRU tone indices (‘IDX’), 26-tone DRU tone indices with DRU BW 80 MHz can be derived from the intermediate 26-tone DRU indices with the following shifting operations</a:t>
            </a:r>
          </a:p>
          <a:p>
            <a:pPr latinLnBrk="0">
              <a:spcBef>
                <a:spcPts val="600"/>
              </a:spcBef>
            </a:pPr>
            <a:r>
              <a:rPr lang="en-US" i="1" dirty="0">
                <a:latin typeface="Arial" panose="020B0604020202020204" pitchFamily="34" charset="0"/>
                <a:ea typeface="Microsoft YaHei" panose="020B0503020204020204" pitchFamily="34" charset="-122"/>
                <a:cs typeface="Arial" panose="020B0604020202020204" pitchFamily="34" charset="0"/>
              </a:rPr>
              <a:t>     	if ‘IDX’ </a:t>
            </a:r>
            <a:r>
              <a:rPr lang="en-US" i="1" dirty="0">
                <a:latin typeface="Arial" panose="020B0604020202020204" pitchFamily="34" charset="0"/>
                <a:ea typeface="Microsoft YaHei" panose="020B0503020204020204" pitchFamily="34" charset="-122"/>
              </a:rPr>
              <a:t>≤</a:t>
            </a:r>
            <a:r>
              <a:rPr lang="en-US" i="1" dirty="0">
                <a:latin typeface="Arial" panose="020B0604020202020204" pitchFamily="34" charset="0"/>
                <a:ea typeface="Microsoft YaHei" panose="020B0503020204020204" pitchFamily="34" charset="-122"/>
                <a:cs typeface="Arial" panose="020B0604020202020204" pitchFamily="34" charset="0"/>
              </a:rPr>
              <a:t> -254, </a:t>
            </a:r>
          </a:p>
          <a:p>
            <a:pPr latinLnBrk="0">
              <a:spcBef>
                <a:spcPts val="0"/>
              </a:spcBef>
            </a:pPr>
            <a:r>
              <a:rPr lang="en-US" i="1" dirty="0">
                <a:latin typeface="Arial" panose="020B0604020202020204" pitchFamily="34" charset="0"/>
                <a:ea typeface="Microsoft YaHei" panose="020B0503020204020204" pitchFamily="34" charset="-122"/>
                <a:cs typeface="Arial" panose="020B0604020202020204" pitchFamily="34" charset="0"/>
              </a:rPr>
              <a:t> 	      ‘IDX &lt;- 5</a:t>
            </a:r>
          </a:p>
          <a:p>
            <a:pPr latinLnBrk="0"/>
            <a:r>
              <a:rPr lang="en-US" i="1" dirty="0">
                <a:latin typeface="Arial" panose="020B0604020202020204" pitchFamily="34" charset="0"/>
                <a:ea typeface="Microsoft YaHei" panose="020B0503020204020204" pitchFamily="34" charset="-122"/>
              </a:rPr>
              <a:t>     	elseif -254 &lt; ‘IDX’ &lt; 254, </a:t>
            </a:r>
          </a:p>
          <a:p>
            <a:pPr latinLnBrk="0"/>
            <a:r>
              <a:rPr lang="en-US" i="1" dirty="0">
                <a:latin typeface="Arial" panose="020B0604020202020204" pitchFamily="34" charset="0"/>
                <a:ea typeface="Microsoft YaHei" panose="020B0503020204020204" pitchFamily="34" charset="-122"/>
              </a:rPr>
              <a:t>	      ‘IDX’ unchanged</a:t>
            </a:r>
          </a:p>
          <a:p>
            <a:pPr latinLnBrk="0"/>
            <a:r>
              <a:rPr lang="en-US" i="1" dirty="0">
                <a:latin typeface="Arial" panose="020B0604020202020204" pitchFamily="34" charset="0"/>
                <a:ea typeface="Microsoft YaHei" panose="020B0503020204020204" pitchFamily="34" charset="-122"/>
              </a:rPr>
              <a:t>     	elseif ‘IDX’  ≥ 254</a:t>
            </a:r>
          </a:p>
          <a:p>
            <a:pPr latinLnBrk="0"/>
            <a:r>
              <a:rPr lang="en-US" i="1" dirty="0">
                <a:latin typeface="Arial" panose="020B0604020202020204" pitchFamily="34" charset="0"/>
                <a:ea typeface="Microsoft YaHei" panose="020B0503020204020204" pitchFamily="34" charset="-122"/>
                <a:cs typeface="Arial" panose="020B0604020202020204" pitchFamily="34" charset="0"/>
              </a:rPr>
              <a:t>	</a:t>
            </a:r>
            <a:r>
              <a:rPr lang="en-US" i="1" dirty="0">
                <a:latin typeface="Arial" panose="020B0604020202020204" pitchFamily="34" charset="0"/>
                <a:ea typeface="Microsoft YaHei" panose="020B0503020204020204" pitchFamily="34" charset="-122"/>
              </a:rPr>
              <a:t>      ‘IDX’ -&gt; 5</a:t>
            </a:r>
            <a:endParaRPr lang="en-US" i="1" dirty="0">
              <a:latin typeface="Arial" panose="020B0604020202020204" pitchFamily="34" charset="0"/>
              <a:ea typeface="Microsoft YaHei" panose="020B0503020204020204" pitchFamily="34" charset="-122"/>
              <a:cs typeface="Arial" panose="020B0604020202020204" pitchFamily="34" charset="0"/>
            </a:endParaRPr>
          </a:p>
        </p:txBody>
      </p:sp>
      <p:pic>
        <p:nvPicPr>
          <p:cNvPr id="7" name="Picture 6">
            <a:extLst>
              <a:ext uri="{FF2B5EF4-FFF2-40B4-BE49-F238E27FC236}">
                <a16:creationId xmlns:a16="http://schemas.microsoft.com/office/drawing/2014/main" id="{57C721D4-670F-4D45-A657-79AAB3BB79A6}"/>
              </a:ext>
            </a:extLst>
          </p:cNvPr>
          <p:cNvPicPr>
            <a:picLocks noChangeAspect="1"/>
          </p:cNvPicPr>
          <p:nvPr/>
        </p:nvPicPr>
        <p:blipFill>
          <a:blip r:embed="rId2"/>
          <a:stretch>
            <a:fillRect/>
          </a:stretch>
        </p:blipFill>
        <p:spPr>
          <a:xfrm>
            <a:off x="714803" y="1109653"/>
            <a:ext cx="7913688" cy="1670619"/>
          </a:xfrm>
          <a:prstGeom prst="rect">
            <a:avLst/>
          </a:prstGeom>
        </p:spPr>
      </p:pic>
      <p:pic>
        <p:nvPicPr>
          <p:cNvPr id="9" name="Picture 8">
            <a:extLst>
              <a:ext uri="{FF2B5EF4-FFF2-40B4-BE49-F238E27FC236}">
                <a16:creationId xmlns:a16="http://schemas.microsoft.com/office/drawing/2014/main" id="{C1AFCD77-3167-4D39-A707-792169672AC2}"/>
              </a:ext>
            </a:extLst>
          </p:cNvPr>
          <p:cNvPicPr>
            <a:picLocks noChangeAspect="1"/>
          </p:cNvPicPr>
          <p:nvPr/>
        </p:nvPicPr>
        <p:blipFill>
          <a:blip r:embed="rId3"/>
          <a:stretch>
            <a:fillRect/>
          </a:stretch>
        </p:blipFill>
        <p:spPr>
          <a:xfrm>
            <a:off x="696913" y="2814782"/>
            <a:ext cx="7931578" cy="1673476"/>
          </a:xfrm>
          <a:prstGeom prst="rect">
            <a:avLst/>
          </a:prstGeom>
        </p:spPr>
      </p:pic>
    </p:spTree>
    <p:extLst>
      <p:ext uri="{BB962C8B-B14F-4D97-AF65-F5344CB8AC3E}">
        <p14:creationId xmlns:p14="http://schemas.microsoft.com/office/powerpoint/2010/main" val="4223025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304800" y="685800"/>
            <a:ext cx="8373050" cy="831209"/>
          </a:xfrm>
        </p:spPr>
        <p:txBody>
          <a:bodyPr/>
          <a:lstStyle/>
          <a:p>
            <a:r>
              <a:rPr lang="en-US" sz="2800" dirty="0"/>
              <a:t>242-tone DRU tone indices with DRU BW 60 MHz in an 80 MHz PPDU</a:t>
            </a:r>
            <a:endParaRPr lang="ko-KR" altLang="en-US" sz="2800" dirty="0">
              <a:ea typeface="Gulim" panose="020B0600000101010101" pitchFamily="34" charset="-127"/>
            </a:endParaRPr>
          </a:p>
        </p:txBody>
      </p:sp>
      <p:sp>
        <p:nvSpPr>
          <p:cNvPr id="4" name="날짜 개체 틀 3"/>
          <p:cNvSpPr>
            <a:spLocks noGrp="1"/>
          </p:cNvSpPr>
          <p:nvPr>
            <p:ph type="dt" sz="quarter" idx="10"/>
          </p:nvPr>
        </p:nvSpPr>
        <p:spPr>
          <a:xfrm>
            <a:off x="696913" y="332601"/>
            <a:ext cx="1579600" cy="276999"/>
          </a:xfrm>
        </p:spPr>
        <p:txBody>
          <a:bodyPr/>
          <a:lstStyle/>
          <a:p>
            <a:pPr>
              <a:defRPr/>
            </a:pPr>
            <a:r>
              <a:rPr lang="en-US" altLang="zh-CN" dirty="0"/>
              <a:t>September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9</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pic>
        <p:nvPicPr>
          <p:cNvPr id="2" name="Picture 1">
            <a:extLst>
              <a:ext uri="{FF2B5EF4-FFF2-40B4-BE49-F238E27FC236}">
                <a16:creationId xmlns:a16="http://schemas.microsoft.com/office/drawing/2014/main" id="{5AE7384B-6A51-4016-9B06-2608A6E235E5}"/>
              </a:ext>
            </a:extLst>
          </p:cNvPr>
          <p:cNvPicPr>
            <a:picLocks noChangeAspect="1"/>
          </p:cNvPicPr>
          <p:nvPr/>
        </p:nvPicPr>
        <p:blipFill>
          <a:blip r:embed="rId2"/>
          <a:stretch>
            <a:fillRect/>
          </a:stretch>
        </p:blipFill>
        <p:spPr>
          <a:xfrm>
            <a:off x="866831" y="2942909"/>
            <a:ext cx="7486537" cy="1188823"/>
          </a:xfrm>
          <a:prstGeom prst="rect">
            <a:avLst/>
          </a:prstGeom>
        </p:spPr>
      </p:pic>
      <p:sp>
        <p:nvSpPr>
          <p:cNvPr id="12" name="TextBox 11">
            <a:extLst>
              <a:ext uri="{FF2B5EF4-FFF2-40B4-BE49-F238E27FC236}">
                <a16:creationId xmlns:a16="http://schemas.microsoft.com/office/drawing/2014/main" id="{7069DCE5-469B-420A-9DDF-028B52A4D6E8}"/>
              </a:ext>
            </a:extLst>
          </p:cNvPr>
          <p:cNvSpPr txBox="1"/>
          <p:nvPr/>
        </p:nvSpPr>
        <p:spPr>
          <a:xfrm>
            <a:off x="534165" y="2086653"/>
            <a:ext cx="8075669" cy="762000"/>
          </a:xfrm>
          <a:prstGeom prst="rect">
            <a:avLst/>
          </a:prstGeom>
          <a:noFill/>
        </p:spPr>
        <p:txBody>
          <a:bodyPr vert="horz" wrap="square" rtlCol="0">
            <a:noAutofit/>
          </a:bodyPr>
          <a:lstStyle/>
          <a:p>
            <a:pPr marL="285750" indent="-285750" latinLnBrk="0">
              <a:buFont typeface="Arial" panose="020B0604020202020204" pitchFamily="34" charset="0"/>
              <a:buChar char="•"/>
            </a:pPr>
            <a:r>
              <a:rPr lang="en-US" sz="1400" dirty="0">
                <a:latin typeface="Arial" panose="020B0604020202020204" pitchFamily="34" charset="0"/>
                <a:ea typeface="Microsoft YaHei" panose="020B0503020204020204" pitchFamily="34" charset="-122"/>
              </a:rPr>
              <a:t>Based on the rearrangement of EHT data, pilot and null subcarrier indices of 242-tone RUs in 80 MHz PPDU defined above, </a:t>
            </a:r>
            <a:r>
              <a:rPr lang="en-US" sz="1400" dirty="0">
                <a:latin typeface="Arial" panose="020B0604020202020204" pitchFamily="34" charset="0"/>
                <a:ea typeface="Microsoft YaHei" panose="020B0503020204020204" pitchFamily="34" charset="-122"/>
                <a:cs typeface="Arial" panose="020B0604020202020204" pitchFamily="34" charset="0"/>
              </a:rPr>
              <a:t>intermediate 242-tone DRU tone indices with DRU BW 60 MHz are defined as:</a:t>
            </a:r>
          </a:p>
        </p:txBody>
      </p:sp>
      <p:sp>
        <p:nvSpPr>
          <p:cNvPr id="13" name="TextBox 12">
            <a:extLst>
              <a:ext uri="{FF2B5EF4-FFF2-40B4-BE49-F238E27FC236}">
                <a16:creationId xmlns:a16="http://schemas.microsoft.com/office/drawing/2014/main" id="{E49FDBBE-5067-4126-9FDB-060D9E2F3324}"/>
              </a:ext>
            </a:extLst>
          </p:cNvPr>
          <p:cNvSpPr txBox="1"/>
          <p:nvPr/>
        </p:nvSpPr>
        <p:spPr>
          <a:xfrm>
            <a:off x="616284" y="4348372"/>
            <a:ext cx="8080782" cy="1900028"/>
          </a:xfrm>
          <a:prstGeom prst="rect">
            <a:avLst/>
          </a:prstGeom>
          <a:noFill/>
        </p:spPr>
        <p:txBody>
          <a:bodyPr vert="horz" wrap="square" rtlCol="0">
            <a:noAutofit/>
          </a:bodyPr>
          <a:lstStyle/>
          <a:p>
            <a:pPr marL="285750" indent="-285750" latinLnBrk="0">
              <a:spcAft>
                <a:spcPts val="600"/>
              </a:spcAft>
              <a:buFont typeface="Arial" panose="020B0604020202020204" pitchFamily="34" charset="0"/>
              <a:buChar char="•"/>
            </a:pPr>
            <a:r>
              <a:rPr lang="en-US" sz="1400" dirty="0">
                <a:latin typeface="Arial" panose="020B0604020202020204" pitchFamily="34" charset="0"/>
                <a:ea typeface="Microsoft YaHei" panose="020B0503020204020204" pitchFamily="34" charset="-122"/>
                <a:cs typeface="Arial" panose="020B0604020202020204" pitchFamily="34" charset="0"/>
              </a:rPr>
              <a:t>242-tone DRU tone indices (‘IDX’) with DRU BW 60 MHz can be derived from the intermediate 242-tone DRU indices by shifting those tone indices as follows based on the EHT tone plan specified in an 80 MHz EHT PPDU</a:t>
            </a:r>
          </a:p>
          <a:p>
            <a:pPr latinLnBrk="0">
              <a:spcBef>
                <a:spcPts val="600"/>
              </a:spcBef>
            </a:pPr>
            <a:r>
              <a:rPr lang="en-US" sz="1400" i="1" dirty="0">
                <a:latin typeface="Arial" panose="020B0604020202020204" pitchFamily="34" charset="0"/>
                <a:ea typeface="Microsoft YaHei" panose="020B0503020204020204" pitchFamily="34" charset="-122"/>
                <a:cs typeface="Arial" panose="020B0604020202020204" pitchFamily="34" charset="0"/>
              </a:rPr>
              <a:t>     if an index ‘IDX’ </a:t>
            </a:r>
            <a:r>
              <a:rPr lang="en-US" sz="1400" i="1" dirty="0">
                <a:latin typeface="Arial" panose="020B0604020202020204" pitchFamily="34" charset="0"/>
                <a:ea typeface="Microsoft YaHei" panose="020B0503020204020204" pitchFamily="34" charset="-122"/>
              </a:rPr>
              <a:t>≤</a:t>
            </a:r>
            <a:r>
              <a:rPr lang="en-US" sz="1400" i="1" dirty="0">
                <a:latin typeface="Arial" panose="020B0604020202020204" pitchFamily="34" charset="0"/>
                <a:ea typeface="Microsoft YaHei" panose="020B0503020204020204" pitchFamily="34" charset="-122"/>
                <a:cs typeface="Arial" panose="020B0604020202020204" pitchFamily="34" charset="0"/>
              </a:rPr>
              <a:t> -254, </a:t>
            </a:r>
          </a:p>
          <a:p>
            <a:pPr latinLnBrk="0">
              <a:spcBef>
                <a:spcPts val="0"/>
              </a:spcBef>
            </a:pPr>
            <a:r>
              <a:rPr lang="en-US" sz="1400" i="1" dirty="0">
                <a:latin typeface="Arial" panose="020B0604020202020204" pitchFamily="34" charset="0"/>
                <a:ea typeface="Microsoft YaHei" panose="020B0503020204020204" pitchFamily="34" charset="-122"/>
                <a:cs typeface="Arial" panose="020B0604020202020204" pitchFamily="34" charset="0"/>
              </a:rPr>
              <a:t> 	‘IDX’ &lt;- 5</a:t>
            </a:r>
          </a:p>
          <a:p>
            <a:pPr latinLnBrk="0"/>
            <a:r>
              <a:rPr lang="en-US" sz="1400" i="1" dirty="0">
                <a:latin typeface="Arial" panose="020B0604020202020204" pitchFamily="34" charset="0"/>
                <a:ea typeface="Microsoft YaHei" panose="020B0503020204020204" pitchFamily="34" charset="-122"/>
              </a:rPr>
              <a:t>     else if an index -254 &lt; ‘IDX’ &lt; 254, </a:t>
            </a:r>
          </a:p>
          <a:p>
            <a:pPr latinLnBrk="0"/>
            <a:r>
              <a:rPr lang="en-US" sz="1400" i="1" dirty="0">
                <a:latin typeface="Arial" panose="020B0604020202020204" pitchFamily="34" charset="0"/>
                <a:ea typeface="Microsoft YaHei" panose="020B0503020204020204" pitchFamily="34" charset="-122"/>
              </a:rPr>
              <a:t>	‘IDX’ unchanged</a:t>
            </a:r>
          </a:p>
        </p:txBody>
      </p:sp>
      <p:sp>
        <p:nvSpPr>
          <p:cNvPr id="14" name="TextBox 13">
            <a:extLst>
              <a:ext uri="{FF2B5EF4-FFF2-40B4-BE49-F238E27FC236}">
                <a16:creationId xmlns:a16="http://schemas.microsoft.com/office/drawing/2014/main" id="{70CF6522-42E2-49EA-AF31-C86C3EDA3BD2}"/>
              </a:ext>
            </a:extLst>
          </p:cNvPr>
          <p:cNvSpPr txBox="1"/>
          <p:nvPr/>
        </p:nvSpPr>
        <p:spPr>
          <a:xfrm>
            <a:off x="534165" y="1529963"/>
            <a:ext cx="8373050" cy="421352"/>
          </a:xfrm>
          <a:prstGeom prst="rect">
            <a:avLst/>
          </a:prstGeom>
          <a:noFill/>
        </p:spPr>
        <p:txBody>
          <a:bodyPr vert="horz" wrap="square" rtlCol="0">
            <a:noAutofit/>
          </a:bodyPr>
          <a:lstStyle/>
          <a:p>
            <a:pPr latinLnBrk="0"/>
            <a:r>
              <a:rPr lang="en-US" sz="1600" i="1" dirty="0">
                <a:latin typeface="Arial" panose="020B0604020202020204" pitchFamily="34" charset="0"/>
                <a:ea typeface="Microsoft YaHei" panose="020B0503020204020204" pitchFamily="34" charset="-122"/>
              </a:rPr>
              <a:t>Case 1:</a:t>
            </a:r>
            <a:r>
              <a:rPr lang="en-US" sz="1600" dirty="0">
                <a:latin typeface="Arial" panose="020B0604020202020204" pitchFamily="34" charset="0"/>
                <a:ea typeface="Microsoft YaHei" panose="020B0503020204020204" pitchFamily="34" charset="-122"/>
              </a:rPr>
              <a:t> the last 20 MHz subchannel is unavailable for tone distribution across subchannels </a:t>
            </a:r>
            <a:endParaRPr lang="en-US" sz="1600" dirty="0">
              <a:latin typeface="Arial" panose="020B060402020202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1611304841"/>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188586</TotalTime>
  <Words>3404</Words>
  <Application>Microsoft Office PowerPoint</Application>
  <PresentationFormat>On-screen Show (4:3)</PresentationFormat>
  <Paragraphs>270</Paragraphs>
  <Slides>28</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 Unicode MS</vt:lpstr>
      <vt:lpstr>굴림</vt:lpstr>
      <vt:lpstr>굴림</vt:lpstr>
      <vt:lpstr>맑은 고딕</vt:lpstr>
      <vt:lpstr>Microsoft YaHei</vt:lpstr>
      <vt:lpstr>MS Gothic</vt:lpstr>
      <vt:lpstr>宋体</vt:lpstr>
      <vt:lpstr>Arial</vt:lpstr>
      <vt:lpstr>Calibri</vt:lpstr>
      <vt:lpstr>Times New Roman</vt:lpstr>
      <vt:lpstr>802-11-Submission</vt:lpstr>
      <vt:lpstr>Tone distribution in DRU - follow up</vt:lpstr>
      <vt:lpstr>Introduction</vt:lpstr>
      <vt:lpstr>Tone distribution per 20 MHz</vt:lpstr>
      <vt:lpstr>26-, 52- and 106-tone DRU tone indices in a 20 MHz PPDU</vt:lpstr>
      <vt:lpstr>242-tone RU locations in an 80 MHz PPDU</vt:lpstr>
      <vt:lpstr>242-tone DRU tone indices with DRU BW 80 MHz in an 80 MHz PPDU</vt:lpstr>
      <vt:lpstr>26-tone DRU tone indices with 80 MHz DRU BW in an 80 MHz PPDU</vt:lpstr>
      <vt:lpstr>26-tone DRU tone indices with 80 MHz DRU BW in an 80 MHz PPDU</vt:lpstr>
      <vt:lpstr>242-tone DRU tone indices with DRU BW 60 MHz in an 80 MHz PPDU</vt:lpstr>
      <vt:lpstr>26-tone DRU tone indices with 60 MHz DRU BW in an 80 MHz PPDU</vt:lpstr>
      <vt:lpstr>26-tone DRU tone indices with 60 MHz DRU BW in an 80 MHz PPDU</vt:lpstr>
      <vt:lpstr>26-tone DRU tone indices in an 80 MHz PPDU with 60 MHz DRU BW </vt:lpstr>
      <vt:lpstr>242-tone DRU tone indices with DRU BW 60 MHz in an 80 MHz PPDU</vt:lpstr>
      <vt:lpstr>242-tone DRU tone indices with DRU BW 60 MHz in an 80 MHz PPDU</vt:lpstr>
      <vt:lpstr>242-tone DRU tone indices with DRU BW 60 MHz in an 80 MHz PPDU</vt:lpstr>
      <vt:lpstr>242-tone DRU tone indices with DRU BW 40 MHz in an 80 MHz PPDU</vt:lpstr>
      <vt:lpstr>242-tone DRU tone indices with DRU BW 40 MHz in an 80 MHz PPDU</vt:lpstr>
      <vt:lpstr>Summary</vt:lpstr>
      <vt:lpstr>Reference</vt:lpstr>
      <vt:lpstr>Straw Poll</vt:lpstr>
      <vt:lpstr>Appendix</vt:lpstr>
      <vt:lpstr>26-, 52-, 106-and 242-tone DRU tone indices in an 80 MHz PPDU with DRU BW 80 MHz (1)</vt:lpstr>
      <vt:lpstr>26-, 52-, 106-and 242-tone DRU tone indices in an 80 MHz PPDU with DRU BW 80 MHz (2)</vt:lpstr>
      <vt:lpstr>26-, 52-, 106-and 242-tone DRU tone indices in an 80 MHz PPDU with DRU BW 80 MHz (3)</vt:lpstr>
      <vt:lpstr>26-, 52-, 106-and 242-tone DRU tone indices in an 80 MHz PPDU with DRU BW 80 MHz (4)</vt:lpstr>
      <vt:lpstr>26-, 52-, 106-and 242-tone DRU tone indices in an 80 MHz PPDU with DRU BW 60 MHz (1)</vt:lpstr>
      <vt:lpstr>26-, 52-, 106-and 242-tone DRU tone indices in an 80 MHz PPDU with DRU BW 60 MHz (2)</vt:lpstr>
      <vt:lpstr>26-, 52-, 106-and 242-tone DRU tone indices in an 80 MHz PPDU with DRU BW 60 MHz (3)</vt:lpstr>
    </vt:vector>
  </TitlesOfParts>
  <Company>LG Electronics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Information update procedure</dc:title>
  <dc:creator>Giwon Park</dc:creator>
  <cp:lastModifiedBy>Yan Xin</cp:lastModifiedBy>
  <cp:revision>3805</cp:revision>
  <cp:lastPrinted>2019-10-30T14:42:18Z</cp:lastPrinted>
  <dcterms:created xsi:type="dcterms:W3CDTF">2007-05-21T21:00:37Z</dcterms:created>
  <dcterms:modified xsi:type="dcterms:W3CDTF">2024-09-06T14:39:28Z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(2)A56q1VWb31HeONRT4KPsYNh/hp5DyC+ahE2YERZ3WFOcgCI2nj85EHasTXXRokWDp6kHsF/C
8xxCohD9ok8Tu1lVri3JyCdeDIF4qy45Zu49dRHHD08pJ10mrcRqp3EHsVO/5+t+8nhQbXUP
WFHTuirM+kgLYor0+xO0YDC18ciH74YvCfEDHLZR7c3PjPGndqabkeYXcXFaBuZOidGsR55J
lSR8e70t+AbOlg+832</vt:lpwstr>
  </property>
  <property fmtid="{D5CDD505-2E9C-101B-9397-08002B2CF9AE}" pid="3" name="_2015_ms_pID_7253431">
    <vt:lpwstr>cnUm6lU5sDl21P7OhygWk9SPgEtKEGf9QcGOiBlyXtUtds6cFKvhbe
FU9z4KkMJGIZEGeYxuEV+9SjN9SPqENYF/FpC8IVBGFL2MyXv4mWbDxI92SPSNMxs6Bv6aEY
eAEEz0ytyy05WLxPLOyNzjkiyKY+lSRalUn6DPioM/vAjZ/Rhe8+YXIOrbOdePWY5wQ=</vt:lpwstr>
  </property>
  <property fmtid="{D5CDD505-2E9C-101B-9397-08002B2CF9AE}" pid="4" name="_readonly">
    <vt:lpwstr/>
  </property>
  <property fmtid="{D5CDD505-2E9C-101B-9397-08002B2CF9AE}" pid="5" name="_change">
    <vt:lpwstr/>
  </property>
  <property fmtid="{D5CDD505-2E9C-101B-9397-08002B2CF9AE}" pid="6" name="_full-control">
    <vt:lpwstr/>
  </property>
  <property fmtid="{D5CDD505-2E9C-101B-9397-08002B2CF9AE}" pid="7" name="sflag">
    <vt:lpwstr>1578421453</vt:lpwstr>
  </property>
</Properties>
</file>