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Lst>
  <p:notesMasterIdLst>
    <p:notesMasterId r:id="rId19"/>
  </p:notesMasterIdLst>
  <p:handoutMasterIdLst>
    <p:handoutMasterId r:id="rId20"/>
  </p:handoutMasterIdLst>
  <p:sldIdLst>
    <p:sldId id="453" r:id="rId5"/>
    <p:sldId id="401" r:id="rId6"/>
    <p:sldId id="462" r:id="rId7"/>
    <p:sldId id="477" r:id="rId8"/>
    <p:sldId id="463" r:id="rId9"/>
    <p:sldId id="490" r:id="rId10"/>
    <p:sldId id="492" r:id="rId11"/>
    <p:sldId id="485" r:id="rId12"/>
    <p:sldId id="482" r:id="rId13"/>
    <p:sldId id="486" r:id="rId14"/>
    <p:sldId id="487" r:id="rId15"/>
    <p:sldId id="475" r:id="rId16"/>
    <p:sldId id="476" r:id="rId17"/>
    <p:sldId id="489" r:id="rId1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0">
          <p15:clr>
            <a:srgbClr val="A4A3A4"/>
          </p15:clr>
        </p15:guide>
        <p15:guide id="2" orient="horz" pos="1618">
          <p15:clr>
            <a:srgbClr val="A4A3A4"/>
          </p15:clr>
        </p15:guide>
        <p15:guide id="3" orient="horz" pos="3177">
          <p15:clr>
            <a:srgbClr val="A4A3A4"/>
          </p15:clr>
        </p15:guide>
        <p15:guide id="4" orient="horz" pos="323">
          <p15:clr>
            <a:srgbClr val="A4A3A4"/>
          </p15:clr>
        </p15:guide>
        <p15:guide id="5" orient="horz" pos="3037">
          <p15:clr>
            <a:srgbClr val="A4A3A4"/>
          </p15:clr>
        </p15:guide>
        <p15:guide id="6" pos="5498">
          <p15:clr>
            <a:srgbClr val="A4A3A4"/>
          </p15:clr>
        </p15:guide>
        <p15:guide id="7"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isblum, Yossi" initials="WY"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51515"/>
    <a:srgbClr val="FFA3A3"/>
    <a:srgbClr val="CB39AC"/>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64" autoAdjust="0"/>
    <p:restoredTop sz="90293" autoAdjust="0"/>
  </p:normalViewPr>
  <p:slideViewPr>
    <p:cSldViewPr snapToGrid="0">
      <p:cViewPr varScale="1">
        <p:scale>
          <a:sx n="124" d="100"/>
          <a:sy n="124" d="100"/>
        </p:scale>
        <p:origin x="57" y="126"/>
      </p:cViewPr>
      <p:guideLst>
        <p:guide orient="horz" pos="760"/>
        <p:guide orient="horz" pos="1618"/>
        <p:guide orient="horz" pos="3177"/>
        <p:guide orient="horz" pos="323"/>
        <p:guide orient="horz" pos="3037"/>
        <p:guide pos="5498"/>
        <p:guide pos="28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4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09691F-0FF6-4520-B9D8-72B947EE3C88}" type="datetimeFigureOut">
              <a:rPr lang="en-US" smtClean="0"/>
              <a:t>9/10/2024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F06F6C-5398-4C00-90A3-16A86BCF0FFE}" type="slidenum">
              <a:rPr lang="en-US" smtClean="0"/>
              <a:t>‹#›</a:t>
            </a:fld>
            <a:endParaRPr lang="en-US"/>
          </a:p>
        </p:txBody>
      </p:sp>
    </p:spTree>
    <p:extLst>
      <p:ext uri="{BB962C8B-B14F-4D97-AF65-F5344CB8AC3E}">
        <p14:creationId xmlns:p14="http://schemas.microsoft.com/office/powerpoint/2010/main" val="31879688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err="1"/>
              <a:t>qwqw</a:t>
            </a: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52416-05F4-4745-8F72-A18AC655CE50}" type="datetimeFigureOut">
              <a:rPr lang="en-US" smtClean="0"/>
              <a:t>9/10/2024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foo</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8A8A0-3F50-469E-A92C-A12372574A0C}" type="slidenum">
              <a:rPr lang="en-US" smtClean="0"/>
              <a:t>‹#›</a:t>
            </a:fld>
            <a:endParaRPr lang="en-US"/>
          </a:p>
        </p:txBody>
      </p:sp>
    </p:spTree>
    <p:extLst>
      <p:ext uri="{BB962C8B-B14F-4D97-AF65-F5344CB8AC3E}">
        <p14:creationId xmlns:p14="http://schemas.microsoft.com/office/powerpoint/2010/main" val="7715970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94021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88A8A0-3F50-469E-A92C-A12372574A0C}" type="slidenum">
              <a:rPr lang="en-US" smtClean="0"/>
              <a:t>10</a:t>
            </a:fld>
            <a:endParaRPr lang="en-US"/>
          </a:p>
        </p:txBody>
      </p:sp>
    </p:spTree>
    <p:extLst>
      <p:ext uri="{BB962C8B-B14F-4D97-AF65-F5344CB8AC3E}">
        <p14:creationId xmlns:p14="http://schemas.microsoft.com/office/powerpoint/2010/main" val="1364327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4" y="249451"/>
            <a:ext cx="886525" cy="207749"/>
          </a:xfrm>
        </p:spPr>
        <p:txBody>
          <a:bodyPr/>
          <a:lstStyle>
            <a:lvl1pPr>
              <a:defRPr/>
            </a:lvl1pPr>
          </a:lstStyle>
          <a:p>
            <a:r>
              <a:rPr lang="en-US"/>
              <a:t>September 2024</a:t>
            </a:r>
            <a:endParaRPr 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181373" y="4856560"/>
            <a:ext cx="1362552" cy="169277"/>
          </a:xfrm>
        </p:spPr>
        <p:txBody>
          <a:bodyPr/>
          <a:lstStyle>
            <a:lvl1pPr>
              <a:defRPr b="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830016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42944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30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157222"/>
            <a:ext cx="8229600" cy="864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249451"/>
            <a:ext cx="968214" cy="20774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a:t>September 2024</a:t>
            </a:r>
            <a:endParaRPr lang="en-US" dirty="0"/>
          </a:p>
        </p:txBody>
      </p:sp>
      <p:sp>
        <p:nvSpPr>
          <p:cNvPr id="4" name="Fußzeilenplatzhalter 3"/>
          <p:cNvSpPr>
            <a:spLocks noGrp="1"/>
          </p:cNvSpPr>
          <p:nvPr>
            <p:ph type="ftr" sz="quarter" idx="11"/>
          </p:nvPr>
        </p:nvSpPr>
        <p:spPr>
          <a:xfrm>
            <a:off x="6934510" y="4856560"/>
            <a:ext cx="1609415" cy="184666"/>
          </a:xfrm>
        </p:spPr>
        <p:txBody>
          <a:bodyPr/>
          <a:lstStyle>
            <a:lvl1pPr>
              <a:defRPr sz="1200">
                <a:latin typeface="Intel Clear" panose="020B0604020203020204" pitchFamily="34" charset="0"/>
              </a:defRPr>
            </a:lvl1pPr>
          </a:lstStyle>
          <a:p>
            <a:r>
              <a:rPr lang="en-US"/>
              <a:t>Mahmoud Hasabelnaby, et. al., Huawei</a:t>
            </a:r>
            <a:endParaRPr lang="en-US" dirty="0"/>
          </a:p>
        </p:txBody>
      </p:sp>
      <p:sp>
        <p:nvSpPr>
          <p:cNvPr id="5" name="Foliennummernplatzhalter 4"/>
          <p:cNvSpPr>
            <a:spLocks noGrp="1"/>
          </p:cNvSpPr>
          <p:nvPr>
            <p:ph type="sldNum" sz="quarter" idx="12"/>
          </p:nvPr>
        </p:nvSpPr>
        <p:spPr>
          <a:xfrm>
            <a:off x="4498693" y="4856560"/>
            <a:ext cx="222818"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198800"/>
            <a:ext cx="8229600" cy="33948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9413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p:txBody>
          <a:bodyPr/>
          <a:lstStyle/>
          <a:p>
            <a:r>
              <a:rPr lang="en-US"/>
              <a:t>September 2024</a:t>
            </a:r>
            <a:endParaRPr lang="en-US" dirty="0"/>
          </a:p>
        </p:txBody>
      </p:sp>
      <p:sp>
        <p:nvSpPr>
          <p:cNvPr id="9" name="Footer Placeholder 8"/>
          <p:cNvSpPr>
            <a:spLocks noGrp="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10" name="Slide Number Placeholder 9"/>
          <p:cNvSpPr>
            <a:spLocks noGrp="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048588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066789" y="4856560"/>
            <a:ext cx="1477136" cy="184666"/>
          </a:xfrm>
        </p:spPr>
        <p:txBody>
          <a:bodyPr/>
          <a:lstStyle>
            <a:lvl1pPr>
              <a:defRPr sz="120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662822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91292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855992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endParaRPr 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596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a:xfrm>
            <a:off x="4505908"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318311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1969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892168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491854"/>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4" y="249451"/>
            <a:ext cx="706925" cy="20774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350" b="1"/>
            </a:lvl1pPr>
          </a:lstStyle>
          <a:p>
            <a:r>
              <a:rPr lang="en-US"/>
              <a:t>September 2024</a:t>
            </a:r>
            <a:endParaRPr 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256439" y="4856560"/>
            <a:ext cx="2287486"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100"/>
            </a:lvl1pPr>
          </a:lstStyle>
          <a:p>
            <a:r>
              <a:rPr lang="en-US"/>
              <a:t>Mahmoud Hasabelnaby, et. al., Huawei</a:t>
            </a:r>
            <a:endParaRPr 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571630" y="4856560"/>
            <a:ext cx="769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vl1pPr>
          </a:lstStyle>
          <a:p>
            <a:r>
              <a:rPr lang="en-US" dirty="0"/>
              <a:t>1</a:t>
            </a:r>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834470" y="248261"/>
            <a:ext cx="2577693"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350" b="1" dirty="0"/>
              <a:t>doc.: IEEE 802.11-24/1539r0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1" y="4856560"/>
            <a:ext cx="53860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9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Tree>
    <p:extLst>
      <p:ext uri="{BB962C8B-B14F-4D97-AF65-F5344CB8AC3E}">
        <p14:creationId xmlns:p14="http://schemas.microsoft.com/office/powerpoint/2010/main" val="7849672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Lst>
  <p:hf hdr="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514350"/>
            <a:ext cx="7772400" cy="800100"/>
          </a:xfrm>
          <a:noFill/>
        </p:spPr>
        <p:txBody>
          <a:bodyPr/>
          <a:lstStyle/>
          <a:p>
            <a:r>
              <a:rPr lang="en-US" dirty="0"/>
              <a:t>Energy-Level Status Reporting for AMP Devices</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1657349" y="1478527"/>
            <a:ext cx="5829300" cy="285750"/>
          </a:xfrm>
          <a:noFill/>
        </p:spPr>
        <p:txBody>
          <a:bodyPr/>
          <a:lstStyle/>
          <a:p>
            <a:pPr algn="ctr">
              <a:buFontTx/>
              <a:buNone/>
            </a:pPr>
            <a:r>
              <a:rPr lang="en-GB" altLang="en-US" sz="1500" dirty="0"/>
              <a:t>Date:</a:t>
            </a:r>
            <a:r>
              <a:rPr lang="en-GB" altLang="en-US" sz="1500" b="0" dirty="0"/>
              <a:t> 2024-09-11</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1050376" y="1846315"/>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dirty="0"/>
              <a:t>Authors:</a:t>
            </a:r>
            <a:endParaRPr lang="en-GB" altLang="en-US" sz="15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37222538"/>
              </p:ext>
            </p:extLst>
          </p:nvPr>
        </p:nvGraphicFramePr>
        <p:xfrm>
          <a:off x="1112967" y="2390729"/>
          <a:ext cx="7202659" cy="1438322"/>
        </p:xfrm>
        <a:graphic>
          <a:graphicData uri="http://schemas.openxmlformats.org/drawingml/2006/table">
            <a:tbl>
              <a:tblPr firstRow="1" bandRow="1">
                <a:tableStyleId>{21E4AEA4-8DFA-4A89-87EB-49C32662AFE0}</a:tableStyleId>
              </a:tblPr>
              <a:tblGrid>
                <a:gridCol w="1410829">
                  <a:extLst>
                    <a:ext uri="{9D8B030D-6E8A-4147-A177-3AD203B41FA5}">
                      <a16:colId xmlns:a16="http://schemas.microsoft.com/office/drawing/2014/main" val="20000"/>
                    </a:ext>
                  </a:extLst>
                </a:gridCol>
                <a:gridCol w="965304">
                  <a:extLst>
                    <a:ext uri="{9D8B030D-6E8A-4147-A177-3AD203B41FA5}">
                      <a16:colId xmlns:a16="http://schemas.microsoft.com/office/drawing/2014/main" val="20001"/>
                    </a:ext>
                  </a:extLst>
                </a:gridCol>
                <a:gridCol w="2004864">
                  <a:extLst>
                    <a:ext uri="{9D8B030D-6E8A-4147-A177-3AD203B41FA5}">
                      <a16:colId xmlns:a16="http://schemas.microsoft.com/office/drawing/2014/main" val="20002"/>
                    </a:ext>
                  </a:extLst>
                </a:gridCol>
                <a:gridCol w="668289">
                  <a:extLst>
                    <a:ext uri="{9D8B030D-6E8A-4147-A177-3AD203B41FA5}">
                      <a16:colId xmlns:a16="http://schemas.microsoft.com/office/drawing/2014/main" val="20003"/>
                    </a:ext>
                  </a:extLst>
                </a:gridCol>
                <a:gridCol w="2153373">
                  <a:extLst>
                    <a:ext uri="{9D8B030D-6E8A-4147-A177-3AD203B41FA5}">
                      <a16:colId xmlns:a16="http://schemas.microsoft.com/office/drawing/2014/main" val="20004"/>
                    </a:ext>
                  </a:extLst>
                </a:gridCol>
              </a:tblGrid>
              <a:tr h="333422">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8017">
                <a:tc>
                  <a:txBody>
                    <a:bodyPr/>
                    <a:lstStyle/>
                    <a:p>
                      <a:pPr algn="ctr"/>
                      <a:r>
                        <a:rPr lang="en-US" sz="1000" kern="1200" dirty="0">
                          <a:solidFill>
                            <a:schemeClr val="dk1"/>
                          </a:solidFill>
                          <a:latin typeface="+mn-lt"/>
                          <a:ea typeface="+mn-ea"/>
                          <a:cs typeface="+mn-cs"/>
                        </a:rPr>
                        <a:t>Mahmoud Hasabelnaby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000" dirty="0"/>
                    </a:p>
                    <a:p>
                      <a:pPr algn="ctr"/>
                      <a:endParaRPr lang="en-US" sz="1000" dirty="0"/>
                    </a:p>
                    <a:p>
                      <a:pPr algn="ctr">
                        <a:lnSpc>
                          <a:spcPct val="200000"/>
                        </a:lnSpc>
                      </a:pPr>
                      <a:r>
                        <a:rPr lang="en-US" sz="1000" dirty="0"/>
                        <a:t>Huawei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Mahmoud.Hasabelnaby@huawei.com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Osama </a:t>
                      </a:r>
                      <a:r>
                        <a:rPr lang="en-US" sz="1000" kern="1200" dirty="0" err="1">
                          <a:solidFill>
                            <a:schemeClr val="dk1"/>
                          </a:solidFill>
                          <a:latin typeface="+mn-lt"/>
                          <a:ea typeface="+mn-ea"/>
                          <a:cs typeface="+mn-cs"/>
                        </a:rPr>
                        <a:t>Aboul-Magd</a:t>
                      </a:r>
                      <a:endParaRPr lang="en-US" sz="10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Junghoon Suh</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Yan Xin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Sara Norouzi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2572408"/>
                  </a:ext>
                </a:extLst>
              </a:tr>
            </a:tbl>
          </a:graphicData>
        </a:graphic>
      </p:graphicFrame>
      <p:sp>
        <p:nvSpPr>
          <p:cNvPr id="2" name="Date Placeholder 1">
            <a:extLst>
              <a:ext uri="{FF2B5EF4-FFF2-40B4-BE49-F238E27FC236}">
                <a16:creationId xmlns:a16="http://schemas.microsoft.com/office/drawing/2014/main" id="{90C9DF3E-6956-4DD5-BFE5-14185333A8D1}"/>
              </a:ext>
            </a:extLst>
          </p:cNvPr>
          <p:cNvSpPr>
            <a:spLocks noGrp="1"/>
          </p:cNvSpPr>
          <p:nvPr>
            <p:ph type="dt" sz="half" idx="10"/>
          </p:nvPr>
        </p:nvSpPr>
        <p:spPr>
          <a:xfrm>
            <a:off x="696914" y="249451"/>
            <a:ext cx="1184683" cy="207749"/>
          </a:xfrm>
        </p:spPr>
        <p:txBody>
          <a:bodyPr/>
          <a:lstStyle/>
          <a:p>
            <a:r>
              <a:rPr lang="en-US"/>
              <a:t>September 2024</a:t>
            </a:r>
            <a:endParaRPr lang="en-US" dirty="0"/>
          </a:p>
        </p:txBody>
      </p:sp>
      <p:sp>
        <p:nvSpPr>
          <p:cNvPr id="3" name="Footer Placeholder 2">
            <a:extLst>
              <a:ext uri="{FF2B5EF4-FFF2-40B4-BE49-F238E27FC236}">
                <a16:creationId xmlns:a16="http://schemas.microsoft.com/office/drawing/2014/main" id="{C7A8C79C-1127-4C2B-AB6A-4F201FEBBEFF}"/>
              </a:ext>
            </a:extLst>
          </p:cNvPr>
          <p:cNvSpPr>
            <a:spLocks noGrp="1"/>
          </p:cNvSpPr>
          <p:nvPr>
            <p:ph type="ftr" sz="quarter" idx="11"/>
          </p:nvPr>
        </p:nvSpPr>
        <p:spPr/>
        <p:txBody>
          <a:bodyPr/>
          <a:lstStyle/>
          <a:p>
            <a:r>
              <a:rPr lang="en-US" dirty="0"/>
              <a:t>Mahmoud Hasabelnaby, et. al., Huawei</a:t>
            </a:r>
          </a:p>
        </p:txBody>
      </p:sp>
      <p:sp>
        <p:nvSpPr>
          <p:cNvPr id="4" name="Slide Number Placeholder 3">
            <a:extLst>
              <a:ext uri="{FF2B5EF4-FFF2-40B4-BE49-F238E27FC236}">
                <a16:creationId xmlns:a16="http://schemas.microsoft.com/office/drawing/2014/main" id="{47B04D0D-B8BD-4C70-AD7D-EF17429404D2}"/>
              </a:ext>
            </a:extLst>
          </p:cNvPr>
          <p:cNvSpPr>
            <a:spLocks noGrp="1"/>
          </p:cNvSpPr>
          <p:nvPr>
            <p:ph type="sldNum" sz="quarter" idx="12"/>
          </p:nvPr>
        </p:nvSpPr>
        <p:spPr/>
        <p:txBody>
          <a:bodyPr/>
          <a:lstStyle/>
          <a:p>
            <a:fld id="{EE2556C5-CE8C-6547-B838-EA80C61A4AF7}" type="slidenum">
              <a:rPr lang="en-US" smtClean="0"/>
              <a:pPr/>
              <a:t>1</a:t>
            </a:fld>
            <a:endParaRPr lang="en-US" dirty="0"/>
          </a:p>
        </p:txBody>
      </p:sp>
    </p:spTree>
    <p:extLst>
      <p:ext uri="{BB962C8B-B14F-4D97-AF65-F5344CB8AC3E}">
        <p14:creationId xmlns:p14="http://schemas.microsoft.com/office/powerpoint/2010/main" val="822373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Comparison between the Proposed Schemes</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10</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graphicFrame>
        <p:nvGraphicFramePr>
          <p:cNvPr id="15" name="Table 15">
            <a:extLst>
              <a:ext uri="{FF2B5EF4-FFF2-40B4-BE49-F238E27FC236}">
                <a16:creationId xmlns:a16="http://schemas.microsoft.com/office/drawing/2014/main" id="{3ECBFF82-F0B1-43D2-A7A5-BC56F052CC15}"/>
              </a:ext>
            </a:extLst>
          </p:cNvPr>
          <p:cNvGraphicFramePr>
            <a:graphicFrameLocks noGrp="1"/>
          </p:cNvGraphicFramePr>
          <p:nvPr>
            <p:extLst>
              <p:ext uri="{D42A27DB-BD31-4B8C-83A1-F6EECF244321}">
                <p14:modId xmlns:p14="http://schemas.microsoft.com/office/powerpoint/2010/main" val="8349522"/>
              </p:ext>
            </p:extLst>
          </p:nvPr>
        </p:nvGraphicFramePr>
        <p:xfrm>
          <a:off x="769837" y="1044694"/>
          <a:ext cx="7603586" cy="3764280"/>
        </p:xfrm>
        <a:graphic>
          <a:graphicData uri="http://schemas.openxmlformats.org/drawingml/2006/table">
            <a:tbl>
              <a:tblPr firstRow="1" bandRow="1">
                <a:tableStyleId>{5940675A-B579-460E-94D1-54222C63F5DA}</a:tableStyleId>
              </a:tblPr>
              <a:tblGrid>
                <a:gridCol w="1397890">
                  <a:extLst>
                    <a:ext uri="{9D8B030D-6E8A-4147-A177-3AD203B41FA5}">
                      <a16:colId xmlns:a16="http://schemas.microsoft.com/office/drawing/2014/main" val="3656724550"/>
                    </a:ext>
                  </a:extLst>
                </a:gridCol>
                <a:gridCol w="2133101">
                  <a:extLst>
                    <a:ext uri="{9D8B030D-6E8A-4147-A177-3AD203B41FA5}">
                      <a16:colId xmlns:a16="http://schemas.microsoft.com/office/drawing/2014/main" val="3115810810"/>
                    </a:ext>
                  </a:extLst>
                </a:gridCol>
                <a:gridCol w="2171699">
                  <a:extLst>
                    <a:ext uri="{9D8B030D-6E8A-4147-A177-3AD203B41FA5}">
                      <a16:colId xmlns:a16="http://schemas.microsoft.com/office/drawing/2014/main" val="655120417"/>
                    </a:ext>
                  </a:extLst>
                </a:gridCol>
                <a:gridCol w="1900896">
                  <a:extLst>
                    <a:ext uri="{9D8B030D-6E8A-4147-A177-3AD203B41FA5}">
                      <a16:colId xmlns:a16="http://schemas.microsoft.com/office/drawing/2014/main" val="4000683379"/>
                    </a:ext>
                  </a:extLst>
                </a:gridCol>
              </a:tblGrid>
              <a:tr h="370840">
                <a:tc>
                  <a:txBody>
                    <a:bodyPr/>
                    <a:lstStyle/>
                    <a:p>
                      <a:pPr algn="ctr"/>
                      <a:r>
                        <a:rPr lang="en-US" sz="1000" b="1" kern="1200" dirty="0">
                          <a:solidFill>
                            <a:schemeClr val="tx1"/>
                          </a:solidFill>
                          <a:latin typeface="+mn-lt"/>
                          <a:ea typeface="+mn-ea"/>
                          <a:cs typeface="+mn-cs"/>
                        </a:rPr>
                        <a:t>Criteria</a:t>
                      </a:r>
                    </a:p>
                  </a:txBody>
                  <a:tcPr anchor="ctr"/>
                </a:tc>
                <a:tc>
                  <a:txBody>
                    <a:bodyPr/>
                    <a:lstStyle/>
                    <a:p>
                      <a:pPr algn="ctr"/>
                      <a:r>
                        <a:rPr lang="en-US" sz="1000" b="1" dirty="0"/>
                        <a:t>Proposal 1: Dedicated ELSR</a:t>
                      </a:r>
                    </a:p>
                  </a:txBody>
                  <a:tcPr/>
                </a:tc>
                <a:tc>
                  <a:txBody>
                    <a:bodyPr/>
                    <a:lstStyle/>
                    <a:p>
                      <a:pPr algn="ctr"/>
                      <a:r>
                        <a:rPr lang="en-US" sz="1000" b="1" dirty="0"/>
                        <a:t>Proposal 2: On-Demand ELSR by AP</a:t>
                      </a:r>
                    </a:p>
                  </a:txBody>
                  <a:tcPr/>
                </a:tc>
                <a:tc>
                  <a:txBody>
                    <a:bodyPr/>
                    <a:lstStyle/>
                    <a:p>
                      <a:pPr algn="ctr"/>
                      <a:r>
                        <a:rPr lang="en-US" sz="1000" b="1" dirty="0"/>
                        <a:t>Proposal 3: Piggybacking Energy Info</a:t>
                      </a:r>
                    </a:p>
                  </a:txBody>
                  <a:tcPr/>
                </a:tc>
                <a:extLst>
                  <a:ext uri="{0D108BD9-81ED-4DB2-BD59-A6C34878D82A}">
                    <a16:rowId xmlns:a16="http://schemas.microsoft.com/office/drawing/2014/main" val="1807926843"/>
                  </a:ext>
                </a:extLst>
              </a:tr>
              <a:tr h="370840">
                <a:tc>
                  <a:txBody>
                    <a:bodyPr/>
                    <a:lstStyle/>
                    <a:p>
                      <a:pPr algn="ctr"/>
                      <a:r>
                        <a:rPr lang="en-US" sz="1000" b="1" dirty="0"/>
                        <a:t>Energy Consumption per ELSR</a:t>
                      </a:r>
                    </a:p>
                  </a:txBody>
                  <a:tcPr/>
                </a:tc>
                <a:tc>
                  <a:txBody>
                    <a:bodyPr/>
                    <a:lstStyle/>
                    <a:p>
                      <a:r>
                        <a:rPr lang="en-US" sz="900" dirty="0"/>
                        <a:t>High due to dedicated ELSR reports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900" dirty="0"/>
                        <a:t>High due to dedicated reports, even if ELSR is requested only when needed</a:t>
                      </a:r>
                    </a:p>
                  </a:txBody>
                  <a:tcPr/>
                </a:tc>
                <a:tc>
                  <a:txBody>
                    <a:bodyPr/>
                    <a:lstStyle/>
                    <a:p>
                      <a:r>
                        <a:rPr lang="en-US" sz="900" dirty="0"/>
                        <a:t>Low, as energy info is embedded in transmitted data packets</a:t>
                      </a:r>
                    </a:p>
                  </a:txBody>
                  <a:tcPr/>
                </a:tc>
                <a:extLst>
                  <a:ext uri="{0D108BD9-81ED-4DB2-BD59-A6C34878D82A}">
                    <a16:rowId xmlns:a16="http://schemas.microsoft.com/office/drawing/2014/main" val="896967437"/>
                  </a:ext>
                </a:extLst>
              </a:tr>
              <a:tr h="370840">
                <a:tc>
                  <a:txBody>
                    <a:bodyPr/>
                    <a:lstStyle/>
                    <a:p>
                      <a:pPr algn="ctr"/>
                      <a:r>
                        <a:rPr lang="en-US" sz="1000" b="1" kern="1200" dirty="0">
                          <a:solidFill>
                            <a:schemeClr val="tx1"/>
                          </a:solidFill>
                          <a:latin typeface="+mn-lt"/>
                          <a:ea typeface="+mn-ea"/>
                          <a:cs typeface="+mn-cs"/>
                        </a:rPr>
                        <a:t>Network Traffic</a:t>
                      </a:r>
                    </a:p>
                  </a:txBody>
                  <a:tcPr anchor="ctr"/>
                </a:tc>
                <a:tc>
                  <a:txBody>
                    <a:bodyPr/>
                    <a:lstStyle/>
                    <a:p>
                      <a:r>
                        <a:rPr lang="en-US" sz="900" dirty="0"/>
                        <a:t>Increased, as dedicated reports are sent whenever the remaining energy reaches a predefined threshold, adding extra traffic.</a:t>
                      </a:r>
                    </a:p>
                  </a:txBody>
                  <a:tcPr anchor="ctr"/>
                </a:tc>
                <a:tc>
                  <a:txBody>
                    <a:bodyPr/>
                    <a:lstStyle/>
                    <a:p>
                      <a:r>
                        <a:rPr lang="en-US" sz="900" dirty="0"/>
                        <a:t>Moderate, since reports are on-demand</a:t>
                      </a:r>
                    </a:p>
                  </a:txBody>
                  <a:tcPr/>
                </a:tc>
                <a:tc>
                  <a:txBody>
                    <a:bodyPr/>
                    <a:lstStyle/>
                    <a:p>
                      <a:r>
                        <a:rPr lang="en-US" sz="900" dirty="0"/>
                        <a:t>Minimal, as no separate ELSR messages are sent</a:t>
                      </a:r>
                    </a:p>
                  </a:txBody>
                  <a:tcPr/>
                </a:tc>
                <a:extLst>
                  <a:ext uri="{0D108BD9-81ED-4DB2-BD59-A6C34878D82A}">
                    <a16:rowId xmlns:a16="http://schemas.microsoft.com/office/drawing/2014/main" val="59941449"/>
                  </a:ext>
                </a:extLst>
              </a:tr>
              <a:tr h="370840">
                <a:tc>
                  <a:txBody>
                    <a:bodyPr/>
                    <a:lstStyle/>
                    <a:p>
                      <a:pPr algn="ctr"/>
                      <a:r>
                        <a:rPr lang="en-US" sz="1000" b="1" dirty="0"/>
                        <a:t>Time of Reporting</a:t>
                      </a:r>
                    </a:p>
                  </a:txBody>
                  <a:tcPr/>
                </a:tc>
                <a:tc>
                  <a:txBody>
                    <a:bodyPr/>
                    <a:lstStyle/>
                    <a:p>
                      <a:r>
                        <a:rPr lang="en-US" sz="900" dirty="0"/>
                        <a:t>Report when the remaining energy hits a pre-defined energy threshold value</a:t>
                      </a:r>
                    </a:p>
                  </a:txBody>
                  <a:tcPr/>
                </a:tc>
                <a:tc>
                  <a:txBody>
                    <a:bodyPr/>
                    <a:lstStyle/>
                    <a:p>
                      <a:r>
                        <a:rPr lang="en-US" sz="900" dirty="0"/>
                        <a:t>Per-AP request before critical operations</a:t>
                      </a:r>
                    </a:p>
                  </a:txBody>
                  <a:tcPr/>
                </a:tc>
                <a:tc>
                  <a:txBody>
                    <a:bodyPr/>
                    <a:lstStyle/>
                    <a:p>
                      <a:r>
                        <a:rPr lang="en-US" sz="900" dirty="0"/>
                        <a:t>Report only when data is sent. Dependent on data transmission frequency</a:t>
                      </a:r>
                    </a:p>
                  </a:txBody>
                  <a:tcPr/>
                </a:tc>
                <a:extLst>
                  <a:ext uri="{0D108BD9-81ED-4DB2-BD59-A6C34878D82A}">
                    <a16:rowId xmlns:a16="http://schemas.microsoft.com/office/drawing/2014/main" val="2751390461"/>
                  </a:ext>
                </a:extLst>
              </a:tr>
              <a:tr h="370840">
                <a:tc>
                  <a:txBody>
                    <a:bodyPr/>
                    <a:lstStyle/>
                    <a:p>
                      <a:pPr algn="ctr"/>
                      <a:r>
                        <a:rPr lang="en-US" sz="1000" b="1" dirty="0"/>
                        <a:t>Use cases</a:t>
                      </a:r>
                    </a:p>
                  </a:txBody>
                  <a:tcPr/>
                </a:tc>
                <a:tc>
                  <a:txBody>
                    <a:bodyPr/>
                    <a:lstStyle/>
                    <a:p>
                      <a:r>
                        <a:rPr lang="en-US" sz="900" dirty="0"/>
                        <a:t>Ideal for scenarios where accurate, real-time energy tracking is critical for avoiding failed transmissions and managing high-priority operations, but it comes with higher energy and traffic overhead</a:t>
                      </a:r>
                    </a:p>
                  </a:txBody>
                  <a:tcPr/>
                </a:tc>
                <a:tc>
                  <a:txBody>
                    <a:bodyPr/>
                    <a:lstStyle/>
                    <a:p>
                      <a:r>
                        <a:rPr lang="en-US" sz="900" dirty="0"/>
                        <a:t>Provides a balanced approach by requesting energy status only when needed, reducing unnecessary communication</a:t>
                      </a:r>
                    </a:p>
                  </a:txBody>
                  <a:tcPr/>
                </a:tc>
                <a:tc>
                  <a:txBody>
                    <a:bodyPr/>
                    <a:lstStyle/>
                    <a:p>
                      <a:r>
                        <a:rPr lang="en-US" sz="900" dirty="0"/>
                        <a:t>Offers the most efficient and low-overhead solution by embedding energy information in regular transmissions, making it suitable for networks with frequent data transmission</a:t>
                      </a:r>
                    </a:p>
                  </a:txBody>
                  <a:tcPr/>
                </a:tc>
                <a:extLst>
                  <a:ext uri="{0D108BD9-81ED-4DB2-BD59-A6C34878D82A}">
                    <a16:rowId xmlns:a16="http://schemas.microsoft.com/office/drawing/2014/main" val="1313100282"/>
                  </a:ext>
                </a:extLst>
              </a:tr>
              <a:tr h="370840">
                <a:tc>
                  <a:txBody>
                    <a:bodyPr/>
                    <a:lstStyle/>
                    <a:p>
                      <a:pPr algn="ctr"/>
                      <a:r>
                        <a:rPr lang="en-US" sz="1000" b="1" dirty="0"/>
                        <a:t>Device type</a:t>
                      </a:r>
                    </a:p>
                  </a:txBody>
                  <a:tcPr/>
                </a:tc>
                <a:tc>
                  <a:txBody>
                    <a:bodyPr/>
                    <a:lstStyle/>
                    <a:p>
                      <a:pPr marL="171450" indent="-171450">
                        <a:buFont typeface="Arial" panose="020B0604020202020204" pitchFamily="34" charset="0"/>
                        <a:buChar char="•"/>
                      </a:pPr>
                      <a:r>
                        <a:rPr lang="en-US" altLang="zh-CN" sz="900" dirty="0">
                          <a:solidFill>
                            <a:srgbClr val="000000"/>
                          </a:solidFill>
                        </a:rPr>
                        <a:t>AMP-assisted IoT STAs that has </a:t>
                      </a:r>
                      <a:r>
                        <a:rPr lang="en-US" altLang="zh-CN" sz="900" dirty="0"/>
                        <a:t>similar capability as current Wi-Fi devices</a:t>
                      </a:r>
                      <a:endParaRPr lang="en-US" sz="900" dirty="0"/>
                    </a:p>
                  </a:txBody>
                  <a:tcPr/>
                </a:tc>
                <a:tc>
                  <a:txBody>
                    <a:bodyPr/>
                    <a:lstStyle/>
                    <a:p>
                      <a:pPr marL="171450" indent="-171450">
                        <a:buFont typeface="Arial" panose="020B0604020202020204" pitchFamily="34" charset="0"/>
                        <a:buChar char="•"/>
                      </a:pPr>
                      <a:r>
                        <a:rPr lang="en-US" altLang="zh-CN" sz="900" dirty="0">
                          <a:solidFill>
                            <a:srgbClr val="000000"/>
                          </a:solidFill>
                        </a:rPr>
                        <a:t>AMP-assisted IoT STAs that has </a:t>
                      </a:r>
                      <a:r>
                        <a:rPr lang="en-US" altLang="zh-CN" sz="900" dirty="0"/>
                        <a:t>similar capability as current Wi-Fi devices</a:t>
                      </a:r>
                    </a:p>
                    <a:p>
                      <a:pPr marL="171450" indent="-171450">
                        <a:buFont typeface="Arial" panose="020B0604020202020204" pitchFamily="34" charset="0"/>
                        <a:buChar char="•"/>
                      </a:pPr>
                      <a:r>
                        <a:rPr lang="en-US" altLang="zh-CN" sz="900" dirty="0"/>
                        <a:t>AMP IoT STAs with active transmitters</a:t>
                      </a:r>
                    </a:p>
                  </a:txBody>
                  <a:tcPr/>
                </a:tc>
                <a:tc>
                  <a:txBody>
                    <a:bodyPr/>
                    <a:lstStyle/>
                    <a:p>
                      <a:pPr marL="171450" indent="-171450">
                        <a:buFont typeface="Arial" panose="020B0604020202020204" pitchFamily="34" charset="0"/>
                        <a:buChar char="•"/>
                      </a:pPr>
                      <a:r>
                        <a:rPr lang="en-US" altLang="zh-CN" sz="900" dirty="0">
                          <a:solidFill>
                            <a:srgbClr val="000000"/>
                          </a:solidFill>
                        </a:rPr>
                        <a:t>AMP-assisted IoT STAs that has </a:t>
                      </a:r>
                      <a:r>
                        <a:rPr lang="en-US" altLang="zh-CN" sz="900" dirty="0"/>
                        <a:t>similar capability as current Wi-Fi devices</a:t>
                      </a:r>
                    </a:p>
                    <a:p>
                      <a:pPr marL="171450" indent="-171450">
                        <a:buFont typeface="Arial" panose="020B0604020202020204" pitchFamily="34" charset="0"/>
                        <a:buChar char="•"/>
                      </a:pPr>
                      <a:r>
                        <a:rPr lang="en-US" altLang="zh-CN" sz="900" dirty="0"/>
                        <a:t>AMP IoT STAs with active transmitters</a:t>
                      </a:r>
                    </a:p>
                    <a:p>
                      <a:pPr marL="171450" indent="-171450">
                        <a:buFont typeface="Arial" panose="020B0604020202020204" pitchFamily="34" charset="0"/>
                        <a:buChar char="•"/>
                      </a:pPr>
                      <a:r>
                        <a:rPr lang="en-US" altLang="zh-CN" sz="900" dirty="0"/>
                        <a:t>Long-range backscatter AMP STAs with limited energy storage</a:t>
                      </a:r>
                      <a:endParaRPr lang="en-US" sz="700" dirty="0"/>
                    </a:p>
                  </a:txBody>
                  <a:tcPr/>
                </a:tc>
                <a:extLst>
                  <a:ext uri="{0D108BD9-81ED-4DB2-BD59-A6C34878D82A}">
                    <a16:rowId xmlns:a16="http://schemas.microsoft.com/office/drawing/2014/main" val="1333358230"/>
                  </a:ext>
                </a:extLst>
              </a:tr>
            </a:tbl>
          </a:graphicData>
        </a:graphic>
      </p:graphicFrame>
    </p:spTree>
    <p:extLst>
      <p:ext uri="{BB962C8B-B14F-4D97-AF65-F5344CB8AC3E}">
        <p14:creationId xmlns:p14="http://schemas.microsoft.com/office/powerpoint/2010/main" val="2634269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Further ELSR Consideration</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11</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fontScale="70000" lnSpcReduction="20000"/>
          </a:bodyPr>
          <a:lstStyle/>
          <a:p>
            <a:r>
              <a:rPr lang="en-US" dirty="0"/>
              <a:t>To leverage the benefits of the three proposals, we could combine any or all of them into a single approach, e.g., an energy-based ELSR triggered by the AP could be transmitted at the beginning of the AMP STA's TX data. </a:t>
            </a:r>
          </a:p>
          <a:p>
            <a:endParaRPr lang="en-US" dirty="0"/>
          </a:p>
          <a:p>
            <a:r>
              <a:rPr lang="en-US" dirty="0"/>
              <a:t>The ELSR Info may include one of the following: </a:t>
            </a:r>
          </a:p>
          <a:p>
            <a:pPr lvl="1"/>
            <a:r>
              <a:rPr lang="en-US" dirty="0"/>
              <a:t>it can be defined in a binary manner where a value of 0 signifies an High energy level, a value of 1 indicates an Alert energy level, and a value of 2 indicates a Low energy level. </a:t>
            </a:r>
          </a:p>
          <a:p>
            <a:pPr lvl="1"/>
            <a:r>
              <a:rPr lang="en-US" dirty="0"/>
              <a:t>a percentage % of remaining energy at the AMP STA.</a:t>
            </a:r>
          </a:p>
          <a:p>
            <a:pPr lvl="1"/>
            <a:r>
              <a:rPr lang="en-US" dirty="0"/>
              <a:t>a measure of remaining energy stored at the AMP STA.</a:t>
            </a:r>
          </a:p>
          <a:p>
            <a:pPr lvl="1"/>
            <a:r>
              <a:rPr lang="en-US" dirty="0"/>
              <a:t>Regarding the maximum storage capacity, we could either add it with one of the aforementioned options or rely on a prior capability report from the AMP STA. </a:t>
            </a:r>
          </a:p>
          <a:p>
            <a:endParaRPr lang="en-US" dirty="0"/>
          </a:p>
          <a:p>
            <a:r>
              <a:rPr lang="en-US" dirty="0"/>
              <a:t>Since ELSR reporting consumes energy, ensuring accurate reporting requires one of the following: </a:t>
            </a:r>
          </a:p>
          <a:p>
            <a:pPr lvl="1"/>
            <a:r>
              <a:rPr lang="en-US" dirty="0"/>
              <a:t>A correction parameter could be defined on the AP side to account for the energy consumed during the reporting process. </a:t>
            </a:r>
          </a:p>
          <a:p>
            <a:pPr lvl="1"/>
            <a:r>
              <a:rPr lang="en-US" dirty="0"/>
              <a:t>the AMP STA may deduct the anticipated energy consumption for ELSR reporting before transmitting the ELSR report.</a:t>
            </a:r>
          </a:p>
          <a:p>
            <a:endParaRPr lang="en-US" dirty="0"/>
          </a:p>
          <a:p>
            <a:r>
              <a:rPr lang="en-US" dirty="0"/>
              <a:t>ELSR can be included in: </a:t>
            </a:r>
          </a:p>
          <a:p>
            <a:pPr lvl="1"/>
            <a:r>
              <a:rPr lang="en-US" dirty="0"/>
              <a:t>New Type for AMP in WUR frame (e.g., include ELSR info into the type-dependent control subfield in the MAC header of the WUR frame). </a:t>
            </a:r>
          </a:p>
          <a:p>
            <a:pPr lvl="1"/>
            <a:r>
              <a:rPr lang="en-US" dirty="0"/>
              <a:t>New AMP frame.</a:t>
            </a: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1412248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Conclusion</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12</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fontScale="92500" lnSpcReduction="20000"/>
          </a:bodyPr>
          <a:lstStyle/>
          <a:p>
            <a:r>
              <a:rPr lang="en-US" sz="1500" dirty="0"/>
              <a:t>In this contribution, we introduced Energy-Level Status Report (ELSR) mechanisms for AMP STAs to report their current energy state to the network.</a:t>
            </a:r>
          </a:p>
          <a:p>
            <a:pPr lvl="1">
              <a:buFont typeface="+mj-lt"/>
              <a:buAutoNum type="arabicPeriod"/>
            </a:pPr>
            <a:r>
              <a:rPr kumimoji="1" lang="en-US" sz="1400" dirty="0">
                <a:solidFill>
                  <a:srgbClr val="000000"/>
                </a:solidFill>
              </a:rPr>
              <a:t>Energy-Based Triggering: Sends AMP STA’s ELSR reports only under specific conditions, such as hitting a critical energy threshold level or upon request from the AP.</a:t>
            </a:r>
          </a:p>
          <a:p>
            <a:pPr lvl="1">
              <a:buFont typeface="+mj-lt"/>
              <a:buAutoNum type="arabicPeriod"/>
            </a:pPr>
            <a:r>
              <a:rPr kumimoji="1" lang="en-US" sz="1400" dirty="0">
                <a:solidFill>
                  <a:srgbClr val="000000"/>
                </a:solidFill>
              </a:rPr>
              <a:t>AP-Based Triggering: Sends AMP STA’s ELSR upon request from the AP.</a:t>
            </a:r>
          </a:p>
          <a:p>
            <a:pPr lvl="1">
              <a:buFont typeface="+mj-lt"/>
              <a:buAutoNum type="arabicPeriod"/>
            </a:pPr>
            <a:r>
              <a:rPr kumimoji="1" lang="en-US" sz="1400" dirty="0">
                <a:solidFill>
                  <a:srgbClr val="000000"/>
                </a:solidFill>
              </a:rPr>
              <a:t>Piggybacking on Transmitted Packets: Minimizes communication overhead by embedding energy level information within existing data packets, eliminating the need for dedicated ELSR reports.</a:t>
            </a:r>
            <a:endParaRPr lang="en-US" sz="1500" b="0" dirty="0"/>
          </a:p>
          <a:p>
            <a:endParaRPr lang="en-US" sz="1500" b="0" dirty="0"/>
          </a:p>
          <a:p>
            <a:pPr marL="285750" indent="-285750">
              <a:lnSpc>
                <a:spcPct val="120000"/>
              </a:lnSpc>
              <a:spcBef>
                <a:spcPts val="400"/>
              </a:spcBef>
              <a:spcAft>
                <a:spcPts val="400"/>
              </a:spcAft>
            </a:pPr>
            <a:r>
              <a:rPr lang="en-US" sz="1500" dirty="0"/>
              <a:t>This enables AP making informed decisions about data transmissions based on the reported energy state of the STA, leading to:</a:t>
            </a:r>
          </a:p>
          <a:p>
            <a:pPr marL="624300" lvl="1" indent="-285750">
              <a:lnSpc>
                <a:spcPct val="120000"/>
              </a:lnSpc>
              <a:spcBef>
                <a:spcPts val="0"/>
              </a:spcBef>
              <a:spcAft>
                <a:spcPts val="0"/>
              </a:spcAft>
              <a:buSzPts val="1000"/>
              <a:buFontTx/>
              <a:buChar char="-"/>
              <a:tabLst>
                <a:tab pos="457200" algn="l"/>
              </a:tabLst>
            </a:pPr>
            <a:r>
              <a:rPr lang="en-US" sz="1400" dirty="0">
                <a:ea typeface="+mn-ea"/>
                <a:cs typeface="+mn-cs"/>
              </a:rPr>
              <a:t>reduce wasted resources: The AP avoids transmitting data to AMP STAs with insufficient energy, preventing wasted network resources and potential data loss.</a:t>
            </a:r>
          </a:p>
          <a:p>
            <a:pPr marL="624300" lvl="1" indent="-285750">
              <a:lnSpc>
                <a:spcPct val="120000"/>
              </a:lnSpc>
              <a:spcBef>
                <a:spcPts val="0"/>
              </a:spcBef>
              <a:spcAft>
                <a:spcPts val="0"/>
              </a:spcAft>
              <a:buSzPts val="1000"/>
              <a:buFontTx/>
              <a:buChar char="-"/>
              <a:tabLst>
                <a:tab pos="457200" algn="l"/>
              </a:tabLst>
            </a:pPr>
            <a:r>
              <a:rPr lang="en-US" sz="1400" dirty="0">
                <a:ea typeface="+mn-ea"/>
                <a:cs typeface="+mn-cs"/>
              </a:rPr>
              <a:t>optimize critical data scheduling: The AP can schedule critical data transmissions strategically, only when the AMP STA has enough energy to process them.</a:t>
            </a:r>
          </a:p>
          <a:p>
            <a:pPr marL="624300" lvl="1" indent="-285750">
              <a:lnSpc>
                <a:spcPct val="120000"/>
              </a:lnSpc>
              <a:spcBef>
                <a:spcPts val="0"/>
              </a:spcBef>
              <a:spcAft>
                <a:spcPts val="0"/>
              </a:spcAft>
              <a:buSzPts val="1000"/>
              <a:buFontTx/>
              <a:buChar char="-"/>
              <a:tabLst>
                <a:tab pos="457200" algn="l"/>
              </a:tabLst>
            </a:pPr>
            <a:r>
              <a:rPr lang="en-US" sz="1400" dirty="0">
                <a:ea typeface="+mn-ea"/>
                <a:cs typeface="+mn-cs"/>
              </a:rPr>
              <a:t>reduce retransmissions: Knowing the AMP STA's energy state helps the AP avoid failed transmissions, reducing the need for retransmissions and improving overall network performance</a:t>
            </a:r>
            <a:r>
              <a:rPr lang="en-US" dirty="0">
                <a:ea typeface="+mn-ea"/>
                <a:cs typeface="+mn-cs"/>
              </a:rPr>
              <a:t>.</a:t>
            </a:r>
          </a:p>
          <a:p>
            <a:pPr marL="624300" lvl="1" indent="-285750">
              <a:lnSpc>
                <a:spcPct val="120000"/>
              </a:lnSpc>
              <a:spcBef>
                <a:spcPts val="0"/>
              </a:spcBef>
              <a:spcAft>
                <a:spcPts val="0"/>
              </a:spcAft>
              <a:buSzPts val="1000"/>
              <a:buFontTx/>
              <a:buChar char="-"/>
              <a:tabLst>
                <a:tab pos="457200" algn="l"/>
              </a:tabLst>
            </a:pPr>
            <a:endParaRPr lang="en-US" dirty="0">
              <a:ea typeface="+mn-ea"/>
              <a:cs typeface="+mn-cs"/>
            </a:endParaRPr>
          </a:p>
          <a:p>
            <a:pPr marL="338550" lvl="1" indent="0">
              <a:lnSpc>
                <a:spcPct val="120000"/>
              </a:lnSpc>
              <a:spcBef>
                <a:spcPts val="0"/>
              </a:spcBef>
              <a:spcAft>
                <a:spcPts val="0"/>
              </a:spcAft>
              <a:buSzPts val="1000"/>
              <a:buNone/>
              <a:tabLst>
                <a:tab pos="457200" algn="l"/>
              </a:tabLst>
            </a:pPr>
            <a:endParaRPr lang="en-US" dirty="0">
              <a:ea typeface="+mn-ea"/>
              <a:cs typeface="+mn-cs"/>
            </a:endParaRPr>
          </a:p>
          <a:p>
            <a:pPr marL="624300" lvl="1" indent="-285750">
              <a:spcAft>
                <a:spcPts val="800"/>
              </a:spcAft>
              <a:buSzPts val="1000"/>
              <a:buFontTx/>
              <a:buChar char="-"/>
              <a:tabLst>
                <a:tab pos="457200" algn="l"/>
              </a:tabLst>
            </a:pPr>
            <a:endParaRPr lang="en-US" dirty="0">
              <a:ea typeface="+mn-ea"/>
              <a:cs typeface="+mn-cs"/>
            </a:endParaRPr>
          </a:p>
          <a:p>
            <a:pPr marL="624300" lvl="1" indent="-285750">
              <a:spcAft>
                <a:spcPts val="800"/>
              </a:spcAft>
              <a:buSzPts val="1000"/>
              <a:buFontTx/>
              <a:buChar char="-"/>
              <a:tabLst>
                <a:tab pos="457200" algn="l"/>
              </a:tabLst>
            </a:pPr>
            <a:endParaRPr lang="en-US" dirty="0">
              <a:ea typeface="+mn-ea"/>
              <a:cs typeface="+mn-cs"/>
            </a:endParaRPr>
          </a:p>
          <a:p>
            <a:pPr marL="624300" lvl="1" indent="-285750">
              <a:spcAft>
                <a:spcPts val="800"/>
              </a:spcAft>
              <a:buSzPts val="1000"/>
              <a:buFontTx/>
              <a:buChar char="-"/>
              <a:tabLst>
                <a:tab pos="457200" algn="l"/>
              </a:tabLst>
            </a:pPr>
            <a:endParaRPr lang="en-US" dirty="0">
              <a:ea typeface="+mn-ea"/>
              <a:cs typeface="+mn-cs"/>
            </a:endParaRPr>
          </a:p>
          <a:p>
            <a:pPr marL="624300" lvl="1" indent="-285750">
              <a:spcAft>
                <a:spcPts val="800"/>
              </a:spcAft>
              <a:buSzPts val="1000"/>
              <a:buFontTx/>
              <a:buChar char="-"/>
              <a:tabLst>
                <a:tab pos="457200" algn="l"/>
              </a:tabLst>
            </a:pPr>
            <a:endParaRPr lang="en-US" dirty="0">
              <a:ea typeface="+mn-ea"/>
              <a:cs typeface="+mn-cs"/>
            </a:endParaRPr>
          </a:p>
          <a:p>
            <a:pPr algn="l">
              <a:buFont typeface="Arial" panose="020B0604020202020204" pitchFamily="34" charset="0"/>
              <a:buChar char="•"/>
            </a:pPr>
            <a:endParaRPr lang="en-US" b="0" i="0" dirty="0">
              <a:solidFill>
                <a:srgbClr val="111111"/>
              </a:solidFill>
              <a:effectLst/>
              <a:latin typeface="-apple-system"/>
            </a:endParaRPr>
          </a:p>
          <a:p>
            <a:pPr marL="342900" lvl="1" indent="0">
              <a:buNone/>
            </a:pPr>
            <a:endParaRPr lang="en-US" sz="1900" b="1" dirty="0">
              <a:ea typeface="+mn-ea"/>
              <a:cs typeface="+mn-cs"/>
            </a:endParaRPr>
          </a:p>
          <a:p>
            <a:pPr>
              <a:buFont typeface="Wingdings" panose="05000000000000000000" pitchFamily="2" charset="2"/>
              <a:buChar char="Ø"/>
            </a:pPr>
            <a:endParaRPr lang="en-US"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703250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References</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13</a:t>
            </a:fld>
            <a:endParaRPr lang="en-US" sz="1200" dirty="0">
              <a:latin typeface="+mj-lt"/>
            </a:endParaRPr>
          </a:p>
        </p:txBody>
      </p:sp>
      <p:sp>
        <p:nvSpPr>
          <p:cNvPr id="4" name="Text Placeholder 3"/>
          <p:cNvSpPr>
            <a:spLocks noGrp="1"/>
          </p:cNvSpPr>
          <p:nvPr>
            <p:ph type="body" sz="quarter" idx="13"/>
          </p:nvPr>
        </p:nvSpPr>
        <p:spPr>
          <a:xfrm>
            <a:off x="715424" y="1220728"/>
            <a:ext cx="7712411" cy="3382537"/>
          </a:xfrm>
        </p:spPr>
        <p:txBody>
          <a:bodyPr>
            <a:normAutofit/>
          </a:bodyPr>
          <a:lstStyle/>
          <a:p>
            <a:pPr marL="0" indent="0">
              <a:buNone/>
            </a:pPr>
            <a:r>
              <a:rPr lang="en-US" altLang="zh-CN" sz="1400" dirty="0"/>
              <a:t>[1] </a:t>
            </a:r>
            <a:r>
              <a:rPr lang="en-US" sz="1400" dirty="0"/>
              <a:t>Solomon </a:t>
            </a:r>
            <a:r>
              <a:rPr lang="en-US" sz="1400" dirty="0" err="1"/>
              <a:t>Trainin</a:t>
            </a:r>
            <a:r>
              <a:rPr lang="en-US" sz="1400" dirty="0"/>
              <a:t>, et.al., IEEE </a:t>
            </a:r>
            <a:r>
              <a:rPr lang="en-GB" sz="1400" dirty="0"/>
              <a:t>802.11-24/0826r1</a:t>
            </a:r>
            <a:r>
              <a:rPr lang="en-US" sz="1400" dirty="0"/>
              <a:t>, “Energy balance of the state-based AMP station”.</a:t>
            </a:r>
            <a:endParaRPr lang="en-US" altLang="zh-CN" sz="1400" dirty="0"/>
          </a:p>
          <a:p>
            <a:pPr marL="0" indent="0">
              <a:buNone/>
            </a:pPr>
            <a:r>
              <a:rPr lang="en-US" altLang="zh-CN" sz="1400" dirty="0"/>
              <a:t>[2] </a:t>
            </a:r>
            <a:r>
              <a:rPr lang="en-US" sz="1400" dirty="0"/>
              <a:t>Solomon </a:t>
            </a:r>
            <a:r>
              <a:rPr lang="en-US" sz="1400" dirty="0" err="1"/>
              <a:t>Trainin</a:t>
            </a:r>
            <a:r>
              <a:rPr lang="en-US" altLang="zh-CN" sz="1400" dirty="0"/>
              <a:t>, et.al., IEEE 802.11-24/0047r1, “</a:t>
            </a:r>
            <a:r>
              <a:rPr lang="en-GB" sz="1400" dirty="0"/>
              <a:t>AMP Station operation states</a:t>
            </a:r>
            <a:r>
              <a:rPr lang="en-US" altLang="zh-CN" sz="1400" dirty="0"/>
              <a:t>”.</a:t>
            </a:r>
          </a:p>
          <a:p>
            <a:pPr marL="0" indent="0">
              <a:buNone/>
            </a:pPr>
            <a:r>
              <a:rPr lang="en-US" altLang="zh-CN" sz="1400" dirty="0"/>
              <a:t>[3] </a:t>
            </a:r>
            <a:r>
              <a:rPr lang="en-US" sz="1400" dirty="0"/>
              <a:t>3GPP TS 22.369 V1.0.1 (2023-12), “Technical Specification Group TSG SA; Service requirements for ambient power-enabled IoT; Stage 1 (Release 19), section 4.2”.</a:t>
            </a:r>
            <a:endParaRPr lang="en-US" altLang="zh-CN" sz="1400" dirty="0"/>
          </a:p>
          <a:p>
            <a:pPr marL="0" indent="0">
              <a:buNone/>
            </a:pPr>
            <a:endParaRPr lang="en-US" altLang="zh-CN" sz="1400"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988423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Straw Poll</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14</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a:bodyPr>
          <a:lstStyle/>
          <a:p>
            <a:r>
              <a:rPr lang="en-US" altLang="zh-CN" dirty="0"/>
              <a:t>Do you agree to add the following to the 11bp SFD: </a:t>
            </a:r>
            <a:br>
              <a:rPr lang="en-US" altLang="zh-CN" dirty="0"/>
            </a:br>
            <a:r>
              <a:rPr lang="en-US" altLang="zh-CN" dirty="0"/>
              <a:t>AMP STA shall support an energy-level status reporting to </a:t>
            </a:r>
            <a:r>
              <a:rPr lang="en-US" dirty="0"/>
              <a:t>communicate their current energy status to the AP?</a:t>
            </a:r>
            <a:br>
              <a:rPr lang="en-US" dirty="0"/>
            </a:br>
            <a:br>
              <a:rPr lang="en-US" dirty="0"/>
            </a:br>
            <a:br>
              <a:rPr lang="en-US" dirty="0"/>
            </a:br>
            <a:r>
              <a:rPr lang="en-US" altLang="zh-CN" dirty="0"/>
              <a:t>Y/N/A</a:t>
            </a:r>
            <a:endParaRPr lang="zh-CN" altLang="en-US" dirty="0"/>
          </a:p>
          <a:p>
            <a:pPr marL="0" indent="0">
              <a:buNone/>
            </a:pPr>
            <a:endParaRPr lang="en-US"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a:xfrm>
            <a:off x="696914" y="249451"/>
            <a:ext cx="1176989" cy="207749"/>
          </a:xfrm>
        </p:spPr>
        <p:txBody>
          <a:bodyPr/>
          <a:lstStyle/>
          <a:p>
            <a:r>
              <a:rPr lang="en-US" dirty="0"/>
              <a:t>September 2024</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636064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Abstract</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2</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a:bodyPr>
          <a:lstStyle/>
          <a:p>
            <a:r>
              <a:rPr lang="en-US" dirty="0"/>
              <a:t>In this contribution, we propose energy-level status reporting (ELSR) mechanisms for AMP STAs to communicate their current energy state to the AP, thereby enabling efficient data transmission scheduling and preventing communication initiation when AMP STAs lack power.</a:t>
            </a:r>
            <a:endParaRPr kumimoji="1" lang="en-US" dirty="0">
              <a:solidFill>
                <a:srgbClr val="000000"/>
              </a:solidFill>
            </a:endParaRPr>
          </a:p>
          <a:p>
            <a:endParaRPr lang="en-US" dirty="0">
              <a:latin typeface="+mn-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1765043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2770"/>
            <a:ext cx="8229600" cy="551322"/>
          </a:xfrm>
        </p:spPr>
        <p:txBody>
          <a:bodyPr/>
          <a:lstStyle/>
          <a:p>
            <a:r>
              <a:rPr lang="en-US" dirty="0">
                <a:latin typeface="+mj-lt"/>
              </a:rPr>
              <a:t>Introduction (1/3)</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3</a:t>
            </a:fld>
            <a:endParaRPr lang="en-US" sz="1200" dirty="0">
              <a:latin typeface="+mj-lt"/>
            </a:endParaRPr>
          </a:p>
        </p:txBody>
      </p:sp>
      <p:sp>
        <p:nvSpPr>
          <p:cNvPr id="4" name="Text Placeholder 3"/>
          <p:cNvSpPr>
            <a:spLocks noGrp="1"/>
          </p:cNvSpPr>
          <p:nvPr>
            <p:ph type="body" sz="quarter" idx="13"/>
          </p:nvPr>
        </p:nvSpPr>
        <p:spPr>
          <a:xfrm>
            <a:off x="457200" y="964092"/>
            <a:ext cx="8415604" cy="4077134"/>
          </a:xfrm>
        </p:spPr>
        <p:txBody>
          <a:bodyPr>
            <a:normAutofit fontScale="55000" lnSpcReduction="20000"/>
          </a:bodyPr>
          <a:lstStyle/>
          <a:p>
            <a:pPr algn="l"/>
            <a:r>
              <a:rPr lang="en-US" sz="2500" dirty="0"/>
              <a:t>AMP IoT device operates on energy harvested from a diverse range of ambient power sources such as radio waves, sunlight, motion, and heat, eliminating the need for a conventional battery [1].</a:t>
            </a:r>
          </a:p>
          <a:p>
            <a:pPr algn="l"/>
            <a:endParaRPr lang="en-US" sz="2500" dirty="0"/>
          </a:p>
          <a:p>
            <a:r>
              <a:rPr lang="en-US" sz="2500" dirty="0"/>
              <a:t>Depending on the accumulated energy, the AMP STA can be in three states [2]:</a:t>
            </a:r>
          </a:p>
          <a:p>
            <a:pPr marL="800391" lvl="4" indent="-285750">
              <a:buFontTx/>
              <a:buChar char="-"/>
            </a:pPr>
            <a:r>
              <a:rPr lang="en-US" sz="2200" dirty="0">
                <a:ea typeface="+mn-ea"/>
                <a:cs typeface="+mn-cs"/>
              </a:rPr>
              <a:t>NO ENERGY - no action other than energy accumulation </a:t>
            </a:r>
          </a:p>
          <a:p>
            <a:pPr marL="800391" lvl="4" indent="-285750">
              <a:buFontTx/>
              <a:buChar char="-"/>
            </a:pPr>
            <a:r>
              <a:rPr lang="en-US" sz="2200" dirty="0">
                <a:ea typeface="+mn-ea"/>
                <a:cs typeface="+mn-cs"/>
              </a:rPr>
              <a:t>ACTIVE Low energy – memory retention, sensing, and other low energy functions.</a:t>
            </a:r>
          </a:p>
          <a:p>
            <a:pPr marL="800391" lvl="4" indent="-285750">
              <a:buFontTx/>
              <a:buChar char="-"/>
            </a:pPr>
            <a:r>
              <a:rPr lang="en-US" sz="2200" dirty="0">
                <a:ea typeface="+mn-ea"/>
                <a:cs typeface="+mn-cs"/>
              </a:rPr>
              <a:t>ACTIVE High energy – any activity</a:t>
            </a:r>
          </a:p>
          <a:p>
            <a:pPr marL="514641" lvl="4" indent="0">
              <a:buNone/>
            </a:pPr>
            <a:endParaRPr lang="en-US" sz="2500" dirty="0">
              <a:ea typeface="+mn-ea"/>
              <a:cs typeface="+mn-cs"/>
            </a:endParaRPr>
          </a:p>
          <a:p>
            <a:pPr marL="514641" lvl="4" indent="0">
              <a:buNone/>
            </a:pPr>
            <a:endParaRPr lang="en-US" sz="2500" dirty="0">
              <a:ea typeface="+mn-ea"/>
              <a:cs typeface="+mn-cs"/>
            </a:endParaRPr>
          </a:p>
          <a:p>
            <a:pPr marL="514641" lvl="4" indent="0">
              <a:buNone/>
            </a:pPr>
            <a:endParaRPr lang="en-US" sz="2500" dirty="0">
              <a:ea typeface="+mn-ea"/>
              <a:cs typeface="+mn-cs"/>
            </a:endParaRPr>
          </a:p>
          <a:p>
            <a:pPr marL="514641" lvl="4" indent="0">
              <a:buNone/>
            </a:pPr>
            <a:endParaRPr lang="en-US" sz="2500" dirty="0">
              <a:ea typeface="+mn-ea"/>
              <a:cs typeface="+mn-cs"/>
            </a:endParaRPr>
          </a:p>
          <a:p>
            <a:pPr marL="514641" lvl="4" indent="0">
              <a:buNone/>
            </a:pPr>
            <a:endParaRPr lang="en-US" sz="2500" dirty="0">
              <a:ea typeface="+mn-ea"/>
              <a:cs typeface="+mn-cs"/>
            </a:endParaRPr>
          </a:p>
          <a:p>
            <a:pPr marL="514641" lvl="4" indent="0">
              <a:buNone/>
            </a:pPr>
            <a:endParaRPr lang="en-US" sz="2500" dirty="0">
              <a:ea typeface="+mn-ea"/>
              <a:cs typeface="+mn-cs"/>
            </a:endParaRPr>
          </a:p>
          <a:p>
            <a:pPr marL="514641" lvl="4" indent="0">
              <a:buNone/>
            </a:pPr>
            <a:endParaRPr lang="en-US" sz="2500" dirty="0">
              <a:ea typeface="+mn-ea"/>
              <a:cs typeface="+mn-cs"/>
            </a:endParaRPr>
          </a:p>
          <a:p>
            <a:pPr marL="514641" lvl="4" indent="0">
              <a:buNone/>
            </a:pPr>
            <a:r>
              <a:rPr lang="en-US" sz="2500" dirty="0">
                <a:ea typeface="+mn-ea"/>
                <a:cs typeface="+mn-cs"/>
              </a:rPr>
              <a:t> </a:t>
            </a:r>
          </a:p>
          <a:p>
            <a:r>
              <a:rPr lang="en-GB" sz="2500" dirty="0"/>
              <a:t>AMP STA will only be able to communicate when they have enough accumulated energy </a:t>
            </a:r>
            <a:r>
              <a:rPr lang="en-GB" sz="2200" b="0" dirty="0"/>
              <a:t>(ACTIVE High energy)</a:t>
            </a:r>
            <a:r>
              <a:rPr lang="en-GB" sz="2500" dirty="0"/>
              <a:t>.</a:t>
            </a:r>
          </a:p>
          <a:p>
            <a:pPr marL="0" indent="0">
              <a:buNone/>
            </a:pPr>
            <a:endParaRPr lang="en-GB" sz="2500" dirty="0"/>
          </a:p>
          <a:p>
            <a:r>
              <a:rPr lang="en-US" sz="2500" dirty="0"/>
              <a:t>This can be an issue, especially when communication is initiated towards an AMP STA, while it is not known whether the AMP STA has enough energy to receive this communication [3]. </a:t>
            </a:r>
            <a:endParaRPr lang="en-US"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pic>
        <p:nvPicPr>
          <p:cNvPr id="7" name="Picture 6">
            <a:extLst>
              <a:ext uri="{FF2B5EF4-FFF2-40B4-BE49-F238E27FC236}">
                <a16:creationId xmlns:a16="http://schemas.microsoft.com/office/drawing/2014/main" id="{75F0E384-80F3-4CA6-B1C7-0D19786E9D21}"/>
              </a:ext>
            </a:extLst>
          </p:cNvPr>
          <p:cNvPicPr>
            <a:picLocks noChangeAspect="1"/>
          </p:cNvPicPr>
          <p:nvPr/>
        </p:nvPicPr>
        <p:blipFill>
          <a:blip r:embed="rId2"/>
          <a:stretch>
            <a:fillRect/>
          </a:stretch>
        </p:blipFill>
        <p:spPr>
          <a:xfrm>
            <a:off x="2620548" y="2435841"/>
            <a:ext cx="3744668" cy="1413861"/>
          </a:xfrm>
          <a:prstGeom prst="rect">
            <a:avLst/>
          </a:prstGeom>
          <a:ln>
            <a:solidFill>
              <a:schemeClr val="tx1"/>
            </a:solidFill>
          </a:ln>
        </p:spPr>
      </p:pic>
    </p:spTree>
    <p:extLst>
      <p:ext uri="{BB962C8B-B14F-4D97-AF65-F5344CB8AC3E}">
        <p14:creationId xmlns:p14="http://schemas.microsoft.com/office/powerpoint/2010/main" val="3377522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Introduction (2/3)</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4</a:t>
            </a:fld>
            <a:endParaRPr lang="en-US" sz="1200" dirty="0">
              <a:latin typeface="+mj-lt"/>
            </a:endParaRPr>
          </a:p>
        </p:txBody>
      </p:sp>
      <p:sp>
        <p:nvSpPr>
          <p:cNvPr id="4" name="Text Placeholder 3"/>
          <p:cNvSpPr>
            <a:spLocks noGrp="1"/>
          </p:cNvSpPr>
          <p:nvPr>
            <p:ph type="body" sz="quarter" idx="13"/>
          </p:nvPr>
        </p:nvSpPr>
        <p:spPr>
          <a:xfrm>
            <a:off x="440772" y="1033922"/>
            <a:ext cx="8415604" cy="3731631"/>
          </a:xfrm>
        </p:spPr>
        <p:txBody>
          <a:bodyPr>
            <a:normAutofit lnSpcReduction="10000"/>
          </a:bodyPr>
          <a:lstStyle/>
          <a:p>
            <a:r>
              <a:rPr lang="en-US" sz="1700" dirty="0"/>
              <a:t>In this case, the AP cannot make informed decisions about data transmission scheduling and resource allocation due to a lack of knowledge regarding the AMP STA's current energy level. This can lead to: </a:t>
            </a:r>
          </a:p>
          <a:p>
            <a:pPr marL="828753" lvl="1" indent="-171450">
              <a:buFontTx/>
              <a:buChar char="-"/>
            </a:pPr>
            <a:r>
              <a:rPr lang="en-US" sz="1300" dirty="0"/>
              <a:t>Wasted Network Resources: The AP might allocate time or frequency channel access resources to “an AMP STA with insufficient or no stored energy”, resulting in wasted network resources and underutilization and inefficient network operation as those resources remain unused.</a:t>
            </a:r>
          </a:p>
          <a:p>
            <a:pPr marL="828753" lvl="1" indent="-171450">
              <a:buFontTx/>
              <a:buChar char="-"/>
            </a:pPr>
            <a:r>
              <a:rPr lang="en-US" sz="1300" dirty="0"/>
              <a:t>Poor Scheduling Decisions: Without energy-level information, the AP cannot optimize transmission scheduling. It might prioritize AMP STAs that cannot complete the communication due to their low energy, while other AMP STAs with sufficient energy might be overlooked. This leads to suboptimal scheduling and inefficient resource use.</a:t>
            </a:r>
          </a:p>
          <a:p>
            <a:pPr marL="828753" lvl="1" indent="-171450">
              <a:buFontTx/>
              <a:buChar char="-"/>
            </a:pPr>
            <a:r>
              <a:rPr lang="en-US" sz="1300" dirty="0"/>
              <a:t>Without knowledge of the AMP STA's availability for high-energy operations, the AP cannot schedule data transmissions effectively. This can lead to wasted energy and inefficient resource utilization on both the AP and AMP STA sides. </a:t>
            </a:r>
          </a:p>
          <a:p>
            <a:pPr marL="828753" lvl="1" indent="-171450">
              <a:buFontTx/>
              <a:buChar char="-"/>
            </a:pPr>
            <a:r>
              <a:rPr lang="en-US" sz="1300" dirty="0"/>
              <a:t>Potential Data Loss: The AP might transmit data or control frames to a low/no energy AMP STA, leading to potential packet loss and transmission failure. </a:t>
            </a:r>
          </a:p>
          <a:p>
            <a:pPr marL="828753" lvl="1" indent="-171450">
              <a:buFontTx/>
              <a:buChar char="-"/>
            </a:pPr>
            <a:r>
              <a:rPr lang="en-US" sz="1300" dirty="0"/>
              <a:t>Multiple failed transmission attempts due to energy shortages at AMP STAs could increase network congestion and collisions, as the AP may keep attempting to communicate with energy-depleted AMP STAs, reducing available bandwidth for other devices.</a:t>
            </a:r>
            <a:endParaRPr lang="en-US" sz="1100" dirty="0"/>
          </a:p>
          <a:p>
            <a:endParaRPr lang="en-US" sz="1700" dirty="0"/>
          </a:p>
          <a:p>
            <a:endParaRPr lang="en-US" sz="1700" dirty="0"/>
          </a:p>
          <a:p>
            <a:endParaRPr lang="en-US" sz="1700" dirty="0"/>
          </a:p>
          <a:p>
            <a:endParaRPr lang="en-US" sz="1700"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930378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Introduction (3/3)</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5</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a:bodyPr>
          <a:lstStyle/>
          <a:p>
            <a:pPr marL="285750" indent="-285750">
              <a:buFont typeface="Arial" panose="020B0604020202020204" pitchFamily="34" charset="0"/>
              <a:buChar char="•"/>
            </a:pPr>
            <a:r>
              <a:rPr lang="en-US" sz="1700" dirty="0"/>
              <a:t>The aforementioned limitations highlight the critical need for a robust mechanism for AMP STAs to report their energy state to the network. </a:t>
            </a:r>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r>
              <a:rPr lang="en-US" sz="1700" dirty="0"/>
              <a:t>This would enable the AP to make informed decisions about transmission scheduling and resource allocation, ultimately improving network efficiency and reducing wasted resources.</a:t>
            </a:r>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r>
              <a:rPr kumimoji="1" lang="en-US" sz="1600" dirty="0">
                <a:solidFill>
                  <a:srgbClr val="000000"/>
                </a:solidFill>
              </a:rPr>
              <a:t>In this contribution, we propose energy-level status reporting (ELSR) mechanisms to enable efficient communication between AMP STAs and AP. </a:t>
            </a:r>
          </a:p>
          <a:p>
            <a:pPr marL="285750" indent="-285750">
              <a:buFont typeface="Arial" panose="020B0604020202020204" pitchFamily="34" charset="0"/>
              <a:buChar char="•"/>
            </a:pPr>
            <a:endParaRPr lang="en-US" sz="1700" dirty="0"/>
          </a:p>
          <a:p>
            <a:pPr lvl="1">
              <a:buFont typeface="Arial" panose="020B0604020202020204" pitchFamily="34" charset="0"/>
              <a:buChar char="•"/>
            </a:pPr>
            <a:endParaRPr lang="en-US" sz="1400" dirty="0"/>
          </a:p>
          <a:p>
            <a:pPr algn="l">
              <a:buFont typeface="Arial" panose="020B0604020202020204" pitchFamily="34" charset="0"/>
              <a:buChar char="•"/>
            </a:pPr>
            <a:endParaRPr lang="en-US"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1144461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Proposal 1: Energy-Based Triggered ELSR (1/2)</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6</a:t>
            </a:fld>
            <a:endParaRPr lang="en-US" sz="1200" dirty="0">
              <a:latin typeface="+mj-lt"/>
            </a:endParaRPr>
          </a:p>
        </p:txBody>
      </p:sp>
      <p:sp>
        <p:nvSpPr>
          <p:cNvPr id="4" name="Text Placeholder 3"/>
          <p:cNvSpPr>
            <a:spLocks noGrp="1"/>
          </p:cNvSpPr>
          <p:nvPr>
            <p:ph type="body" sz="quarter" idx="13"/>
          </p:nvPr>
        </p:nvSpPr>
        <p:spPr>
          <a:xfrm>
            <a:off x="455613" y="1153551"/>
            <a:ext cx="8287458" cy="3703009"/>
          </a:xfrm>
        </p:spPr>
        <p:txBody>
          <a:bodyPr>
            <a:normAutofit fontScale="77500" lnSpcReduction="20000"/>
          </a:bodyPr>
          <a:lstStyle/>
          <a:p>
            <a:r>
              <a:rPr kumimoji="1" lang="en-US" dirty="0">
                <a:solidFill>
                  <a:srgbClr val="000000"/>
                </a:solidFill>
              </a:rPr>
              <a:t>When the energy level of the AMP STA hits a critical energy threshold level, the AMP STA sends an energy-level status report (ELSR) to the AP. </a:t>
            </a:r>
          </a:p>
          <a:p>
            <a:endParaRPr kumimoji="1" lang="en-US" dirty="0">
              <a:solidFill>
                <a:srgbClr val="000000"/>
              </a:solidFill>
            </a:endParaRPr>
          </a:p>
          <a:p>
            <a:r>
              <a:rPr kumimoji="1" lang="en-US" dirty="0">
                <a:solidFill>
                  <a:srgbClr val="000000"/>
                </a:solidFill>
              </a:rPr>
              <a:t>Consequently, ELSR report is dispatched solely when it is absolutely essential, thereby reducing unnecessary energy drain and overhead of the AMP STA.</a:t>
            </a:r>
          </a:p>
          <a:p>
            <a:endParaRPr kumimoji="1" lang="en-US" dirty="0">
              <a:solidFill>
                <a:srgbClr val="000000"/>
              </a:solidFill>
            </a:endParaRPr>
          </a:p>
          <a:p>
            <a:r>
              <a:rPr kumimoji="1" lang="en-US" dirty="0">
                <a:solidFill>
                  <a:srgbClr val="000000"/>
                </a:solidFill>
              </a:rPr>
              <a:t>The AMP STA can be self-prompted to send an ELSR report when its current energy level reaches </a:t>
            </a:r>
            <a:r>
              <a:rPr kumimoji="1" lang="en-US" u="sng" dirty="0">
                <a:solidFill>
                  <a:srgbClr val="000000"/>
                </a:solidFill>
              </a:rPr>
              <a:t>one or more</a:t>
            </a:r>
            <a:r>
              <a:rPr kumimoji="1" lang="en-US" dirty="0">
                <a:solidFill>
                  <a:srgbClr val="000000"/>
                </a:solidFill>
              </a:rPr>
              <a:t> of the following critical energy threshold values:</a:t>
            </a:r>
          </a:p>
          <a:p>
            <a:pPr marL="742950" lvl="1">
              <a:buFont typeface="+mj-lt"/>
              <a:buAutoNum type="arabicPeriod"/>
            </a:pPr>
            <a:r>
              <a:rPr kumimoji="1" lang="en-US" b="1" dirty="0">
                <a:solidFill>
                  <a:srgbClr val="000000"/>
                </a:solidFill>
                <a:cs typeface="Arial" panose="020B0604020202020204" pitchFamily="34" charset="0"/>
              </a:rPr>
              <a:t>High Energy Level: </a:t>
            </a:r>
            <a:r>
              <a:rPr kumimoji="1" lang="en-US" dirty="0">
                <a:solidFill>
                  <a:srgbClr val="000000"/>
                </a:solidFill>
                <a:cs typeface="Arial" panose="020B0604020202020204" pitchFamily="34" charset="0"/>
              </a:rPr>
              <a:t>This indicates the AMP STA is ready for data reception and transmission and is capable to maintain all other operational functionalities. In this case, once the AP receives the </a:t>
            </a:r>
            <a:r>
              <a:rPr kumimoji="1" lang="en-US" dirty="0">
                <a:solidFill>
                  <a:srgbClr val="000000"/>
                </a:solidFill>
              </a:rPr>
              <a:t>ELSR</a:t>
            </a:r>
            <a:r>
              <a:rPr kumimoji="1" lang="en-US" dirty="0">
                <a:solidFill>
                  <a:srgbClr val="000000"/>
                </a:solidFill>
                <a:cs typeface="Arial" panose="020B0604020202020204" pitchFamily="34" charset="0"/>
              </a:rPr>
              <a:t>, it knows that AMP STA is primed to receive data and manage control transmissions.</a:t>
            </a:r>
          </a:p>
          <a:p>
            <a:pPr marL="457200" lvl="1" indent="0">
              <a:buNone/>
            </a:pPr>
            <a:endParaRPr kumimoji="1" lang="en-US" dirty="0">
              <a:solidFill>
                <a:srgbClr val="000000"/>
              </a:solidFill>
              <a:cs typeface="Arial" panose="020B0604020202020204" pitchFamily="34" charset="0"/>
            </a:endParaRPr>
          </a:p>
          <a:p>
            <a:pPr marL="800100" lvl="1" indent="-342900">
              <a:buFont typeface="+mj-lt"/>
              <a:buAutoNum type="arabicPeriod" startAt="2"/>
            </a:pPr>
            <a:r>
              <a:rPr kumimoji="1" lang="en-US" b="1" dirty="0">
                <a:solidFill>
                  <a:srgbClr val="000000"/>
                </a:solidFill>
                <a:cs typeface="Arial" panose="020B0604020202020204" pitchFamily="34" charset="0"/>
              </a:rPr>
              <a:t>Alert Level: </a:t>
            </a:r>
            <a:r>
              <a:rPr kumimoji="1" lang="en-US" dirty="0">
                <a:solidFill>
                  <a:srgbClr val="000000"/>
                </a:solidFill>
                <a:cs typeface="Arial" panose="020B0604020202020204" pitchFamily="34" charset="0"/>
              </a:rPr>
              <a:t>An alert to notify the AP that the AMP STA’s energy will be depleted soon. In this case, if critical data needs to be transmitted/retrieved to/from the AMP STA, the AP might prioritize its transmission before the device loses power entirely.</a:t>
            </a:r>
          </a:p>
          <a:p>
            <a:pPr marL="742950" lvl="1" indent="-285750" algn="l">
              <a:buFont typeface="+mj-lt"/>
              <a:buAutoNum type="arabicPeriod" startAt="2"/>
            </a:pPr>
            <a:endParaRPr kumimoji="1" lang="en-US" dirty="0">
              <a:solidFill>
                <a:srgbClr val="000000"/>
              </a:solidFill>
              <a:cs typeface="Arial" panose="020B0604020202020204" pitchFamily="34" charset="0"/>
            </a:endParaRPr>
          </a:p>
          <a:p>
            <a:pPr marL="742950" lvl="1" indent="-285750" algn="l">
              <a:buFont typeface="+mj-lt"/>
              <a:buAutoNum type="arabicPeriod" startAt="2"/>
            </a:pPr>
            <a:r>
              <a:rPr kumimoji="1" lang="en-US" b="1" dirty="0">
                <a:solidFill>
                  <a:srgbClr val="000000"/>
                </a:solidFill>
                <a:cs typeface="Arial" panose="020B0604020202020204" pitchFamily="34" charset="0"/>
              </a:rPr>
              <a:t>Low Energy Level: </a:t>
            </a:r>
            <a:r>
              <a:rPr kumimoji="1" lang="en-US" dirty="0">
                <a:solidFill>
                  <a:srgbClr val="000000"/>
                </a:solidFill>
                <a:cs typeface="Arial" panose="020B0604020202020204" pitchFamily="34" charset="0"/>
              </a:rPr>
              <a:t>This signals the AMP STA will be in the low energy right after transmitting this final </a:t>
            </a:r>
            <a:r>
              <a:rPr kumimoji="1" lang="en-US" dirty="0">
                <a:solidFill>
                  <a:srgbClr val="000000"/>
                </a:solidFill>
              </a:rPr>
              <a:t>ELSR</a:t>
            </a:r>
            <a:r>
              <a:rPr kumimoji="1" lang="en-US" dirty="0">
                <a:solidFill>
                  <a:srgbClr val="000000"/>
                </a:solidFill>
                <a:cs typeface="Arial" panose="020B0604020202020204" pitchFamily="34" charset="0"/>
              </a:rPr>
              <a:t> report. In this case, once the AP receives this </a:t>
            </a:r>
            <a:r>
              <a:rPr kumimoji="1" lang="en-US" dirty="0">
                <a:solidFill>
                  <a:srgbClr val="000000"/>
                </a:solidFill>
              </a:rPr>
              <a:t>ELSR</a:t>
            </a:r>
            <a:r>
              <a:rPr kumimoji="1" lang="en-US" dirty="0">
                <a:solidFill>
                  <a:srgbClr val="000000"/>
                </a:solidFill>
                <a:cs typeface="Arial" panose="020B0604020202020204" pitchFamily="34" charset="0"/>
              </a:rPr>
              <a:t>, it knows that the AMP STA has paused data transmission and reception, as a result the AP will postpone sending any control/ management frames or data packets to the AMP STA until its energy level recovers </a:t>
            </a:r>
            <a:r>
              <a:rPr kumimoji="1" lang="en-US" u="sng" dirty="0">
                <a:solidFill>
                  <a:srgbClr val="000000"/>
                </a:solidFill>
                <a:cs typeface="Arial" panose="020B0604020202020204" pitchFamily="34" charset="0"/>
              </a:rPr>
              <a:t>(Recommended threshold level)</a:t>
            </a:r>
            <a:r>
              <a:rPr kumimoji="1" lang="en-US" dirty="0">
                <a:solidFill>
                  <a:srgbClr val="000000"/>
                </a:solidFill>
                <a:cs typeface="Arial" panose="020B0604020202020204" pitchFamily="34" charset="0"/>
              </a:rPr>
              <a:t>.</a:t>
            </a:r>
          </a:p>
          <a:p>
            <a:pPr marL="742950" lvl="1" indent="-285750" algn="l">
              <a:buFont typeface="+mj-lt"/>
              <a:buAutoNum type="arabicPeriod" startAt="2"/>
            </a:pPr>
            <a:endParaRPr kumimoji="1" lang="en-US" dirty="0">
              <a:solidFill>
                <a:srgbClr val="000000"/>
              </a:solidFill>
              <a:cs typeface="Arial" panose="020B0604020202020204" pitchFamily="34" charset="0"/>
            </a:endParaRPr>
          </a:p>
          <a:p>
            <a:endParaRPr lang="en-US" dirty="0"/>
          </a:p>
          <a:p>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026229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Proposal 1: Energy-Based Triggered ELSR (2/2)</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7</a:t>
            </a:fld>
            <a:endParaRPr lang="en-US" sz="1200" dirty="0">
              <a:latin typeface="+mj-lt"/>
            </a:endParaRPr>
          </a:p>
        </p:txBody>
      </p:sp>
      <p:sp>
        <p:nvSpPr>
          <p:cNvPr id="4" name="Text Placeholder 3"/>
          <p:cNvSpPr>
            <a:spLocks noGrp="1"/>
          </p:cNvSpPr>
          <p:nvPr>
            <p:ph type="body" sz="quarter" idx="13"/>
          </p:nvPr>
        </p:nvSpPr>
        <p:spPr>
          <a:xfrm>
            <a:off x="399342" y="3173928"/>
            <a:ext cx="8287458" cy="1867295"/>
          </a:xfrm>
        </p:spPr>
        <p:txBody>
          <a:bodyPr>
            <a:normAutofit fontScale="62500" lnSpcReduction="20000"/>
          </a:bodyPr>
          <a:lstStyle/>
          <a:p>
            <a:pPr>
              <a:buFont typeface="Arial" panose="020B0604020202020204" pitchFamily="34" charset="0"/>
              <a:buChar char="•"/>
            </a:pPr>
            <a:r>
              <a:rPr lang="en-US" dirty="0"/>
              <a:t>The AMP STA can be self-prompted to send an ELSR report when its current energy level hits one or more of the critical energy threshold levels indicated in the above figure.</a:t>
            </a:r>
          </a:p>
          <a:p>
            <a:pPr marL="285750" indent="-285750">
              <a:buFont typeface="Wingdings" panose="05000000000000000000" pitchFamily="2" charset="2"/>
              <a:buChar char="Ø"/>
            </a:pPr>
            <a:endParaRPr kumimoji="1" lang="en-US" b="0" dirty="0">
              <a:solidFill>
                <a:srgbClr val="000000"/>
              </a:solidFill>
            </a:endParaRPr>
          </a:p>
          <a:p>
            <a:r>
              <a:rPr lang="en-US" dirty="0"/>
              <a:t>These threshold values are different from one AMP STA to another based on their energy storage capacity and device hardware. </a:t>
            </a:r>
          </a:p>
          <a:p>
            <a:endParaRPr lang="en-US" dirty="0"/>
          </a:p>
          <a:p>
            <a:r>
              <a:rPr kumimoji="1" lang="en-US" sz="1800" dirty="0">
                <a:solidFill>
                  <a:srgbClr val="000000"/>
                </a:solidFill>
              </a:rPr>
              <a:t>This guarantees that the AP is alerted when the AMP STA is primed to receive data or before the device completely depletes its energy. </a:t>
            </a:r>
          </a:p>
          <a:p>
            <a:endParaRPr kumimoji="1" lang="en-US" dirty="0">
              <a:solidFill>
                <a:srgbClr val="000000"/>
              </a:solidFill>
            </a:endParaRPr>
          </a:p>
          <a:p>
            <a:r>
              <a:rPr kumimoji="1" lang="en-US" sz="1800" dirty="0">
                <a:solidFill>
                  <a:srgbClr val="000000"/>
                </a:solidFill>
              </a:rPr>
              <a:t>This proposal fits more </a:t>
            </a:r>
            <a:r>
              <a:rPr lang="en-US" altLang="zh-CN" dirty="0">
                <a:solidFill>
                  <a:srgbClr val="000000"/>
                </a:solidFill>
              </a:rPr>
              <a:t>AMP-assisted IoT STAs that has </a:t>
            </a:r>
            <a:r>
              <a:rPr lang="en-US" altLang="zh-CN" dirty="0"/>
              <a:t>similar capability as current Wi-Fi devices</a:t>
            </a:r>
            <a:r>
              <a:rPr kumimoji="1" lang="en-US" sz="1800" dirty="0">
                <a:solidFill>
                  <a:srgbClr val="000000"/>
                </a:solidFill>
              </a:rPr>
              <a:t>. </a:t>
            </a:r>
            <a:endParaRPr kumimoji="1" lang="en-US" b="0" dirty="0">
              <a:solidFill>
                <a:srgbClr val="000000"/>
              </a:solidFill>
            </a:endParaRPr>
          </a:p>
          <a:p>
            <a:pPr marL="0" indent="0">
              <a:buNone/>
            </a:pPr>
            <a:endParaRPr lang="en-US"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cxnSp>
        <p:nvCxnSpPr>
          <p:cNvPr id="7" name="Straight Connector 6">
            <a:extLst>
              <a:ext uri="{FF2B5EF4-FFF2-40B4-BE49-F238E27FC236}">
                <a16:creationId xmlns:a16="http://schemas.microsoft.com/office/drawing/2014/main" id="{1E0B6881-0A65-484A-BAB0-9F72AABF4185}"/>
              </a:ext>
            </a:extLst>
          </p:cNvPr>
          <p:cNvCxnSpPr>
            <a:cxnSpLocks/>
          </p:cNvCxnSpPr>
          <p:nvPr/>
        </p:nvCxnSpPr>
        <p:spPr bwMode="auto">
          <a:xfrm>
            <a:off x="928469" y="2599437"/>
            <a:ext cx="704087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a:extLst>
              <a:ext uri="{FF2B5EF4-FFF2-40B4-BE49-F238E27FC236}">
                <a16:creationId xmlns:a16="http://schemas.microsoft.com/office/drawing/2014/main" id="{80444500-D3D2-4D5F-A625-216105BDFEF8}"/>
              </a:ext>
            </a:extLst>
          </p:cNvPr>
          <p:cNvCxnSpPr>
            <a:cxnSpLocks/>
          </p:cNvCxnSpPr>
          <p:nvPr/>
        </p:nvCxnSpPr>
        <p:spPr bwMode="auto">
          <a:xfrm>
            <a:off x="928469" y="2023401"/>
            <a:ext cx="697054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Rectangle 8">
            <a:extLst>
              <a:ext uri="{FF2B5EF4-FFF2-40B4-BE49-F238E27FC236}">
                <a16:creationId xmlns:a16="http://schemas.microsoft.com/office/drawing/2014/main" id="{92A9497E-93EE-419F-A99F-8C0D42304031}"/>
              </a:ext>
            </a:extLst>
          </p:cNvPr>
          <p:cNvSpPr/>
          <p:nvPr/>
        </p:nvSpPr>
        <p:spPr bwMode="auto">
          <a:xfrm>
            <a:off x="3355145" y="1490886"/>
            <a:ext cx="45719" cy="532515"/>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8B70D029-33A1-4AC8-B2D9-D332F56CAB9C}"/>
              </a:ext>
            </a:extLst>
          </p:cNvPr>
          <p:cNvSpPr/>
          <p:nvPr/>
        </p:nvSpPr>
        <p:spPr bwMode="auto">
          <a:xfrm>
            <a:off x="4199206" y="1941339"/>
            <a:ext cx="175846" cy="82062"/>
          </a:xfrm>
          <a:prstGeom prst="rect">
            <a:avLst/>
          </a:prstGeom>
          <a:solidFill>
            <a:srgbClr val="C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BEBB9493-5565-4F42-8558-3EDAD6FE0BC7}"/>
              </a:ext>
            </a:extLst>
          </p:cNvPr>
          <p:cNvSpPr/>
          <p:nvPr/>
        </p:nvSpPr>
        <p:spPr bwMode="auto">
          <a:xfrm>
            <a:off x="6147584" y="1492429"/>
            <a:ext cx="45719" cy="532515"/>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6EA7A278-8EDB-49F1-B73C-2A0E9B0F4089}"/>
              </a:ext>
            </a:extLst>
          </p:cNvPr>
          <p:cNvSpPr/>
          <p:nvPr/>
        </p:nvSpPr>
        <p:spPr bwMode="auto">
          <a:xfrm>
            <a:off x="6872067" y="1942882"/>
            <a:ext cx="175846" cy="82062"/>
          </a:xfrm>
          <a:prstGeom prst="rect">
            <a:avLst/>
          </a:prstGeom>
          <a:solidFill>
            <a:srgbClr val="C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2" name="Straight Connector 21">
            <a:extLst>
              <a:ext uri="{FF2B5EF4-FFF2-40B4-BE49-F238E27FC236}">
                <a16:creationId xmlns:a16="http://schemas.microsoft.com/office/drawing/2014/main" id="{915F6170-224F-4160-BA7B-C42F6A3B7B51}"/>
              </a:ext>
            </a:extLst>
          </p:cNvPr>
          <p:cNvCxnSpPr>
            <a:cxnSpLocks/>
          </p:cNvCxnSpPr>
          <p:nvPr/>
        </p:nvCxnSpPr>
        <p:spPr bwMode="auto">
          <a:xfrm>
            <a:off x="3407711" y="1490885"/>
            <a:ext cx="791495" cy="45045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a:extLst>
              <a:ext uri="{FF2B5EF4-FFF2-40B4-BE49-F238E27FC236}">
                <a16:creationId xmlns:a16="http://schemas.microsoft.com/office/drawing/2014/main" id="{FD90079C-0F50-4D0D-8492-B92DB69E7F11}"/>
              </a:ext>
            </a:extLst>
          </p:cNvPr>
          <p:cNvCxnSpPr>
            <a:cxnSpLocks/>
          </p:cNvCxnSpPr>
          <p:nvPr/>
        </p:nvCxnSpPr>
        <p:spPr bwMode="auto">
          <a:xfrm>
            <a:off x="6193303" y="1489343"/>
            <a:ext cx="678764" cy="45045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a:extLst>
              <a:ext uri="{FF2B5EF4-FFF2-40B4-BE49-F238E27FC236}">
                <a16:creationId xmlns:a16="http://schemas.microsoft.com/office/drawing/2014/main" id="{72F39C3F-7A31-4362-A852-7148EB000760}"/>
              </a:ext>
            </a:extLst>
          </p:cNvPr>
          <p:cNvCxnSpPr>
            <a:cxnSpLocks/>
          </p:cNvCxnSpPr>
          <p:nvPr/>
        </p:nvCxnSpPr>
        <p:spPr bwMode="auto">
          <a:xfrm>
            <a:off x="7047913" y="1939797"/>
            <a:ext cx="225084" cy="836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a:extLst>
              <a:ext uri="{FF2B5EF4-FFF2-40B4-BE49-F238E27FC236}">
                <a16:creationId xmlns:a16="http://schemas.microsoft.com/office/drawing/2014/main" id="{9C796B38-3627-4A7C-B98F-C7270AA9D425}"/>
              </a:ext>
            </a:extLst>
          </p:cNvPr>
          <p:cNvCxnSpPr/>
          <p:nvPr/>
        </p:nvCxnSpPr>
        <p:spPr bwMode="auto">
          <a:xfrm flipV="1">
            <a:off x="2053883" y="1490885"/>
            <a:ext cx="1301262" cy="5325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a:extLst>
              <a:ext uri="{FF2B5EF4-FFF2-40B4-BE49-F238E27FC236}">
                <a16:creationId xmlns:a16="http://schemas.microsoft.com/office/drawing/2014/main" id="{BDC06307-33F3-469F-BF60-0B4A52479DA7}"/>
              </a:ext>
            </a:extLst>
          </p:cNvPr>
          <p:cNvCxnSpPr>
            <a:cxnSpLocks/>
          </p:cNvCxnSpPr>
          <p:nvPr/>
        </p:nvCxnSpPr>
        <p:spPr bwMode="auto">
          <a:xfrm flipV="1">
            <a:off x="4381899" y="1490886"/>
            <a:ext cx="1765685" cy="44891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3" name="Rectangle 42">
            <a:extLst>
              <a:ext uri="{FF2B5EF4-FFF2-40B4-BE49-F238E27FC236}">
                <a16:creationId xmlns:a16="http://schemas.microsoft.com/office/drawing/2014/main" id="{B052B71A-92CB-4CF9-B460-0D96B57D7DDD}"/>
              </a:ext>
            </a:extLst>
          </p:cNvPr>
          <p:cNvSpPr/>
          <p:nvPr/>
        </p:nvSpPr>
        <p:spPr bwMode="auto">
          <a:xfrm>
            <a:off x="3400864" y="2152067"/>
            <a:ext cx="45719" cy="44737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4" name="Rectangle 43">
            <a:extLst>
              <a:ext uri="{FF2B5EF4-FFF2-40B4-BE49-F238E27FC236}">
                <a16:creationId xmlns:a16="http://schemas.microsoft.com/office/drawing/2014/main" id="{DF84AE88-BAEF-4679-9107-D6F6785371C3}"/>
              </a:ext>
            </a:extLst>
          </p:cNvPr>
          <p:cNvSpPr/>
          <p:nvPr/>
        </p:nvSpPr>
        <p:spPr bwMode="auto">
          <a:xfrm>
            <a:off x="6199563" y="2153384"/>
            <a:ext cx="45719" cy="44737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Rectangle 44">
            <a:extLst>
              <a:ext uri="{FF2B5EF4-FFF2-40B4-BE49-F238E27FC236}">
                <a16:creationId xmlns:a16="http://schemas.microsoft.com/office/drawing/2014/main" id="{0CEF8B56-5132-4728-9A6E-5916E9A302D2}"/>
              </a:ext>
            </a:extLst>
          </p:cNvPr>
          <p:cNvSpPr/>
          <p:nvPr/>
        </p:nvSpPr>
        <p:spPr bwMode="auto">
          <a:xfrm>
            <a:off x="3780598" y="2152067"/>
            <a:ext cx="45719" cy="44737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6" name="Rectangle 45">
            <a:extLst>
              <a:ext uri="{FF2B5EF4-FFF2-40B4-BE49-F238E27FC236}">
                <a16:creationId xmlns:a16="http://schemas.microsoft.com/office/drawing/2014/main" id="{2A19FA84-D8BF-4C45-956A-C17F48BE6640}"/>
              </a:ext>
            </a:extLst>
          </p:cNvPr>
          <p:cNvSpPr/>
          <p:nvPr/>
        </p:nvSpPr>
        <p:spPr bwMode="auto">
          <a:xfrm>
            <a:off x="4153487" y="2152067"/>
            <a:ext cx="45719" cy="44737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0" name="Rectangle 49">
            <a:extLst>
              <a:ext uri="{FF2B5EF4-FFF2-40B4-BE49-F238E27FC236}">
                <a16:creationId xmlns:a16="http://schemas.microsoft.com/office/drawing/2014/main" id="{CE4E01F5-E996-467F-BE79-79F304848954}"/>
              </a:ext>
            </a:extLst>
          </p:cNvPr>
          <p:cNvSpPr/>
          <p:nvPr/>
        </p:nvSpPr>
        <p:spPr bwMode="auto">
          <a:xfrm>
            <a:off x="6491634" y="2152067"/>
            <a:ext cx="45719" cy="44737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1" name="Rectangle 50">
            <a:extLst>
              <a:ext uri="{FF2B5EF4-FFF2-40B4-BE49-F238E27FC236}">
                <a16:creationId xmlns:a16="http://schemas.microsoft.com/office/drawing/2014/main" id="{4E362C28-952E-4250-BB8F-54C5EA4B8F3A}"/>
              </a:ext>
            </a:extLst>
          </p:cNvPr>
          <p:cNvSpPr/>
          <p:nvPr/>
        </p:nvSpPr>
        <p:spPr bwMode="auto">
          <a:xfrm>
            <a:off x="6826348" y="2152067"/>
            <a:ext cx="45719" cy="44737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2" name="TextBox 51">
            <a:extLst>
              <a:ext uri="{FF2B5EF4-FFF2-40B4-BE49-F238E27FC236}">
                <a16:creationId xmlns:a16="http://schemas.microsoft.com/office/drawing/2014/main" id="{552B0C51-8E91-4C80-AD8F-CD18CF857E3D}"/>
              </a:ext>
            </a:extLst>
          </p:cNvPr>
          <p:cNvSpPr txBox="1"/>
          <p:nvPr/>
        </p:nvSpPr>
        <p:spPr>
          <a:xfrm>
            <a:off x="794909" y="2199327"/>
            <a:ext cx="1241386" cy="400110"/>
          </a:xfrm>
          <a:prstGeom prst="rect">
            <a:avLst/>
          </a:prstGeom>
          <a:noFill/>
        </p:spPr>
        <p:txBody>
          <a:bodyPr wrap="square" rtlCol="0">
            <a:spAutoFit/>
          </a:bodyPr>
          <a:lstStyle/>
          <a:p>
            <a:pPr algn="ctr"/>
            <a:r>
              <a:rPr lang="en-US" sz="1000" dirty="0">
                <a:solidFill>
                  <a:schemeClr val="accent6">
                    <a:lumMod val="50000"/>
                  </a:schemeClr>
                </a:solidFill>
              </a:rPr>
              <a:t>ELSR sent by an AMP STA</a:t>
            </a:r>
          </a:p>
        </p:txBody>
      </p:sp>
      <p:sp>
        <p:nvSpPr>
          <p:cNvPr id="57" name="TextBox 56">
            <a:extLst>
              <a:ext uri="{FF2B5EF4-FFF2-40B4-BE49-F238E27FC236}">
                <a16:creationId xmlns:a16="http://schemas.microsoft.com/office/drawing/2014/main" id="{4488DD90-3960-49F5-B1AD-10F05DE7EC97}"/>
              </a:ext>
            </a:extLst>
          </p:cNvPr>
          <p:cNvSpPr txBox="1"/>
          <p:nvPr/>
        </p:nvSpPr>
        <p:spPr>
          <a:xfrm>
            <a:off x="812497" y="1621975"/>
            <a:ext cx="1241386" cy="400110"/>
          </a:xfrm>
          <a:prstGeom prst="rect">
            <a:avLst/>
          </a:prstGeom>
          <a:noFill/>
        </p:spPr>
        <p:txBody>
          <a:bodyPr wrap="square" rtlCol="0">
            <a:spAutoFit/>
          </a:bodyPr>
          <a:lstStyle/>
          <a:p>
            <a:pPr algn="ctr"/>
            <a:r>
              <a:rPr lang="en-US" sz="1000" dirty="0">
                <a:solidFill>
                  <a:schemeClr val="accent6">
                    <a:lumMod val="50000"/>
                  </a:schemeClr>
                </a:solidFill>
              </a:rPr>
              <a:t>AMP STA’s Energy Level</a:t>
            </a:r>
          </a:p>
        </p:txBody>
      </p:sp>
      <p:sp>
        <p:nvSpPr>
          <p:cNvPr id="58" name="TextBox 57">
            <a:extLst>
              <a:ext uri="{FF2B5EF4-FFF2-40B4-BE49-F238E27FC236}">
                <a16:creationId xmlns:a16="http://schemas.microsoft.com/office/drawing/2014/main" id="{A24BE822-20A0-4714-B4D2-83216F766AF7}"/>
              </a:ext>
            </a:extLst>
          </p:cNvPr>
          <p:cNvSpPr txBox="1"/>
          <p:nvPr/>
        </p:nvSpPr>
        <p:spPr>
          <a:xfrm>
            <a:off x="3122217" y="2600754"/>
            <a:ext cx="608432" cy="415498"/>
          </a:xfrm>
          <a:prstGeom prst="rect">
            <a:avLst/>
          </a:prstGeom>
          <a:noFill/>
        </p:spPr>
        <p:txBody>
          <a:bodyPr wrap="square" rtlCol="0">
            <a:spAutoFit/>
          </a:bodyPr>
          <a:lstStyle/>
          <a:p>
            <a:pPr algn="ctr"/>
            <a:r>
              <a:rPr lang="en-US" sz="700" dirty="0">
                <a:solidFill>
                  <a:srgbClr val="00B050"/>
                </a:solidFill>
              </a:rPr>
              <a:t>High Energy Threshold</a:t>
            </a:r>
          </a:p>
        </p:txBody>
      </p:sp>
      <p:sp>
        <p:nvSpPr>
          <p:cNvPr id="59" name="TextBox 58">
            <a:extLst>
              <a:ext uri="{FF2B5EF4-FFF2-40B4-BE49-F238E27FC236}">
                <a16:creationId xmlns:a16="http://schemas.microsoft.com/office/drawing/2014/main" id="{4F17622F-980C-46E3-96AB-D244EC953A51}"/>
              </a:ext>
            </a:extLst>
          </p:cNvPr>
          <p:cNvSpPr txBox="1"/>
          <p:nvPr/>
        </p:nvSpPr>
        <p:spPr>
          <a:xfrm>
            <a:off x="3522101" y="2600754"/>
            <a:ext cx="608432" cy="415498"/>
          </a:xfrm>
          <a:prstGeom prst="rect">
            <a:avLst/>
          </a:prstGeom>
          <a:noFill/>
        </p:spPr>
        <p:txBody>
          <a:bodyPr wrap="square" rtlCol="0">
            <a:spAutoFit/>
          </a:bodyPr>
          <a:lstStyle/>
          <a:p>
            <a:pPr algn="ctr"/>
            <a:r>
              <a:rPr lang="en-US" sz="700" dirty="0">
                <a:solidFill>
                  <a:srgbClr val="FFC000"/>
                </a:solidFill>
              </a:rPr>
              <a:t>Alert Energy Threshold</a:t>
            </a:r>
          </a:p>
        </p:txBody>
      </p:sp>
      <p:sp>
        <p:nvSpPr>
          <p:cNvPr id="60" name="TextBox 59">
            <a:extLst>
              <a:ext uri="{FF2B5EF4-FFF2-40B4-BE49-F238E27FC236}">
                <a16:creationId xmlns:a16="http://schemas.microsoft.com/office/drawing/2014/main" id="{4423AD32-2B18-4703-BE66-82ABBE32A97C}"/>
              </a:ext>
            </a:extLst>
          </p:cNvPr>
          <p:cNvSpPr txBox="1"/>
          <p:nvPr/>
        </p:nvSpPr>
        <p:spPr>
          <a:xfrm>
            <a:off x="3923025" y="2600754"/>
            <a:ext cx="607392" cy="492443"/>
          </a:xfrm>
          <a:prstGeom prst="rect">
            <a:avLst/>
          </a:prstGeom>
          <a:noFill/>
        </p:spPr>
        <p:txBody>
          <a:bodyPr wrap="square" rtlCol="0">
            <a:spAutoFit/>
          </a:bodyPr>
          <a:lstStyle/>
          <a:p>
            <a:pPr algn="ctr"/>
            <a:r>
              <a:rPr lang="en-US" sz="700" dirty="0">
                <a:solidFill>
                  <a:srgbClr val="FF0000"/>
                </a:solidFill>
              </a:rPr>
              <a:t>Low Energy Threshold</a:t>
            </a:r>
          </a:p>
          <a:p>
            <a:pPr algn="ctr"/>
            <a:r>
              <a:rPr lang="en-US" sz="500" dirty="0">
                <a:solidFill>
                  <a:srgbClr val="FF0000"/>
                </a:solidFill>
              </a:rPr>
              <a:t>(</a:t>
            </a:r>
            <a:r>
              <a:rPr lang="en-US" sz="500" u="sng" dirty="0">
                <a:solidFill>
                  <a:srgbClr val="FF0000"/>
                </a:solidFill>
              </a:rPr>
              <a:t>Recommended</a:t>
            </a:r>
            <a:r>
              <a:rPr lang="en-US" sz="500" dirty="0">
                <a:solidFill>
                  <a:srgbClr val="FF0000"/>
                </a:solidFill>
              </a:rPr>
              <a:t>)</a:t>
            </a:r>
          </a:p>
        </p:txBody>
      </p:sp>
      <p:sp>
        <p:nvSpPr>
          <p:cNvPr id="63" name="TextBox 62">
            <a:extLst>
              <a:ext uri="{FF2B5EF4-FFF2-40B4-BE49-F238E27FC236}">
                <a16:creationId xmlns:a16="http://schemas.microsoft.com/office/drawing/2014/main" id="{CE5B05D8-179C-417B-9500-C56FA2C26F6B}"/>
              </a:ext>
            </a:extLst>
          </p:cNvPr>
          <p:cNvSpPr txBox="1"/>
          <p:nvPr/>
        </p:nvSpPr>
        <p:spPr>
          <a:xfrm>
            <a:off x="3001412" y="984634"/>
            <a:ext cx="745776" cy="507831"/>
          </a:xfrm>
          <a:prstGeom prst="rect">
            <a:avLst/>
          </a:prstGeom>
          <a:noFill/>
        </p:spPr>
        <p:txBody>
          <a:bodyPr wrap="square" rtlCol="0">
            <a:spAutoFit/>
          </a:bodyPr>
          <a:lstStyle/>
          <a:p>
            <a:pPr algn="ctr"/>
            <a:r>
              <a:rPr lang="en-US" sz="900" dirty="0">
                <a:solidFill>
                  <a:srgbClr val="00B050"/>
                </a:solidFill>
              </a:rPr>
              <a:t>High Energy Level</a:t>
            </a:r>
          </a:p>
        </p:txBody>
      </p:sp>
      <p:sp>
        <p:nvSpPr>
          <p:cNvPr id="64" name="TextBox 63">
            <a:extLst>
              <a:ext uri="{FF2B5EF4-FFF2-40B4-BE49-F238E27FC236}">
                <a16:creationId xmlns:a16="http://schemas.microsoft.com/office/drawing/2014/main" id="{04A31966-0FE6-493F-AE0A-E0F102819678}"/>
              </a:ext>
            </a:extLst>
          </p:cNvPr>
          <p:cNvSpPr txBox="1"/>
          <p:nvPr/>
        </p:nvSpPr>
        <p:spPr>
          <a:xfrm>
            <a:off x="3929786" y="1414864"/>
            <a:ext cx="745776" cy="507831"/>
          </a:xfrm>
          <a:prstGeom prst="rect">
            <a:avLst/>
          </a:prstGeom>
          <a:noFill/>
        </p:spPr>
        <p:txBody>
          <a:bodyPr wrap="square" rtlCol="0">
            <a:spAutoFit/>
          </a:bodyPr>
          <a:lstStyle/>
          <a:p>
            <a:pPr algn="ctr"/>
            <a:r>
              <a:rPr lang="en-US" sz="900" dirty="0">
                <a:solidFill>
                  <a:srgbClr val="FF0000"/>
                </a:solidFill>
              </a:rPr>
              <a:t>Low Energy Level</a:t>
            </a:r>
          </a:p>
        </p:txBody>
      </p:sp>
      <p:sp>
        <p:nvSpPr>
          <p:cNvPr id="65" name="TextBox 64">
            <a:extLst>
              <a:ext uri="{FF2B5EF4-FFF2-40B4-BE49-F238E27FC236}">
                <a16:creationId xmlns:a16="http://schemas.microsoft.com/office/drawing/2014/main" id="{CB4B6289-199F-440F-B8CD-EA1D217F47BF}"/>
              </a:ext>
            </a:extLst>
          </p:cNvPr>
          <p:cNvSpPr txBox="1"/>
          <p:nvPr/>
        </p:nvSpPr>
        <p:spPr>
          <a:xfrm>
            <a:off x="3362084" y="1748634"/>
            <a:ext cx="745776" cy="230832"/>
          </a:xfrm>
          <a:prstGeom prst="rect">
            <a:avLst/>
          </a:prstGeom>
          <a:noFill/>
        </p:spPr>
        <p:txBody>
          <a:bodyPr wrap="square" rtlCol="0">
            <a:spAutoFit/>
          </a:bodyPr>
          <a:lstStyle/>
          <a:p>
            <a:pPr algn="ctr"/>
            <a:r>
              <a:rPr lang="en-US" sz="900" dirty="0">
                <a:solidFill>
                  <a:schemeClr val="accent2"/>
                </a:solidFill>
              </a:rPr>
              <a:t>RX+TX</a:t>
            </a:r>
          </a:p>
        </p:txBody>
      </p:sp>
      <p:sp>
        <p:nvSpPr>
          <p:cNvPr id="66" name="TextBox 65">
            <a:extLst>
              <a:ext uri="{FF2B5EF4-FFF2-40B4-BE49-F238E27FC236}">
                <a16:creationId xmlns:a16="http://schemas.microsoft.com/office/drawing/2014/main" id="{ECD088E2-AC05-468B-8C44-9E77CAE94D9D}"/>
              </a:ext>
            </a:extLst>
          </p:cNvPr>
          <p:cNvSpPr txBox="1"/>
          <p:nvPr/>
        </p:nvSpPr>
        <p:spPr>
          <a:xfrm>
            <a:off x="7153233" y="1584444"/>
            <a:ext cx="745776" cy="246221"/>
          </a:xfrm>
          <a:prstGeom prst="rect">
            <a:avLst/>
          </a:prstGeom>
          <a:noFill/>
        </p:spPr>
        <p:txBody>
          <a:bodyPr wrap="square" rtlCol="0">
            <a:spAutoFit/>
          </a:bodyPr>
          <a:lstStyle/>
          <a:p>
            <a:pPr algn="ctr"/>
            <a:r>
              <a:rPr lang="en-US" sz="1000" dirty="0">
                <a:solidFill>
                  <a:schemeClr val="tx1">
                    <a:lumMod val="95000"/>
                    <a:lumOff val="5000"/>
                  </a:schemeClr>
                </a:solidFill>
              </a:rPr>
              <a:t>…</a:t>
            </a:r>
          </a:p>
        </p:txBody>
      </p:sp>
      <p:sp>
        <p:nvSpPr>
          <p:cNvPr id="67" name="TextBox 66">
            <a:extLst>
              <a:ext uri="{FF2B5EF4-FFF2-40B4-BE49-F238E27FC236}">
                <a16:creationId xmlns:a16="http://schemas.microsoft.com/office/drawing/2014/main" id="{C49F1F67-D6EB-43B5-A51D-C97753715CFA}"/>
              </a:ext>
            </a:extLst>
          </p:cNvPr>
          <p:cNvSpPr txBox="1"/>
          <p:nvPr/>
        </p:nvSpPr>
        <p:spPr>
          <a:xfrm>
            <a:off x="7160360" y="2221324"/>
            <a:ext cx="745776" cy="246221"/>
          </a:xfrm>
          <a:prstGeom prst="rect">
            <a:avLst/>
          </a:prstGeom>
          <a:noFill/>
        </p:spPr>
        <p:txBody>
          <a:bodyPr wrap="square" rtlCol="0">
            <a:spAutoFit/>
          </a:bodyPr>
          <a:lstStyle/>
          <a:p>
            <a:pPr algn="ctr"/>
            <a:r>
              <a:rPr lang="en-US" sz="1000" dirty="0">
                <a:solidFill>
                  <a:schemeClr val="tx1">
                    <a:lumMod val="95000"/>
                    <a:lumOff val="5000"/>
                  </a:schemeClr>
                </a:solidFill>
              </a:rPr>
              <a:t>…</a:t>
            </a:r>
          </a:p>
        </p:txBody>
      </p:sp>
    </p:spTree>
    <p:extLst>
      <p:ext uri="{BB962C8B-B14F-4D97-AF65-F5344CB8AC3E}">
        <p14:creationId xmlns:p14="http://schemas.microsoft.com/office/powerpoint/2010/main" val="404901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Proposal 2: AP-Triggered ELSR Reporting</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8</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a:bodyPr>
          <a:lstStyle/>
          <a:p>
            <a:pPr>
              <a:buFont typeface="Arial" panose="020B0604020202020204" pitchFamily="34" charset="0"/>
              <a:buChar char="•"/>
            </a:pPr>
            <a:r>
              <a:rPr kumimoji="1" lang="en-US" sz="1400" dirty="0">
                <a:solidFill>
                  <a:srgbClr val="000000"/>
                </a:solidFill>
              </a:rPr>
              <a:t>Before initiating critical management operation (e.g. network reconfiguration or resource allocation for channel access) or critical transmission for an AMP STA, the AP can request an ELSR. This allows the AP to determine whether it will:</a:t>
            </a:r>
          </a:p>
          <a:p>
            <a:pPr lvl="1">
              <a:buFont typeface="Wingdings" panose="05000000000000000000" pitchFamily="2" charset="2"/>
              <a:buChar char="Ø"/>
            </a:pPr>
            <a:r>
              <a:rPr kumimoji="1" lang="en-US" sz="1300" dirty="0">
                <a:solidFill>
                  <a:srgbClr val="000000"/>
                </a:solidFill>
              </a:rPr>
              <a:t>Postpone Updates: If the AMP STA's energy level is insufficient, the AP can delay the update to avoid potential disruption and wasted resources. The update can be rescheduled for a time when the AMP STA has sufficient energy.</a:t>
            </a:r>
          </a:p>
          <a:p>
            <a:pPr lvl="2">
              <a:buFont typeface="Wingdings" panose="05000000000000000000" pitchFamily="2" charset="2"/>
              <a:buChar char="§"/>
            </a:pPr>
            <a:r>
              <a:rPr lang="en-US" sz="1300" dirty="0"/>
              <a:t>For example, if multiple AMP STAs are involved in a network reconfiguration, the AP can prioritize AMP STAs with sufficient energy and postpone reconfiguration for those with low energy.</a:t>
            </a:r>
          </a:p>
          <a:p>
            <a:pPr marL="642938" lvl="2" indent="0">
              <a:buNone/>
            </a:pPr>
            <a:endParaRPr kumimoji="1" lang="en-US" sz="1300" dirty="0">
              <a:solidFill>
                <a:srgbClr val="000000"/>
              </a:solidFill>
            </a:endParaRPr>
          </a:p>
          <a:p>
            <a:pPr lvl="1">
              <a:buFont typeface="Wingdings" panose="05000000000000000000" pitchFamily="2" charset="2"/>
              <a:buChar char="Ø"/>
            </a:pPr>
            <a:r>
              <a:rPr kumimoji="1" lang="en-US" sz="1300" dirty="0">
                <a:solidFill>
                  <a:srgbClr val="000000"/>
                </a:solidFill>
              </a:rPr>
              <a:t>Prioritize Data Transmission or channel allocation: If the AMP STA has enough energy, the AP can prioritize scheduling the critical data transmission, ensuring timely retrieval of important information.</a:t>
            </a:r>
          </a:p>
          <a:p>
            <a:pPr lvl="2">
              <a:buFont typeface="Wingdings" panose="05000000000000000000" pitchFamily="2" charset="2"/>
              <a:buChar char="§"/>
            </a:pPr>
            <a:r>
              <a:rPr lang="en-US" sz="1300" dirty="0"/>
              <a:t>If the AMP STA reports that it has adequate energy, the AP can prioritize data transmission or schedule channel allocation for this AMP STA. This ensures that critical operations are performed when the AMP STA is fully capable of handling them, improving overall system reliability.</a:t>
            </a:r>
            <a:endParaRPr kumimoji="1" lang="en-US" sz="1300" dirty="0">
              <a:solidFill>
                <a:srgbClr val="000000"/>
              </a:solidFill>
            </a:endParaRPr>
          </a:p>
          <a:p>
            <a:pPr marL="160751" lvl="1" indent="0">
              <a:buNone/>
            </a:pPr>
            <a:endParaRPr kumimoji="1" lang="en-US" dirty="0">
              <a:solidFill>
                <a:srgbClr val="000000"/>
              </a:solidFill>
            </a:endParaRPr>
          </a:p>
          <a:p>
            <a:endParaRPr kumimoji="1" lang="en-US" dirty="0">
              <a:solidFill>
                <a:srgbClr val="000000"/>
              </a:solidFill>
            </a:endParaRPr>
          </a:p>
          <a:p>
            <a:pPr marL="0" indent="0">
              <a:buNone/>
            </a:pPr>
            <a:endParaRPr lang="en-US"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1106740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Proposal 3: Piggybacking ELSR with TX Data</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9</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fontScale="92500" lnSpcReduction="20000"/>
          </a:bodyPr>
          <a:lstStyle/>
          <a:p>
            <a:r>
              <a:rPr lang="en-US" dirty="0"/>
              <a:t>Instead of sending dedicated ELSR reports, the AMP STA embeds its energy level state information within data packets it transmits for sensor readings or other purposes. </a:t>
            </a:r>
          </a:p>
          <a:p>
            <a:pPr lvl="1"/>
            <a:r>
              <a:rPr lang="en-US" dirty="0"/>
              <a:t>This eliminates the need for AMP STAs to consume additional energy for transmitting standalone ELSR reports. This helps extend the operational lifespan of AMP STAs by minimizing their energy consumption for control communications.</a:t>
            </a:r>
          </a:p>
          <a:p>
            <a:pPr lvl="1"/>
            <a:endParaRPr lang="en-US" dirty="0"/>
          </a:p>
          <a:p>
            <a:pPr lvl="1"/>
            <a:r>
              <a:rPr lang="en-US" dirty="0"/>
              <a:t>Additionally, this reduces the need for additional network traffic for ELSR reporting, leading to lower communication overhead and improved efficiency. </a:t>
            </a:r>
          </a:p>
          <a:p>
            <a:pPr lvl="1"/>
            <a:endParaRPr lang="en-US" dirty="0"/>
          </a:p>
          <a:p>
            <a:pPr lvl="1"/>
            <a:r>
              <a:rPr lang="en-US" dirty="0"/>
              <a:t>The AP can track the energy status of AMP STAs more frequently as energy updates are included in regular AMP STA’s data transmissions. This allows the AP to make informed decisions about network management, scheduling, and resource allocation.</a:t>
            </a:r>
          </a:p>
          <a:p>
            <a:pPr lvl="1"/>
            <a:endParaRPr lang="en-US" dirty="0"/>
          </a:p>
          <a:p>
            <a:pPr lvl="1"/>
            <a:r>
              <a:rPr lang="en-US" dirty="0"/>
              <a:t> This approach scales well with networks containing a large number of AMP STAs since it does not add additional communication burden or complexity. Each AMP STA simply appends its energy status to its normal data packets.</a:t>
            </a:r>
          </a:p>
          <a:p>
            <a:pPr marL="0" indent="0">
              <a:buNone/>
            </a:pPr>
            <a:endParaRPr lang="en-US" dirty="0"/>
          </a:p>
          <a:p>
            <a:endParaRPr lang="en-US" dirty="0"/>
          </a:p>
          <a:p>
            <a:pPr marL="0" indent="0">
              <a:buNone/>
            </a:pPr>
            <a:endParaRPr lang="en-US"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21177977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WW xmlns="3e05245e-0532-4e83-b7fc-5d37e8c447e4">ww2015_23</WW>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5FE8CCFE3FE554390E1ACF39AFF333B" ma:contentTypeVersion="3" ma:contentTypeDescription="Create a new document." ma:contentTypeScope="" ma:versionID="5e7dc557c41a3a005459d582944133c9">
  <xsd:schema xmlns:xsd="http://www.w3.org/2001/XMLSchema" xmlns:xs="http://www.w3.org/2001/XMLSchema" xmlns:p="http://schemas.microsoft.com/office/2006/metadata/properties" xmlns:ns2="3e05245e-0532-4e83-b7fc-5d37e8c447e4" xmlns:ns3="http://schemas.microsoft.com/sharepoint/v4" targetNamespace="http://schemas.microsoft.com/office/2006/metadata/properties" ma:root="true" ma:fieldsID="1d1df043d25333886a008f266de52216" ns2:_="" ns3:_="">
    <xsd:import namespace="3e05245e-0532-4e83-b7fc-5d37e8c447e4"/>
    <xsd:import namespace="http://schemas.microsoft.com/sharepoint/v4"/>
    <xsd:element name="properties">
      <xsd:complexType>
        <xsd:sequence>
          <xsd:element name="documentManagement">
            <xsd:complexType>
              <xsd:all>
                <xsd:element ref="ns2:WW"/>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05245e-0532-4e83-b7fc-5d37e8c447e4" elementFormDefault="qualified">
    <xsd:import namespace="http://schemas.microsoft.com/office/2006/documentManagement/types"/>
    <xsd:import namespace="http://schemas.microsoft.com/office/infopath/2007/PartnerControls"/>
    <xsd:element name="WW" ma:index="8" ma:displayName="WW" ma:format="Dropdown" ma:internalName="WW">
      <xsd:simpleType>
        <xsd:restriction base="dms:Choice">
          <xsd:enumeration value="ww2016_04"/>
          <xsd:enumeration value="ww2016_05"/>
          <xsd:enumeration value="ww2016_06"/>
          <xsd:enumeration value="ww2016_07"/>
          <xsd:enumeration value="ww2016_08"/>
          <xsd:enumeration value="ww2016_09"/>
          <xsd:enumeration value="ww2016_10"/>
          <xsd:enumeration value="ww2016_11"/>
          <xsd:enumeration value="ww2016_12"/>
          <xsd:enumeration value="ww2016_13"/>
          <xsd:enumeration value="ww2016_14"/>
          <xsd:enumeration value="ww2016_15"/>
          <xsd:enumeration value="ww2016_16"/>
          <xsd:enumeration value="ww2016_17"/>
          <xsd:enumeration value="ww2016_18"/>
          <xsd:enumeration value="ww2016_19"/>
          <xsd:enumeration value="ww2016_20"/>
          <xsd:enumeration value="ww2016_21"/>
          <xsd:enumeration value="ww2016_22"/>
          <xsd:enumeration value="ww2016_23"/>
          <xsd:enumeration value="ww2016_24"/>
          <xsd:enumeration value="ww2016_25"/>
          <xsd:enumeration value="ww2016_26"/>
          <xsd:enumeration value="ww2016_27"/>
          <xsd:enumeration value="ww2016_28"/>
          <xsd:enumeration value="ww2016_29"/>
          <xsd:enumeration value="ww2016_30"/>
          <xsd:enumeration value="ww2016_31"/>
          <xsd:enumeration value="ww2016_32"/>
          <xsd:enumeration value="ww2016_33"/>
          <xsd:enumeration value="ww2016_34"/>
          <xsd:enumeration value="ww2016_35"/>
          <xsd:enumeration value="ww2016_36"/>
          <xsd:enumeration value="ww2016_37"/>
          <xsd:enumeration value="ww2016_38"/>
          <xsd:enumeration value="ww2016_39"/>
          <xsd:enumeration value="ww2016_40"/>
          <xsd:enumeration value="ww2016_41"/>
          <xsd:enumeration value="ww2016_42"/>
          <xsd:enumeration value="ww2016_43"/>
          <xsd:enumeration value="ww2016_44"/>
          <xsd:enumeration value="ww2016_45"/>
          <xsd:enumeration value="ww2016_46"/>
          <xsd:enumeration value="ww2016_47"/>
          <xsd:enumeration value="ww2016_48"/>
          <xsd:enumeration value="ww2016_49"/>
          <xsd:enumeration value="ww2016_50"/>
          <xsd:enumeration value="ww2016_51"/>
          <xsd:enumeration value="ww2016_52"/>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2479DE-E745-40A4-B85A-2F7933CD79A3}">
  <ds:schemaRefs>
    <ds:schemaRef ds:uri="http://schemas.microsoft.com/office/2006/metadata/properties"/>
    <ds:schemaRef ds:uri="http://schemas.microsoft.com/office/infopath/2007/PartnerControls"/>
    <ds:schemaRef ds:uri="http://purl.org/dc/terms/"/>
    <ds:schemaRef ds:uri="3e05245e-0532-4e83-b7fc-5d37e8c447e4"/>
    <ds:schemaRef ds:uri="http://schemas.microsoft.com/office/2006/documentManagement/types"/>
    <ds:schemaRef ds:uri="http://schemas.microsoft.com/sharepoint/v4"/>
    <ds:schemaRef ds:uri="http://purl.org/dc/elements/1.1/"/>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597D11D2-1D5E-404D-8705-355B3AC42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05245e-0532-4e83-b7fc-5d37e8c447e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E903781-2D59-41BB-A0D1-2C864C3447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11-19-xxxx-00-00eht-multi-link-operation_follow_up_r1</Template>
  <TotalTime>76788</TotalTime>
  <Words>2302</Words>
  <Application>Microsoft Office PowerPoint</Application>
  <PresentationFormat>On-screen Show (16:9)</PresentationFormat>
  <Paragraphs>251</Paragraphs>
  <Slides>14</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바탕</vt:lpstr>
      <vt:lpstr>宋体</vt:lpstr>
      <vt:lpstr>-apple-system</vt:lpstr>
      <vt:lpstr>Arial</vt:lpstr>
      <vt:lpstr>Calibri</vt:lpstr>
      <vt:lpstr>Intel Clear</vt:lpstr>
      <vt:lpstr>Intel Clear Light</vt:lpstr>
      <vt:lpstr>Times New Roman</vt:lpstr>
      <vt:lpstr>Wingdings</vt:lpstr>
      <vt:lpstr>802-11-Submission</vt:lpstr>
      <vt:lpstr>Energy-Level Status Reporting for AMP Devices</vt:lpstr>
      <vt:lpstr>Abstract</vt:lpstr>
      <vt:lpstr>Introduction (1/3)</vt:lpstr>
      <vt:lpstr>Introduction (2/3)</vt:lpstr>
      <vt:lpstr>Introduction (3/3)</vt:lpstr>
      <vt:lpstr>Proposal 1: Energy-Based Triggered ELSR (1/2)</vt:lpstr>
      <vt:lpstr>Proposal 1: Energy-Based Triggered ELSR (2/2)</vt:lpstr>
      <vt:lpstr>Proposal 2: AP-Triggered ELSR Reporting</vt:lpstr>
      <vt:lpstr>Proposal 3: Piggybacking ELSR with TX Data</vt:lpstr>
      <vt:lpstr>Comparison between the Proposed Schemes</vt:lpstr>
      <vt:lpstr>Further ELSR Consideration</vt:lpstr>
      <vt:lpstr>Conclusion</vt:lpstr>
      <vt:lpstr>References</vt:lpstr>
      <vt:lpstr>Straw 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aspects of multi-link operations</dc:title>
  <dc:subject>qwqwqwqw</dc:subject>
  <dc:creator>Dmitry.Akhmetov@intel.com</dc:creator>
  <cp:keywords>CTPClassification=CTP_IC:VisualMarkings=, CTPClassification=CTP_IC</cp:keywords>
  <cp:lastModifiedBy>Mahmoud Hasabelnaby</cp:lastModifiedBy>
  <cp:revision>1188</cp:revision>
  <dcterms:created xsi:type="dcterms:W3CDTF">2015-04-26T08:45:29Z</dcterms:created>
  <dcterms:modified xsi:type="dcterms:W3CDTF">2024-09-10T19:59:10Z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0x01010045FE8CCFE3FE554390E1ACF39AFF333B</vt:lpwstr>
  </property>
  <property fmtid="{D5CDD505-2E9C-101B-9397-08002B2CF9AE}" pid="3" name="TitusGUID">
    <vt:lpwstr>edcb7b97-9f44-4ca1-9427-974bac8afc6d</vt:lpwstr>
  </property>
  <property fmtid="{D5CDD505-2E9C-101B-9397-08002B2CF9AE}" pid="4" name="CTP_BU">
    <vt:lpwstr>NEXT GEN &amp; STANDARDS GROUP</vt:lpwstr>
  </property>
  <property fmtid="{D5CDD505-2E9C-101B-9397-08002B2CF9AE}" pid="5" name="CTP_TimeStamp">
    <vt:lpwstr>2019-07-15 18:05:29Z</vt:lpwstr>
  </property>
  <property fmtid="{D5CDD505-2E9C-101B-9397-08002B2CF9AE}" pid="6" name="CTPClassification">
    <vt:lpwstr>CTP_IC</vt:lpwstr>
  </property>
</Properties>
</file>