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0" r:id="rId4"/>
    <p:sldId id="338" r:id="rId5"/>
    <p:sldId id="339" r:id="rId6"/>
    <p:sldId id="340" r:id="rId7"/>
    <p:sldId id="330" r:id="rId8"/>
    <p:sldId id="313" r:id="rId9"/>
    <p:sldId id="331" r:id="rId10"/>
    <p:sldId id="322" r:id="rId11"/>
    <p:sldId id="323" r:id="rId12"/>
    <p:sldId id="326" r:id="rId13"/>
    <p:sldId id="329" r:id="rId14"/>
    <p:sldId id="334" r:id="rId15"/>
    <p:sldId id="335" r:id="rId16"/>
    <p:sldId id="333" r:id="rId17"/>
    <p:sldId id="312" r:id="rId18"/>
    <p:sldId id="317" r:id="rId19"/>
    <p:sldId id="315" r:id="rId20"/>
    <p:sldId id="320" r:id="rId21"/>
    <p:sldId id="332" r:id="rId22"/>
    <p:sldId id="319" r:id="rId23"/>
    <p:sldId id="325" r:id="rId24"/>
    <p:sldId id="337" r:id="rId25"/>
    <p:sldId id="293" r:id="rId26"/>
    <p:sldId id="302" r:id="rId27"/>
    <p:sldId id="336" r:id="rId28"/>
    <p:sldId id="308" r:id="rId29"/>
    <p:sldId id="328" r:id="rId30"/>
    <p:sldId id="301" r:id="rId31"/>
    <p:sldId id="299"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A26A34-44F2-44FC-A00B-F6A52011EE84}" v="13" dt="2024-11-08T16:40:36.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801" autoAdjust="0"/>
    <p:restoredTop sz="94660"/>
  </p:normalViewPr>
  <p:slideViewPr>
    <p:cSldViewPr>
      <p:cViewPr varScale="1">
        <p:scale>
          <a:sx n="116" d="100"/>
          <a:sy n="116" d="100"/>
        </p:scale>
        <p:origin x="57" y="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omon Trainin" userId="2fd97090-6d93-40b2-beb7-666ebb440730" providerId="ADAL" clId="{C5A26A34-44F2-44FC-A00B-F6A52011EE84}"/>
    <pc:docChg chg="undo custSel addSld delSld modSld sldOrd modMainMaster">
      <pc:chgData name="Solomon Trainin" userId="2fd97090-6d93-40b2-beb7-666ebb440730" providerId="ADAL" clId="{C5A26A34-44F2-44FC-A00B-F6A52011EE84}" dt="2024-11-08T16:40:02.489" v="257"/>
      <pc:docMkLst>
        <pc:docMk/>
      </pc:docMkLst>
      <pc:sldChg chg="modSp mod">
        <pc:chgData name="Solomon Trainin" userId="2fd97090-6d93-40b2-beb7-666ebb440730" providerId="ADAL" clId="{C5A26A34-44F2-44FC-A00B-F6A52011EE84}" dt="2024-11-08T16:40:02.489" v="257"/>
        <pc:sldMkLst>
          <pc:docMk/>
          <pc:sldMk cId="0" sldId="256"/>
        </pc:sldMkLst>
        <pc:spChg chg="mod">
          <ac:chgData name="Solomon Trainin" userId="2fd97090-6d93-40b2-beb7-666ebb440730" providerId="ADAL" clId="{C5A26A34-44F2-44FC-A00B-F6A52011EE84}" dt="2024-11-08T15:06:38.273" v="1" actId="20577"/>
          <ac:spMkLst>
            <pc:docMk/>
            <pc:sldMk cId="0" sldId="256"/>
            <ac:spMk id="3074" creationId="{00000000-0000-0000-0000-000000000000}"/>
          </ac:spMkLst>
        </pc:spChg>
        <pc:graphicFrameChg chg="mod">
          <ac:chgData name="Solomon Trainin" userId="2fd97090-6d93-40b2-beb7-666ebb440730" providerId="ADAL" clId="{C5A26A34-44F2-44FC-A00B-F6A52011EE84}" dt="2024-11-08T16:40:02.489" v="257"/>
          <ac:graphicFrameMkLst>
            <pc:docMk/>
            <pc:sldMk cId="0" sldId="256"/>
            <ac:graphicFrameMk id="3075" creationId="{00000000-0000-0000-0000-000000000000}"/>
          </ac:graphicFrameMkLst>
        </pc:graphicFrameChg>
      </pc:sldChg>
      <pc:sldChg chg="modSp del mod">
        <pc:chgData name="Solomon Trainin" userId="2fd97090-6d93-40b2-beb7-666ebb440730" providerId="ADAL" clId="{C5A26A34-44F2-44FC-A00B-F6A52011EE84}" dt="2024-11-08T15:58:58.335" v="232" actId="2696"/>
        <pc:sldMkLst>
          <pc:docMk/>
          <pc:sldMk cId="696922641" sldId="283"/>
        </pc:sldMkLst>
        <pc:spChg chg="mod">
          <ac:chgData name="Solomon Trainin" userId="2fd97090-6d93-40b2-beb7-666ebb440730" providerId="ADAL" clId="{C5A26A34-44F2-44FC-A00B-F6A52011EE84}" dt="2024-11-08T15:31:27.439" v="140" actId="20577"/>
          <ac:spMkLst>
            <pc:docMk/>
            <pc:sldMk cId="696922641" sldId="283"/>
            <ac:spMk id="3" creationId="{5FA0103F-06AF-0D37-64FF-C791A046B9BC}"/>
          </ac:spMkLst>
        </pc:spChg>
      </pc:sldChg>
      <pc:sldChg chg="modSp mod">
        <pc:chgData name="Solomon Trainin" userId="2fd97090-6d93-40b2-beb7-666ebb440730" providerId="ADAL" clId="{C5A26A34-44F2-44FC-A00B-F6A52011EE84}" dt="2024-11-08T15:24:04.125" v="106" actId="14100"/>
        <pc:sldMkLst>
          <pc:docMk/>
          <pc:sldMk cId="312255932" sldId="302"/>
        </pc:sldMkLst>
        <pc:spChg chg="mod">
          <ac:chgData name="Solomon Trainin" userId="2fd97090-6d93-40b2-beb7-666ebb440730" providerId="ADAL" clId="{C5A26A34-44F2-44FC-A00B-F6A52011EE84}" dt="2024-11-08T15:17:08.065" v="15" actId="14100"/>
          <ac:spMkLst>
            <pc:docMk/>
            <pc:sldMk cId="312255932" sldId="302"/>
            <ac:spMk id="2" creationId="{7D57D633-0C49-53CE-E6C6-39C4228A5433}"/>
          </ac:spMkLst>
        </pc:spChg>
        <pc:spChg chg="mod">
          <ac:chgData name="Solomon Trainin" userId="2fd97090-6d93-40b2-beb7-666ebb440730" providerId="ADAL" clId="{C5A26A34-44F2-44FC-A00B-F6A52011EE84}" dt="2024-11-08T15:24:04.125" v="106" actId="14100"/>
          <ac:spMkLst>
            <pc:docMk/>
            <pc:sldMk cId="312255932" sldId="302"/>
            <ac:spMk id="3" creationId="{C868346D-505C-A0AE-9F62-C1D00CF638CB}"/>
          </ac:spMkLst>
        </pc:spChg>
      </pc:sldChg>
      <pc:sldChg chg="modSp mod">
        <pc:chgData name="Solomon Trainin" userId="2fd97090-6d93-40b2-beb7-666ebb440730" providerId="ADAL" clId="{C5A26A34-44F2-44FC-A00B-F6A52011EE84}" dt="2024-11-08T15:25:23.089" v="116" actId="20577"/>
        <pc:sldMkLst>
          <pc:docMk/>
          <pc:sldMk cId="2250225725" sldId="308"/>
        </pc:sldMkLst>
        <pc:spChg chg="mod">
          <ac:chgData name="Solomon Trainin" userId="2fd97090-6d93-40b2-beb7-666ebb440730" providerId="ADAL" clId="{C5A26A34-44F2-44FC-A00B-F6A52011EE84}" dt="2024-11-08T15:25:23.089" v="116" actId="20577"/>
          <ac:spMkLst>
            <pc:docMk/>
            <pc:sldMk cId="2250225725" sldId="308"/>
            <ac:spMk id="3" creationId="{C868346D-505C-A0AE-9F62-C1D00CF638CB}"/>
          </ac:spMkLst>
        </pc:spChg>
      </pc:sldChg>
      <pc:sldChg chg="modSp mod">
        <pc:chgData name="Solomon Trainin" userId="2fd97090-6d93-40b2-beb7-666ebb440730" providerId="ADAL" clId="{C5A26A34-44F2-44FC-A00B-F6A52011EE84}" dt="2024-11-08T15:56:24.098" v="227" actId="1076"/>
        <pc:sldMkLst>
          <pc:docMk/>
          <pc:sldMk cId="2628025474" sldId="317"/>
        </pc:sldMkLst>
        <pc:spChg chg="mod">
          <ac:chgData name="Solomon Trainin" userId="2fd97090-6d93-40b2-beb7-666ebb440730" providerId="ADAL" clId="{C5A26A34-44F2-44FC-A00B-F6A52011EE84}" dt="2024-11-08T15:56:24.098" v="227" actId="1076"/>
          <ac:spMkLst>
            <pc:docMk/>
            <pc:sldMk cId="2628025474" sldId="317"/>
            <ac:spMk id="3" creationId="{F6BC04E8-1360-B7C5-6458-67389E29C7B0}"/>
          </ac:spMkLst>
        </pc:spChg>
      </pc:sldChg>
      <pc:sldChg chg="del">
        <pc:chgData name="Solomon Trainin" userId="2fd97090-6d93-40b2-beb7-666ebb440730" providerId="ADAL" clId="{C5A26A34-44F2-44FC-A00B-F6A52011EE84}" dt="2024-11-08T15:54:52.337" v="222" actId="47"/>
        <pc:sldMkLst>
          <pc:docMk/>
          <pc:sldMk cId="2929006165" sldId="327"/>
        </pc:sldMkLst>
      </pc:sldChg>
      <pc:sldChg chg="modSp mod">
        <pc:chgData name="Solomon Trainin" userId="2fd97090-6d93-40b2-beb7-666ebb440730" providerId="ADAL" clId="{C5A26A34-44F2-44FC-A00B-F6A52011EE84}" dt="2024-11-08T15:25:31.703" v="117" actId="20577"/>
        <pc:sldMkLst>
          <pc:docMk/>
          <pc:sldMk cId="4100314195" sldId="328"/>
        </pc:sldMkLst>
        <pc:spChg chg="mod">
          <ac:chgData name="Solomon Trainin" userId="2fd97090-6d93-40b2-beb7-666ebb440730" providerId="ADAL" clId="{C5A26A34-44F2-44FC-A00B-F6A52011EE84}" dt="2024-11-08T15:25:31.703" v="117" actId="20577"/>
          <ac:spMkLst>
            <pc:docMk/>
            <pc:sldMk cId="4100314195" sldId="328"/>
            <ac:spMk id="3" creationId="{C868346D-505C-A0AE-9F62-C1D00CF638CB}"/>
          </ac:spMkLst>
        </pc:spChg>
      </pc:sldChg>
      <pc:sldChg chg="modSp add mod">
        <pc:chgData name="Solomon Trainin" userId="2fd97090-6d93-40b2-beb7-666ebb440730" providerId="ADAL" clId="{C5A26A34-44F2-44FC-A00B-F6A52011EE84}" dt="2024-11-08T15:25:16.896" v="115" actId="20577"/>
        <pc:sldMkLst>
          <pc:docMk/>
          <pc:sldMk cId="3177300277" sldId="336"/>
        </pc:sldMkLst>
        <pc:spChg chg="mod">
          <ac:chgData name="Solomon Trainin" userId="2fd97090-6d93-40b2-beb7-666ebb440730" providerId="ADAL" clId="{C5A26A34-44F2-44FC-A00B-F6A52011EE84}" dt="2024-11-08T15:25:16.896" v="115" actId="20577"/>
          <ac:spMkLst>
            <pc:docMk/>
            <pc:sldMk cId="3177300277" sldId="336"/>
            <ac:spMk id="3" creationId="{16009724-07B5-CC65-64DB-EBA98D29F2A0}"/>
          </ac:spMkLst>
        </pc:spChg>
      </pc:sldChg>
      <pc:sldChg chg="modSp add mod ord">
        <pc:chgData name="Solomon Trainin" userId="2fd97090-6d93-40b2-beb7-666ebb440730" providerId="ADAL" clId="{C5A26A34-44F2-44FC-A00B-F6A52011EE84}" dt="2024-11-08T15:54:40.634" v="221" actId="14100"/>
        <pc:sldMkLst>
          <pc:docMk/>
          <pc:sldMk cId="477226090" sldId="337"/>
        </pc:sldMkLst>
        <pc:spChg chg="mod">
          <ac:chgData name="Solomon Trainin" userId="2fd97090-6d93-40b2-beb7-666ebb440730" providerId="ADAL" clId="{C5A26A34-44F2-44FC-A00B-F6A52011EE84}" dt="2024-11-08T15:54:17.010" v="217" actId="14100"/>
          <ac:spMkLst>
            <pc:docMk/>
            <pc:sldMk cId="477226090" sldId="337"/>
            <ac:spMk id="2" creationId="{06269C7A-0C5C-D55C-1B55-79434EED1F2A}"/>
          </ac:spMkLst>
        </pc:spChg>
        <pc:spChg chg="mod">
          <ac:chgData name="Solomon Trainin" userId="2fd97090-6d93-40b2-beb7-666ebb440730" providerId="ADAL" clId="{C5A26A34-44F2-44FC-A00B-F6A52011EE84}" dt="2024-11-08T15:54:40.634" v="221" actId="14100"/>
          <ac:spMkLst>
            <pc:docMk/>
            <pc:sldMk cId="477226090" sldId="337"/>
            <ac:spMk id="3" creationId="{17F33FE5-5C6A-CA91-9E7A-15D8856ECF4F}"/>
          </ac:spMkLst>
        </pc:spChg>
      </pc:sldChg>
      <pc:sldChg chg="modSp add mod">
        <pc:chgData name="Solomon Trainin" userId="2fd97090-6d93-40b2-beb7-666ebb440730" providerId="ADAL" clId="{C5A26A34-44F2-44FC-A00B-F6A52011EE84}" dt="2024-11-08T15:34:11.900" v="148" actId="2711"/>
        <pc:sldMkLst>
          <pc:docMk/>
          <pc:sldMk cId="1226216353" sldId="338"/>
        </pc:sldMkLst>
        <pc:spChg chg="mod">
          <ac:chgData name="Solomon Trainin" userId="2fd97090-6d93-40b2-beb7-666ebb440730" providerId="ADAL" clId="{C5A26A34-44F2-44FC-A00B-F6A52011EE84}" dt="2024-11-08T15:33:30.540" v="144" actId="6549"/>
          <ac:spMkLst>
            <pc:docMk/>
            <pc:sldMk cId="1226216353" sldId="338"/>
            <ac:spMk id="2" creationId="{EB052977-2D41-0600-42DB-8D2BFDA018E1}"/>
          </ac:spMkLst>
        </pc:spChg>
        <pc:spChg chg="mod">
          <ac:chgData name="Solomon Trainin" userId="2fd97090-6d93-40b2-beb7-666ebb440730" providerId="ADAL" clId="{C5A26A34-44F2-44FC-A00B-F6A52011EE84}" dt="2024-11-08T15:34:11.900" v="148" actId="2711"/>
          <ac:spMkLst>
            <pc:docMk/>
            <pc:sldMk cId="1226216353" sldId="338"/>
            <ac:spMk id="3" creationId="{3C61DC95-E04A-C2EF-58B6-252E781BC093}"/>
          </ac:spMkLst>
        </pc:spChg>
      </pc:sldChg>
      <pc:sldChg chg="modSp add mod">
        <pc:chgData name="Solomon Trainin" userId="2fd97090-6d93-40b2-beb7-666ebb440730" providerId="ADAL" clId="{C5A26A34-44F2-44FC-A00B-F6A52011EE84}" dt="2024-11-08T16:02:33.601" v="249" actId="14100"/>
        <pc:sldMkLst>
          <pc:docMk/>
          <pc:sldMk cId="312117303" sldId="339"/>
        </pc:sldMkLst>
        <pc:spChg chg="mod">
          <ac:chgData name="Solomon Trainin" userId="2fd97090-6d93-40b2-beb7-666ebb440730" providerId="ADAL" clId="{C5A26A34-44F2-44FC-A00B-F6A52011EE84}" dt="2024-11-08T16:02:33.601" v="249" actId="14100"/>
          <ac:spMkLst>
            <pc:docMk/>
            <pc:sldMk cId="312117303" sldId="339"/>
            <ac:spMk id="2" creationId="{071152DB-A32A-96DF-BE99-B6FD01BAC74D}"/>
          </ac:spMkLst>
        </pc:spChg>
        <pc:spChg chg="mod">
          <ac:chgData name="Solomon Trainin" userId="2fd97090-6d93-40b2-beb7-666ebb440730" providerId="ADAL" clId="{C5A26A34-44F2-44FC-A00B-F6A52011EE84}" dt="2024-11-08T16:02:27.810" v="248" actId="1076"/>
          <ac:spMkLst>
            <pc:docMk/>
            <pc:sldMk cId="312117303" sldId="339"/>
            <ac:spMk id="3" creationId="{0DA34FD9-C239-0D12-55B3-C5697159000A}"/>
          </ac:spMkLst>
        </pc:spChg>
      </pc:sldChg>
      <pc:sldChg chg="addSp delSp modSp add mod">
        <pc:chgData name="Solomon Trainin" userId="2fd97090-6d93-40b2-beb7-666ebb440730" providerId="ADAL" clId="{C5A26A34-44F2-44FC-A00B-F6A52011EE84}" dt="2024-11-08T15:58:00.180" v="231" actId="478"/>
        <pc:sldMkLst>
          <pc:docMk/>
          <pc:sldMk cId="876352828" sldId="340"/>
        </pc:sldMkLst>
        <pc:spChg chg="mod">
          <ac:chgData name="Solomon Trainin" userId="2fd97090-6d93-40b2-beb7-666ebb440730" providerId="ADAL" clId="{C5A26A34-44F2-44FC-A00B-F6A52011EE84}" dt="2024-11-08T15:47:07.563" v="194" actId="1076"/>
          <ac:spMkLst>
            <pc:docMk/>
            <pc:sldMk cId="876352828" sldId="340"/>
            <ac:spMk id="2" creationId="{A80C37ED-CC9E-9C59-9419-EAB38DE0EE3D}"/>
          </ac:spMkLst>
        </pc:spChg>
        <pc:spChg chg="mod">
          <ac:chgData name="Solomon Trainin" userId="2fd97090-6d93-40b2-beb7-666ebb440730" providerId="ADAL" clId="{C5A26A34-44F2-44FC-A00B-F6A52011EE84}" dt="2024-11-08T15:50:22.882" v="206" actId="20577"/>
          <ac:spMkLst>
            <pc:docMk/>
            <pc:sldMk cId="876352828" sldId="340"/>
            <ac:spMk id="3" creationId="{C9E1E266-0BE1-F0D6-9302-8927F968C5D4}"/>
          </ac:spMkLst>
        </pc:spChg>
        <pc:spChg chg="add del mod">
          <ac:chgData name="Solomon Trainin" userId="2fd97090-6d93-40b2-beb7-666ebb440730" providerId="ADAL" clId="{C5A26A34-44F2-44FC-A00B-F6A52011EE84}" dt="2024-11-08T15:58:00.180" v="231" actId="478"/>
          <ac:spMkLst>
            <pc:docMk/>
            <pc:sldMk cId="876352828" sldId="340"/>
            <ac:spMk id="7" creationId="{D963BC35-9194-DCC1-E529-073411F746CD}"/>
          </ac:spMkLst>
        </pc:spChg>
        <pc:spChg chg="add del mod">
          <ac:chgData name="Solomon Trainin" userId="2fd97090-6d93-40b2-beb7-666ebb440730" providerId="ADAL" clId="{C5A26A34-44F2-44FC-A00B-F6A52011EE84}" dt="2024-11-08T15:57:46.928" v="229" actId="478"/>
          <ac:spMkLst>
            <pc:docMk/>
            <pc:sldMk cId="876352828" sldId="340"/>
            <ac:spMk id="8" creationId="{17947DCF-3B42-77E8-02B5-D53A5BA896AB}"/>
          </ac:spMkLst>
        </pc:spChg>
      </pc:sldChg>
      <pc:sldMasterChg chg="modSp mod">
        <pc:chgData name="Solomon Trainin" userId="2fd97090-6d93-40b2-beb7-666ebb440730" providerId="ADAL" clId="{C5A26A34-44F2-44FC-A00B-F6A52011EE84}" dt="2024-11-08T15:07:07.134" v="9" actId="20577"/>
        <pc:sldMasterMkLst>
          <pc:docMk/>
          <pc:sldMasterMk cId="0" sldId="2147483648"/>
        </pc:sldMasterMkLst>
        <pc:spChg chg="mod">
          <ac:chgData name="Solomon Trainin" userId="2fd97090-6d93-40b2-beb7-666ebb440730" providerId="ADAL" clId="{C5A26A34-44F2-44FC-A00B-F6A52011EE84}" dt="2024-11-08T15:07:07.134" v="9" actId="20577"/>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aa-ET"/>
              <a:t>November 2024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802.11-24/1189r2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aa-ET"/>
              <a:t>November 2024</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802.11-24/1189r2</a:t>
            </a:r>
          </a:p>
        </p:txBody>
      </p:sp>
      <p:sp>
        <p:nvSpPr>
          <p:cNvPr id="5" name="Rectangle 3"/>
          <p:cNvSpPr>
            <a:spLocks noGrp="1" noChangeArrowheads="1"/>
          </p:cNvSpPr>
          <p:nvPr>
            <p:ph type="dt"/>
          </p:nvPr>
        </p:nvSpPr>
        <p:spPr>
          <a:ln/>
        </p:spPr>
        <p:txBody>
          <a:bodyPr/>
          <a:lstStyle/>
          <a:p>
            <a:r>
              <a:rPr lang="aa-ET"/>
              <a:t>November 2024</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802.11-24/1189r2</a:t>
            </a:r>
          </a:p>
        </p:txBody>
      </p:sp>
      <p:sp>
        <p:nvSpPr>
          <p:cNvPr id="5" name="Rectangle 3"/>
          <p:cNvSpPr>
            <a:spLocks noGrp="1" noChangeArrowheads="1"/>
          </p:cNvSpPr>
          <p:nvPr>
            <p:ph type="dt"/>
          </p:nvPr>
        </p:nvSpPr>
        <p:spPr>
          <a:ln/>
        </p:spPr>
        <p:txBody>
          <a:bodyPr/>
          <a:lstStyle/>
          <a:p>
            <a:r>
              <a:rPr lang="aa-ET"/>
              <a:t>November 2024</a:t>
            </a:r>
            <a:endParaRPr lang="en-US"/>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aa-ET"/>
              <a:t>November 2024</a:t>
            </a:r>
            <a:endParaRPr lang="en-GB" dirty="0"/>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aa-ET"/>
              <a:t>November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aa-ET"/>
              <a:t>November 2024</a:t>
            </a:r>
            <a:endParaRPr lang="en-GB"/>
          </a:p>
        </p:txBody>
      </p:sp>
      <p:sp>
        <p:nvSpPr>
          <p:cNvPr id="6" name="Footer Placeholder 5"/>
          <p:cNvSpPr>
            <a:spLocks noGrp="1"/>
          </p:cNvSpPr>
          <p:nvPr>
            <p:ph type="ftr" idx="11"/>
          </p:nvPr>
        </p:nvSpPr>
        <p:spPr/>
        <p:txBody>
          <a:bodyPr/>
          <a:lstStyle>
            <a:lvl1pPr>
              <a:defRPr/>
            </a:lvl1pPr>
          </a:lstStyle>
          <a:p>
            <a:r>
              <a:rPr lang="en-GB"/>
              <a:t>Solomon Trainin, Wiliot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aa-ET"/>
              <a:t>November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Solomon Trainin, Wiliot</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aa-ET"/>
              <a:t>November 2024</a:t>
            </a:r>
            <a:endParaRPr lang="en-GB"/>
          </a:p>
        </p:txBody>
      </p:sp>
      <p:sp>
        <p:nvSpPr>
          <p:cNvPr id="4" name="Footer Placeholder 3"/>
          <p:cNvSpPr>
            <a:spLocks noGrp="1"/>
          </p:cNvSpPr>
          <p:nvPr>
            <p:ph type="ftr" idx="11"/>
          </p:nvPr>
        </p:nvSpPr>
        <p:spPr/>
        <p:txBody>
          <a:bodyPr/>
          <a:lstStyle>
            <a:lvl1pPr>
              <a:defRPr/>
            </a:lvl1pPr>
          </a:lstStyle>
          <a:p>
            <a:r>
              <a:rPr lang="en-GB"/>
              <a:t>Solomon Trainin, Wiliot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aa-ET"/>
              <a:t>November 2024</a:t>
            </a:r>
            <a:endParaRPr lang="en-GB"/>
          </a:p>
        </p:txBody>
      </p:sp>
      <p:sp>
        <p:nvSpPr>
          <p:cNvPr id="3" name="Footer Placeholder 2"/>
          <p:cNvSpPr>
            <a:spLocks noGrp="1"/>
          </p:cNvSpPr>
          <p:nvPr>
            <p:ph type="ftr" idx="11"/>
          </p:nvPr>
        </p:nvSpPr>
        <p:spPr/>
        <p:txBody>
          <a:bodyPr/>
          <a:lstStyle>
            <a:lvl1pPr>
              <a:defRPr/>
            </a:lvl1pPr>
          </a:lstStyle>
          <a:p>
            <a:r>
              <a:rPr lang="en-GB"/>
              <a:t>Solomon Trainin, Wiliot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November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aa-ET"/>
              <a:t>November 2024</a:t>
            </a:r>
            <a:endParaRPr lang="en-GB"/>
          </a:p>
        </p:txBody>
      </p:sp>
      <p:sp>
        <p:nvSpPr>
          <p:cNvPr id="5" name="Footer Placeholder 4"/>
          <p:cNvSpPr>
            <a:spLocks noGrp="1"/>
          </p:cNvSpPr>
          <p:nvPr>
            <p:ph type="ftr" idx="11"/>
          </p:nvPr>
        </p:nvSpPr>
        <p:spPr/>
        <p:txBody>
          <a:bodyPr/>
          <a:lstStyle>
            <a:lvl1pPr>
              <a:defRPr/>
            </a:lvl1pPr>
          </a:lstStyle>
          <a:p>
            <a:r>
              <a:rPr lang="en-GB"/>
              <a:t>Solomon Trainin, Wiliot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aa-ET"/>
              <a:t>November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Solomon Trainin, Wiliot</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86757" y="672673"/>
            <a:ext cx="10363200" cy="96070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Wireless connectivity challenges for AMP only IoT STA under 802.11 specification</a:t>
            </a:r>
          </a:p>
        </p:txBody>
      </p:sp>
      <p:sp>
        <p:nvSpPr>
          <p:cNvPr id="3074" name="Rectangle 2"/>
          <p:cNvSpPr>
            <a:spLocks noGrp="1" noChangeArrowheads="1"/>
          </p:cNvSpPr>
          <p:nvPr>
            <p:ph type="subTitle" idx="1"/>
          </p:nvPr>
        </p:nvSpPr>
        <p:spPr>
          <a:xfrm>
            <a:off x="1862931" y="174255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2024-11-05</a:t>
            </a:r>
          </a:p>
        </p:txBody>
      </p:sp>
      <p:sp>
        <p:nvSpPr>
          <p:cNvPr id="6" name="Date Placeholder 3"/>
          <p:cNvSpPr>
            <a:spLocks noGrp="1"/>
          </p:cNvSpPr>
          <p:nvPr>
            <p:ph type="dt" idx="10"/>
          </p:nvPr>
        </p:nvSpPr>
        <p:spPr/>
        <p:txBody>
          <a:bodyPr/>
          <a:lstStyle/>
          <a:p>
            <a:r>
              <a:rPr lang="aa-ET"/>
              <a:t>November 2024</a:t>
            </a:r>
            <a:endParaRPr lang="en-GB" dirty="0"/>
          </a:p>
        </p:txBody>
      </p:sp>
      <p:sp>
        <p:nvSpPr>
          <p:cNvPr id="7" name="Footer Placeholder 4"/>
          <p:cNvSpPr>
            <a:spLocks noGrp="1"/>
          </p:cNvSpPr>
          <p:nvPr>
            <p:ph type="ftr" idx="11"/>
          </p:nvPr>
        </p:nvSpPr>
        <p:spPr/>
        <p:txBody>
          <a:bodyPr/>
          <a:lstStyle/>
          <a:p>
            <a:r>
              <a:rPr lang="en-GB"/>
              <a:t>Solomon Trainin, Wiliot</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7173996"/>
              </p:ext>
            </p:extLst>
          </p:nvPr>
        </p:nvGraphicFramePr>
        <p:xfrm>
          <a:off x="1096963" y="2624138"/>
          <a:ext cx="10256837" cy="2270125"/>
        </p:xfrm>
        <a:graphic>
          <a:graphicData uri="http://schemas.openxmlformats.org/presentationml/2006/ole">
            <mc:AlternateContent xmlns:mc="http://schemas.openxmlformats.org/markup-compatibility/2006">
              <mc:Choice xmlns:v="urn:schemas-microsoft-com:vml" Requires="v">
                <p:oleObj spid="_x0000_s1026" name="Document" r:id="rId4" imgW="10986072" imgH="2435647" progId="Word.Document.8">
                  <p:embed/>
                </p:oleObj>
              </mc:Choice>
              <mc:Fallback>
                <p:oleObj name="Document" r:id="rId4" imgW="10986072" imgH="2435647" progId="Word.Document.8">
                  <p:embed/>
                  <p:pic>
                    <p:nvPicPr>
                      <p:cNvPr id="3075" name="Object 3"/>
                      <p:cNvPicPr>
                        <a:picLocks noChangeAspect="1" noChangeArrowheads="1"/>
                      </p:cNvPicPr>
                      <p:nvPr/>
                    </p:nvPicPr>
                    <p:blipFill>
                      <a:blip r:embed="rId5"/>
                      <a:srcRect/>
                      <a:stretch>
                        <a:fillRect/>
                      </a:stretch>
                    </p:blipFill>
                    <p:spPr bwMode="auto">
                      <a:xfrm>
                        <a:off x="1096963" y="2624138"/>
                        <a:ext cx="10256837" cy="22701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43D6E6-761C-CDB5-3931-F72966027143}"/>
              </a:ext>
            </a:extLst>
          </p:cNvPr>
          <p:cNvSpPr>
            <a:spLocks noGrp="1"/>
          </p:cNvSpPr>
          <p:nvPr>
            <p:ph type="ctrTitle"/>
          </p:nvPr>
        </p:nvSpPr>
        <p:spPr>
          <a:xfrm>
            <a:off x="767408" y="1124745"/>
            <a:ext cx="10363200" cy="648071"/>
          </a:xfrm>
        </p:spPr>
        <p:txBody>
          <a:bodyPr/>
          <a:lstStyle/>
          <a:p>
            <a:r>
              <a:rPr lang="en-US" sz="3200" b="1" i="0" u="none" strike="noStrike" baseline="0" dirty="0"/>
              <a:t>Complexity of the State transition diagram</a:t>
            </a:r>
            <a:endParaRPr lang="aa-ET" dirty="0"/>
          </a:p>
        </p:txBody>
      </p:sp>
      <p:sp>
        <p:nvSpPr>
          <p:cNvPr id="3" name="Subtitle 2">
            <a:extLst>
              <a:ext uri="{FF2B5EF4-FFF2-40B4-BE49-F238E27FC236}">
                <a16:creationId xmlns:a16="http://schemas.microsoft.com/office/drawing/2014/main" xmlns="" id="{305CFE20-78D2-E243-1F35-630F270837B3}"/>
              </a:ext>
            </a:extLst>
          </p:cNvPr>
          <p:cNvSpPr>
            <a:spLocks noGrp="1"/>
          </p:cNvSpPr>
          <p:nvPr>
            <p:ph type="subTitle" idx="1"/>
          </p:nvPr>
        </p:nvSpPr>
        <p:spPr>
          <a:xfrm>
            <a:off x="820111" y="2090514"/>
            <a:ext cx="10363200" cy="3858766"/>
          </a:xfrm>
        </p:spPr>
        <p:txBody>
          <a:bodyPr/>
          <a:lstStyle/>
          <a:p>
            <a:pPr marL="457200" indent="-457200" algn="l">
              <a:buFont typeface="+mj-lt"/>
              <a:buAutoNum type="arabicPeriod"/>
            </a:pPr>
            <a:r>
              <a:rPr lang="en-US" dirty="0"/>
              <a:t>The association and secure authentication procedure consists of several steps. The procedure involves the exchange of 5 messages from each side. At each step, the AP STA's response may not be instantaneous. Thus, the non-AP STA must store intermediate results.</a:t>
            </a:r>
          </a:p>
          <a:p>
            <a:pPr marL="457200" indent="-457200" algn="l">
              <a:buFont typeface="+mj-lt"/>
              <a:buAutoNum type="arabicPeriod"/>
            </a:pPr>
            <a:r>
              <a:rPr lang="en-US" dirty="0"/>
              <a:t>Once a non-AP STA associates with a BSS infrastructure, it maintains state of associated for a long time, even in low power state. The time spent in the association state can be significantly longer than the time required for association.</a:t>
            </a:r>
          </a:p>
          <a:p>
            <a:pPr marL="457200" indent="-457200" algn="l">
              <a:buFont typeface="+mj-lt"/>
              <a:buAutoNum type="arabicPeriod"/>
            </a:pPr>
            <a:r>
              <a:rPr lang="en-US" dirty="0"/>
              <a:t>An AP STA is always aware of the power state of its associated non-AP STA.</a:t>
            </a:r>
            <a:endParaRPr lang="aa-ET" dirty="0"/>
          </a:p>
        </p:txBody>
      </p:sp>
      <p:sp>
        <p:nvSpPr>
          <p:cNvPr id="4" name="Date Placeholder 3">
            <a:extLst>
              <a:ext uri="{FF2B5EF4-FFF2-40B4-BE49-F238E27FC236}">
                <a16:creationId xmlns:a16="http://schemas.microsoft.com/office/drawing/2014/main" xmlns="" id="{5F7D035C-B86D-612A-6B1C-6564BCFB9F76}"/>
              </a:ext>
            </a:extLst>
          </p:cNvPr>
          <p:cNvSpPr>
            <a:spLocks noGrp="1"/>
          </p:cNvSpPr>
          <p:nvPr>
            <p:ph type="dt" idx="10"/>
          </p:nvPr>
        </p:nvSpPr>
        <p:spPr/>
        <p:txBody>
          <a:bodyPr/>
          <a:lstStyle/>
          <a:p>
            <a:r>
              <a:rPr lang="aa-ET"/>
              <a:t>November 2024</a:t>
            </a:r>
            <a:endParaRPr lang="en-GB" dirty="0"/>
          </a:p>
        </p:txBody>
      </p:sp>
      <p:sp>
        <p:nvSpPr>
          <p:cNvPr id="5" name="Footer Placeholder 4">
            <a:extLst>
              <a:ext uri="{FF2B5EF4-FFF2-40B4-BE49-F238E27FC236}">
                <a16:creationId xmlns:a16="http://schemas.microsoft.com/office/drawing/2014/main" xmlns="" id="{221C7E23-3BC9-50A6-C2CE-741C8B011B3D}"/>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xmlns="" id="{51252E86-7F78-4C9E-F2F4-ED9CC322A855}"/>
              </a:ext>
            </a:extLst>
          </p:cNvPr>
          <p:cNvSpPr>
            <a:spLocks noGrp="1"/>
          </p:cNvSpPr>
          <p:nvPr>
            <p:ph type="sldNum" idx="12"/>
          </p:nvPr>
        </p:nvSpPr>
        <p:spPr/>
        <p:txBody>
          <a:bodyPr/>
          <a:lstStyle/>
          <a:p>
            <a:r>
              <a:rPr lang="en-GB"/>
              <a:t>Slide </a:t>
            </a:r>
            <a:fld id="{DE40C9FC-4879-4F20-9ECA-A574A90476B7}" type="slidenum">
              <a:rPr lang="en-GB" smtClean="0"/>
              <a:pPr/>
              <a:t>10</a:t>
            </a:fld>
            <a:endParaRPr lang="en-GB"/>
          </a:p>
        </p:txBody>
      </p:sp>
    </p:spTree>
    <p:extLst>
      <p:ext uri="{BB962C8B-B14F-4D97-AF65-F5344CB8AC3E}">
        <p14:creationId xmlns:p14="http://schemas.microsoft.com/office/powerpoint/2010/main" val="1269933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BEF2DE-54F4-BD58-A667-3404D4045ED7}"/>
              </a:ext>
            </a:extLst>
          </p:cNvPr>
          <p:cNvSpPr>
            <a:spLocks noGrp="1"/>
          </p:cNvSpPr>
          <p:nvPr>
            <p:ph type="title"/>
          </p:nvPr>
        </p:nvSpPr>
        <p:spPr>
          <a:xfrm>
            <a:off x="695831" y="763586"/>
            <a:ext cx="10798223" cy="865214"/>
          </a:xfrm>
        </p:spPr>
        <p:txBody>
          <a:bodyPr/>
          <a:lstStyle/>
          <a:p>
            <a:r>
              <a:rPr lang="en-US" sz="2800" dirty="0">
                <a:latin typeface="+mn-lt"/>
              </a:rPr>
              <a:t>Impact of State Transition Diagram on AMP-only IoT STA</a:t>
            </a:r>
            <a:endParaRPr lang="aa-ET" dirty="0">
              <a:latin typeface="+mn-lt"/>
            </a:endParaRPr>
          </a:p>
        </p:txBody>
      </p:sp>
      <p:sp>
        <p:nvSpPr>
          <p:cNvPr id="3" name="Content Placeholder 2">
            <a:extLst>
              <a:ext uri="{FF2B5EF4-FFF2-40B4-BE49-F238E27FC236}">
                <a16:creationId xmlns:a16="http://schemas.microsoft.com/office/drawing/2014/main" xmlns="" id="{BEA25C4E-2C34-1BF2-C225-A9753B8658FD}"/>
              </a:ext>
            </a:extLst>
          </p:cNvPr>
          <p:cNvSpPr>
            <a:spLocks noGrp="1"/>
          </p:cNvSpPr>
          <p:nvPr>
            <p:ph idx="1"/>
          </p:nvPr>
        </p:nvSpPr>
        <p:spPr>
          <a:xfrm>
            <a:off x="908637" y="1844824"/>
            <a:ext cx="10798222" cy="4176464"/>
          </a:xfrm>
        </p:spPr>
        <p:txBody>
          <a:bodyPr/>
          <a:lstStyle/>
          <a:p>
            <a:pPr>
              <a:buFont typeface="Arial" panose="020B0604020202020204" pitchFamily="34" charset="0"/>
              <a:buChar char="•"/>
            </a:pPr>
            <a:r>
              <a:rPr lang="en-US" dirty="0"/>
              <a:t>The size and content of the frames used for state transitions require such energy expenditures for receiving/transmitting and storing the contents of these frames that may be prohibitive for some types of AMP-only IoT STA.</a:t>
            </a:r>
          </a:p>
          <a:p>
            <a:pPr>
              <a:buFont typeface="Arial" panose="020B0604020202020204" pitchFamily="34" charset="0"/>
              <a:buChar char="•"/>
            </a:pPr>
            <a:r>
              <a:rPr lang="en-US" dirty="0"/>
              <a:t>The energy harvesting mechanism cannot guarantee that the AMP-only IoT STA has enough energy to perform the association/authentication steps and maintain memory to save the association state.</a:t>
            </a:r>
          </a:p>
          <a:p>
            <a:pPr>
              <a:buFont typeface="Arial" panose="020B0604020202020204" pitchFamily="34" charset="0"/>
              <a:buChar char="•"/>
            </a:pPr>
            <a:r>
              <a:rPr lang="en-US" dirty="0"/>
              <a:t>The energy harvesting mechanism cannot guarantee that the AMP-only IoT STA will notify the AP STA when the device is running low on energy, and the AP STA has no means to prevent sudden and frequent disassociations under such circumstances.</a:t>
            </a:r>
          </a:p>
          <a:p>
            <a:pPr>
              <a:buFont typeface="Arial" panose="020B0604020202020204" pitchFamily="34" charset="0"/>
              <a:buChar char="•"/>
            </a:pPr>
            <a:endParaRPr lang="aa-ET" dirty="0"/>
          </a:p>
        </p:txBody>
      </p:sp>
      <p:sp>
        <p:nvSpPr>
          <p:cNvPr id="4" name="Slide Number Placeholder 3">
            <a:extLst>
              <a:ext uri="{FF2B5EF4-FFF2-40B4-BE49-F238E27FC236}">
                <a16:creationId xmlns:a16="http://schemas.microsoft.com/office/drawing/2014/main" xmlns="" id="{F1E40599-2675-B552-D537-7B5A34BE574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xmlns="" id="{A8843710-1B56-E6E4-A244-05EBFCC601D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EEA5C2C1-E447-F8BB-6E8A-16B71B6F07D1}"/>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25427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D8994D-5BB7-F206-0758-D445BFD3824F}"/>
              </a:ext>
            </a:extLst>
          </p:cNvPr>
          <p:cNvSpPr>
            <a:spLocks noGrp="1"/>
          </p:cNvSpPr>
          <p:nvPr>
            <p:ph type="ctrTitle"/>
          </p:nvPr>
        </p:nvSpPr>
        <p:spPr>
          <a:xfrm>
            <a:off x="611718" y="854811"/>
            <a:ext cx="5181600" cy="1929546"/>
          </a:xfrm>
        </p:spPr>
        <p:txBody>
          <a:bodyPr/>
          <a:lstStyle/>
          <a:p>
            <a:r>
              <a:rPr lang="en-US" dirty="0"/>
              <a:t>An example of how to allow AMP-only IoT STA to access the distribution system</a:t>
            </a:r>
            <a:endParaRPr lang="aa-ET" dirty="0"/>
          </a:p>
        </p:txBody>
      </p:sp>
      <p:sp>
        <p:nvSpPr>
          <p:cNvPr id="4" name="Date Placeholder 3">
            <a:extLst>
              <a:ext uri="{FF2B5EF4-FFF2-40B4-BE49-F238E27FC236}">
                <a16:creationId xmlns:a16="http://schemas.microsoft.com/office/drawing/2014/main" xmlns="" id="{2E9F8D37-0EA2-0EAD-3AA8-B42B83010249}"/>
              </a:ext>
            </a:extLst>
          </p:cNvPr>
          <p:cNvSpPr>
            <a:spLocks noGrp="1"/>
          </p:cNvSpPr>
          <p:nvPr>
            <p:ph type="dt" idx="10"/>
          </p:nvPr>
        </p:nvSpPr>
        <p:spPr/>
        <p:txBody>
          <a:bodyPr/>
          <a:lstStyle/>
          <a:p>
            <a:r>
              <a:rPr lang="aa-ET"/>
              <a:t>November 2024</a:t>
            </a:r>
            <a:endParaRPr lang="en-GB" dirty="0"/>
          </a:p>
        </p:txBody>
      </p:sp>
      <p:sp>
        <p:nvSpPr>
          <p:cNvPr id="5" name="Footer Placeholder 4">
            <a:extLst>
              <a:ext uri="{FF2B5EF4-FFF2-40B4-BE49-F238E27FC236}">
                <a16:creationId xmlns:a16="http://schemas.microsoft.com/office/drawing/2014/main" xmlns="" id="{FACFFDE7-0F4B-B59C-F45C-C0B2810B1609}"/>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xmlns="" id="{6A3D4C3D-47BB-9AAB-F13A-85C91B3D4C97}"/>
              </a:ext>
            </a:extLst>
          </p:cNvPr>
          <p:cNvSpPr>
            <a:spLocks noGrp="1"/>
          </p:cNvSpPr>
          <p:nvPr>
            <p:ph type="sldNum" idx="12"/>
          </p:nvPr>
        </p:nvSpPr>
        <p:spPr/>
        <p:txBody>
          <a:bodyPr/>
          <a:lstStyle/>
          <a:p>
            <a:r>
              <a:rPr lang="en-GB"/>
              <a:t>Slide </a:t>
            </a:r>
            <a:fld id="{DE40C9FC-4879-4F20-9ECA-A574A90476B7}" type="slidenum">
              <a:rPr lang="en-GB" smtClean="0"/>
              <a:pPr/>
              <a:t>12</a:t>
            </a:fld>
            <a:endParaRPr lang="en-GB"/>
          </a:p>
        </p:txBody>
      </p:sp>
      <p:pic>
        <p:nvPicPr>
          <p:cNvPr id="9" name="Picture 8">
            <a:extLst>
              <a:ext uri="{FF2B5EF4-FFF2-40B4-BE49-F238E27FC236}">
                <a16:creationId xmlns:a16="http://schemas.microsoft.com/office/drawing/2014/main" xmlns="" id="{7AC4DD11-BF39-30C9-E1E7-4A3DBE7DDD5F}"/>
              </a:ext>
            </a:extLst>
          </p:cNvPr>
          <p:cNvPicPr>
            <a:picLocks noChangeAspect="1"/>
          </p:cNvPicPr>
          <p:nvPr/>
        </p:nvPicPr>
        <p:blipFill>
          <a:blip r:embed="rId2"/>
          <a:stretch>
            <a:fillRect/>
          </a:stretch>
        </p:blipFill>
        <p:spPr>
          <a:xfrm>
            <a:off x="5911061" y="748735"/>
            <a:ext cx="5683812" cy="5472608"/>
          </a:xfrm>
          <a:prstGeom prst="rect">
            <a:avLst/>
          </a:prstGeom>
          <a:noFill/>
          <a:ln>
            <a:solidFill>
              <a:schemeClr val="tx1"/>
            </a:solidFill>
          </a:ln>
        </p:spPr>
      </p:pic>
      <p:sp>
        <p:nvSpPr>
          <p:cNvPr id="11" name="Rectangle 10">
            <a:extLst>
              <a:ext uri="{FF2B5EF4-FFF2-40B4-BE49-F238E27FC236}">
                <a16:creationId xmlns:a16="http://schemas.microsoft.com/office/drawing/2014/main" xmlns="" id="{72EA206D-D9A6-D90D-3DFB-451F3E9CEB6B}"/>
              </a:ext>
            </a:extLst>
          </p:cNvPr>
          <p:cNvSpPr/>
          <p:nvPr/>
        </p:nvSpPr>
        <p:spPr bwMode="auto">
          <a:xfrm>
            <a:off x="8976320" y="5085184"/>
            <a:ext cx="1080120" cy="64807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 capable Non-AP STA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sp>
        <p:nvSpPr>
          <p:cNvPr id="12" name="Rectangle 11">
            <a:extLst>
              <a:ext uri="{FF2B5EF4-FFF2-40B4-BE49-F238E27FC236}">
                <a16:creationId xmlns:a16="http://schemas.microsoft.com/office/drawing/2014/main" xmlns="" id="{32EFC2F0-FD58-B87D-056C-8DD02D317654}"/>
              </a:ext>
            </a:extLst>
          </p:cNvPr>
          <p:cNvSpPr/>
          <p:nvPr/>
        </p:nvSpPr>
        <p:spPr bwMode="auto">
          <a:xfrm>
            <a:off x="10419485" y="5121188"/>
            <a:ext cx="882834" cy="57606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AMP-only IoT STA </a:t>
            </a:r>
            <a:endParaRPr kumimoji="0" lang="aa-ET" sz="1200" b="0" i="0" u="none" strike="noStrike" cap="none" normalizeH="0" baseline="0" dirty="0">
              <a:ln>
                <a:noFill/>
              </a:ln>
              <a:solidFill>
                <a:schemeClr val="tx1"/>
              </a:solidFill>
              <a:effectLst/>
              <a:latin typeface="Times New Roman" pitchFamily="16" charset="0"/>
              <a:ea typeface="MS Gothic" charset="-128"/>
            </a:endParaRPr>
          </a:p>
        </p:txBody>
      </p:sp>
      <p:cxnSp>
        <p:nvCxnSpPr>
          <p:cNvPr id="14" name="Straight Arrow Connector 13">
            <a:extLst>
              <a:ext uri="{FF2B5EF4-FFF2-40B4-BE49-F238E27FC236}">
                <a16:creationId xmlns:a16="http://schemas.microsoft.com/office/drawing/2014/main" xmlns="" id="{A5C44F6C-C065-A8A6-A22C-1D4E6384658E}"/>
              </a:ext>
            </a:extLst>
          </p:cNvPr>
          <p:cNvCxnSpPr>
            <a:stCxn id="11" idx="3"/>
            <a:endCxn id="12" idx="1"/>
          </p:cNvCxnSpPr>
          <p:nvPr/>
        </p:nvCxnSpPr>
        <p:spPr bwMode="auto">
          <a:xfrm>
            <a:off x="10056440" y="5409220"/>
            <a:ext cx="36304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8" name="TextBox 17">
            <a:extLst>
              <a:ext uri="{FF2B5EF4-FFF2-40B4-BE49-F238E27FC236}">
                <a16:creationId xmlns:a16="http://schemas.microsoft.com/office/drawing/2014/main" xmlns="" id="{EC10F033-A76F-F7F2-14D9-560D06B99B2A}"/>
              </a:ext>
            </a:extLst>
          </p:cNvPr>
          <p:cNvSpPr txBox="1"/>
          <p:nvPr/>
        </p:nvSpPr>
        <p:spPr>
          <a:xfrm>
            <a:off x="525791" y="2924944"/>
            <a:ext cx="5014950" cy="3785652"/>
          </a:xfrm>
          <a:prstGeom prst="rect">
            <a:avLst/>
          </a:prstGeom>
          <a:noFill/>
        </p:spPr>
        <p:txBody>
          <a:bodyPr wrap="square">
            <a:spAutoFit/>
          </a:bodyPr>
          <a:lstStyle/>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AMP-only IoT STA communicates with AMP-capable non-AP STA - no association required</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AMP-only IoT STA uses frames other than the data type frames to deliver information to AMP-capable non-AP STA</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AMP-capable non-AP STA converts information from AMP-only IoT STA into data frames and delivers the frames to the AP with which it is associated.</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r>
              <a:rPr lang="en-US" sz="1800" dirty="0">
                <a:solidFill>
                  <a:schemeClr val="tx1"/>
                </a:solidFill>
              </a:rPr>
              <a:t>Another proposal is that non-associated access functionality is integrated into AMP-capable AP STA</a:t>
            </a:r>
          </a:p>
          <a:p>
            <a:pPr marL="342900" indent="-342900">
              <a:buFont typeface="Arial" panose="020B0604020202020204" pitchFamily="34" charset="0"/>
              <a:buChar char="•"/>
              <a:tabLst>
                <a:tab pos="0" algn="l"/>
                <a:tab pos="1827213" algn="l"/>
                <a:tab pos="2741613" algn="l"/>
                <a:tab pos="3656013" algn="l"/>
                <a:tab pos="4570413" algn="l"/>
                <a:tab pos="5484813" algn="l"/>
                <a:tab pos="6399213" algn="l"/>
                <a:tab pos="7313613" algn="l"/>
                <a:tab pos="8228013" algn="l"/>
                <a:tab pos="9142413" algn="l"/>
                <a:tab pos="10056813" algn="l"/>
              </a:tabLst>
            </a:pPr>
            <a:endParaRPr lang="aa-ET" sz="2400" dirty="0">
              <a:solidFill>
                <a:schemeClr val="tx1"/>
              </a:solidFill>
            </a:endParaRPr>
          </a:p>
        </p:txBody>
      </p:sp>
      <p:sp>
        <p:nvSpPr>
          <p:cNvPr id="7" name="TextBox 6">
            <a:extLst>
              <a:ext uri="{FF2B5EF4-FFF2-40B4-BE49-F238E27FC236}">
                <a16:creationId xmlns:a16="http://schemas.microsoft.com/office/drawing/2014/main" xmlns="" id="{E93AE9DA-DE3A-7B8A-1CCF-82E3EB226F6A}"/>
              </a:ext>
            </a:extLst>
          </p:cNvPr>
          <p:cNvSpPr txBox="1"/>
          <p:nvPr/>
        </p:nvSpPr>
        <p:spPr>
          <a:xfrm>
            <a:off x="6960096" y="6021288"/>
            <a:ext cx="1224136" cy="200055"/>
          </a:xfrm>
          <a:prstGeom prst="rect">
            <a:avLst/>
          </a:prstGeom>
          <a:solidFill>
            <a:schemeClr val="bg1"/>
          </a:solidFill>
        </p:spPr>
        <p:txBody>
          <a:bodyPr wrap="square" rtlCol="0">
            <a:spAutoFit/>
          </a:bodyPr>
          <a:lstStyle/>
          <a:p>
            <a:endParaRPr lang="aa-ET" sz="700" dirty="0"/>
          </a:p>
        </p:txBody>
      </p:sp>
      <p:sp>
        <p:nvSpPr>
          <p:cNvPr id="3" name="Oval 2"/>
          <p:cNvSpPr/>
          <p:nvPr/>
        </p:nvSpPr>
        <p:spPr bwMode="auto">
          <a:xfrm>
            <a:off x="9696401" y="4869160"/>
            <a:ext cx="1898472" cy="1152127"/>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TextBox 14"/>
          <p:cNvSpPr txBox="1"/>
          <p:nvPr/>
        </p:nvSpPr>
        <p:spPr>
          <a:xfrm>
            <a:off x="10416481" y="4223203"/>
            <a:ext cx="1080120" cy="430887"/>
          </a:xfrm>
          <a:prstGeom prst="rect">
            <a:avLst/>
          </a:prstGeom>
          <a:noFill/>
          <a:ln>
            <a:solidFill>
              <a:schemeClr val="tx1"/>
            </a:solidFill>
          </a:ln>
        </p:spPr>
        <p:txBody>
          <a:bodyPr wrap="square" rtlCol="0">
            <a:spAutoFit/>
          </a:bodyPr>
          <a:lstStyle/>
          <a:p>
            <a:r>
              <a:rPr lang="en-US" sz="1100" dirty="0">
                <a:solidFill>
                  <a:schemeClr val="tx1"/>
                </a:solidFill>
              </a:rPr>
              <a:t>Un-Associated mode</a:t>
            </a:r>
          </a:p>
        </p:txBody>
      </p:sp>
      <p:cxnSp>
        <p:nvCxnSpPr>
          <p:cNvPr id="17" name="Straight Arrow Connector 16"/>
          <p:cNvCxnSpPr>
            <a:stCxn id="15" idx="1"/>
          </p:cNvCxnSpPr>
          <p:nvPr/>
        </p:nvCxnSpPr>
        <p:spPr bwMode="auto">
          <a:xfrm flipH="1">
            <a:off x="10185561" y="4438647"/>
            <a:ext cx="230920" cy="5088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 name="Oval 24"/>
          <p:cNvSpPr/>
          <p:nvPr/>
        </p:nvSpPr>
        <p:spPr bwMode="auto">
          <a:xfrm rot="20403174">
            <a:off x="5898004" y="1819630"/>
            <a:ext cx="4118252" cy="435420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p:cNvSpPr txBox="1"/>
          <p:nvPr/>
        </p:nvSpPr>
        <p:spPr>
          <a:xfrm>
            <a:off x="10344472" y="3068960"/>
            <a:ext cx="1152128" cy="261610"/>
          </a:xfrm>
          <a:prstGeom prst="rect">
            <a:avLst/>
          </a:prstGeom>
          <a:noFill/>
          <a:ln>
            <a:solidFill>
              <a:schemeClr val="tx1"/>
            </a:solidFill>
          </a:ln>
        </p:spPr>
        <p:txBody>
          <a:bodyPr wrap="square" rtlCol="0">
            <a:spAutoFit/>
          </a:bodyPr>
          <a:lstStyle/>
          <a:p>
            <a:r>
              <a:rPr lang="en-US" sz="1100" dirty="0">
                <a:solidFill>
                  <a:schemeClr val="tx1"/>
                </a:solidFill>
              </a:rPr>
              <a:t>Associated mode</a:t>
            </a:r>
          </a:p>
        </p:txBody>
      </p:sp>
      <p:cxnSp>
        <p:nvCxnSpPr>
          <p:cNvPr id="29" name="Straight Arrow Connector 28"/>
          <p:cNvCxnSpPr/>
          <p:nvPr/>
        </p:nvCxnSpPr>
        <p:spPr bwMode="auto">
          <a:xfrm flipH="1">
            <a:off x="9984432" y="3212976"/>
            <a:ext cx="360040" cy="50405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533165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B6269ED-C4ED-1684-B1EF-5902FE04B844}"/>
              </a:ext>
            </a:extLst>
          </p:cNvPr>
          <p:cNvSpPr>
            <a:spLocks noGrp="1"/>
          </p:cNvSpPr>
          <p:nvPr>
            <p:ph type="title"/>
          </p:nvPr>
        </p:nvSpPr>
        <p:spPr>
          <a:xfrm>
            <a:off x="915458" y="2362800"/>
            <a:ext cx="10361084" cy="1065213"/>
          </a:xfrm>
        </p:spPr>
        <p:txBody>
          <a:bodyPr/>
          <a:lstStyle/>
          <a:p>
            <a:r>
              <a:rPr lang="en-US" dirty="0"/>
              <a:t> Frame formats </a:t>
            </a:r>
            <a:endParaRPr lang="aa-ET" dirty="0"/>
          </a:p>
        </p:txBody>
      </p:sp>
      <p:sp>
        <p:nvSpPr>
          <p:cNvPr id="3" name="Date Placeholder 2">
            <a:extLst>
              <a:ext uri="{FF2B5EF4-FFF2-40B4-BE49-F238E27FC236}">
                <a16:creationId xmlns:a16="http://schemas.microsoft.com/office/drawing/2014/main" xmlns="" id="{FF99DDFF-730B-B3D9-30A6-E0D22BAF936D}"/>
              </a:ext>
            </a:extLst>
          </p:cNvPr>
          <p:cNvSpPr>
            <a:spLocks noGrp="1"/>
          </p:cNvSpPr>
          <p:nvPr>
            <p:ph type="dt" idx="10"/>
          </p:nvPr>
        </p:nvSpPr>
        <p:spPr/>
        <p:txBody>
          <a:bodyPr/>
          <a:lstStyle/>
          <a:p>
            <a:r>
              <a:rPr lang="aa-ET"/>
              <a:t>November 2024</a:t>
            </a:r>
            <a:endParaRPr lang="en-GB"/>
          </a:p>
        </p:txBody>
      </p:sp>
      <p:sp>
        <p:nvSpPr>
          <p:cNvPr id="4" name="Footer Placeholder 3">
            <a:extLst>
              <a:ext uri="{FF2B5EF4-FFF2-40B4-BE49-F238E27FC236}">
                <a16:creationId xmlns:a16="http://schemas.microsoft.com/office/drawing/2014/main" xmlns="" id="{B5279DE1-A24F-1399-9BEC-16A2EF80D90A}"/>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xmlns="" id="{D5C468BE-C869-AD3C-B765-2C4ECE8E41BA}"/>
              </a:ext>
            </a:extLst>
          </p:cNvPr>
          <p:cNvSpPr>
            <a:spLocks noGrp="1"/>
          </p:cNvSpPr>
          <p:nvPr>
            <p:ph type="sldNum" idx="12"/>
          </p:nvPr>
        </p:nvSpPr>
        <p:spPr/>
        <p:txBody>
          <a:bodyPr/>
          <a:lstStyle/>
          <a:p>
            <a:r>
              <a:rPr lang="en-GB"/>
              <a:t>Slide </a:t>
            </a:r>
            <a:fld id="{06B781AF-4CCF-49B0-A572-DE54FBE5D942}" type="slidenum">
              <a:rPr lang="en-GB" smtClean="0"/>
              <a:pPr/>
              <a:t>13</a:t>
            </a:fld>
            <a:endParaRPr lang="en-GB"/>
          </a:p>
        </p:txBody>
      </p:sp>
    </p:spTree>
    <p:extLst>
      <p:ext uri="{BB962C8B-B14F-4D97-AF65-F5344CB8AC3E}">
        <p14:creationId xmlns:p14="http://schemas.microsoft.com/office/powerpoint/2010/main" val="38964216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8877" y="584686"/>
            <a:ext cx="10361084" cy="584715"/>
          </a:xfrm>
        </p:spPr>
        <p:txBody>
          <a:bodyPr/>
          <a:lstStyle/>
          <a:p>
            <a:r>
              <a:rPr lang="en-US" dirty="0"/>
              <a:t>Frame formats. General frame format</a:t>
            </a:r>
          </a:p>
        </p:txBody>
      </p:sp>
      <p:sp>
        <p:nvSpPr>
          <p:cNvPr id="3" name="Content Placeholder 2"/>
          <p:cNvSpPr>
            <a:spLocks noGrp="1"/>
          </p:cNvSpPr>
          <p:nvPr>
            <p:ph idx="1"/>
          </p:nvPr>
        </p:nvSpPr>
        <p:spPr>
          <a:xfrm>
            <a:off x="908877" y="1268760"/>
            <a:ext cx="10361084" cy="4537622"/>
          </a:xfrm>
        </p:spPr>
        <p:txBody>
          <a:bodyPr/>
          <a:lstStyle/>
          <a:p>
            <a:r>
              <a:rPr lang="en-US" u="sng" dirty="0"/>
              <a:t>9.2.3 General frame format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6" name="Date Placeholder 5"/>
          <p:cNvSpPr>
            <a:spLocks noGrp="1"/>
          </p:cNvSpPr>
          <p:nvPr>
            <p:ph type="dt" idx="15"/>
          </p:nvPr>
        </p:nvSpPr>
        <p:spPr/>
        <p:txBody>
          <a:bodyPr/>
          <a:lstStyle/>
          <a:p>
            <a:r>
              <a:rPr lang="aa-ET"/>
              <a:t>November 2024</a:t>
            </a:r>
            <a:endParaRPr lang="en-GB" dirty="0"/>
          </a:p>
        </p:txBody>
      </p:sp>
      <p:grpSp>
        <p:nvGrpSpPr>
          <p:cNvPr id="13" name="Group 12"/>
          <p:cNvGrpSpPr/>
          <p:nvPr/>
        </p:nvGrpSpPr>
        <p:grpSpPr>
          <a:xfrm>
            <a:off x="191344" y="1871597"/>
            <a:ext cx="7992887" cy="2711455"/>
            <a:chOff x="1919536" y="1996280"/>
            <a:chExt cx="7992887" cy="2711455"/>
          </a:xfrm>
        </p:grpSpPr>
        <p:pic>
          <p:nvPicPr>
            <p:cNvPr id="8" name="Picture 7">
              <a:extLst>
                <a:ext uri="{FF2B5EF4-FFF2-40B4-BE49-F238E27FC236}">
                  <a16:creationId xmlns:a16="http://schemas.microsoft.com/office/drawing/2014/main" xmlns="" id="{4C726001-33AA-6E8C-3114-6AA5095D4EC3}"/>
                </a:ext>
              </a:extLst>
            </p:cNvPr>
            <p:cNvPicPr>
              <a:picLocks noChangeAspect="1"/>
            </p:cNvPicPr>
            <p:nvPr/>
          </p:nvPicPr>
          <p:blipFill>
            <a:blip r:embed="rId2"/>
            <a:stretch>
              <a:fillRect/>
            </a:stretch>
          </p:blipFill>
          <p:spPr>
            <a:xfrm>
              <a:off x="1919536" y="3127008"/>
              <a:ext cx="6803648" cy="1580727"/>
            </a:xfrm>
            <a:prstGeom prst="rect">
              <a:avLst/>
            </a:prstGeom>
          </p:spPr>
        </p:pic>
        <p:grpSp>
          <p:nvGrpSpPr>
            <p:cNvPr id="11" name="Group 10"/>
            <p:cNvGrpSpPr/>
            <p:nvPr/>
          </p:nvGrpSpPr>
          <p:grpSpPr>
            <a:xfrm>
              <a:off x="2063552" y="1996280"/>
              <a:ext cx="7848871" cy="1130728"/>
              <a:chOff x="263352" y="2226264"/>
              <a:chExt cx="12291219" cy="1696450"/>
            </a:xfrm>
          </p:grpSpPr>
          <p:pic>
            <p:nvPicPr>
              <p:cNvPr id="9" name="Picture 8"/>
              <p:cNvPicPr>
                <a:picLocks noChangeAspect="1"/>
              </p:cNvPicPr>
              <p:nvPr/>
            </p:nvPicPr>
            <p:blipFill>
              <a:blip r:embed="rId3"/>
              <a:stretch>
                <a:fillRect/>
              </a:stretch>
            </p:blipFill>
            <p:spPr>
              <a:xfrm>
                <a:off x="263352" y="2226264"/>
                <a:ext cx="10051201" cy="1696450"/>
              </a:xfrm>
              <a:prstGeom prst="rect">
                <a:avLst/>
              </a:prstGeom>
            </p:spPr>
          </p:pic>
          <p:pic>
            <p:nvPicPr>
              <p:cNvPr id="10" name="Picture 9"/>
              <p:cNvPicPr>
                <a:picLocks noChangeAspect="1"/>
              </p:cNvPicPr>
              <p:nvPr/>
            </p:nvPicPr>
            <p:blipFill>
              <a:blip r:embed="rId4"/>
              <a:stretch>
                <a:fillRect/>
              </a:stretch>
            </p:blipFill>
            <p:spPr>
              <a:xfrm>
                <a:off x="10224996" y="2348880"/>
                <a:ext cx="2329575" cy="1270700"/>
              </a:xfrm>
              <a:prstGeom prst="rect">
                <a:avLst/>
              </a:prstGeom>
            </p:spPr>
          </p:pic>
        </p:grpSp>
        <p:sp>
          <p:nvSpPr>
            <p:cNvPr id="12" name="Oval 11"/>
            <p:cNvSpPr/>
            <p:nvPr/>
          </p:nvSpPr>
          <p:spPr bwMode="auto">
            <a:xfrm>
              <a:off x="2423592" y="1996280"/>
              <a:ext cx="1224136" cy="2224808"/>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pic>
        <p:nvPicPr>
          <p:cNvPr id="14" name="Picture 13"/>
          <p:cNvPicPr>
            <a:picLocks noChangeAspect="1"/>
          </p:cNvPicPr>
          <p:nvPr/>
        </p:nvPicPr>
        <p:blipFill>
          <a:blip r:embed="rId5"/>
          <a:stretch>
            <a:fillRect/>
          </a:stretch>
        </p:blipFill>
        <p:spPr>
          <a:xfrm>
            <a:off x="8483708" y="1737571"/>
            <a:ext cx="2735028" cy="951695"/>
          </a:xfrm>
          <a:prstGeom prst="rect">
            <a:avLst/>
          </a:prstGeom>
        </p:spPr>
      </p:pic>
      <p:sp>
        <p:nvSpPr>
          <p:cNvPr id="15" name="TextBox 14"/>
          <p:cNvSpPr txBox="1"/>
          <p:nvPr/>
        </p:nvSpPr>
        <p:spPr>
          <a:xfrm>
            <a:off x="8315086" y="1322855"/>
            <a:ext cx="3528392" cy="461665"/>
          </a:xfrm>
          <a:prstGeom prst="rect">
            <a:avLst/>
          </a:prstGeom>
          <a:noFill/>
        </p:spPr>
        <p:txBody>
          <a:bodyPr wrap="square" rtlCol="0">
            <a:spAutoFit/>
          </a:bodyPr>
          <a:lstStyle/>
          <a:p>
            <a:r>
              <a:rPr lang="en-US" b="1" dirty="0"/>
              <a:t>PV0 Frame control field</a:t>
            </a:r>
          </a:p>
        </p:txBody>
      </p:sp>
      <p:sp>
        <p:nvSpPr>
          <p:cNvPr id="16" name="TextBox 15"/>
          <p:cNvSpPr txBox="1"/>
          <p:nvPr/>
        </p:nvSpPr>
        <p:spPr>
          <a:xfrm>
            <a:off x="8469147" y="4486767"/>
            <a:ext cx="3528392" cy="461665"/>
          </a:xfrm>
          <a:prstGeom prst="rect">
            <a:avLst/>
          </a:prstGeom>
          <a:noFill/>
        </p:spPr>
        <p:txBody>
          <a:bodyPr wrap="square" rtlCol="0">
            <a:spAutoFit/>
          </a:bodyPr>
          <a:lstStyle/>
          <a:p>
            <a:r>
              <a:rPr lang="en-US" b="1" dirty="0"/>
              <a:t>PV1 Frame control field</a:t>
            </a:r>
          </a:p>
        </p:txBody>
      </p:sp>
      <p:pic>
        <p:nvPicPr>
          <p:cNvPr id="18" name="Picture 17"/>
          <p:cNvPicPr>
            <a:picLocks noChangeAspect="1"/>
          </p:cNvPicPr>
          <p:nvPr/>
        </p:nvPicPr>
        <p:blipFill>
          <a:blip r:embed="rId6"/>
          <a:stretch>
            <a:fillRect/>
          </a:stretch>
        </p:blipFill>
        <p:spPr>
          <a:xfrm>
            <a:off x="8437731" y="2880871"/>
            <a:ext cx="2826982" cy="1605896"/>
          </a:xfrm>
          <a:prstGeom prst="rect">
            <a:avLst/>
          </a:prstGeom>
        </p:spPr>
      </p:pic>
      <p:sp>
        <p:nvSpPr>
          <p:cNvPr id="19" name="Oval 18"/>
          <p:cNvSpPr/>
          <p:nvPr/>
        </p:nvSpPr>
        <p:spPr bwMode="auto">
          <a:xfrm>
            <a:off x="8627086" y="1718788"/>
            <a:ext cx="1224136" cy="2718324"/>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p:cNvSpPr txBox="1"/>
          <p:nvPr/>
        </p:nvSpPr>
        <p:spPr>
          <a:xfrm>
            <a:off x="839416" y="5085184"/>
            <a:ext cx="10801200" cy="830997"/>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general frame format contains Protocol Version and Type subfields that allow the identification of a frame transmitted in any PPDU format in all PHY types.</a:t>
            </a:r>
          </a:p>
        </p:txBody>
      </p:sp>
    </p:spTree>
    <p:extLst>
      <p:ext uri="{BB962C8B-B14F-4D97-AF65-F5344CB8AC3E}">
        <p14:creationId xmlns:p14="http://schemas.microsoft.com/office/powerpoint/2010/main" val="3601516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Frame formats. WUR frame format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6" name="Date Placeholder 5"/>
          <p:cNvSpPr>
            <a:spLocks noGrp="1"/>
          </p:cNvSpPr>
          <p:nvPr>
            <p:ph type="dt" idx="15"/>
          </p:nvPr>
        </p:nvSpPr>
        <p:spPr/>
        <p:txBody>
          <a:bodyPr/>
          <a:lstStyle/>
          <a:p>
            <a:r>
              <a:rPr lang="aa-ET"/>
              <a:t>November 2024</a:t>
            </a:r>
            <a:endParaRPr lang="en-GB" dirty="0"/>
          </a:p>
        </p:txBody>
      </p:sp>
      <p:pic>
        <p:nvPicPr>
          <p:cNvPr id="7" name="Picture 6"/>
          <p:cNvPicPr>
            <a:picLocks noChangeAspect="1"/>
          </p:cNvPicPr>
          <p:nvPr/>
        </p:nvPicPr>
        <p:blipFill>
          <a:blip r:embed="rId2"/>
          <a:stretch>
            <a:fillRect/>
          </a:stretch>
        </p:blipFill>
        <p:spPr>
          <a:xfrm>
            <a:off x="191344" y="1600087"/>
            <a:ext cx="6696744" cy="3537768"/>
          </a:xfrm>
          <a:prstGeom prst="rect">
            <a:avLst/>
          </a:prstGeom>
        </p:spPr>
      </p:pic>
      <p:pic>
        <p:nvPicPr>
          <p:cNvPr id="8" name="Picture 7"/>
          <p:cNvPicPr>
            <a:picLocks noChangeAspect="1"/>
          </p:cNvPicPr>
          <p:nvPr/>
        </p:nvPicPr>
        <p:blipFill>
          <a:blip r:embed="rId3"/>
          <a:stretch>
            <a:fillRect/>
          </a:stretch>
        </p:blipFill>
        <p:spPr>
          <a:xfrm>
            <a:off x="6240016" y="3573016"/>
            <a:ext cx="5528122" cy="1564839"/>
          </a:xfrm>
          <a:prstGeom prst="rect">
            <a:avLst/>
          </a:prstGeom>
        </p:spPr>
      </p:pic>
      <p:sp>
        <p:nvSpPr>
          <p:cNvPr id="9" name="TextBox 8"/>
          <p:cNvSpPr txBox="1"/>
          <p:nvPr/>
        </p:nvSpPr>
        <p:spPr>
          <a:xfrm>
            <a:off x="929217" y="5373216"/>
            <a:ext cx="10346268" cy="830997"/>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The WUR frame format is incompatible with the general frame format and is unique to the WUR PPDU format. The WUR PPDU shall include a WUR frame </a:t>
            </a:r>
          </a:p>
        </p:txBody>
      </p:sp>
    </p:spTree>
    <p:extLst>
      <p:ext uri="{BB962C8B-B14F-4D97-AF65-F5344CB8AC3E}">
        <p14:creationId xmlns:p14="http://schemas.microsoft.com/office/powerpoint/2010/main" val="1181252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51984" y="760304"/>
            <a:ext cx="4965575" cy="582959"/>
          </a:xfrm>
        </p:spPr>
        <p:txBody>
          <a:bodyPr/>
          <a:lstStyle/>
          <a:p>
            <a:r>
              <a:rPr lang="en-US" dirty="0"/>
              <a:t>Frame types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6" name="Date Placeholder 5"/>
          <p:cNvSpPr>
            <a:spLocks noGrp="1"/>
          </p:cNvSpPr>
          <p:nvPr>
            <p:ph type="dt" idx="15"/>
          </p:nvPr>
        </p:nvSpPr>
        <p:spPr/>
        <p:txBody>
          <a:bodyPr/>
          <a:lstStyle/>
          <a:p>
            <a:r>
              <a:rPr lang="aa-ET"/>
              <a:t>November 2024</a:t>
            </a:r>
            <a:endParaRPr lang="en-GB" dirty="0"/>
          </a:p>
        </p:txBody>
      </p:sp>
      <p:graphicFrame>
        <p:nvGraphicFramePr>
          <p:cNvPr id="10" name="Table 9"/>
          <p:cNvGraphicFramePr>
            <a:graphicFrameLocks noGrp="1"/>
          </p:cNvGraphicFramePr>
          <p:nvPr>
            <p:extLst>
              <p:ext uri="{D42A27DB-BD31-4B8C-83A1-F6EECF244321}">
                <p14:modId xmlns:p14="http://schemas.microsoft.com/office/powerpoint/2010/main" val="1584814228"/>
              </p:ext>
            </p:extLst>
          </p:nvPr>
        </p:nvGraphicFramePr>
        <p:xfrm>
          <a:off x="1512236" y="836712"/>
          <a:ext cx="4281082" cy="2219960"/>
        </p:xfrm>
        <a:graphic>
          <a:graphicData uri="http://schemas.openxmlformats.org/drawingml/2006/table">
            <a:tbl>
              <a:tblPr firstRow="1" bandRow="1">
                <a:tableStyleId>{073A0DAA-6AF3-43AB-8588-CEC1D06C72B9}</a:tableStyleId>
              </a:tblPr>
              <a:tblGrid>
                <a:gridCol w="1976825">
                  <a:extLst>
                    <a:ext uri="{9D8B030D-6E8A-4147-A177-3AD203B41FA5}">
                      <a16:colId xmlns:a16="http://schemas.microsoft.com/office/drawing/2014/main" xmlns="" val="20000"/>
                    </a:ext>
                  </a:extLst>
                </a:gridCol>
                <a:gridCol w="2304257">
                  <a:extLst>
                    <a:ext uri="{9D8B030D-6E8A-4147-A177-3AD203B41FA5}">
                      <a16:colId xmlns:a16="http://schemas.microsoft.com/office/drawing/2014/main" xmlns="" val="20001"/>
                    </a:ext>
                  </a:extLst>
                </a:gridCol>
              </a:tblGrid>
              <a:tr h="149736">
                <a:tc gridSpan="2">
                  <a:txBody>
                    <a:bodyPr/>
                    <a:lstStyle/>
                    <a:p>
                      <a:pPr algn="ctr"/>
                      <a:r>
                        <a:rPr lang="en-US" dirty="0"/>
                        <a:t>Protocol</a:t>
                      </a:r>
                      <a:r>
                        <a:rPr lang="en-US" baseline="0" dirty="0"/>
                        <a:t> Version 0</a:t>
                      </a:r>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r>
                        <a:rPr lang="en-US" dirty="0"/>
                        <a:t>Type value B3 B2</a:t>
                      </a:r>
                    </a:p>
                  </a:txBody>
                  <a:tcPr/>
                </a:tc>
                <a:tc>
                  <a:txBody>
                    <a:bodyPr/>
                    <a:lstStyle/>
                    <a:p>
                      <a:r>
                        <a:rPr lang="en-US" dirty="0"/>
                        <a:t>Type description</a:t>
                      </a:r>
                    </a:p>
                  </a:txBody>
                  <a:tcPr/>
                </a:tc>
                <a:extLst>
                  <a:ext uri="{0D108BD9-81ED-4DB2-BD59-A6C34878D82A}">
                    <a16:rowId xmlns:a16="http://schemas.microsoft.com/office/drawing/2014/main" xmlns="" val="10001"/>
                  </a:ext>
                </a:extLst>
              </a:tr>
              <a:tr h="370840">
                <a:tc>
                  <a:txBody>
                    <a:bodyPr/>
                    <a:lstStyle/>
                    <a:p>
                      <a:pPr algn="ctr"/>
                      <a:r>
                        <a:rPr lang="en-US" dirty="0"/>
                        <a:t>00</a:t>
                      </a:r>
                    </a:p>
                  </a:txBody>
                  <a:tcPr/>
                </a:tc>
                <a:tc>
                  <a:txBody>
                    <a:bodyPr/>
                    <a:lstStyle/>
                    <a:p>
                      <a:r>
                        <a:rPr lang="en-US" dirty="0"/>
                        <a:t>Management </a:t>
                      </a:r>
                    </a:p>
                  </a:txBody>
                  <a:tcPr/>
                </a:tc>
                <a:extLst>
                  <a:ext uri="{0D108BD9-81ED-4DB2-BD59-A6C34878D82A}">
                    <a16:rowId xmlns:a16="http://schemas.microsoft.com/office/drawing/2014/main" xmlns="" val="10002"/>
                  </a:ext>
                </a:extLst>
              </a:tr>
              <a:tr h="370840">
                <a:tc>
                  <a:txBody>
                    <a:bodyPr/>
                    <a:lstStyle/>
                    <a:p>
                      <a:pPr algn="ctr"/>
                      <a:r>
                        <a:rPr lang="en-US" dirty="0"/>
                        <a:t>01</a:t>
                      </a:r>
                    </a:p>
                  </a:txBody>
                  <a:tcPr/>
                </a:tc>
                <a:tc>
                  <a:txBody>
                    <a:bodyPr/>
                    <a:lstStyle/>
                    <a:p>
                      <a:r>
                        <a:rPr lang="en-US" dirty="0"/>
                        <a:t>Control</a:t>
                      </a:r>
                    </a:p>
                  </a:txBody>
                  <a:tcPr/>
                </a:tc>
                <a:extLst>
                  <a:ext uri="{0D108BD9-81ED-4DB2-BD59-A6C34878D82A}">
                    <a16:rowId xmlns:a16="http://schemas.microsoft.com/office/drawing/2014/main" xmlns="" val="10003"/>
                  </a:ext>
                </a:extLst>
              </a:tr>
              <a:tr h="370840">
                <a:tc>
                  <a:txBody>
                    <a:bodyPr/>
                    <a:lstStyle/>
                    <a:p>
                      <a:pPr algn="ctr"/>
                      <a:r>
                        <a:rPr lang="en-US" dirty="0"/>
                        <a:t>10</a:t>
                      </a:r>
                    </a:p>
                  </a:txBody>
                  <a:tcPr/>
                </a:tc>
                <a:tc>
                  <a:txBody>
                    <a:bodyPr/>
                    <a:lstStyle/>
                    <a:p>
                      <a:r>
                        <a:rPr lang="en-US" dirty="0"/>
                        <a:t>Data</a:t>
                      </a:r>
                    </a:p>
                  </a:txBody>
                  <a:tcPr/>
                </a:tc>
                <a:extLst>
                  <a:ext uri="{0D108BD9-81ED-4DB2-BD59-A6C34878D82A}">
                    <a16:rowId xmlns:a16="http://schemas.microsoft.com/office/drawing/2014/main" xmlns="" val="10004"/>
                  </a:ext>
                </a:extLst>
              </a:tr>
              <a:tr h="370840">
                <a:tc>
                  <a:txBody>
                    <a:bodyPr/>
                    <a:lstStyle/>
                    <a:p>
                      <a:pPr algn="ctr"/>
                      <a:r>
                        <a:rPr lang="en-US" dirty="0"/>
                        <a:t>11</a:t>
                      </a:r>
                    </a:p>
                  </a:txBody>
                  <a:tcPr/>
                </a:tc>
                <a:tc>
                  <a:txBody>
                    <a:bodyPr/>
                    <a:lstStyle/>
                    <a:p>
                      <a:r>
                        <a:rPr lang="en-US" dirty="0"/>
                        <a:t>Extension</a:t>
                      </a:r>
                    </a:p>
                  </a:txBody>
                  <a:tcPr/>
                </a:tc>
                <a:extLst>
                  <a:ext uri="{0D108BD9-81ED-4DB2-BD59-A6C34878D82A}">
                    <a16:rowId xmlns:a16="http://schemas.microsoft.com/office/drawing/2014/main" xmlns="" val="10005"/>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3875045852"/>
              </p:ext>
            </p:extLst>
          </p:nvPr>
        </p:nvGraphicFramePr>
        <p:xfrm>
          <a:off x="1512234" y="3166542"/>
          <a:ext cx="4281084" cy="3235960"/>
        </p:xfrm>
        <a:graphic>
          <a:graphicData uri="http://schemas.openxmlformats.org/drawingml/2006/table">
            <a:tbl>
              <a:tblPr firstRow="1" bandRow="1">
                <a:tableStyleId>{073A0DAA-6AF3-43AB-8588-CEC1D06C72B9}</a:tableStyleId>
              </a:tblPr>
              <a:tblGrid>
                <a:gridCol w="2361996">
                  <a:extLst>
                    <a:ext uri="{9D8B030D-6E8A-4147-A177-3AD203B41FA5}">
                      <a16:colId xmlns:a16="http://schemas.microsoft.com/office/drawing/2014/main" xmlns="" val="20000"/>
                    </a:ext>
                  </a:extLst>
                </a:gridCol>
                <a:gridCol w="1919088">
                  <a:extLst>
                    <a:ext uri="{9D8B030D-6E8A-4147-A177-3AD203B41FA5}">
                      <a16:colId xmlns:a16="http://schemas.microsoft.com/office/drawing/2014/main" xmlns="" val="20001"/>
                    </a:ext>
                  </a:extLst>
                </a:gridCol>
              </a:tblGrid>
              <a:tr h="370840">
                <a:tc gridSpan="2">
                  <a:txBody>
                    <a:bodyPr/>
                    <a:lstStyle/>
                    <a:p>
                      <a:pPr algn="ctr"/>
                      <a:r>
                        <a:rPr lang="en-US" dirty="0"/>
                        <a:t>Protocol</a:t>
                      </a:r>
                      <a:r>
                        <a:rPr lang="en-US" baseline="0" dirty="0"/>
                        <a:t> Version 1</a:t>
                      </a:r>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r>
                        <a:rPr lang="en-US" dirty="0"/>
                        <a:t>Type value  B2 B4</a:t>
                      </a:r>
                    </a:p>
                  </a:txBody>
                  <a:tcPr/>
                </a:tc>
                <a:tc>
                  <a:txBody>
                    <a:bodyPr/>
                    <a:lstStyle/>
                    <a:p>
                      <a:r>
                        <a:rPr lang="en-US" dirty="0"/>
                        <a:t>Type description</a:t>
                      </a:r>
                    </a:p>
                  </a:txBody>
                  <a:tcPr/>
                </a:tc>
                <a:extLst>
                  <a:ext uri="{0D108BD9-81ED-4DB2-BD59-A6C34878D82A}">
                    <a16:rowId xmlns:a16="http://schemas.microsoft.com/office/drawing/2014/main" xmlns="" val="10001"/>
                  </a:ext>
                </a:extLst>
              </a:tr>
              <a:tr h="370840">
                <a:tc>
                  <a:txBody>
                    <a:bodyPr/>
                    <a:lstStyle/>
                    <a:p>
                      <a:pPr algn="ctr"/>
                      <a:r>
                        <a:rPr lang="en-US" dirty="0"/>
                        <a:t>0</a:t>
                      </a:r>
                    </a:p>
                  </a:txBody>
                  <a:tcPr/>
                </a:tc>
                <a:tc>
                  <a:txBody>
                    <a:bodyPr/>
                    <a:lstStyle/>
                    <a:p>
                      <a:r>
                        <a:rPr lang="en-US" dirty="0" err="1"/>
                        <a:t>QoS</a:t>
                      </a:r>
                      <a:r>
                        <a:rPr lang="en-US" dirty="0"/>
                        <a:t> Data </a:t>
                      </a:r>
                    </a:p>
                  </a:txBody>
                  <a:tcPr/>
                </a:tc>
                <a:extLst>
                  <a:ext uri="{0D108BD9-81ED-4DB2-BD59-A6C34878D82A}">
                    <a16:rowId xmlns:a16="http://schemas.microsoft.com/office/drawing/2014/main" xmlns="" val="10002"/>
                  </a:ext>
                </a:extLst>
              </a:tr>
              <a:tr h="370840">
                <a:tc>
                  <a:txBody>
                    <a:bodyPr/>
                    <a:lstStyle/>
                    <a:p>
                      <a:pPr algn="ctr"/>
                      <a:r>
                        <a:rPr lang="en-US" dirty="0"/>
                        <a:t>1</a:t>
                      </a:r>
                    </a:p>
                  </a:txBody>
                  <a:tcPr/>
                </a:tc>
                <a:tc>
                  <a:txBody>
                    <a:bodyPr/>
                    <a:lstStyle/>
                    <a:p>
                      <a:r>
                        <a:rPr lang="en-US" dirty="0"/>
                        <a:t>Management</a:t>
                      </a:r>
                    </a:p>
                  </a:txBody>
                  <a:tcPr/>
                </a:tc>
                <a:extLst>
                  <a:ext uri="{0D108BD9-81ED-4DB2-BD59-A6C34878D82A}">
                    <a16:rowId xmlns:a16="http://schemas.microsoft.com/office/drawing/2014/main" xmlns="" val="10003"/>
                  </a:ext>
                </a:extLst>
              </a:tr>
              <a:tr h="370840">
                <a:tc>
                  <a:txBody>
                    <a:bodyPr/>
                    <a:lstStyle/>
                    <a:p>
                      <a:pPr algn="ctr"/>
                      <a:r>
                        <a:rPr lang="en-US" dirty="0"/>
                        <a:t>2</a:t>
                      </a:r>
                    </a:p>
                  </a:txBody>
                  <a:tcPr/>
                </a:tc>
                <a:tc>
                  <a:txBody>
                    <a:bodyPr/>
                    <a:lstStyle/>
                    <a:p>
                      <a:r>
                        <a:rPr lang="en-US" dirty="0"/>
                        <a:t>Control</a:t>
                      </a:r>
                    </a:p>
                  </a:txBody>
                  <a:tcPr/>
                </a:tc>
                <a:extLst>
                  <a:ext uri="{0D108BD9-81ED-4DB2-BD59-A6C34878D82A}">
                    <a16:rowId xmlns:a16="http://schemas.microsoft.com/office/drawing/2014/main" xmlns="" val="10004"/>
                  </a:ext>
                </a:extLst>
              </a:tr>
              <a:tr h="370840">
                <a:tc>
                  <a:txBody>
                    <a:bodyPr/>
                    <a:lstStyle/>
                    <a:p>
                      <a:pPr algn="ctr"/>
                      <a:r>
                        <a:rPr lang="en-US" dirty="0"/>
                        <a:t>3</a:t>
                      </a:r>
                    </a:p>
                  </a:txBody>
                  <a:tcPr/>
                </a:tc>
                <a:tc>
                  <a:txBody>
                    <a:bodyPr/>
                    <a:lstStyle/>
                    <a:p>
                      <a:r>
                        <a:rPr lang="en-US" dirty="0" err="1"/>
                        <a:t>QoS</a:t>
                      </a:r>
                      <a:r>
                        <a:rPr lang="en-US" dirty="0"/>
                        <a:t> Data</a:t>
                      </a:r>
                    </a:p>
                  </a:txBody>
                  <a:tcPr/>
                </a:tc>
                <a:extLst>
                  <a:ext uri="{0D108BD9-81ED-4DB2-BD59-A6C34878D82A}">
                    <a16:rowId xmlns:a16="http://schemas.microsoft.com/office/drawing/2014/main" xmlns="" val="10005"/>
                  </a:ext>
                </a:extLst>
              </a:tr>
              <a:tr h="370840">
                <a:tc>
                  <a:txBody>
                    <a:bodyPr/>
                    <a:lstStyle/>
                    <a:p>
                      <a:pPr algn="ctr"/>
                      <a:r>
                        <a:rPr lang="en-US" dirty="0"/>
                        <a:t>4-6</a:t>
                      </a:r>
                    </a:p>
                  </a:txBody>
                  <a:tcPr/>
                </a:tc>
                <a:tc>
                  <a:txBody>
                    <a:bodyPr/>
                    <a:lstStyle/>
                    <a:p>
                      <a:r>
                        <a:rPr lang="en-US" dirty="0"/>
                        <a:t>Reserved</a:t>
                      </a:r>
                    </a:p>
                  </a:txBody>
                  <a:tcPr/>
                </a:tc>
                <a:extLst>
                  <a:ext uri="{0D108BD9-81ED-4DB2-BD59-A6C34878D82A}">
                    <a16:rowId xmlns:a16="http://schemas.microsoft.com/office/drawing/2014/main" xmlns="" val="10006"/>
                  </a:ext>
                </a:extLst>
              </a:tr>
              <a:tr h="370840">
                <a:tc>
                  <a:txBody>
                    <a:bodyPr/>
                    <a:lstStyle/>
                    <a:p>
                      <a:pPr algn="ctr"/>
                      <a:r>
                        <a:rPr lang="en-US" dirty="0"/>
                        <a:t>7</a:t>
                      </a:r>
                    </a:p>
                  </a:txBody>
                  <a:tcPr/>
                </a:tc>
                <a:tc>
                  <a:txBody>
                    <a:bodyPr/>
                    <a:lstStyle/>
                    <a:p>
                      <a:r>
                        <a:rPr lang="en-US" dirty="0"/>
                        <a:t>Reserved for extension</a:t>
                      </a:r>
                    </a:p>
                  </a:txBody>
                  <a:tcPr/>
                </a:tc>
                <a:extLst>
                  <a:ext uri="{0D108BD9-81ED-4DB2-BD59-A6C34878D82A}">
                    <a16:rowId xmlns:a16="http://schemas.microsoft.com/office/drawing/2014/main" xmlns="" val="10007"/>
                  </a:ext>
                </a:extLst>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2623921155"/>
              </p:ext>
            </p:extLst>
          </p:nvPr>
        </p:nvGraphicFramePr>
        <p:xfrm>
          <a:off x="6532050" y="1916832"/>
          <a:ext cx="4281082" cy="3235960"/>
        </p:xfrm>
        <a:graphic>
          <a:graphicData uri="http://schemas.openxmlformats.org/drawingml/2006/table">
            <a:tbl>
              <a:tblPr firstRow="1" bandRow="1">
                <a:tableStyleId>{073A0DAA-6AF3-43AB-8588-CEC1D06C72B9}</a:tableStyleId>
              </a:tblPr>
              <a:tblGrid>
                <a:gridCol w="1976825">
                  <a:extLst>
                    <a:ext uri="{9D8B030D-6E8A-4147-A177-3AD203B41FA5}">
                      <a16:colId xmlns:a16="http://schemas.microsoft.com/office/drawing/2014/main" xmlns="" val="20000"/>
                    </a:ext>
                  </a:extLst>
                </a:gridCol>
                <a:gridCol w="2304257">
                  <a:extLst>
                    <a:ext uri="{9D8B030D-6E8A-4147-A177-3AD203B41FA5}">
                      <a16:colId xmlns:a16="http://schemas.microsoft.com/office/drawing/2014/main" xmlns="" val="20001"/>
                    </a:ext>
                  </a:extLst>
                </a:gridCol>
              </a:tblGrid>
              <a:tr h="0">
                <a:tc gridSpan="2">
                  <a:txBody>
                    <a:bodyPr/>
                    <a:lstStyle/>
                    <a:p>
                      <a:pPr algn="ctr"/>
                      <a:r>
                        <a:rPr lang="en-US" sz="1800" b="1" i="0" u="none" strike="noStrike" kern="1200" baseline="0" dirty="0">
                          <a:solidFill>
                            <a:schemeClr val="lt1"/>
                          </a:solidFill>
                          <a:latin typeface="+mn-lt"/>
                          <a:ea typeface="+mn-ea"/>
                          <a:cs typeface="+mn-cs"/>
                        </a:rPr>
                        <a:t>WUR frame format</a:t>
                      </a:r>
                    </a:p>
                    <a:p>
                      <a:pPr algn="ctr"/>
                      <a:r>
                        <a:rPr lang="en-US" sz="1800" b="1" i="0" u="none" strike="noStrike" kern="1200" baseline="0" dirty="0">
                          <a:solidFill>
                            <a:schemeClr val="lt1"/>
                          </a:solidFill>
                          <a:latin typeface="+mn-lt"/>
                          <a:ea typeface="+mn-ea"/>
                          <a:cs typeface="+mn-cs"/>
                        </a:rPr>
                        <a:t> No </a:t>
                      </a:r>
                      <a:r>
                        <a:rPr lang="en-US" dirty="0"/>
                        <a:t>Protocol</a:t>
                      </a:r>
                      <a:r>
                        <a:rPr lang="en-US" baseline="0" dirty="0"/>
                        <a:t> Version field</a:t>
                      </a:r>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370840">
                <a:tc>
                  <a:txBody>
                    <a:bodyPr/>
                    <a:lstStyle/>
                    <a:p>
                      <a:r>
                        <a:rPr lang="en-US" dirty="0"/>
                        <a:t>Type value B0 B2</a:t>
                      </a:r>
                    </a:p>
                  </a:txBody>
                  <a:tcPr/>
                </a:tc>
                <a:tc>
                  <a:txBody>
                    <a:bodyPr/>
                    <a:lstStyle/>
                    <a:p>
                      <a:r>
                        <a:rPr lang="en-US" dirty="0"/>
                        <a:t>Type description</a:t>
                      </a:r>
                    </a:p>
                  </a:txBody>
                  <a:tcPr/>
                </a:tc>
                <a:extLst>
                  <a:ext uri="{0D108BD9-81ED-4DB2-BD59-A6C34878D82A}">
                    <a16:rowId xmlns:a16="http://schemas.microsoft.com/office/drawing/2014/main" xmlns="" val="10001"/>
                  </a:ext>
                </a:extLst>
              </a:tr>
              <a:tr h="370840">
                <a:tc>
                  <a:txBody>
                    <a:bodyPr/>
                    <a:lstStyle/>
                    <a:p>
                      <a:pPr algn="ctr"/>
                      <a:r>
                        <a:rPr lang="en-US" dirty="0"/>
                        <a:t>0</a:t>
                      </a:r>
                    </a:p>
                  </a:txBody>
                  <a:tcPr/>
                </a:tc>
                <a:tc>
                  <a:txBody>
                    <a:bodyPr/>
                    <a:lstStyle/>
                    <a:p>
                      <a:r>
                        <a:rPr lang="en-US" dirty="0"/>
                        <a:t>WUR Beacon</a:t>
                      </a:r>
                    </a:p>
                  </a:txBody>
                  <a:tcPr/>
                </a:tc>
                <a:extLst>
                  <a:ext uri="{0D108BD9-81ED-4DB2-BD59-A6C34878D82A}">
                    <a16:rowId xmlns:a16="http://schemas.microsoft.com/office/drawing/2014/main" xmlns="" val="10002"/>
                  </a:ext>
                </a:extLst>
              </a:tr>
              <a:tr h="370840">
                <a:tc>
                  <a:txBody>
                    <a:bodyPr/>
                    <a:lstStyle/>
                    <a:p>
                      <a:pPr algn="ctr"/>
                      <a:r>
                        <a:rPr lang="en-US" dirty="0"/>
                        <a:t>1</a:t>
                      </a:r>
                    </a:p>
                  </a:txBody>
                  <a:tcPr/>
                </a:tc>
                <a:tc>
                  <a:txBody>
                    <a:bodyPr/>
                    <a:lstStyle/>
                    <a:p>
                      <a:r>
                        <a:rPr lang="en-US" dirty="0"/>
                        <a:t>WUR Wake-up</a:t>
                      </a:r>
                    </a:p>
                  </a:txBody>
                  <a:tcPr/>
                </a:tc>
                <a:extLst>
                  <a:ext uri="{0D108BD9-81ED-4DB2-BD59-A6C34878D82A}">
                    <a16:rowId xmlns:a16="http://schemas.microsoft.com/office/drawing/2014/main" xmlns="" val="10003"/>
                  </a:ext>
                </a:extLst>
              </a:tr>
              <a:tr h="370840">
                <a:tc>
                  <a:txBody>
                    <a:bodyPr/>
                    <a:lstStyle/>
                    <a:p>
                      <a:pPr algn="ctr"/>
                      <a:r>
                        <a:rPr lang="en-US" dirty="0"/>
                        <a:t>2</a:t>
                      </a:r>
                    </a:p>
                  </a:txBody>
                  <a:tcPr/>
                </a:tc>
                <a:tc>
                  <a:txBody>
                    <a:bodyPr/>
                    <a:lstStyle/>
                    <a:p>
                      <a:r>
                        <a:rPr lang="en-US" dirty="0"/>
                        <a:t>WUR Vendor specific</a:t>
                      </a:r>
                    </a:p>
                  </a:txBody>
                  <a:tcPr/>
                </a:tc>
                <a:extLst>
                  <a:ext uri="{0D108BD9-81ED-4DB2-BD59-A6C34878D82A}">
                    <a16:rowId xmlns:a16="http://schemas.microsoft.com/office/drawing/2014/main" xmlns="" val="10004"/>
                  </a:ext>
                </a:extLst>
              </a:tr>
              <a:tr h="370840">
                <a:tc>
                  <a:txBody>
                    <a:bodyPr/>
                    <a:lstStyle/>
                    <a:p>
                      <a:pPr algn="ctr"/>
                      <a:r>
                        <a:rPr lang="en-US" dirty="0"/>
                        <a:t>3</a:t>
                      </a:r>
                    </a:p>
                  </a:txBody>
                  <a:tcPr/>
                </a:tc>
                <a:tc>
                  <a:txBody>
                    <a:bodyPr/>
                    <a:lstStyle/>
                    <a:p>
                      <a:r>
                        <a:rPr lang="en-US" dirty="0"/>
                        <a:t>WUR Discovery</a:t>
                      </a:r>
                    </a:p>
                  </a:txBody>
                  <a:tcPr/>
                </a:tc>
                <a:extLst>
                  <a:ext uri="{0D108BD9-81ED-4DB2-BD59-A6C34878D82A}">
                    <a16:rowId xmlns:a16="http://schemas.microsoft.com/office/drawing/2014/main" xmlns="" val="10005"/>
                  </a:ext>
                </a:extLst>
              </a:tr>
              <a:tr h="370840">
                <a:tc>
                  <a:txBody>
                    <a:bodyPr/>
                    <a:lstStyle/>
                    <a:p>
                      <a:pPr algn="ctr"/>
                      <a:r>
                        <a:rPr lang="en-US" dirty="0"/>
                        <a:t>4</a:t>
                      </a:r>
                    </a:p>
                  </a:txBody>
                  <a:tcPr/>
                </a:tc>
                <a:tc>
                  <a:txBody>
                    <a:bodyPr/>
                    <a:lstStyle/>
                    <a:p>
                      <a:r>
                        <a:rPr lang="en-US" dirty="0"/>
                        <a:t>WUR Short Wake-up</a:t>
                      </a:r>
                    </a:p>
                  </a:txBody>
                  <a:tcPr/>
                </a:tc>
                <a:extLst>
                  <a:ext uri="{0D108BD9-81ED-4DB2-BD59-A6C34878D82A}">
                    <a16:rowId xmlns:a16="http://schemas.microsoft.com/office/drawing/2014/main" xmlns="" val="10006"/>
                  </a:ext>
                </a:extLst>
              </a:tr>
              <a:tr h="370840">
                <a:tc>
                  <a:txBody>
                    <a:bodyPr/>
                    <a:lstStyle/>
                    <a:p>
                      <a:pPr algn="ctr"/>
                      <a:r>
                        <a:rPr lang="en-US" dirty="0"/>
                        <a:t>5-7</a:t>
                      </a:r>
                    </a:p>
                  </a:txBody>
                  <a:tcPr/>
                </a:tc>
                <a:tc>
                  <a:txBody>
                    <a:bodyPr/>
                    <a:lstStyle/>
                    <a:p>
                      <a:r>
                        <a:rPr lang="en-US" dirty="0"/>
                        <a:t>Reserved</a:t>
                      </a:r>
                    </a:p>
                  </a:txBody>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480892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3F3DB1-6864-1B8B-491D-7D8755549E34}"/>
              </a:ext>
            </a:extLst>
          </p:cNvPr>
          <p:cNvSpPr>
            <a:spLocks noGrp="1"/>
          </p:cNvSpPr>
          <p:nvPr>
            <p:ph type="title"/>
          </p:nvPr>
        </p:nvSpPr>
        <p:spPr>
          <a:xfrm>
            <a:off x="914401" y="685801"/>
            <a:ext cx="10361084" cy="654967"/>
          </a:xfrm>
        </p:spPr>
        <p:txBody>
          <a:bodyPr/>
          <a:lstStyle/>
          <a:p>
            <a:r>
              <a:rPr lang="en-US" dirty="0"/>
              <a:t>802 Reference model [6]</a:t>
            </a:r>
            <a:endParaRPr lang="aa-ET" dirty="0"/>
          </a:p>
        </p:txBody>
      </p:sp>
      <p:sp>
        <p:nvSpPr>
          <p:cNvPr id="4" name="Slide Number Placeholder 3">
            <a:extLst>
              <a:ext uri="{FF2B5EF4-FFF2-40B4-BE49-F238E27FC236}">
                <a16:creationId xmlns:a16="http://schemas.microsoft.com/office/drawing/2014/main" xmlns="" id="{FBFA64A7-93AC-74B0-11EB-A68EC8E77CB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C3F1DA20-6D17-64B7-BBB4-04C81618B88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625E5A0D-C593-47E3-9106-2FDDCC18E970}"/>
              </a:ext>
            </a:extLst>
          </p:cNvPr>
          <p:cNvSpPr>
            <a:spLocks noGrp="1"/>
          </p:cNvSpPr>
          <p:nvPr>
            <p:ph type="dt" idx="15"/>
          </p:nvPr>
        </p:nvSpPr>
        <p:spPr/>
        <p:txBody>
          <a:bodyPr/>
          <a:lstStyle/>
          <a:p>
            <a:r>
              <a:rPr lang="aa-ET"/>
              <a:t>November 2024</a:t>
            </a:r>
            <a:endParaRPr lang="en-GB" dirty="0"/>
          </a:p>
        </p:txBody>
      </p:sp>
      <p:pic>
        <p:nvPicPr>
          <p:cNvPr id="8" name="Picture 7">
            <a:extLst>
              <a:ext uri="{FF2B5EF4-FFF2-40B4-BE49-F238E27FC236}">
                <a16:creationId xmlns:a16="http://schemas.microsoft.com/office/drawing/2014/main" xmlns="" id="{0047C2DE-AF4C-F99E-5879-807E15051678}"/>
              </a:ext>
            </a:extLst>
          </p:cNvPr>
          <p:cNvPicPr>
            <a:picLocks noChangeAspect="1"/>
          </p:cNvPicPr>
          <p:nvPr/>
        </p:nvPicPr>
        <p:blipFill>
          <a:blip r:embed="rId2"/>
          <a:stretch>
            <a:fillRect/>
          </a:stretch>
        </p:blipFill>
        <p:spPr>
          <a:xfrm>
            <a:off x="2179099" y="1628800"/>
            <a:ext cx="8120078" cy="4256814"/>
          </a:xfrm>
          <a:prstGeom prst="rect">
            <a:avLst/>
          </a:prstGeom>
          <a:ln>
            <a:solidFill>
              <a:schemeClr val="tx1"/>
            </a:solidFill>
          </a:ln>
        </p:spPr>
      </p:pic>
      <p:sp>
        <p:nvSpPr>
          <p:cNvPr id="3" name="TextBox 2">
            <a:extLst>
              <a:ext uri="{FF2B5EF4-FFF2-40B4-BE49-F238E27FC236}">
                <a16:creationId xmlns:a16="http://schemas.microsoft.com/office/drawing/2014/main" xmlns="" id="{4972FABA-0DC4-5CC6-36D8-F41C99DDE0BA}"/>
              </a:ext>
            </a:extLst>
          </p:cNvPr>
          <p:cNvSpPr txBox="1"/>
          <p:nvPr/>
        </p:nvSpPr>
        <p:spPr>
          <a:xfrm>
            <a:off x="10568761" y="3663812"/>
            <a:ext cx="1413447" cy="1200329"/>
          </a:xfrm>
          <a:prstGeom prst="rect">
            <a:avLst/>
          </a:prstGeom>
          <a:noFill/>
          <a:ln>
            <a:solidFill>
              <a:schemeClr val="tx1"/>
            </a:solidFill>
          </a:ln>
        </p:spPr>
        <p:txBody>
          <a:bodyPr wrap="square" rtlCol="0">
            <a:spAutoFit/>
          </a:bodyPr>
          <a:lstStyle/>
          <a:p>
            <a:r>
              <a:rPr lang="en-US" sz="1800" dirty="0">
                <a:solidFill>
                  <a:schemeClr val="tx1"/>
                </a:solidFill>
              </a:rPr>
              <a:t>MAC data type frame header</a:t>
            </a:r>
          </a:p>
          <a:p>
            <a:r>
              <a:rPr lang="en-US" sz="1800" dirty="0">
                <a:solidFill>
                  <a:schemeClr val="tx1"/>
                </a:solidFill>
              </a:rPr>
              <a:t>(30 octets)</a:t>
            </a:r>
            <a:endParaRPr lang="aa-ET" sz="1800" dirty="0">
              <a:solidFill>
                <a:schemeClr val="tx1"/>
              </a:solidFill>
            </a:endParaRPr>
          </a:p>
        </p:txBody>
      </p:sp>
      <p:sp>
        <p:nvSpPr>
          <p:cNvPr id="7" name="TextBox 6">
            <a:extLst>
              <a:ext uri="{FF2B5EF4-FFF2-40B4-BE49-F238E27FC236}">
                <a16:creationId xmlns:a16="http://schemas.microsoft.com/office/drawing/2014/main" xmlns="" id="{86E49971-4490-E35F-CDE5-F6E3DA8068C9}"/>
              </a:ext>
            </a:extLst>
          </p:cNvPr>
          <p:cNvSpPr txBox="1"/>
          <p:nvPr/>
        </p:nvSpPr>
        <p:spPr>
          <a:xfrm>
            <a:off x="10532530" y="2905225"/>
            <a:ext cx="1413447" cy="646331"/>
          </a:xfrm>
          <a:prstGeom prst="rect">
            <a:avLst/>
          </a:prstGeom>
          <a:noFill/>
          <a:ln>
            <a:solidFill>
              <a:schemeClr val="tx1"/>
            </a:solidFill>
          </a:ln>
        </p:spPr>
        <p:txBody>
          <a:bodyPr wrap="square" rtlCol="0">
            <a:spAutoFit/>
          </a:bodyPr>
          <a:lstStyle/>
          <a:p>
            <a:r>
              <a:rPr lang="en-US" sz="1800" dirty="0">
                <a:solidFill>
                  <a:schemeClr val="tx1"/>
                </a:solidFill>
              </a:rPr>
              <a:t>LLC header</a:t>
            </a:r>
          </a:p>
          <a:p>
            <a:r>
              <a:rPr lang="en-US" sz="1800" dirty="0">
                <a:solidFill>
                  <a:schemeClr val="tx1"/>
                </a:solidFill>
              </a:rPr>
              <a:t>(8 octets)</a:t>
            </a:r>
            <a:endParaRPr lang="aa-ET" sz="1800" dirty="0">
              <a:solidFill>
                <a:schemeClr val="tx1"/>
              </a:solidFill>
            </a:endParaRPr>
          </a:p>
        </p:txBody>
      </p:sp>
      <p:cxnSp>
        <p:nvCxnSpPr>
          <p:cNvPr id="10" name="Straight Connector 9">
            <a:extLst>
              <a:ext uri="{FF2B5EF4-FFF2-40B4-BE49-F238E27FC236}">
                <a16:creationId xmlns:a16="http://schemas.microsoft.com/office/drawing/2014/main" xmlns="" id="{12E9E882-0D7C-506F-4545-9115851B8509}"/>
              </a:ext>
            </a:extLst>
          </p:cNvPr>
          <p:cNvCxnSpPr>
            <a:cxnSpLocks/>
            <a:stCxn id="7" idx="1"/>
          </p:cNvCxnSpPr>
          <p:nvPr/>
        </p:nvCxnSpPr>
        <p:spPr bwMode="auto">
          <a:xfrm flipH="1">
            <a:off x="9768408" y="3228391"/>
            <a:ext cx="764122" cy="35505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xmlns="" id="{7FE3EACC-D531-41C5-263D-045F1980B5EC}"/>
              </a:ext>
            </a:extLst>
          </p:cNvPr>
          <p:cNvCxnSpPr>
            <a:cxnSpLocks/>
            <a:stCxn id="3" idx="1"/>
          </p:cNvCxnSpPr>
          <p:nvPr/>
        </p:nvCxnSpPr>
        <p:spPr bwMode="auto">
          <a:xfrm flipH="1" flipV="1">
            <a:off x="9768408" y="4077072"/>
            <a:ext cx="800353" cy="186905"/>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xmlns="" id="{2814F0DD-7EDE-5170-471F-8B00A62403A7}"/>
              </a:ext>
            </a:extLst>
          </p:cNvPr>
          <p:cNvCxnSpPr>
            <a:cxnSpLocks/>
          </p:cNvCxnSpPr>
          <p:nvPr/>
        </p:nvCxnSpPr>
        <p:spPr bwMode="auto">
          <a:xfrm flipH="1" flipV="1">
            <a:off x="1909515" y="3670349"/>
            <a:ext cx="802109" cy="178129"/>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2" name="TextBox 21">
            <a:extLst>
              <a:ext uri="{FF2B5EF4-FFF2-40B4-BE49-F238E27FC236}">
                <a16:creationId xmlns:a16="http://schemas.microsoft.com/office/drawing/2014/main" xmlns="" id="{1D456382-4D30-1D67-EC6E-0B3449F193ED}"/>
              </a:ext>
            </a:extLst>
          </p:cNvPr>
          <p:cNvSpPr txBox="1"/>
          <p:nvPr/>
        </p:nvSpPr>
        <p:spPr>
          <a:xfrm>
            <a:off x="119335" y="2305061"/>
            <a:ext cx="1806282" cy="646331"/>
          </a:xfrm>
          <a:prstGeom prst="rect">
            <a:avLst/>
          </a:prstGeom>
          <a:noFill/>
          <a:ln>
            <a:solidFill>
              <a:schemeClr val="tx1"/>
            </a:solidFill>
          </a:ln>
        </p:spPr>
        <p:txBody>
          <a:bodyPr wrap="square" rtlCol="0">
            <a:spAutoFit/>
          </a:bodyPr>
          <a:lstStyle/>
          <a:p>
            <a:r>
              <a:rPr lang="en-US" sz="1800" dirty="0">
                <a:solidFill>
                  <a:schemeClr val="tx1"/>
                </a:solidFill>
              </a:rPr>
              <a:t>TCP/UDP header</a:t>
            </a:r>
          </a:p>
          <a:p>
            <a:r>
              <a:rPr lang="en-US" sz="1800" dirty="0">
                <a:solidFill>
                  <a:schemeClr val="tx1"/>
                </a:solidFill>
              </a:rPr>
              <a:t>(8 octets)</a:t>
            </a:r>
          </a:p>
        </p:txBody>
      </p:sp>
      <p:sp>
        <p:nvSpPr>
          <p:cNvPr id="23" name="TextBox 22">
            <a:extLst>
              <a:ext uri="{FF2B5EF4-FFF2-40B4-BE49-F238E27FC236}">
                <a16:creationId xmlns:a16="http://schemas.microsoft.com/office/drawing/2014/main" xmlns="" id="{E493C978-2F52-D68A-6021-677213E74F3C}"/>
              </a:ext>
            </a:extLst>
          </p:cNvPr>
          <p:cNvSpPr txBox="1"/>
          <p:nvPr/>
        </p:nvSpPr>
        <p:spPr>
          <a:xfrm>
            <a:off x="765652" y="3479146"/>
            <a:ext cx="1159965" cy="646331"/>
          </a:xfrm>
          <a:prstGeom prst="rect">
            <a:avLst/>
          </a:prstGeom>
          <a:noFill/>
          <a:ln>
            <a:solidFill>
              <a:schemeClr val="tx1"/>
            </a:solidFill>
          </a:ln>
        </p:spPr>
        <p:txBody>
          <a:bodyPr wrap="square" rtlCol="0">
            <a:spAutoFit/>
          </a:bodyPr>
          <a:lstStyle/>
          <a:p>
            <a:r>
              <a:rPr lang="en-US" sz="1800" dirty="0">
                <a:solidFill>
                  <a:schemeClr val="tx1"/>
                </a:solidFill>
              </a:rPr>
              <a:t>IP header</a:t>
            </a:r>
          </a:p>
          <a:p>
            <a:r>
              <a:rPr lang="en-US" sz="1800" dirty="0">
                <a:solidFill>
                  <a:schemeClr val="tx1"/>
                </a:solidFill>
              </a:rPr>
              <a:t>(40 octets)</a:t>
            </a:r>
            <a:endParaRPr lang="aa-ET" sz="1800" dirty="0">
              <a:solidFill>
                <a:schemeClr val="tx1"/>
              </a:solidFill>
            </a:endParaRPr>
          </a:p>
        </p:txBody>
      </p:sp>
      <p:cxnSp>
        <p:nvCxnSpPr>
          <p:cNvPr id="25" name="Straight Connector 24">
            <a:extLst>
              <a:ext uri="{FF2B5EF4-FFF2-40B4-BE49-F238E27FC236}">
                <a16:creationId xmlns:a16="http://schemas.microsoft.com/office/drawing/2014/main" xmlns="" id="{F32C540F-E464-747C-2E70-F06EA9F49130}"/>
              </a:ext>
            </a:extLst>
          </p:cNvPr>
          <p:cNvCxnSpPr>
            <a:cxnSpLocks/>
            <a:endCxn id="22" idx="3"/>
          </p:cNvCxnSpPr>
          <p:nvPr/>
        </p:nvCxnSpPr>
        <p:spPr bwMode="auto">
          <a:xfrm flipH="1" flipV="1">
            <a:off x="1925617" y="2628227"/>
            <a:ext cx="786007" cy="800773"/>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31688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F5D2CD-CF0C-8E8D-B0EA-4772FA5AA2E5}"/>
              </a:ext>
            </a:extLst>
          </p:cNvPr>
          <p:cNvSpPr>
            <a:spLocks noGrp="1"/>
          </p:cNvSpPr>
          <p:nvPr>
            <p:ph type="title"/>
          </p:nvPr>
        </p:nvSpPr>
        <p:spPr>
          <a:xfrm>
            <a:off x="914401" y="685801"/>
            <a:ext cx="10361084" cy="654967"/>
          </a:xfrm>
        </p:spPr>
        <p:txBody>
          <a:bodyPr/>
          <a:lstStyle/>
          <a:p>
            <a:r>
              <a:rPr lang="en-US" dirty="0"/>
              <a:t>Layer Protocols</a:t>
            </a:r>
            <a:endParaRPr lang="aa-ET" dirty="0"/>
          </a:p>
        </p:txBody>
      </p:sp>
      <p:sp>
        <p:nvSpPr>
          <p:cNvPr id="3" name="Content Placeholder 2">
            <a:extLst>
              <a:ext uri="{FF2B5EF4-FFF2-40B4-BE49-F238E27FC236}">
                <a16:creationId xmlns:a16="http://schemas.microsoft.com/office/drawing/2014/main" xmlns="" id="{F6BC04E8-1360-B7C5-6458-67389E29C7B0}"/>
              </a:ext>
            </a:extLst>
          </p:cNvPr>
          <p:cNvSpPr>
            <a:spLocks noGrp="1"/>
          </p:cNvSpPr>
          <p:nvPr>
            <p:ph idx="1"/>
          </p:nvPr>
        </p:nvSpPr>
        <p:spPr>
          <a:xfrm>
            <a:off x="421106" y="1334647"/>
            <a:ext cx="11449271" cy="5055270"/>
          </a:xfrm>
        </p:spPr>
        <p:txBody>
          <a:bodyPr/>
          <a:lstStyle/>
          <a:p>
            <a:pPr marL="0" indent="0" algn="l"/>
            <a:r>
              <a:rPr lang="en-US" sz="2000" b="1" i="0" dirty="0">
                <a:solidFill>
                  <a:srgbClr val="222222"/>
                </a:solidFill>
                <a:effectLst/>
                <a:cs typeface="Arial" panose="020B0604020202020204" pitchFamily="34" charset="0"/>
              </a:rPr>
              <a:t>Transport layer</a:t>
            </a:r>
            <a:r>
              <a:rPr lang="en-US" sz="2000" b="0" i="0" dirty="0">
                <a:solidFill>
                  <a:srgbClr val="222222"/>
                </a:solidFill>
                <a:effectLst/>
                <a:cs typeface="Arial" panose="020B0604020202020204" pitchFamily="34" charset="0"/>
              </a:rPr>
              <a:t> </a:t>
            </a:r>
          </a:p>
          <a:p>
            <a:pPr marL="0" indent="0" algn="l"/>
            <a:r>
              <a:rPr lang="en-US" sz="2000" b="0" i="0" dirty="0">
                <a:solidFill>
                  <a:srgbClr val="222222"/>
                </a:solidFill>
                <a:effectLst/>
              </a:rPr>
              <a:t>Provides the means for transmitting data between the two connected parties, as well as controlling the quality of service. The main protocols used here are TCP and UDP</a:t>
            </a:r>
          </a:p>
          <a:p>
            <a:pPr marL="0" indent="0"/>
            <a:r>
              <a:rPr lang="en-US" sz="2000" b="1" i="0" dirty="0">
                <a:solidFill>
                  <a:srgbClr val="222222"/>
                </a:solidFill>
                <a:effectLst/>
                <a:cs typeface="Arial" panose="020B0604020202020204" pitchFamily="34" charset="0"/>
              </a:rPr>
              <a:t>Network layer</a:t>
            </a:r>
            <a:endParaRPr lang="en-US" sz="2000" b="0" i="0" dirty="0">
              <a:solidFill>
                <a:srgbClr val="222222"/>
              </a:solidFill>
              <a:effectLst/>
              <a:cs typeface="Arial" panose="020B0604020202020204" pitchFamily="34" charset="0"/>
            </a:endParaRPr>
          </a:p>
          <a:p>
            <a:pPr marL="0" indent="0"/>
            <a:r>
              <a:rPr lang="en-US" sz="2000" b="0" i="0" dirty="0">
                <a:solidFill>
                  <a:srgbClr val="222222"/>
                </a:solidFill>
                <a:effectLst/>
              </a:rPr>
              <a:t>Handles the routing and sending of data between different networks. The most important protocols at this layer are IP (IPV4, IPV6).</a:t>
            </a:r>
            <a:endParaRPr lang="en-US" sz="2000" b="1" i="0" dirty="0">
              <a:solidFill>
                <a:srgbClr val="222222"/>
              </a:solidFill>
              <a:effectLst/>
            </a:endParaRPr>
          </a:p>
          <a:p>
            <a:pPr algn="l"/>
            <a:r>
              <a:rPr lang="en-US" sz="2000" i="0" u="none" strike="noStrike" baseline="0" dirty="0">
                <a:solidFill>
                  <a:srgbClr val="000000"/>
                </a:solidFill>
                <a:cs typeface="Arial" panose="020B0604020202020204" pitchFamily="34" charset="0"/>
              </a:rPr>
              <a:t>5.2.2 LLC (logical link control) sublayer [6]</a:t>
            </a:r>
          </a:p>
          <a:p>
            <a:pPr marL="0" indent="0" algn="just"/>
            <a:r>
              <a:rPr lang="en-US" sz="2000" b="0" i="0" u="none" strike="noStrike" baseline="0" dirty="0">
                <a:solidFill>
                  <a:srgbClr val="000000"/>
                </a:solidFill>
              </a:rPr>
              <a:t>The higher layer protocol discrimination entity (HLPDE) is used by the LLC sublayer to determine the higher layer protocol to which to deliver an LLC sublayer protocol data unit (PDU). </a:t>
            </a:r>
          </a:p>
          <a:p>
            <a:pPr marL="0" indent="0" algn="just"/>
            <a:r>
              <a:rPr lang="en-US" sz="2000" b="1" i="0" u="none" strike="noStrike" baseline="0" dirty="0">
                <a:solidFill>
                  <a:srgbClr val="000000"/>
                </a:solidFill>
              </a:rPr>
              <a:t>5.2.3 MAC (media access control) sublayer [6]</a:t>
            </a:r>
            <a:endParaRPr lang="en-US" sz="2000" b="0" i="0" u="none" strike="noStrike" baseline="0" dirty="0">
              <a:solidFill>
                <a:srgbClr val="000000"/>
              </a:solidFill>
            </a:endParaRPr>
          </a:p>
          <a:p>
            <a:pPr marL="0" indent="0" algn="l"/>
            <a:r>
              <a:rPr lang="en-US" sz="2000" b="0" i="0" u="none" strike="noStrike" baseline="0" dirty="0">
                <a:solidFill>
                  <a:srgbClr val="000000"/>
                </a:solidFill>
              </a:rPr>
              <a:t>The MAC sublayer performs the functions necessary to provide frame-based, </a:t>
            </a:r>
            <a:r>
              <a:rPr lang="en-US" sz="2000" b="0" i="1" u="none" strike="noStrike" baseline="0" dirty="0" err="1">
                <a:solidFill>
                  <a:srgbClr val="000000"/>
                </a:solidFill>
              </a:rPr>
              <a:t>connectionless-mode</a:t>
            </a:r>
            <a:r>
              <a:rPr lang="en-US" sz="2000" b="0" i="0" u="none" strike="noStrike" baseline="0" dirty="0" err="1">
                <a:solidFill>
                  <a:srgbClr val="000000"/>
                </a:solidFill>
              </a:rPr>
              <a:t>‌ﾠ</a:t>
            </a:r>
            <a:r>
              <a:rPr lang="en-US" sz="2000" b="0" i="0" u="none" strike="noStrike" baseline="0" dirty="0">
                <a:solidFill>
                  <a:srgbClr val="000000"/>
                </a:solidFill>
              </a:rPr>
              <a:t>(datagram style) data transfer between stations in support of the next higher sublayer, as described in 5.1, for networks that support it. </a:t>
            </a:r>
            <a:r>
              <a:rPr lang="en-US" sz="2000" b="0" i="1" u="none" strike="noStrike" baseline="0" dirty="0">
                <a:solidFill>
                  <a:srgbClr val="000000"/>
                </a:solidFill>
              </a:rPr>
              <a:t>In some MAC types, some MAC frames are used in support of the MAC sublayer functionality itself,</a:t>
            </a:r>
            <a:r>
              <a:rPr lang="en-US" sz="2000" b="0" i="0" u="none" strike="noStrike" baseline="0" dirty="0">
                <a:solidFill>
                  <a:srgbClr val="000000"/>
                </a:solidFill>
              </a:rPr>
              <a:t> rather than for transfer of data from the next higher sublayer.</a:t>
            </a:r>
            <a:r>
              <a:rPr lang="en-US" sz="2000" b="1" i="0" dirty="0">
                <a:solidFill>
                  <a:srgbClr val="222222"/>
                </a:solidFill>
                <a:effectLst/>
              </a:rPr>
              <a:t> </a:t>
            </a:r>
          </a:p>
          <a:p>
            <a:pPr marL="0" indent="0" algn="just"/>
            <a:endParaRPr lang="en-US" sz="1800" b="0" i="0" u="none" strike="noStrike" baseline="0" dirty="0">
              <a:solidFill>
                <a:srgbClr val="000000"/>
              </a:solidFill>
              <a:latin typeface="Times New Roman" panose="02020603050405020304" pitchFamily="18" charset="0"/>
            </a:endParaRPr>
          </a:p>
          <a:p>
            <a:pPr marL="0" indent="0" algn="just"/>
            <a:endParaRPr lang="aa-ET" dirty="0"/>
          </a:p>
        </p:txBody>
      </p:sp>
      <p:sp>
        <p:nvSpPr>
          <p:cNvPr id="4" name="Slide Number Placeholder 3">
            <a:extLst>
              <a:ext uri="{FF2B5EF4-FFF2-40B4-BE49-F238E27FC236}">
                <a16:creationId xmlns:a16="http://schemas.microsoft.com/office/drawing/2014/main" xmlns="" id="{4C8640F1-08A9-20A2-328F-476C1F3736AD}"/>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45E9B085-B084-7204-1520-F4533DE96B8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5A3408DD-BF6B-42B3-9573-185E32836A51}"/>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2628025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1CC3C780-7E83-A7A4-E26F-7ECF9B6513F9}"/>
              </a:ext>
            </a:extLst>
          </p:cNvPr>
          <p:cNvPicPr>
            <a:picLocks noChangeAspect="1"/>
          </p:cNvPicPr>
          <p:nvPr/>
        </p:nvPicPr>
        <p:blipFill>
          <a:blip r:embed="rId2"/>
          <a:stretch>
            <a:fillRect/>
          </a:stretch>
        </p:blipFill>
        <p:spPr>
          <a:xfrm>
            <a:off x="5591944" y="2636291"/>
            <a:ext cx="6336704" cy="2380362"/>
          </a:xfrm>
          <a:prstGeom prst="rect">
            <a:avLst/>
          </a:prstGeom>
        </p:spPr>
      </p:pic>
      <p:sp>
        <p:nvSpPr>
          <p:cNvPr id="2" name="Title 1">
            <a:extLst>
              <a:ext uri="{FF2B5EF4-FFF2-40B4-BE49-F238E27FC236}">
                <a16:creationId xmlns:a16="http://schemas.microsoft.com/office/drawing/2014/main" xmlns="" id="{C1161074-BBB3-54DF-CCBA-C9F5DD75CAB1}"/>
              </a:ext>
            </a:extLst>
          </p:cNvPr>
          <p:cNvSpPr>
            <a:spLocks noGrp="1"/>
          </p:cNvSpPr>
          <p:nvPr>
            <p:ph type="title"/>
          </p:nvPr>
        </p:nvSpPr>
        <p:spPr>
          <a:xfrm>
            <a:off x="914401" y="685802"/>
            <a:ext cx="10361084" cy="909790"/>
          </a:xfrm>
        </p:spPr>
        <p:txBody>
          <a:bodyPr/>
          <a:lstStyle/>
          <a:p>
            <a:r>
              <a:rPr lang="en-US" dirty="0"/>
              <a:t>MAC data frame overhead [4]</a:t>
            </a:r>
            <a:endParaRPr lang="aa-ET" dirty="0"/>
          </a:p>
        </p:txBody>
      </p:sp>
      <p:sp>
        <p:nvSpPr>
          <p:cNvPr id="4" name="Slide Number Placeholder 3">
            <a:extLst>
              <a:ext uri="{FF2B5EF4-FFF2-40B4-BE49-F238E27FC236}">
                <a16:creationId xmlns:a16="http://schemas.microsoft.com/office/drawing/2014/main" xmlns="" id="{750FA8B5-514A-AD43-301C-B4118C2A91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xmlns="" id="{CFA96065-BB6C-B8DC-0B5E-BE2F597A12DF}"/>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A300C598-AF62-3706-5409-C97E1DFB70DC}"/>
              </a:ext>
            </a:extLst>
          </p:cNvPr>
          <p:cNvSpPr>
            <a:spLocks noGrp="1"/>
          </p:cNvSpPr>
          <p:nvPr>
            <p:ph type="dt" idx="15"/>
          </p:nvPr>
        </p:nvSpPr>
        <p:spPr/>
        <p:txBody>
          <a:bodyPr/>
          <a:lstStyle/>
          <a:p>
            <a:r>
              <a:rPr lang="aa-ET"/>
              <a:t>November 2024</a:t>
            </a:r>
            <a:endParaRPr lang="en-GB" dirty="0"/>
          </a:p>
        </p:txBody>
      </p:sp>
      <p:pic>
        <p:nvPicPr>
          <p:cNvPr id="1026" name="Picture 1">
            <a:extLst>
              <a:ext uri="{FF2B5EF4-FFF2-40B4-BE49-F238E27FC236}">
                <a16:creationId xmlns:a16="http://schemas.microsoft.com/office/drawing/2014/main" xmlns="" id="{95613013-6340-88FA-8EFF-AFEE98BDF6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392" y="1398623"/>
            <a:ext cx="6840760" cy="166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xmlns="" id="{4C726001-33AA-6E8C-3114-6AA5095D4EC3}"/>
              </a:ext>
            </a:extLst>
          </p:cNvPr>
          <p:cNvPicPr>
            <a:picLocks noChangeAspect="1"/>
          </p:cNvPicPr>
          <p:nvPr/>
        </p:nvPicPr>
        <p:blipFill>
          <a:blip r:embed="rId4"/>
          <a:stretch>
            <a:fillRect/>
          </a:stretch>
        </p:blipFill>
        <p:spPr>
          <a:xfrm>
            <a:off x="371388" y="4725144"/>
            <a:ext cx="6228303" cy="1447054"/>
          </a:xfrm>
          <a:prstGeom prst="rect">
            <a:avLst/>
          </a:prstGeom>
        </p:spPr>
      </p:pic>
      <p:cxnSp>
        <p:nvCxnSpPr>
          <p:cNvPr id="7" name="Straight Connector 6">
            <a:extLst>
              <a:ext uri="{FF2B5EF4-FFF2-40B4-BE49-F238E27FC236}">
                <a16:creationId xmlns:a16="http://schemas.microsoft.com/office/drawing/2014/main" xmlns="" id="{8C87898C-3149-8A26-6F8D-D1FC5911E279}"/>
              </a:ext>
            </a:extLst>
          </p:cNvPr>
          <p:cNvCxnSpPr>
            <a:cxnSpLocks/>
          </p:cNvCxnSpPr>
          <p:nvPr/>
        </p:nvCxnSpPr>
        <p:spPr bwMode="auto">
          <a:xfrm flipH="1" flipV="1">
            <a:off x="6312024" y="2204864"/>
            <a:ext cx="360040" cy="93610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xmlns="" id="{E99A95DF-7DE3-9EA6-3E99-63EDAA2CCE1A}"/>
              </a:ext>
            </a:extLst>
          </p:cNvPr>
          <p:cNvCxnSpPr>
            <a:cxnSpLocks/>
          </p:cNvCxnSpPr>
          <p:nvPr/>
        </p:nvCxnSpPr>
        <p:spPr bwMode="auto">
          <a:xfrm flipH="1" flipV="1">
            <a:off x="6888088" y="2204864"/>
            <a:ext cx="4176464" cy="93610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TextBox 18">
            <a:extLst>
              <a:ext uri="{FF2B5EF4-FFF2-40B4-BE49-F238E27FC236}">
                <a16:creationId xmlns:a16="http://schemas.microsoft.com/office/drawing/2014/main" xmlns="" id="{3FCA8DEB-8561-AE53-F0AC-1EF792C81B77}"/>
              </a:ext>
            </a:extLst>
          </p:cNvPr>
          <p:cNvSpPr txBox="1"/>
          <p:nvPr/>
        </p:nvSpPr>
        <p:spPr>
          <a:xfrm>
            <a:off x="11130182" y="3096226"/>
            <a:ext cx="726457" cy="461665"/>
          </a:xfrm>
          <a:prstGeom prst="rect">
            <a:avLst/>
          </a:prstGeom>
          <a:solidFill>
            <a:schemeClr val="bg1"/>
          </a:solidFill>
        </p:spPr>
        <p:txBody>
          <a:bodyPr wrap="square" rtlCol="0">
            <a:spAutoFit/>
          </a:bodyPr>
          <a:lstStyle/>
          <a:p>
            <a:endParaRPr lang="aa-ET" dirty="0"/>
          </a:p>
        </p:txBody>
      </p:sp>
      <p:sp>
        <p:nvSpPr>
          <p:cNvPr id="21" name="TextBox 20">
            <a:extLst>
              <a:ext uri="{FF2B5EF4-FFF2-40B4-BE49-F238E27FC236}">
                <a16:creationId xmlns:a16="http://schemas.microsoft.com/office/drawing/2014/main" xmlns="" id="{41B74F6E-F1A3-4D3E-67A3-ACC0A04D4B8D}"/>
              </a:ext>
            </a:extLst>
          </p:cNvPr>
          <p:cNvSpPr txBox="1"/>
          <p:nvPr/>
        </p:nvSpPr>
        <p:spPr>
          <a:xfrm>
            <a:off x="5303548" y="3078853"/>
            <a:ext cx="1296143" cy="461665"/>
          </a:xfrm>
          <a:prstGeom prst="rect">
            <a:avLst/>
          </a:prstGeom>
          <a:solidFill>
            <a:schemeClr val="bg1"/>
          </a:solidFill>
        </p:spPr>
        <p:txBody>
          <a:bodyPr wrap="square" rtlCol="0">
            <a:spAutoFit/>
          </a:bodyPr>
          <a:lstStyle/>
          <a:p>
            <a:endParaRPr lang="aa-ET" dirty="0"/>
          </a:p>
        </p:txBody>
      </p:sp>
      <p:cxnSp>
        <p:nvCxnSpPr>
          <p:cNvPr id="22" name="Straight Connector 21">
            <a:extLst>
              <a:ext uri="{FF2B5EF4-FFF2-40B4-BE49-F238E27FC236}">
                <a16:creationId xmlns:a16="http://schemas.microsoft.com/office/drawing/2014/main" xmlns="" id="{DCCB0FD2-3A8B-0C8F-F68B-D6638DD8B50E}"/>
              </a:ext>
            </a:extLst>
          </p:cNvPr>
          <p:cNvCxnSpPr>
            <a:cxnSpLocks/>
          </p:cNvCxnSpPr>
          <p:nvPr/>
        </p:nvCxnSpPr>
        <p:spPr bwMode="auto">
          <a:xfrm flipV="1">
            <a:off x="4943872" y="3444184"/>
            <a:ext cx="1721449" cy="158895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6" name="Straight Connector 25">
            <a:extLst>
              <a:ext uri="{FF2B5EF4-FFF2-40B4-BE49-F238E27FC236}">
                <a16:creationId xmlns:a16="http://schemas.microsoft.com/office/drawing/2014/main" xmlns="" id="{BAAE0936-C143-3F9B-BB1A-528B880DE863}"/>
              </a:ext>
            </a:extLst>
          </p:cNvPr>
          <p:cNvCxnSpPr>
            <a:cxnSpLocks/>
          </p:cNvCxnSpPr>
          <p:nvPr/>
        </p:nvCxnSpPr>
        <p:spPr bwMode="auto">
          <a:xfrm flipV="1">
            <a:off x="5951984" y="3464686"/>
            <a:ext cx="5143481" cy="1568456"/>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TextBox 39">
            <a:extLst>
              <a:ext uri="{FF2B5EF4-FFF2-40B4-BE49-F238E27FC236}">
                <a16:creationId xmlns:a16="http://schemas.microsoft.com/office/drawing/2014/main" xmlns="" id="{AFB49CA0-2ABC-19F3-BD53-B33E4D66C798}"/>
              </a:ext>
            </a:extLst>
          </p:cNvPr>
          <p:cNvSpPr txBox="1"/>
          <p:nvPr/>
        </p:nvSpPr>
        <p:spPr>
          <a:xfrm>
            <a:off x="9834038" y="4622773"/>
            <a:ext cx="576064" cy="461665"/>
          </a:xfrm>
          <a:prstGeom prst="rect">
            <a:avLst/>
          </a:prstGeom>
          <a:solidFill>
            <a:schemeClr val="bg1"/>
          </a:solidFill>
        </p:spPr>
        <p:txBody>
          <a:bodyPr wrap="square" rtlCol="0">
            <a:spAutoFit/>
          </a:bodyPr>
          <a:lstStyle/>
          <a:p>
            <a:endParaRPr lang="aa-ET" dirty="0"/>
          </a:p>
        </p:txBody>
      </p:sp>
      <p:sp>
        <p:nvSpPr>
          <p:cNvPr id="41" name="TextBox 40">
            <a:extLst>
              <a:ext uri="{FF2B5EF4-FFF2-40B4-BE49-F238E27FC236}">
                <a16:creationId xmlns:a16="http://schemas.microsoft.com/office/drawing/2014/main" xmlns="" id="{BD4D71FA-1704-BFFB-0CA5-4A3F9927A2F2}"/>
              </a:ext>
            </a:extLst>
          </p:cNvPr>
          <p:cNvSpPr txBox="1"/>
          <p:nvPr/>
        </p:nvSpPr>
        <p:spPr>
          <a:xfrm>
            <a:off x="4295800" y="5862141"/>
            <a:ext cx="622870" cy="461665"/>
          </a:xfrm>
          <a:prstGeom prst="rect">
            <a:avLst/>
          </a:prstGeom>
          <a:solidFill>
            <a:schemeClr val="bg1"/>
          </a:solidFill>
        </p:spPr>
        <p:txBody>
          <a:bodyPr wrap="square" rtlCol="0">
            <a:spAutoFit/>
          </a:bodyPr>
          <a:lstStyle/>
          <a:p>
            <a:endParaRPr lang="aa-ET" dirty="0"/>
          </a:p>
        </p:txBody>
      </p:sp>
    </p:spTree>
    <p:extLst>
      <p:ext uri="{BB962C8B-B14F-4D97-AF65-F5344CB8AC3E}">
        <p14:creationId xmlns:p14="http://schemas.microsoft.com/office/powerpoint/2010/main" val="41769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269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74683" y="1412776"/>
            <a:ext cx="10361084" cy="4464495"/>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this contribution, we discuss how to specify wireless connectivity for AMP only IOT STA as part of the 802.11 specification.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The IEEE 802.11 standard specifies that:</a:t>
            </a:r>
          </a:p>
          <a:p>
            <a:pPr marL="457200" indent="-457200">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Data frames are used for end-to-end communication across networks</a:t>
            </a:r>
          </a:p>
          <a:p>
            <a:pPr marL="457200" indent="-457200">
              <a:buAutoNum type="arabicPeriod"/>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Non-AP STAs use AP STAs to access the distribution system</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The AMP-only IoT STA are characterized as ultra-low complexity, ultra-low power consumption, very small form factor and battery-less.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Data frames, as used for data traffic, contain the overhead of multiple network protocol headers, which significantly increases the frame size. The power consumption required to deliver such long frames may be prohibitive for some types of AMP-only IoT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Association and secure authentication with an AP STA requires multiple rounds of long frame exchanges, storing intermediate and final data on the AMP-only STA. The computational complexity, memory footprint, and power consumption can be prohibitive for some types of AMP-only IoT STA.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800" b="0" dirty="0"/>
              <a:t>In this contribution we analyze the challenges and suggest solution</a:t>
            </a: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Solomon Trainin, Wiliot</a:t>
            </a:r>
            <a:endParaRPr lang="en-GB" dirty="0"/>
          </a:p>
        </p:txBody>
      </p:sp>
      <p:sp>
        <p:nvSpPr>
          <p:cNvPr id="4" name="Date Placeholder 3"/>
          <p:cNvSpPr>
            <a:spLocks noGrp="1"/>
          </p:cNvSpPr>
          <p:nvPr>
            <p:ph type="dt" idx="15"/>
          </p:nvPr>
        </p:nvSpPr>
        <p:spPr/>
        <p:txBody>
          <a:bodyPr/>
          <a:lstStyle/>
          <a:p>
            <a:r>
              <a:rPr lang="aa-ET"/>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161074-BBB3-54DF-CCBA-C9F5DD75CAB1}"/>
              </a:ext>
            </a:extLst>
          </p:cNvPr>
          <p:cNvSpPr>
            <a:spLocks noGrp="1"/>
          </p:cNvSpPr>
          <p:nvPr>
            <p:ph type="title"/>
          </p:nvPr>
        </p:nvSpPr>
        <p:spPr>
          <a:xfrm>
            <a:off x="914401" y="685802"/>
            <a:ext cx="10361084" cy="582958"/>
          </a:xfrm>
        </p:spPr>
        <p:txBody>
          <a:bodyPr/>
          <a:lstStyle/>
          <a:p>
            <a:r>
              <a:rPr lang="en-US" dirty="0"/>
              <a:t>Networking overhead</a:t>
            </a:r>
            <a:endParaRPr lang="aa-ET" dirty="0"/>
          </a:p>
        </p:txBody>
      </p:sp>
      <p:graphicFrame>
        <p:nvGraphicFramePr>
          <p:cNvPr id="9" name="Content Placeholder 8">
            <a:extLst>
              <a:ext uri="{FF2B5EF4-FFF2-40B4-BE49-F238E27FC236}">
                <a16:creationId xmlns:a16="http://schemas.microsoft.com/office/drawing/2014/main" xmlns="" id="{E1A760DA-1B86-183D-0FED-94C397D7D90F}"/>
              </a:ext>
            </a:extLst>
          </p:cNvPr>
          <p:cNvGraphicFramePr>
            <a:graphicFrameLocks noGrp="1"/>
          </p:cNvGraphicFramePr>
          <p:nvPr>
            <p:ph idx="1"/>
            <p:extLst>
              <p:ext uri="{D42A27DB-BD31-4B8C-83A1-F6EECF244321}">
                <p14:modId xmlns:p14="http://schemas.microsoft.com/office/powerpoint/2010/main" val="276245284"/>
              </p:ext>
            </p:extLst>
          </p:nvPr>
        </p:nvGraphicFramePr>
        <p:xfrm>
          <a:off x="2567608" y="1700808"/>
          <a:ext cx="4392489" cy="3816424"/>
        </p:xfrm>
        <a:graphic>
          <a:graphicData uri="http://schemas.openxmlformats.org/drawingml/2006/table">
            <a:tbl>
              <a:tblPr firstRow="1" bandRow="1">
                <a:tableStyleId>{00A15C55-8517-42AA-B614-E9B94910E393}</a:tableStyleId>
              </a:tblPr>
              <a:tblGrid>
                <a:gridCol w="2592288">
                  <a:extLst>
                    <a:ext uri="{9D8B030D-6E8A-4147-A177-3AD203B41FA5}">
                      <a16:colId xmlns:a16="http://schemas.microsoft.com/office/drawing/2014/main" xmlns="" val="40517137"/>
                    </a:ext>
                  </a:extLst>
                </a:gridCol>
                <a:gridCol w="864096">
                  <a:extLst>
                    <a:ext uri="{9D8B030D-6E8A-4147-A177-3AD203B41FA5}">
                      <a16:colId xmlns:a16="http://schemas.microsoft.com/office/drawing/2014/main" xmlns="" val="2097123315"/>
                    </a:ext>
                  </a:extLst>
                </a:gridCol>
                <a:gridCol w="936105">
                  <a:extLst>
                    <a:ext uri="{9D8B030D-6E8A-4147-A177-3AD203B41FA5}">
                      <a16:colId xmlns:a16="http://schemas.microsoft.com/office/drawing/2014/main" xmlns="" val="68268282"/>
                    </a:ext>
                  </a:extLst>
                </a:gridCol>
              </a:tblGrid>
              <a:tr h="626470">
                <a:tc rowSpan="2">
                  <a:txBody>
                    <a:bodyPr/>
                    <a:lstStyle/>
                    <a:p>
                      <a:r>
                        <a:rPr lang="en-US" dirty="0"/>
                        <a:t>Protocol layer/</a:t>
                      </a:r>
                    </a:p>
                    <a:p>
                      <a:r>
                        <a:rPr lang="en-US" dirty="0"/>
                        <a:t>sublayer</a:t>
                      </a:r>
                      <a:endParaRPr lang="aa-ET" dirty="0"/>
                    </a:p>
                  </a:txBody>
                  <a:tcPr/>
                </a:tc>
                <a:tc gridSpan="2">
                  <a:txBody>
                    <a:bodyPr/>
                    <a:lstStyle/>
                    <a:p>
                      <a:r>
                        <a:rPr lang="en-US" dirty="0"/>
                        <a:t>Header + trailer size</a:t>
                      </a:r>
                      <a:endParaRPr lang="aa-ET" dirty="0"/>
                    </a:p>
                  </a:txBody>
                  <a:tcPr/>
                </a:tc>
                <a:tc hMerge="1">
                  <a:txBody>
                    <a:bodyPr/>
                    <a:lstStyle/>
                    <a:p>
                      <a:endParaRPr lang="aa-ET" dirty="0"/>
                    </a:p>
                  </a:txBody>
                  <a:tcPr/>
                </a:tc>
                <a:extLst>
                  <a:ext uri="{0D108BD9-81ED-4DB2-BD59-A6C34878D82A}">
                    <a16:rowId xmlns:a16="http://schemas.microsoft.com/office/drawing/2014/main" xmlns="" val="291169403"/>
                  </a:ext>
                </a:extLst>
              </a:tr>
              <a:tr h="581722">
                <a:tc vMerge="1">
                  <a:txBody>
                    <a:bodyPr/>
                    <a:lstStyle/>
                    <a:p>
                      <a:endParaRPr lang="aa-ET"/>
                    </a:p>
                  </a:txBody>
                  <a:tcPr/>
                </a:tc>
                <a:tc>
                  <a:txBody>
                    <a:bodyPr/>
                    <a:lstStyle/>
                    <a:p>
                      <a:pPr algn="ctr"/>
                      <a:r>
                        <a:rPr lang="en-US" dirty="0"/>
                        <a:t>Octet</a:t>
                      </a:r>
                      <a:endParaRPr lang="aa-ET" dirty="0"/>
                    </a:p>
                  </a:txBody>
                  <a:tcPr/>
                </a:tc>
                <a:tc>
                  <a:txBody>
                    <a:bodyPr/>
                    <a:lstStyle/>
                    <a:p>
                      <a:pPr algn="ctr"/>
                      <a:r>
                        <a:rPr lang="en-US" dirty="0"/>
                        <a:t>Bit</a:t>
                      </a:r>
                      <a:endParaRPr lang="aa-ET" dirty="0"/>
                    </a:p>
                  </a:txBody>
                  <a:tcPr/>
                </a:tc>
                <a:extLst>
                  <a:ext uri="{0D108BD9-81ED-4DB2-BD59-A6C34878D82A}">
                    <a16:rowId xmlns:a16="http://schemas.microsoft.com/office/drawing/2014/main" xmlns="" val="1110564179"/>
                  </a:ext>
                </a:extLst>
              </a:tr>
              <a:tr h="357983">
                <a:tc>
                  <a:txBody>
                    <a:bodyPr/>
                    <a:lstStyle/>
                    <a:p>
                      <a:pPr algn="ctr"/>
                      <a:r>
                        <a:rPr lang="en-US" dirty="0"/>
                        <a:t>MAC (PV0/PV1)</a:t>
                      </a:r>
                      <a:endParaRPr lang="aa-ET" dirty="0"/>
                    </a:p>
                  </a:txBody>
                  <a:tcPr/>
                </a:tc>
                <a:tc>
                  <a:txBody>
                    <a:bodyPr/>
                    <a:lstStyle/>
                    <a:p>
                      <a:pPr algn="ctr"/>
                      <a:r>
                        <a:rPr lang="en-US" dirty="0"/>
                        <a:t>30/18</a:t>
                      </a:r>
                      <a:endParaRPr lang="aa-ET" dirty="0"/>
                    </a:p>
                  </a:txBody>
                  <a:tcPr/>
                </a:tc>
                <a:tc>
                  <a:txBody>
                    <a:bodyPr/>
                    <a:lstStyle/>
                    <a:p>
                      <a:pPr algn="ctr"/>
                      <a:r>
                        <a:rPr lang="en-US" dirty="0"/>
                        <a:t>240/144</a:t>
                      </a:r>
                      <a:endParaRPr lang="aa-ET" dirty="0"/>
                    </a:p>
                  </a:txBody>
                  <a:tcPr/>
                </a:tc>
                <a:extLst>
                  <a:ext uri="{0D108BD9-81ED-4DB2-BD59-A6C34878D82A}">
                    <a16:rowId xmlns:a16="http://schemas.microsoft.com/office/drawing/2014/main" xmlns="" val="3035739836"/>
                  </a:ext>
                </a:extLst>
              </a:tr>
              <a:tr h="716694">
                <a:tc>
                  <a:txBody>
                    <a:bodyPr/>
                    <a:lstStyle/>
                    <a:p>
                      <a:pPr algn="ctr"/>
                      <a:r>
                        <a:rPr lang="en-US" dirty="0"/>
                        <a:t>Addition of Encrypted MAC frame</a:t>
                      </a:r>
                      <a:endParaRPr lang="aa-ET" dirty="0"/>
                    </a:p>
                  </a:txBody>
                  <a:tcPr/>
                </a:tc>
                <a:tc>
                  <a:txBody>
                    <a:bodyPr/>
                    <a:lstStyle/>
                    <a:p>
                      <a:pPr algn="ctr"/>
                      <a:r>
                        <a:rPr lang="en-US" dirty="0"/>
                        <a:t>24</a:t>
                      </a:r>
                      <a:endParaRPr lang="aa-ET" dirty="0"/>
                    </a:p>
                  </a:txBody>
                  <a:tcPr/>
                </a:tc>
                <a:tc>
                  <a:txBody>
                    <a:bodyPr/>
                    <a:lstStyle/>
                    <a:p>
                      <a:pPr algn="ctr"/>
                      <a:r>
                        <a:rPr lang="en-US" dirty="0"/>
                        <a:t>192</a:t>
                      </a:r>
                      <a:endParaRPr lang="aa-ET" dirty="0"/>
                    </a:p>
                  </a:txBody>
                  <a:tcPr/>
                </a:tc>
                <a:extLst>
                  <a:ext uri="{0D108BD9-81ED-4DB2-BD59-A6C34878D82A}">
                    <a16:rowId xmlns:a16="http://schemas.microsoft.com/office/drawing/2014/main" xmlns="" val="1242866502"/>
                  </a:ext>
                </a:extLst>
              </a:tr>
              <a:tr h="362955">
                <a:tc>
                  <a:txBody>
                    <a:bodyPr/>
                    <a:lstStyle/>
                    <a:p>
                      <a:pPr algn="ctr"/>
                      <a:r>
                        <a:rPr lang="en-US" dirty="0"/>
                        <a:t>LLC</a:t>
                      </a:r>
                      <a:endParaRPr lang="aa-ET" dirty="0"/>
                    </a:p>
                  </a:txBody>
                  <a:tcPr/>
                </a:tc>
                <a:tc>
                  <a:txBody>
                    <a:bodyPr/>
                    <a:lstStyle/>
                    <a:p>
                      <a:pPr algn="ctr"/>
                      <a:r>
                        <a:rPr lang="en-US" dirty="0"/>
                        <a:t>8</a:t>
                      </a:r>
                      <a:endParaRPr lang="aa-ET" dirty="0"/>
                    </a:p>
                  </a:txBody>
                  <a:tcPr/>
                </a:tc>
                <a:tc>
                  <a:txBody>
                    <a:bodyPr/>
                    <a:lstStyle/>
                    <a:p>
                      <a:pPr algn="ctr"/>
                      <a:r>
                        <a:rPr lang="en-US" dirty="0"/>
                        <a:t>64</a:t>
                      </a:r>
                      <a:endParaRPr lang="aa-ET" dirty="0"/>
                    </a:p>
                  </a:txBody>
                  <a:tcPr/>
                </a:tc>
                <a:extLst>
                  <a:ext uri="{0D108BD9-81ED-4DB2-BD59-A6C34878D82A}">
                    <a16:rowId xmlns:a16="http://schemas.microsoft.com/office/drawing/2014/main" xmlns="" val="2183969816"/>
                  </a:ext>
                </a:extLst>
              </a:tr>
              <a:tr h="362955">
                <a:tc>
                  <a:txBody>
                    <a:bodyPr/>
                    <a:lstStyle/>
                    <a:p>
                      <a:pPr algn="ctr"/>
                      <a:r>
                        <a:rPr lang="en-US" dirty="0"/>
                        <a:t>IPv6</a:t>
                      </a:r>
                      <a:endParaRPr lang="aa-ET" dirty="0"/>
                    </a:p>
                  </a:txBody>
                  <a:tcPr/>
                </a:tc>
                <a:tc>
                  <a:txBody>
                    <a:bodyPr/>
                    <a:lstStyle/>
                    <a:p>
                      <a:pPr algn="ctr"/>
                      <a:r>
                        <a:rPr lang="en-US" dirty="0"/>
                        <a:t>40</a:t>
                      </a:r>
                      <a:endParaRPr lang="aa-ET" dirty="0"/>
                    </a:p>
                  </a:txBody>
                  <a:tcPr/>
                </a:tc>
                <a:tc>
                  <a:txBody>
                    <a:bodyPr/>
                    <a:lstStyle/>
                    <a:p>
                      <a:pPr algn="ctr"/>
                      <a:r>
                        <a:rPr lang="en-US" dirty="0"/>
                        <a:t>320</a:t>
                      </a:r>
                      <a:endParaRPr lang="aa-ET" dirty="0"/>
                    </a:p>
                  </a:txBody>
                  <a:tcPr/>
                </a:tc>
                <a:extLst>
                  <a:ext uri="{0D108BD9-81ED-4DB2-BD59-A6C34878D82A}">
                    <a16:rowId xmlns:a16="http://schemas.microsoft.com/office/drawing/2014/main" xmlns="" val="1850792822"/>
                  </a:ext>
                </a:extLst>
              </a:tr>
              <a:tr h="362955">
                <a:tc>
                  <a:txBody>
                    <a:bodyPr/>
                    <a:lstStyle/>
                    <a:p>
                      <a:pPr algn="ctr"/>
                      <a:r>
                        <a:rPr lang="en-US" dirty="0"/>
                        <a:t>UDP</a:t>
                      </a:r>
                      <a:endParaRPr lang="aa-ET" dirty="0"/>
                    </a:p>
                  </a:txBody>
                  <a:tcPr/>
                </a:tc>
                <a:tc>
                  <a:txBody>
                    <a:bodyPr/>
                    <a:lstStyle/>
                    <a:p>
                      <a:pPr algn="ctr"/>
                      <a:r>
                        <a:rPr lang="en-US" dirty="0"/>
                        <a:t>8</a:t>
                      </a:r>
                      <a:endParaRPr lang="aa-ET" dirty="0"/>
                    </a:p>
                  </a:txBody>
                  <a:tcPr/>
                </a:tc>
                <a:tc>
                  <a:txBody>
                    <a:bodyPr/>
                    <a:lstStyle/>
                    <a:p>
                      <a:pPr algn="ctr"/>
                      <a:r>
                        <a:rPr lang="en-US" dirty="0"/>
                        <a:t>64</a:t>
                      </a:r>
                      <a:endParaRPr lang="aa-ET" dirty="0"/>
                    </a:p>
                  </a:txBody>
                  <a:tcPr/>
                </a:tc>
                <a:extLst>
                  <a:ext uri="{0D108BD9-81ED-4DB2-BD59-A6C34878D82A}">
                    <a16:rowId xmlns:a16="http://schemas.microsoft.com/office/drawing/2014/main" xmlns="" val="4028854469"/>
                  </a:ext>
                </a:extLst>
              </a:tr>
              <a:tr h="414888">
                <a:tc>
                  <a:txBody>
                    <a:bodyPr/>
                    <a:lstStyle/>
                    <a:p>
                      <a:pPr algn="ctr"/>
                      <a:r>
                        <a:rPr lang="en-US" dirty="0"/>
                        <a:t>Total   </a:t>
                      </a:r>
                      <a:endParaRPr lang="aa-ET" dirty="0"/>
                    </a:p>
                  </a:txBody>
                  <a:tcPr/>
                </a:tc>
                <a:tc>
                  <a:txBody>
                    <a:bodyPr/>
                    <a:lstStyle/>
                    <a:p>
                      <a:pPr algn="ctr"/>
                      <a:r>
                        <a:rPr lang="en-US" dirty="0"/>
                        <a:t>110/98</a:t>
                      </a:r>
                      <a:endParaRPr lang="aa-ET" dirty="0"/>
                    </a:p>
                  </a:txBody>
                  <a:tcPr/>
                </a:tc>
                <a:tc>
                  <a:txBody>
                    <a:bodyPr/>
                    <a:lstStyle/>
                    <a:p>
                      <a:pPr algn="ctr"/>
                      <a:r>
                        <a:rPr lang="en-US" dirty="0"/>
                        <a:t>880/784</a:t>
                      </a:r>
                      <a:endParaRPr lang="aa-ET" dirty="0"/>
                    </a:p>
                  </a:txBody>
                  <a:tcPr/>
                </a:tc>
                <a:extLst>
                  <a:ext uri="{0D108BD9-81ED-4DB2-BD59-A6C34878D82A}">
                    <a16:rowId xmlns:a16="http://schemas.microsoft.com/office/drawing/2014/main" xmlns="" val="2219904780"/>
                  </a:ext>
                </a:extLst>
              </a:tr>
            </a:tbl>
          </a:graphicData>
        </a:graphic>
      </p:graphicFrame>
      <p:sp>
        <p:nvSpPr>
          <p:cNvPr id="4" name="Slide Number Placeholder 3">
            <a:extLst>
              <a:ext uri="{FF2B5EF4-FFF2-40B4-BE49-F238E27FC236}">
                <a16:creationId xmlns:a16="http://schemas.microsoft.com/office/drawing/2014/main" xmlns="" id="{750FA8B5-514A-AD43-301C-B4118C2A91F6}"/>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xmlns="" id="{CFA96065-BB6C-B8DC-0B5E-BE2F597A12DF}"/>
              </a:ext>
            </a:extLst>
          </p:cNvPr>
          <p:cNvSpPr>
            <a:spLocks noGrp="1"/>
          </p:cNvSpPr>
          <p:nvPr>
            <p:ph type="ftr" idx="14"/>
          </p:nvPr>
        </p:nvSpPr>
        <p:spPr/>
        <p:txBody>
          <a:bodyPr/>
          <a:lstStyle/>
          <a:p>
            <a:r>
              <a:rPr lang="en-GB" dirty="0"/>
              <a:t>Solomon Trainin, Wiliot</a:t>
            </a:r>
          </a:p>
        </p:txBody>
      </p:sp>
      <p:sp>
        <p:nvSpPr>
          <p:cNvPr id="6" name="Date Placeholder 5">
            <a:extLst>
              <a:ext uri="{FF2B5EF4-FFF2-40B4-BE49-F238E27FC236}">
                <a16:creationId xmlns:a16="http://schemas.microsoft.com/office/drawing/2014/main" xmlns="" id="{A300C598-AF62-3706-5409-C97E1DFB70DC}"/>
              </a:ext>
            </a:extLst>
          </p:cNvPr>
          <p:cNvSpPr>
            <a:spLocks noGrp="1"/>
          </p:cNvSpPr>
          <p:nvPr>
            <p:ph type="dt" idx="15"/>
          </p:nvPr>
        </p:nvSpPr>
        <p:spPr/>
        <p:txBody>
          <a:bodyPr/>
          <a:lstStyle/>
          <a:p>
            <a:r>
              <a:rPr lang="aa-ET"/>
              <a:t>November 2024</a:t>
            </a:r>
            <a:endParaRPr lang="en-GB" dirty="0"/>
          </a:p>
        </p:txBody>
      </p:sp>
      <p:sp>
        <p:nvSpPr>
          <p:cNvPr id="3" name="TextBox 2">
            <a:extLst>
              <a:ext uri="{FF2B5EF4-FFF2-40B4-BE49-F238E27FC236}">
                <a16:creationId xmlns:a16="http://schemas.microsoft.com/office/drawing/2014/main" xmlns="" id="{8B331065-B9C2-263C-9989-17AF4A10F3D4}"/>
              </a:ext>
            </a:extLst>
          </p:cNvPr>
          <p:cNvSpPr txBox="1"/>
          <p:nvPr/>
        </p:nvSpPr>
        <p:spPr>
          <a:xfrm>
            <a:off x="7320136" y="1700808"/>
            <a:ext cx="3955349" cy="830997"/>
          </a:xfrm>
          <a:prstGeom prst="rect">
            <a:avLst/>
          </a:prstGeom>
          <a:noFill/>
        </p:spPr>
        <p:txBody>
          <a:bodyPr wrap="square" rtlCol="0">
            <a:spAutoFit/>
          </a:bodyPr>
          <a:lstStyle/>
          <a:p>
            <a:r>
              <a:rPr lang="en-GB" sz="2400" b="1" u="none" strike="noStrike" dirty="0">
                <a:solidFill>
                  <a:schemeClr val="tx1"/>
                </a:solidFill>
                <a:effectLst/>
                <a:latin typeface="+mn-lt"/>
              </a:rPr>
              <a:t>Maximum payload size </a:t>
            </a:r>
            <a:r>
              <a:rPr lang="en-US" b="1" dirty="0">
                <a:solidFill>
                  <a:schemeClr val="tx1"/>
                </a:solidFill>
                <a:latin typeface="+mn-lt"/>
              </a:rPr>
              <a:t>for AMP use cases = 256</a:t>
            </a:r>
            <a:r>
              <a:rPr lang="en-GB" b="1" dirty="0">
                <a:solidFill>
                  <a:schemeClr val="tx1"/>
                </a:solidFill>
                <a:latin typeface="+mn-lt"/>
              </a:rPr>
              <a:t> </a:t>
            </a:r>
            <a:r>
              <a:rPr lang="en-GB" sz="2400" b="1" u="none" strike="noStrike" dirty="0">
                <a:solidFill>
                  <a:schemeClr val="tx1"/>
                </a:solidFill>
                <a:effectLst/>
                <a:latin typeface="+mn-lt"/>
              </a:rPr>
              <a:t>bit [2]</a:t>
            </a:r>
            <a:endParaRPr lang="aa-ET" b="1" dirty="0">
              <a:solidFill>
                <a:schemeClr val="tx1"/>
              </a:solidFill>
              <a:latin typeface="+mn-lt"/>
            </a:endParaRPr>
          </a:p>
        </p:txBody>
      </p:sp>
    </p:spTree>
    <p:extLst>
      <p:ext uri="{BB962C8B-B14F-4D97-AF65-F5344CB8AC3E}">
        <p14:creationId xmlns:p14="http://schemas.microsoft.com/office/powerpoint/2010/main" val="123477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49E051-F40F-8CD1-642A-C85C7B44B94B}"/>
              </a:ext>
            </a:extLst>
          </p:cNvPr>
          <p:cNvSpPr>
            <a:spLocks noGrp="1"/>
          </p:cNvSpPr>
          <p:nvPr>
            <p:ph type="title"/>
          </p:nvPr>
        </p:nvSpPr>
        <p:spPr/>
        <p:txBody>
          <a:bodyPr/>
          <a:lstStyle/>
          <a:p>
            <a:r>
              <a:rPr lang="en-US" dirty="0"/>
              <a:t>Recommendation 1</a:t>
            </a:r>
            <a:endParaRPr lang="aa-ET" dirty="0"/>
          </a:p>
        </p:txBody>
      </p:sp>
      <p:sp>
        <p:nvSpPr>
          <p:cNvPr id="4" name="Slide Number Placeholder 3">
            <a:extLst>
              <a:ext uri="{FF2B5EF4-FFF2-40B4-BE49-F238E27FC236}">
                <a16:creationId xmlns:a16="http://schemas.microsoft.com/office/drawing/2014/main" xmlns="" id="{9B8F9E7F-A085-E373-0954-0A9184C156E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xmlns="" id="{F7DCEDDE-6653-44B8-F686-D948BEE5150D}"/>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B091BF4D-3EB9-FA25-11A2-4DE401B351A8}"/>
              </a:ext>
            </a:extLst>
          </p:cNvPr>
          <p:cNvSpPr>
            <a:spLocks noGrp="1"/>
          </p:cNvSpPr>
          <p:nvPr>
            <p:ph type="dt" idx="15"/>
          </p:nvPr>
        </p:nvSpPr>
        <p:spPr/>
        <p:txBody>
          <a:bodyPr/>
          <a:lstStyle/>
          <a:p>
            <a:r>
              <a:rPr lang="aa-ET"/>
              <a:t>November 2024</a:t>
            </a:r>
            <a:endParaRPr lang="en-GB" dirty="0"/>
          </a:p>
        </p:txBody>
      </p:sp>
      <p:sp>
        <p:nvSpPr>
          <p:cNvPr id="8" name="TextBox 7">
            <a:extLst>
              <a:ext uri="{FF2B5EF4-FFF2-40B4-BE49-F238E27FC236}">
                <a16:creationId xmlns:a16="http://schemas.microsoft.com/office/drawing/2014/main" xmlns="" id="{CA44992F-CE7E-C7F9-7F02-0A8DECC90A95}"/>
              </a:ext>
            </a:extLst>
          </p:cNvPr>
          <p:cNvSpPr txBox="1"/>
          <p:nvPr/>
        </p:nvSpPr>
        <p:spPr>
          <a:xfrm>
            <a:off x="1775520" y="1916832"/>
            <a:ext cx="8856984" cy="2308324"/>
          </a:xfrm>
          <a:prstGeom prst="rect">
            <a:avLst/>
          </a:prstGeom>
          <a:noFill/>
        </p:spPr>
        <p:txBody>
          <a:bodyPr wrap="square">
            <a:spAutoFit/>
          </a:bodyPr>
          <a:lstStyle/>
          <a:p>
            <a:pPr marL="342900" indent="-342900">
              <a:buFont typeface="Arial" panose="020B0604020202020204" pitchFamily="34" charset="0"/>
              <a:buChar char="•"/>
            </a:pPr>
            <a:r>
              <a:rPr lang="en-US" sz="2400" b="1" dirty="0">
                <a:solidFill>
                  <a:schemeClr val="tx1"/>
                </a:solidFill>
              </a:rPr>
              <a:t>The data frame overhead for directly delivering AMP-only IoT STA information to the network is three times the maximum </a:t>
            </a:r>
            <a:r>
              <a:rPr lang="en-US" b="1" dirty="0">
                <a:solidFill>
                  <a:schemeClr val="tx1"/>
                </a:solidFill>
              </a:rPr>
              <a:t>AMP </a:t>
            </a:r>
            <a:r>
              <a:rPr lang="en-US" sz="2400" b="1" dirty="0">
                <a:solidFill>
                  <a:schemeClr val="tx1"/>
                </a:solidFill>
              </a:rPr>
              <a:t>payload.</a:t>
            </a:r>
          </a:p>
          <a:p>
            <a:pPr marL="342900" indent="-342900">
              <a:buFont typeface="Arial" panose="020B0604020202020204" pitchFamily="34" charset="0"/>
              <a:buChar char="•"/>
            </a:pPr>
            <a:r>
              <a:rPr lang="en-US" sz="2400" b="1" dirty="0">
                <a:solidFill>
                  <a:schemeClr val="tx1"/>
                </a:solidFill>
              </a:rPr>
              <a:t>To meet AMP-only IoT STA constraints (power, etc.), we propose to provide a solution that does not require AMP-only IoT STA delivering data type frames to the network.</a:t>
            </a:r>
            <a:endParaRPr lang="aa-ET" sz="2400" b="1" dirty="0">
              <a:solidFill>
                <a:schemeClr val="tx1"/>
              </a:solidFill>
            </a:endParaRPr>
          </a:p>
        </p:txBody>
      </p:sp>
    </p:spTree>
    <p:extLst>
      <p:ext uri="{BB962C8B-B14F-4D97-AF65-F5344CB8AC3E}">
        <p14:creationId xmlns:p14="http://schemas.microsoft.com/office/powerpoint/2010/main" val="3421511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FD9801-8C67-402F-DA39-F488C3C190A4}"/>
              </a:ext>
            </a:extLst>
          </p:cNvPr>
          <p:cNvSpPr>
            <a:spLocks noGrp="1"/>
          </p:cNvSpPr>
          <p:nvPr>
            <p:ph type="title"/>
          </p:nvPr>
        </p:nvSpPr>
        <p:spPr>
          <a:xfrm>
            <a:off x="914401" y="685802"/>
            <a:ext cx="10361084" cy="340811"/>
          </a:xfrm>
        </p:spPr>
        <p:txBody>
          <a:bodyPr/>
          <a:lstStyle/>
          <a:p>
            <a:r>
              <a:rPr lang="en-US" dirty="0"/>
              <a:t>Frame formats other than the data type frame format</a:t>
            </a:r>
            <a:endParaRPr lang="aa-ET" dirty="0"/>
          </a:p>
        </p:txBody>
      </p:sp>
      <p:sp>
        <p:nvSpPr>
          <p:cNvPr id="3" name="Content Placeholder 2">
            <a:extLst>
              <a:ext uri="{FF2B5EF4-FFF2-40B4-BE49-F238E27FC236}">
                <a16:creationId xmlns:a16="http://schemas.microsoft.com/office/drawing/2014/main" xmlns="" id="{A36AE427-15CB-DD11-1199-F179481B66D3}"/>
              </a:ext>
            </a:extLst>
          </p:cNvPr>
          <p:cNvSpPr>
            <a:spLocks noGrp="1"/>
          </p:cNvSpPr>
          <p:nvPr>
            <p:ph idx="1"/>
          </p:nvPr>
        </p:nvSpPr>
        <p:spPr>
          <a:xfrm>
            <a:off x="918756" y="1105990"/>
            <a:ext cx="10361084" cy="340811"/>
          </a:xfrm>
        </p:spPr>
        <p:txBody>
          <a:bodyPr/>
          <a:lstStyle/>
          <a:p>
            <a:r>
              <a:rPr lang="en-US" dirty="0"/>
              <a:t>The base specification [4] uses three approaches to define frames (1, 2, 3)</a:t>
            </a:r>
            <a:endParaRPr lang="aa-ET" dirty="0"/>
          </a:p>
        </p:txBody>
      </p:sp>
      <p:sp>
        <p:nvSpPr>
          <p:cNvPr id="4" name="Slide Number Placeholder 3">
            <a:extLst>
              <a:ext uri="{FF2B5EF4-FFF2-40B4-BE49-F238E27FC236}">
                <a16:creationId xmlns:a16="http://schemas.microsoft.com/office/drawing/2014/main" xmlns="" id="{EBE72C19-F096-743B-429D-27AFA87D73B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xmlns="" id="{86254CC3-7411-865C-E284-B14E13D20D32}"/>
              </a:ext>
            </a:extLst>
          </p:cNvPr>
          <p:cNvSpPr>
            <a:spLocks noGrp="1"/>
          </p:cNvSpPr>
          <p:nvPr>
            <p:ph type="ftr" idx="14"/>
          </p:nvPr>
        </p:nvSpPr>
        <p:spPr>
          <a:xfrm>
            <a:off x="7085557" y="6475414"/>
            <a:ext cx="4246027" cy="180975"/>
          </a:xfrm>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7C64AF80-73C9-C2D4-59E9-FE271D084563}"/>
              </a:ext>
            </a:extLst>
          </p:cNvPr>
          <p:cNvSpPr>
            <a:spLocks noGrp="1"/>
          </p:cNvSpPr>
          <p:nvPr>
            <p:ph type="dt" idx="15"/>
          </p:nvPr>
        </p:nvSpPr>
        <p:spPr/>
        <p:txBody>
          <a:bodyPr/>
          <a:lstStyle/>
          <a:p>
            <a:r>
              <a:rPr lang="aa-ET"/>
              <a:t>November 2024</a:t>
            </a:r>
            <a:endParaRPr lang="en-GB" dirty="0"/>
          </a:p>
        </p:txBody>
      </p:sp>
      <p:graphicFrame>
        <p:nvGraphicFramePr>
          <p:cNvPr id="7" name="Table 6">
            <a:extLst>
              <a:ext uri="{FF2B5EF4-FFF2-40B4-BE49-F238E27FC236}">
                <a16:creationId xmlns:a16="http://schemas.microsoft.com/office/drawing/2014/main" xmlns="" id="{CDB5B960-B82F-066F-53F4-DE4C908A52D9}"/>
              </a:ext>
            </a:extLst>
          </p:cNvPr>
          <p:cNvGraphicFramePr>
            <a:graphicFrameLocks noGrp="1"/>
          </p:cNvGraphicFramePr>
          <p:nvPr>
            <p:extLst>
              <p:ext uri="{D42A27DB-BD31-4B8C-83A1-F6EECF244321}">
                <p14:modId xmlns:p14="http://schemas.microsoft.com/office/powerpoint/2010/main" val="1727441616"/>
              </p:ext>
            </p:extLst>
          </p:nvPr>
        </p:nvGraphicFramePr>
        <p:xfrm>
          <a:off x="335360" y="1526178"/>
          <a:ext cx="11665297" cy="5120640"/>
        </p:xfrm>
        <a:graphic>
          <a:graphicData uri="http://schemas.openxmlformats.org/drawingml/2006/table">
            <a:tbl>
              <a:tblPr firstRow="1" bandRow="1">
                <a:tableStyleId>{00A15C55-8517-42AA-B614-E9B94910E393}</a:tableStyleId>
              </a:tblPr>
              <a:tblGrid>
                <a:gridCol w="432048">
                  <a:extLst>
                    <a:ext uri="{9D8B030D-6E8A-4147-A177-3AD203B41FA5}">
                      <a16:colId xmlns:a16="http://schemas.microsoft.com/office/drawing/2014/main" xmlns="" val="3787194108"/>
                    </a:ext>
                  </a:extLst>
                </a:gridCol>
                <a:gridCol w="576064">
                  <a:extLst>
                    <a:ext uri="{9D8B030D-6E8A-4147-A177-3AD203B41FA5}">
                      <a16:colId xmlns:a16="http://schemas.microsoft.com/office/drawing/2014/main" xmlns="" val="3897945182"/>
                    </a:ext>
                  </a:extLst>
                </a:gridCol>
                <a:gridCol w="1944216">
                  <a:extLst>
                    <a:ext uri="{9D8B030D-6E8A-4147-A177-3AD203B41FA5}">
                      <a16:colId xmlns:a16="http://schemas.microsoft.com/office/drawing/2014/main" xmlns="" val="2737820215"/>
                    </a:ext>
                  </a:extLst>
                </a:gridCol>
                <a:gridCol w="4248472">
                  <a:extLst>
                    <a:ext uri="{9D8B030D-6E8A-4147-A177-3AD203B41FA5}">
                      <a16:colId xmlns:a16="http://schemas.microsoft.com/office/drawing/2014/main" xmlns="" val="2715466451"/>
                    </a:ext>
                  </a:extLst>
                </a:gridCol>
                <a:gridCol w="4464497">
                  <a:extLst>
                    <a:ext uri="{9D8B030D-6E8A-4147-A177-3AD203B41FA5}">
                      <a16:colId xmlns:a16="http://schemas.microsoft.com/office/drawing/2014/main" xmlns="" val="192838517"/>
                    </a:ext>
                  </a:extLst>
                </a:gridCol>
              </a:tblGrid>
              <a:tr h="358071">
                <a:tc>
                  <a:txBody>
                    <a:bodyPr/>
                    <a:lstStyle/>
                    <a:p>
                      <a:r>
                        <a:rPr lang="en-US" dirty="0"/>
                        <a:t>#</a:t>
                      </a:r>
                      <a:endParaRPr lang="aa-ET" dirty="0"/>
                    </a:p>
                  </a:txBody>
                  <a:tcPr/>
                </a:tc>
                <a:tc>
                  <a:txBody>
                    <a:bodyPr/>
                    <a:lstStyle/>
                    <a:p>
                      <a:r>
                        <a:rPr lang="en-US" dirty="0"/>
                        <a:t>PV</a:t>
                      </a:r>
                      <a:endParaRPr lang="aa-ET" dirty="0"/>
                    </a:p>
                  </a:txBody>
                  <a:tcPr/>
                </a:tc>
                <a:tc>
                  <a:txBody>
                    <a:bodyPr/>
                    <a:lstStyle/>
                    <a:p>
                      <a:r>
                        <a:rPr lang="en-US" dirty="0"/>
                        <a:t>Pros</a:t>
                      </a:r>
                      <a:endParaRPr lang="aa-ET" dirty="0"/>
                    </a:p>
                  </a:txBody>
                  <a:tcPr/>
                </a:tc>
                <a:tc>
                  <a:txBody>
                    <a:bodyPr/>
                    <a:lstStyle/>
                    <a:p>
                      <a:r>
                        <a:rPr lang="en-US" dirty="0"/>
                        <a:t>Cons</a:t>
                      </a:r>
                      <a:endParaRPr lang="aa-ET" dirty="0"/>
                    </a:p>
                  </a:txBody>
                  <a:tcPr/>
                </a:tc>
                <a:tc>
                  <a:txBody>
                    <a:bodyPr/>
                    <a:lstStyle/>
                    <a:p>
                      <a:r>
                        <a:rPr lang="en-US" dirty="0"/>
                        <a:t>Comment</a:t>
                      </a:r>
                      <a:endParaRPr lang="aa-ET" dirty="0"/>
                    </a:p>
                  </a:txBody>
                  <a:tcPr/>
                </a:tc>
                <a:extLst>
                  <a:ext uri="{0D108BD9-81ED-4DB2-BD59-A6C34878D82A}">
                    <a16:rowId xmlns:a16="http://schemas.microsoft.com/office/drawing/2014/main" xmlns="" val="1127873556"/>
                  </a:ext>
                </a:extLst>
              </a:tr>
              <a:tr h="1412666">
                <a:tc>
                  <a:txBody>
                    <a:bodyPr/>
                    <a:lstStyle/>
                    <a:p>
                      <a:r>
                        <a:rPr lang="en-US" dirty="0"/>
                        <a:t>1</a:t>
                      </a:r>
                      <a:endParaRPr lang="aa-ET" dirty="0"/>
                    </a:p>
                  </a:txBody>
                  <a:tcPr/>
                </a:tc>
                <a:tc>
                  <a:txBody>
                    <a:bodyPr/>
                    <a:lstStyle/>
                    <a:p>
                      <a:r>
                        <a:rPr lang="en-US" dirty="0"/>
                        <a:t>0</a:t>
                      </a:r>
                      <a:endParaRPr lang="aa-ET" dirty="0"/>
                    </a:p>
                  </a:txBody>
                  <a:tcPr/>
                </a:tc>
                <a:tc>
                  <a:txBody>
                    <a:bodyPr/>
                    <a:lstStyle/>
                    <a:p>
                      <a:endParaRPr lang="aa-ET"/>
                    </a:p>
                  </a:txBody>
                  <a:tcPr/>
                </a:tc>
                <a:tc>
                  <a:txBody>
                    <a:bodyPr/>
                    <a:lstStyle/>
                    <a:p>
                      <a:r>
                        <a:rPr lang="en-US" sz="1800" b="0" i="0" u="none" strike="noStrike" kern="1200" baseline="0" dirty="0">
                          <a:solidFill>
                            <a:schemeClr val="dk1"/>
                          </a:solidFill>
                          <a:latin typeface="+mn-lt"/>
                          <a:ea typeface="+mn-ea"/>
                          <a:cs typeface="+mn-cs"/>
                        </a:rPr>
                        <a:t>The first three fields Frame Control(16bit), Duration/ID(16bit), and Address 1(48bit) and the last field (FCS) (32bit) are present in all these frames, including reserved types and subtypes. (112bit)</a:t>
                      </a:r>
                      <a:endParaRPr lang="aa-ET" dirty="0"/>
                    </a:p>
                  </a:txBody>
                  <a:tcPr/>
                </a:tc>
                <a:tc rowSpan="2">
                  <a:txBody>
                    <a:bodyPr/>
                    <a:lstStyle/>
                    <a:p>
                      <a:endParaRPr lang="en-US" dirty="0"/>
                    </a:p>
                    <a:p>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all fields are required for AMP-only IoT STA. Fields that can be used for AMP-only IoT STA may be shorter.</a:t>
                      </a:r>
                      <a:endParaRPr lang="aa-ET" dirty="0"/>
                    </a:p>
                    <a:p>
                      <a:r>
                        <a:rPr lang="en-US" dirty="0"/>
                        <a:t>.</a:t>
                      </a:r>
                      <a:endParaRPr lang="aa-ET" dirty="0"/>
                    </a:p>
                  </a:txBody>
                  <a:tcPr/>
                </a:tc>
                <a:extLst>
                  <a:ext uri="{0D108BD9-81ED-4DB2-BD59-A6C34878D82A}">
                    <a16:rowId xmlns:a16="http://schemas.microsoft.com/office/drawing/2014/main" xmlns="" val="3006652513"/>
                  </a:ext>
                </a:extLst>
              </a:tr>
              <a:tr h="1147791">
                <a:tc>
                  <a:txBody>
                    <a:bodyPr/>
                    <a:lstStyle/>
                    <a:p>
                      <a:r>
                        <a:rPr lang="en-US" dirty="0"/>
                        <a:t>2</a:t>
                      </a:r>
                      <a:endParaRPr lang="aa-ET" dirty="0"/>
                    </a:p>
                  </a:txBody>
                  <a:tcPr/>
                </a:tc>
                <a:tc>
                  <a:txBody>
                    <a:bodyPr/>
                    <a:lstStyle/>
                    <a:p>
                      <a:r>
                        <a:rPr lang="en-US" dirty="0"/>
                        <a:t>1</a:t>
                      </a:r>
                      <a:endParaRPr lang="aa-ET" dirty="0"/>
                    </a:p>
                  </a:txBody>
                  <a:tcPr/>
                </a:tc>
                <a:tc>
                  <a:txBody>
                    <a:bodyPr/>
                    <a:lstStyle/>
                    <a:p>
                      <a:endParaRPr lang="aa-ET"/>
                    </a:p>
                  </a:txBody>
                  <a:tcPr/>
                </a:tc>
                <a:tc>
                  <a:txBody>
                    <a:bodyPr/>
                    <a:lstStyle/>
                    <a:p>
                      <a:r>
                        <a:rPr lang="en-US" sz="1800" b="0" i="0" u="none" strike="noStrike" kern="1200" baseline="0" dirty="0">
                          <a:solidFill>
                            <a:schemeClr val="dk1"/>
                          </a:solidFill>
                          <a:latin typeface="+mn-lt"/>
                          <a:ea typeface="+mn-ea"/>
                          <a:cs typeface="+mn-cs"/>
                        </a:rPr>
                        <a:t>The first three fields Frame Control (16bit), A1(16bit) and A2 (16bit) and the last field FCS (32bit) are always present in PV1 frames (80bit)</a:t>
                      </a:r>
                      <a:endParaRPr lang="aa-ET" dirty="0"/>
                    </a:p>
                  </a:txBody>
                  <a:tcPr/>
                </a:tc>
                <a:tc vMerge="1">
                  <a:txBody>
                    <a:bodyPr/>
                    <a:lstStyle/>
                    <a:p>
                      <a:endParaRPr dirty="0"/>
                    </a:p>
                  </a:txBody>
                  <a:tcPr/>
                </a:tc>
                <a:extLst>
                  <a:ext uri="{0D108BD9-81ED-4DB2-BD59-A6C34878D82A}">
                    <a16:rowId xmlns:a16="http://schemas.microsoft.com/office/drawing/2014/main" xmlns="" val="1769251596"/>
                  </a:ext>
                </a:extLst>
              </a:tr>
              <a:tr h="1147791">
                <a:tc>
                  <a:txBody>
                    <a:bodyPr/>
                    <a:lstStyle/>
                    <a:p>
                      <a:r>
                        <a:rPr lang="en-US" dirty="0"/>
                        <a:t>3</a:t>
                      </a:r>
                      <a:endParaRPr lang="aa-ET" dirty="0"/>
                    </a:p>
                  </a:txBody>
                  <a:tcPr>
                    <a:solidFill>
                      <a:schemeClr val="accent1">
                        <a:lumMod val="40000"/>
                        <a:lumOff val="60000"/>
                      </a:schemeClr>
                    </a:solidFill>
                  </a:tcPr>
                </a:tc>
                <a:tc>
                  <a:txBody>
                    <a:bodyPr/>
                    <a:lstStyle/>
                    <a:p>
                      <a:r>
                        <a:rPr lang="en-US" dirty="0"/>
                        <a:t>NA</a:t>
                      </a:r>
                      <a:endParaRPr lang="aa-ET" dirty="0"/>
                    </a:p>
                  </a:txBody>
                  <a:tcPr>
                    <a:solidFill>
                      <a:schemeClr val="accent1">
                        <a:lumMod val="40000"/>
                        <a:lumOff val="60000"/>
                      </a:schemeClr>
                    </a:solidFill>
                  </a:tcPr>
                </a:tc>
                <a:tc>
                  <a:txBody>
                    <a:bodyPr/>
                    <a:lstStyle/>
                    <a:p>
                      <a:r>
                        <a:rPr lang="en-US" dirty="0"/>
                        <a:t>The shortest frame is 48 bit long</a:t>
                      </a:r>
                      <a:endParaRPr lang="aa-ET" dirty="0"/>
                    </a:p>
                  </a:txBody>
                  <a:tcPr>
                    <a:solidFill>
                      <a:schemeClr val="accent1">
                        <a:lumMod val="40000"/>
                        <a:lumOff val="60000"/>
                      </a:schemeClr>
                    </a:solidFill>
                  </a:tcPr>
                </a:tc>
                <a:tc>
                  <a:txBody>
                    <a:bodyPr/>
                    <a:lstStyle/>
                    <a:p>
                      <a:endParaRPr lang="aa-ET" dirty="0"/>
                    </a:p>
                  </a:txBody>
                  <a:tcPr>
                    <a:solidFill>
                      <a:schemeClr val="accent1">
                        <a:lumMod val="40000"/>
                        <a:lumOff val="60000"/>
                      </a:schemeClr>
                    </a:solidFill>
                  </a:tcPr>
                </a:tc>
                <a:tc>
                  <a:txBody>
                    <a:bodyPr/>
                    <a:lstStyle/>
                    <a:p>
                      <a:r>
                        <a:rPr lang="nn-NO" sz="1800" b="1" i="0" u="none" strike="noStrike" kern="1200" baseline="0" dirty="0">
                          <a:solidFill>
                            <a:schemeClr val="dk1"/>
                          </a:solidFill>
                          <a:latin typeface="+mn-lt"/>
                          <a:ea typeface="+mn-ea"/>
                          <a:cs typeface="+mn-cs"/>
                        </a:rPr>
                        <a:t>9.9 MAC frame format for WUR frames</a:t>
                      </a:r>
                    </a:p>
                    <a:p>
                      <a:r>
                        <a:rPr lang="en-US" sz="1800" b="0" i="0" u="none" strike="noStrike" kern="1200" baseline="0" dirty="0">
                          <a:solidFill>
                            <a:schemeClr val="dk1"/>
                          </a:solidFill>
                          <a:latin typeface="+mn-lt"/>
                          <a:ea typeface="+mn-ea"/>
                          <a:cs typeface="+mn-cs"/>
                        </a:rPr>
                        <a:t>WUR PHY-dependent MAC frame format, three types are reserved and can be used for AMP-only IoT communication</a:t>
                      </a:r>
                      <a:endParaRPr lang="aa-ET" b="0" dirty="0"/>
                    </a:p>
                  </a:txBody>
                  <a:tcPr>
                    <a:solidFill>
                      <a:schemeClr val="accent1">
                        <a:lumMod val="40000"/>
                        <a:lumOff val="60000"/>
                      </a:schemeClr>
                    </a:solidFill>
                  </a:tcPr>
                </a:tc>
                <a:extLst>
                  <a:ext uri="{0D108BD9-81ED-4DB2-BD59-A6C34878D82A}">
                    <a16:rowId xmlns:a16="http://schemas.microsoft.com/office/drawing/2014/main" xmlns="" val="1285275131"/>
                  </a:ext>
                </a:extLst>
              </a:tr>
              <a:tr h="882916">
                <a:tc>
                  <a:txBody>
                    <a:bodyPr/>
                    <a:lstStyle/>
                    <a:p>
                      <a:r>
                        <a:rPr lang="en-US" dirty="0"/>
                        <a:t>4</a:t>
                      </a:r>
                      <a:endParaRPr lang="aa-ET" dirty="0"/>
                    </a:p>
                  </a:txBody>
                  <a:tcPr>
                    <a:solidFill>
                      <a:schemeClr val="accent1">
                        <a:lumMod val="40000"/>
                        <a:lumOff val="60000"/>
                      </a:schemeClr>
                    </a:solidFill>
                  </a:tcPr>
                </a:tc>
                <a:tc>
                  <a:txBody>
                    <a:bodyPr/>
                    <a:lstStyle/>
                    <a:p>
                      <a:r>
                        <a:rPr lang="en-US" dirty="0"/>
                        <a:t>NA</a:t>
                      </a:r>
                      <a:endParaRPr lang="aa-ET" dirty="0"/>
                    </a:p>
                  </a:txBody>
                  <a:tcPr>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Frame formats optimized for AMP-only IoT</a:t>
                      </a:r>
                      <a:endParaRPr lang="aa-ET" dirty="0"/>
                    </a:p>
                  </a:txBody>
                  <a:tcPr>
                    <a:solidFill>
                      <a:schemeClr val="accent1">
                        <a:lumMod val="40000"/>
                        <a:lumOff val="60000"/>
                      </a:schemeClr>
                    </a:solidFill>
                  </a:tcPr>
                </a:tc>
                <a:tc>
                  <a:txBody>
                    <a:bodyPr/>
                    <a:lstStyle/>
                    <a:p>
                      <a:r>
                        <a:rPr lang="en-US" dirty="0"/>
                        <a:t>Requires AMP IoT specific PPDU definition (PHY)</a:t>
                      </a:r>
                      <a:endParaRPr lang="aa-ET" dirty="0"/>
                    </a:p>
                  </a:txBody>
                  <a:tcPr>
                    <a:solidFill>
                      <a:schemeClr val="accent1">
                        <a:lumMod val="40000"/>
                        <a:lumOff val="60000"/>
                      </a:schemeClr>
                    </a:solidFill>
                  </a:tcPr>
                </a:tc>
                <a:tc>
                  <a:txBody>
                    <a:bodyPr/>
                    <a:lstStyle/>
                    <a:p>
                      <a:r>
                        <a:rPr lang="en-US" b="0" dirty="0"/>
                        <a:t>PHY isolated MAC Frame formats</a:t>
                      </a:r>
                      <a:endParaRPr lang="aa-ET" b="0" dirty="0"/>
                    </a:p>
                  </a:txBody>
                  <a:tcPr>
                    <a:solidFill>
                      <a:schemeClr val="accent1">
                        <a:lumMod val="40000"/>
                        <a:lumOff val="60000"/>
                      </a:schemeClr>
                    </a:solidFill>
                  </a:tcPr>
                </a:tc>
                <a:extLst>
                  <a:ext uri="{0D108BD9-81ED-4DB2-BD59-A6C34878D82A}">
                    <a16:rowId xmlns:a16="http://schemas.microsoft.com/office/drawing/2014/main" xmlns="" val="1999532930"/>
                  </a:ext>
                </a:extLst>
              </a:tr>
            </a:tbl>
          </a:graphicData>
        </a:graphic>
      </p:graphicFrame>
    </p:spTree>
    <p:extLst>
      <p:ext uri="{BB962C8B-B14F-4D97-AF65-F5344CB8AC3E}">
        <p14:creationId xmlns:p14="http://schemas.microsoft.com/office/powerpoint/2010/main" val="1103299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D8994D-5BB7-F206-0758-D445BFD3824F}"/>
              </a:ext>
            </a:extLst>
          </p:cNvPr>
          <p:cNvSpPr>
            <a:spLocks noGrp="1"/>
          </p:cNvSpPr>
          <p:nvPr>
            <p:ph type="ctrTitle"/>
          </p:nvPr>
        </p:nvSpPr>
        <p:spPr>
          <a:xfrm>
            <a:off x="2797370" y="719139"/>
            <a:ext cx="6696744" cy="794517"/>
          </a:xfrm>
        </p:spPr>
        <p:txBody>
          <a:bodyPr/>
          <a:lstStyle/>
          <a:p>
            <a:r>
              <a:rPr lang="en-US" dirty="0"/>
              <a:t>Recommendation 2</a:t>
            </a:r>
            <a:endParaRPr lang="aa-ET" dirty="0"/>
          </a:p>
        </p:txBody>
      </p:sp>
      <p:sp>
        <p:nvSpPr>
          <p:cNvPr id="3" name="Subtitle 2">
            <a:extLst>
              <a:ext uri="{FF2B5EF4-FFF2-40B4-BE49-F238E27FC236}">
                <a16:creationId xmlns:a16="http://schemas.microsoft.com/office/drawing/2014/main" xmlns="" id="{CAD37D57-71AB-DAAB-E90C-A8293AA7A143}"/>
              </a:ext>
            </a:extLst>
          </p:cNvPr>
          <p:cNvSpPr>
            <a:spLocks noGrp="1"/>
          </p:cNvSpPr>
          <p:nvPr>
            <p:ph type="subTitle" idx="1"/>
          </p:nvPr>
        </p:nvSpPr>
        <p:spPr>
          <a:xfrm>
            <a:off x="983432" y="1626370"/>
            <a:ext cx="10225136" cy="4558583"/>
          </a:xfrm>
        </p:spPr>
        <p:txBody>
          <a:bodyPr/>
          <a:lstStyle/>
          <a:p>
            <a:pPr marL="342900" indent="-342900" algn="l">
              <a:buFont typeface="Arial" panose="020B0604020202020204" pitchFamily="34" charset="0"/>
              <a:buChar char="•"/>
            </a:pPr>
            <a:r>
              <a:rPr lang="en-US" dirty="0"/>
              <a:t>Using PV0 and PV1 frame formats different from the data type frame format still results in significant overhead when used for communication with AMP-only IoT STAs. </a:t>
            </a:r>
          </a:p>
          <a:p>
            <a:pPr marL="800100" lvl="1" indent="-342900" algn="l">
              <a:buFont typeface="Arial" panose="020B0604020202020204" pitchFamily="34" charset="0"/>
              <a:buChar char="•"/>
            </a:pPr>
            <a:r>
              <a:rPr lang="en-US" dirty="0"/>
              <a:t>Shorter frame control and FCS fields, as well as using only one identifier field, may be beneficial to save transmit power.</a:t>
            </a:r>
          </a:p>
          <a:p>
            <a:pPr marL="342900" indent="-342900" algn="l">
              <a:buFont typeface="Arial" panose="020B0604020202020204" pitchFamily="34" charset="0"/>
              <a:buChar char="•"/>
            </a:pPr>
            <a:r>
              <a:rPr lang="en-US" dirty="0"/>
              <a:t>Options 3 and 4 are the frame formats most suitable for communicating with AMP-only IoT STA, while still providing greater flexibility to construct optimal frame formats</a:t>
            </a:r>
          </a:p>
          <a:p>
            <a:pPr lvl="1" algn="l"/>
            <a:r>
              <a:rPr lang="en-US" dirty="0"/>
              <a:t>NOTE1: The PPDU format allows legacy STA to ignore AMP-only IoT PPDUs and not erroneously decode the PPDU payload.</a:t>
            </a:r>
          </a:p>
          <a:p>
            <a:pPr lvl="1" algn="l"/>
            <a:r>
              <a:rPr lang="en-US" dirty="0"/>
              <a:t>NOTE2: See [8] for an example of using optimized .11bp frame formats other than the data type frame format for communicating with an AMP-only IoT STA.</a:t>
            </a:r>
            <a:endParaRPr lang="aa-ET" dirty="0"/>
          </a:p>
        </p:txBody>
      </p:sp>
      <p:sp>
        <p:nvSpPr>
          <p:cNvPr id="4" name="Date Placeholder 3">
            <a:extLst>
              <a:ext uri="{FF2B5EF4-FFF2-40B4-BE49-F238E27FC236}">
                <a16:creationId xmlns:a16="http://schemas.microsoft.com/office/drawing/2014/main" xmlns="" id="{2E9F8D37-0EA2-0EAD-3AA8-B42B83010249}"/>
              </a:ext>
            </a:extLst>
          </p:cNvPr>
          <p:cNvSpPr>
            <a:spLocks noGrp="1"/>
          </p:cNvSpPr>
          <p:nvPr>
            <p:ph type="dt" idx="10"/>
          </p:nvPr>
        </p:nvSpPr>
        <p:spPr/>
        <p:txBody>
          <a:bodyPr/>
          <a:lstStyle/>
          <a:p>
            <a:r>
              <a:rPr lang="aa-ET"/>
              <a:t>November 2024</a:t>
            </a:r>
            <a:endParaRPr lang="en-GB" dirty="0"/>
          </a:p>
        </p:txBody>
      </p:sp>
      <p:sp>
        <p:nvSpPr>
          <p:cNvPr id="5" name="Footer Placeholder 4">
            <a:extLst>
              <a:ext uri="{FF2B5EF4-FFF2-40B4-BE49-F238E27FC236}">
                <a16:creationId xmlns:a16="http://schemas.microsoft.com/office/drawing/2014/main" xmlns="" id="{FACFFDE7-0F4B-B59C-F45C-C0B2810B1609}"/>
              </a:ext>
            </a:extLst>
          </p:cNvPr>
          <p:cNvSpPr>
            <a:spLocks noGrp="1"/>
          </p:cNvSpPr>
          <p:nvPr>
            <p:ph type="ftr" idx="11"/>
          </p:nvPr>
        </p:nvSpPr>
        <p:spPr/>
        <p:txBody>
          <a:bodyPr/>
          <a:lstStyle/>
          <a:p>
            <a:r>
              <a:rPr lang="en-GB"/>
              <a:t>Solomon Trainin, Wiliot</a:t>
            </a:r>
          </a:p>
        </p:txBody>
      </p:sp>
      <p:sp>
        <p:nvSpPr>
          <p:cNvPr id="6" name="Slide Number Placeholder 5">
            <a:extLst>
              <a:ext uri="{FF2B5EF4-FFF2-40B4-BE49-F238E27FC236}">
                <a16:creationId xmlns:a16="http://schemas.microsoft.com/office/drawing/2014/main" xmlns="" id="{6A3D4C3D-47BB-9AAB-F13A-85C91B3D4C97}"/>
              </a:ext>
            </a:extLst>
          </p:cNvPr>
          <p:cNvSpPr>
            <a:spLocks noGrp="1"/>
          </p:cNvSpPr>
          <p:nvPr>
            <p:ph type="sldNum" idx="12"/>
          </p:nvPr>
        </p:nvSpPr>
        <p:spPr/>
        <p:txBody>
          <a:bodyPr/>
          <a:lstStyle/>
          <a:p>
            <a:r>
              <a:rPr lang="en-GB"/>
              <a:t>Slide </a:t>
            </a:r>
            <a:fld id="{DE40C9FC-4879-4F20-9ECA-A574A90476B7}" type="slidenum">
              <a:rPr lang="en-GB" smtClean="0"/>
              <a:pPr/>
              <a:t>23</a:t>
            </a:fld>
            <a:endParaRPr lang="en-GB"/>
          </a:p>
        </p:txBody>
      </p:sp>
    </p:spTree>
    <p:extLst>
      <p:ext uri="{BB962C8B-B14F-4D97-AF65-F5344CB8AC3E}">
        <p14:creationId xmlns:p14="http://schemas.microsoft.com/office/powerpoint/2010/main" val="2643982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A2987C5-5B46-226C-9727-D7E556216F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06269C7A-0C5C-D55C-1B55-79434EED1F2A}"/>
              </a:ext>
            </a:extLst>
          </p:cNvPr>
          <p:cNvSpPr>
            <a:spLocks noGrp="1"/>
          </p:cNvSpPr>
          <p:nvPr>
            <p:ph type="title"/>
          </p:nvPr>
        </p:nvSpPr>
        <p:spPr>
          <a:xfrm>
            <a:off x="914401" y="685802"/>
            <a:ext cx="10361084" cy="798982"/>
          </a:xfrm>
        </p:spPr>
        <p:txBody>
          <a:bodyPr/>
          <a:lstStyle/>
          <a:p>
            <a:r>
              <a:rPr lang="en-US" dirty="0"/>
              <a:t>Summary</a:t>
            </a:r>
            <a:endParaRPr lang="aa-ET" dirty="0"/>
          </a:p>
        </p:txBody>
      </p:sp>
      <p:sp>
        <p:nvSpPr>
          <p:cNvPr id="3" name="Content Placeholder 2">
            <a:extLst>
              <a:ext uri="{FF2B5EF4-FFF2-40B4-BE49-F238E27FC236}">
                <a16:creationId xmlns:a16="http://schemas.microsoft.com/office/drawing/2014/main" xmlns="" id="{17F33FE5-5C6A-CA91-9E7A-15D8856ECF4F}"/>
              </a:ext>
            </a:extLst>
          </p:cNvPr>
          <p:cNvSpPr>
            <a:spLocks noGrp="1"/>
          </p:cNvSpPr>
          <p:nvPr>
            <p:ph idx="1"/>
          </p:nvPr>
        </p:nvSpPr>
        <p:spPr>
          <a:xfrm>
            <a:off x="263352" y="1679579"/>
            <a:ext cx="11521280" cy="4492619"/>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To meet the requirements of AMP-only IoT STA, we propose the following:</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t>The AMP-only </a:t>
            </a:r>
            <a:r>
              <a:rPr lang="en-US" sz="2400" b="1" dirty="0" err="1"/>
              <a:t>IoT</a:t>
            </a:r>
            <a:r>
              <a:rPr lang="en-US" sz="2400" b="1" dirty="0"/>
              <a:t> STA communicates with the AMP-capable STA.</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t>AMP-capable STA supports network protocols above the MAC layer to transmit information received from the AMP-only </a:t>
            </a:r>
            <a:r>
              <a:rPr lang="en-US" sz="2400" b="1" dirty="0" err="1"/>
              <a:t>IoT</a:t>
            </a:r>
            <a:r>
              <a:rPr lang="en-US" sz="2400" b="1" dirty="0"/>
              <a:t> STA to the network and vice versa. Thus, frames used to communicate with AMP-only </a:t>
            </a:r>
            <a:r>
              <a:rPr lang="en-US" sz="2400" b="1" dirty="0" err="1"/>
              <a:t>IoT</a:t>
            </a:r>
            <a:r>
              <a:rPr lang="en-US" sz="2400" b="1" dirty="0"/>
              <a:t> STA contain less overhead by not transmitting network protocol headers above the MAC layer.</a:t>
            </a:r>
          </a:p>
          <a:p>
            <a:pPr marL="685800"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400" b="1" dirty="0"/>
              <a:t>Communication between AMP-only </a:t>
            </a:r>
            <a:r>
              <a:rPr lang="en-US" sz="2400" b="1" dirty="0" err="1"/>
              <a:t>IoT</a:t>
            </a:r>
            <a:r>
              <a:rPr lang="en-US" sz="2400" b="1" dirty="0"/>
              <a:t> STA and AMP-capable STA is unassociated. Thus, there is no need to consume energy to communicate long management frames to establish the association and retain the association state information in the memory</a:t>
            </a:r>
            <a:endParaRPr lang="aa-ET" sz="2400" b="1" dirty="0"/>
          </a:p>
        </p:txBody>
      </p:sp>
      <p:sp>
        <p:nvSpPr>
          <p:cNvPr id="4" name="Slide Number Placeholder 3">
            <a:extLst>
              <a:ext uri="{FF2B5EF4-FFF2-40B4-BE49-F238E27FC236}">
                <a16:creationId xmlns:a16="http://schemas.microsoft.com/office/drawing/2014/main" xmlns="" id="{0DAD1D0C-FF27-287A-AC2D-6451833654D6}"/>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44EC80D3-FFF1-EEAF-567E-8C7F645D8300}"/>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E30E0CCF-8523-8E79-70F9-624B0891EC17}"/>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4772260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93E9B2-9A19-0E73-45BF-323DFEB27588}"/>
              </a:ext>
            </a:extLst>
          </p:cNvPr>
          <p:cNvSpPr>
            <a:spLocks noGrp="1"/>
          </p:cNvSpPr>
          <p:nvPr>
            <p:ph type="title"/>
          </p:nvPr>
        </p:nvSpPr>
        <p:spPr/>
        <p:txBody>
          <a:bodyPr/>
          <a:lstStyle/>
          <a:p>
            <a:r>
              <a:rPr lang="en-US" dirty="0"/>
              <a:t>References</a:t>
            </a:r>
            <a:endParaRPr lang="aa-ET" dirty="0"/>
          </a:p>
        </p:txBody>
      </p:sp>
      <p:sp>
        <p:nvSpPr>
          <p:cNvPr id="3" name="Content Placeholder 2">
            <a:extLst>
              <a:ext uri="{FF2B5EF4-FFF2-40B4-BE49-F238E27FC236}">
                <a16:creationId xmlns:a16="http://schemas.microsoft.com/office/drawing/2014/main" xmlns="" id="{4D986FD5-22D3-C973-6971-959905F9ED07}"/>
              </a:ext>
            </a:extLst>
          </p:cNvPr>
          <p:cNvSpPr>
            <a:spLocks noGrp="1"/>
          </p:cNvSpPr>
          <p:nvPr>
            <p:ph idx="1"/>
          </p:nvPr>
        </p:nvSpPr>
        <p:spPr>
          <a:xfrm>
            <a:off x="929217" y="1556792"/>
            <a:ext cx="10361084" cy="4464496"/>
          </a:xfrm>
        </p:spPr>
        <p:txBody>
          <a:bodyPr/>
          <a:lstStyle/>
          <a:p>
            <a:pPr marL="457200" indent="-457200">
              <a:buAutoNum type="arabicPeriod"/>
            </a:pPr>
            <a:r>
              <a:rPr lang="en-US" b="0" dirty="0"/>
              <a:t>11-23-0436-00-0amp-technical-report-on-support-of-amp-iot-devices-in-wlan</a:t>
            </a:r>
          </a:p>
          <a:p>
            <a:pPr marL="457200" indent="-457200">
              <a:buAutoNum type="arabicPeriod"/>
            </a:pPr>
            <a:r>
              <a:rPr lang="en-US" b="0" dirty="0"/>
              <a:t>11-23-1005-00-0amp-discussion-on-requirements-for-amp-use-cases</a:t>
            </a:r>
          </a:p>
          <a:p>
            <a:pPr marL="457200" indent="-457200">
              <a:buAutoNum type="arabicPeriod"/>
            </a:pPr>
            <a:r>
              <a:rPr lang="en-US" b="0" i="0" u="none" strike="noStrike" baseline="0" dirty="0">
                <a:solidFill>
                  <a:srgbClr val="000000"/>
                </a:solidFill>
              </a:rPr>
              <a:t>ISO/IEC 18000-63:2021(E) </a:t>
            </a:r>
          </a:p>
          <a:p>
            <a:pPr marL="457200" indent="-457200">
              <a:buFont typeface="Times New Roman" pitchFamily="16" charset="0"/>
              <a:buAutoNum type="arabicPeriod"/>
            </a:pPr>
            <a:r>
              <a:rPr lang="en-US" b="0" dirty="0">
                <a:effectLst/>
                <a:ea typeface="Aptos" panose="020B0004020202020204" pitchFamily="34" charset="0"/>
              </a:rPr>
              <a:t>IEEE P802.11-REVme/D6.0, June 2024</a:t>
            </a:r>
          </a:p>
          <a:p>
            <a:pPr marL="457200" indent="-457200">
              <a:buFont typeface="Times New Roman" pitchFamily="16" charset="0"/>
              <a:buAutoNum type="arabicPeriod"/>
            </a:pPr>
            <a:r>
              <a:rPr lang="en-US" b="0" dirty="0"/>
              <a:t>IEEE P802.11bf/D4.0, April 2024</a:t>
            </a:r>
          </a:p>
          <a:p>
            <a:pPr marL="457200" indent="-457200">
              <a:buFont typeface="Times New Roman" pitchFamily="16" charset="0"/>
              <a:buAutoNum type="arabicPeriod"/>
            </a:pPr>
            <a:r>
              <a:rPr lang="en-US" b="0" i="0" u="none" strike="noStrike" baseline="0" dirty="0"/>
              <a:t>IEEE Std 802®-2014 </a:t>
            </a:r>
            <a:r>
              <a:rPr lang="en-US" b="0" i="0" u="none" strike="noStrike" baseline="0" dirty="0">
                <a:solidFill>
                  <a:srgbClr val="000000"/>
                </a:solidFill>
              </a:rPr>
              <a:t>Standard for Local and Metropolitan Area Networks: Overview and Architecture </a:t>
            </a:r>
          </a:p>
          <a:p>
            <a:pPr marL="457200" indent="-457200">
              <a:buFont typeface="Times New Roman" pitchFamily="16" charset="0"/>
              <a:buAutoNum type="arabicPeriod"/>
            </a:pPr>
            <a:r>
              <a:rPr lang="en-US" b="0" i="0" u="none" strike="noStrike" baseline="0" dirty="0">
                <a:solidFill>
                  <a:srgbClr val="000000"/>
                </a:solidFill>
              </a:rPr>
              <a:t>ISO/IEC 7498-1:1994 Open Systems Interconnection basic reference model (OSI/RM)</a:t>
            </a:r>
          </a:p>
          <a:p>
            <a:pPr marL="457200" indent="-457200">
              <a:buFont typeface="Times New Roman" pitchFamily="16" charset="0"/>
              <a:buAutoNum type="arabicPeriod"/>
            </a:pPr>
            <a:r>
              <a:rPr lang="en-US" b="0" dirty="0"/>
              <a:t>11-24-1180-02-00bp-reference-model-of-amp-only-iot-devices</a:t>
            </a:r>
            <a:endParaRPr lang="aa-ET" b="0" dirty="0"/>
          </a:p>
          <a:p>
            <a:pPr marL="0" indent="0"/>
            <a:endParaRPr lang="aa-ET" b="0" dirty="0"/>
          </a:p>
        </p:txBody>
      </p:sp>
      <p:sp>
        <p:nvSpPr>
          <p:cNvPr id="4" name="Slide Number Placeholder 3">
            <a:extLst>
              <a:ext uri="{FF2B5EF4-FFF2-40B4-BE49-F238E27FC236}">
                <a16:creationId xmlns:a16="http://schemas.microsoft.com/office/drawing/2014/main" xmlns="" id="{AF9A9C53-70FF-EC70-B5E9-75F7E3B0AE7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02FAF38D-ED88-4E6E-E98A-FD255D00A467}"/>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A3AE6654-8C5C-6C80-3735-D564D9C79876}"/>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1599087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7D633-0C49-53CE-E6C6-39C4228A5433}"/>
              </a:ext>
            </a:extLst>
          </p:cNvPr>
          <p:cNvSpPr>
            <a:spLocks noGrp="1"/>
          </p:cNvSpPr>
          <p:nvPr>
            <p:ph type="title"/>
          </p:nvPr>
        </p:nvSpPr>
        <p:spPr>
          <a:xfrm>
            <a:off x="914401" y="685801"/>
            <a:ext cx="10361084" cy="798983"/>
          </a:xfrm>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xmlns="" id="{C868346D-505C-A0AE-9F62-C1D00CF638CB}"/>
              </a:ext>
            </a:extLst>
          </p:cNvPr>
          <p:cNvSpPr>
            <a:spLocks noGrp="1"/>
          </p:cNvSpPr>
          <p:nvPr>
            <p:ph idx="1"/>
          </p:nvPr>
        </p:nvSpPr>
        <p:spPr>
          <a:xfrm>
            <a:off x="551384" y="1751014"/>
            <a:ext cx="11161239" cy="4421185"/>
          </a:xfrm>
        </p:spPr>
        <p:txBody>
          <a:bodyPr/>
          <a:lstStyle/>
          <a:p>
            <a:r>
              <a:rPr lang="en-US" dirty="0"/>
              <a:t> SP#1</a:t>
            </a:r>
          </a:p>
          <a:p>
            <a:pPr marL="0" indent="0"/>
            <a:r>
              <a:rPr lang="en-US" dirty="0">
                <a:effectLst/>
                <a:ea typeface="Aptos" panose="020B0004020202020204" pitchFamily="34" charset="0"/>
                <a:cs typeface="Aptos" panose="020B0004020202020204" pitchFamily="34" charset="0"/>
              </a:rPr>
              <a:t>Do you agree that the amendment will define an “AMP-capable STA” (name TBD)?</a:t>
            </a:r>
          </a:p>
          <a:p>
            <a:pPr lvl="1">
              <a:buFont typeface="Arial" panose="020B0604020202020204" pitchFamily="34" charset="0"/>
              <a:buChar char="•"/>
            </a:pPr>
            <a:r>
              <a:rPr lang="en-US" sz="2400" b="1" dirty="0">
                <a:effectLst/>
                <a:ea typeface="Aptos" panose="020B0004020202020204" pitchFamily="34" charset="0"/>
                <a:cs typeface="Aptos" panose="020B0004020202020204" pitchFamily="34" charset="0"/>
              </a:rPr>
              <a:t>AMP-only STAs communicate only with AMP-capable STAs </a:t>
            </a:r>
          </a:p>
          <a:p>
            <a:pPr lvl="1">
              <a:buFont typeface="Arial" panose="020B0604020202020204" pitchFamily="34" charset="0"/>
              <a:buChar char="•"/>
            </a:pPr>
            <a:r>
              <a:rPr lang="en-US" sz="2400" b="1" dirty="0">
                <a:effectLst/>
                <a:ea typeface="Aptos" panose="020B0004020202020204" pitchFamily="34" charset="0"/>
                <a:cs typeface="Aptos" panose="020B0004020202020204" pitchFamily="34" charset="0"/>
              </a:rPr>
              <a:t>The AMP-capable STA provides access to the DS for the AMP-only STA</a:t>
            </a:r>
            <a:endParaRPr lang="aa-ET" sz="2400" b="1" dirty="0">
              <a:effectLst/>
              <a:ea typeface="Aptos" panose="020B0004020202020204" pitchFamily="34" charset="0"/>
              <a:cs typeface="Aptos" panose="020B0004020202020204" pitchFamily="34" charset="0"/>
            </a:endParaRPr>
          </a:p>
          <a:p>
            <a:pPr marL="0" lvl="0" indent="0">
              <a:buSzPts val="1000"/>
              <a:tabLst>
                <a:tab pos="457200" algn="l"/>
              </a:tabLst>
            </a:pPr>
            <a:r>
              <a:rPr lang="en-US" dirty="0">
                <a:effectLst/>
                <a:ea typeface="Aptos" panose="020B0004020202020204" pitchFamily="34" charset="0"/>
                <a:cs typeface="Aptos" panose="020B0004020202020204" pitchFamily="34" charset="0"/>
              </a:rPr>
              <a:t>	Note: the AMP-capable STA may be part of an access point.</a:t>
            </a:r>
            <a:endParaRPr lang="aa-ET" dirty="0">
              <a:effectLst/>
              <a:ea typeface="Aptos" panose="020B0004020202020204" pitchFamily="34" charset="0"/>
              <a:cs typeface="Aptos" panose="020B0004020202020204" pitchFamily="34" charset="0"/>
            </a:endParaRPr>
          </a:p>
          <a:p>
            <a:pPr marL="0" indent="444500"/>
            <a:endParaRPr lang="en-US" dirty="0"/>
          </a:p>
          <a:p>
            <a:pPr marL="0" indent="444500"/>
            <a:r>
              <a:rPr lang="en-US" dirty="0"/>
              <a:t>Yes</a:t>
            </a:r>
          </a:p>
          <a:p>
            <a:pPr marL="0" indent="444500"/>
            <a:r>
              <a:rPr lang="en-US" dirty="0"/>
              <a:t>No</a:t>
            </a:r>
          </a:p>
          <a:p>
            <a:pPr marL="0" indent="444500"/>
            <a:r>
              <a:rPr lang="en-US" dirty="0"/>
              <a:t>Abstain</a:t>
            </a:r>
            <a:endParaRPr lang="aa-ET" dirty="0"/>
          </a:p>
        </p:txBody>
      </p:sp>
      <p:sp>
        <p:nvSpPr>
          <p:cNvPr id="4" name="Slide Number Placeholder 3">
            <a:extLst>
              <a:ext uri="{FF2B5EF4-FFF2-40B4-BE49-F238E27FC236}">
                <a16:creationId xmlns:a16="http://schemas.microsoft.com/office/drawing/2014/main" xmlns=""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E67B74B-1B3F-C75A-8737-5E9C5C7B5EB7}"/>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312255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B88F3DDD-F251-1B88-65A7-8D2B940734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72D84738-30CE-3BA7-68C5-46A99F9E7EC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xmlns="" id="{16009724-07B5-CC65-64DB-EBA98D29F2A0}"/>
              </a:ext>
            </a:extLst>
          </p:cNvPr>
          <p:cNvSpPr>
            <a:spLocks noGrp="1"/>
          </p:cNvSpPr>
          <p:nvPr>
            <p:ph idx="1"/>
          </p:nvPr>
        </p:nvSpPr>
        <p:spPr/>
        <p:txBody>
          <a:bodyPr/>
          <a:lstStyle/>
          <a:p>
            <a:r>
              <a:rPr lang="en-US" dirty="0"/>
              <a:t> SP#2</a:t>
            </a:r>
          </a:p>
          <a:p>
            <a:pPr marL="0" indent="0"/>
            <a:r>
              <a:rPr lang="en-US" dirty="0"/>
              <a:t>Do you agree that the amendment will define communication with AMP-only IoT STA through optimized .11bp frames?</a:t>
            </a:r>
          </a:p>
          <a:p>
            <a:pPr marL="0" indent="0"/>
            <a:endParaRPr lang="en-US" dirty="0"/>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xmlns="" id="{17C77740-B5F1-7D79-E252-F2D40032701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FDB8C559-80A6-177D-C798-317A10B5DE5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95221E32-A8F3-EC2E-8DBD-1790723F429C}"/>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3177300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xmlns="" id="{C868346D-505C-A0AE-9F62-C1D00CF638CB}"/>
              </a:ext>
            </a:extLst>
          </p:cNvPr>
          <p:cNvSpPr>
            <a:spLocks noGrp="1"/>
          </p:cNvSpPr>
          <p:nvPr>
            <p:ph idx="1"/>
          </p:nvPr>
        </p:nvSpPr>
        <p:spPr/>
        <p:txBody>
          <a:bodyPr/>
          <a:lstStyle/>
          <a:p>
            <a:r>
              <a:rPr lang="en-US" dirty="0"/>
              <a:t>SP#3</a:t>
            </a:r>
          </a:p>
          <a:p>
            <a:pPr marL="0" indent="0"/>
            <a:r>
              <a:rPr lang="en-US" dirty="0"/>
              <a:t>Do you agree that the amendment will define communication with unassociated AMP-only IoT STA?</a:t>
            </a:r>
          </a:p>
          <a:p>
            <a:pPr marL="0" indent="0"/>
            <a:endParaRPr lang="en-US" dirty="0"/>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xmlns=""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xmlns=""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E67B74B-1B3F-C75A-8737-5E9C5C7B5EB7}"/>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2250225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57D633-0C49-53CE-E6C6-39C4228A5433}"/>
              </a:ext>
            </a:extLst>
          </p:cNvPr>
          <p:cNvSpPr>
            <a:spLocks noGrp="1"/>
          </p:cNvSpPr>
          <p:nvPr>
            <p:ph type="title"/>
          </p:nvPr>
        </p:nvSpPr>
        <p:spPr/>
        <p:txBody>
          <a:bodyPr/>
          <a:lstStyle/>
          <a:p>
            <a:r>
              <a:rPr lang="en-US" dirty="0"/>
              <a:t>Straw Poll</a:t>
            </a:r>
            <a:endParaRPr lang="aa-ET" dirty="0"/>
          </a:p>
        </p:txBody>
      </p:sp>
      <p:sp>
        <p:nvSpPr>
          <p:cNvPr id="3" name="Content Placeholder 2">
            <a:extLst>
              <a:ext uri="{FF2B5EF4-FFF2-40B4-BE49-F238E27FC236}">
                <a16:creationId xmlns:a16="http://schemas.microsoft.com/office/drawing/2014/main" xmlns="" id="{C868346D-505C-A0AE-9F62-C1D00CF638CB}"/>
              </a:ext>
            </a:extLst>
          </p:cNvPr>
          <p:cNvSpPr>
            <a:spLocks noGrp="1"/>
          </p:cNvSpPr>
          <p:nvPr>
            <p:ph idx="1"/>
          </p:nvPr>
        </p:nvSpPr>
        <p:spPr/>
        <p:txBody>
          <a:bodyPr/>
          <a:lstStyle/>
          <a:p>
            <a:r>
              <a:rPr lang="en-US" dirty="0"/>
              <a:t>SP#4</a:t>
            </a:r>
          </a:p>
          <a:p>
            <a:pPr marL="0" indent="0"/>
            <a:r>
              <a:rPr lang="en-US" dirty="0"/>
              <a:t>Do you agree that the amendment will define communication with unassociated AMP-only IoT STA through optimized .11bp frames?</a:t>
            </a:r>
          </a:p>
          <a:p>
            <a:pPr marL="0" indent="0"/>
            <a:endParaRPr lang="en-US" dirty="0"/>
          </a:p>
          <a:p>
            <a:pPr marL="0" indent="0"/>
            <a:r>
              <a:rPr lang="en-US" dirty="0"/>
              <a:t>	Yes</a:t>
            </a:r>
          </a:p>
          <a:p>
            <a:pPr marL="444500" indent="0"/>
            <a:r>
              <a:rPr lang="en-US" dirty="0"/>
              <a:t>No</a:t>
            </a:r>
          </a:p>
          <a:p>
            <a:pPr marL="444500" indent="0"/>
            <a:r>
              <a:rPr lang="en-US" dirty="0"/>
              <a:t>Abstain</a:t>
            </a:r>
            <a:endParaRPr lang="aa-ET" dirty="0"/>
          </a:p>
        </p:txBody>
      </p:sp>
      <p:sp>
        <p:nvSpPr>
          <p:cNvPr id="4" name="Slide Number Placeholder 3">
            <a:extLst>
              <a:ext uri="{FF2B5EF4-FFF2-40B4-BE49-F238E27FC236}">
                <a16:creationId xmlns:a16="http://schemas.microsoft.com/office/drawing/2014/main" xmlns="" id="{EC48D448-F9FA-D781-CB0F-86A9715E0A6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xmlns="" id="{796A6973-FE1B-43B8-3320-629F8705C83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FE67B74B-1B3F-C75A-8737-5E9C5C7B5EB7}"/>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410031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4FFD82-3F19-670E-430F-9669DD8CDC7E}"/>
              </a:ext>
            </a:extLst>
          </p:cNvPr>
          <p:cNvSpPr>
            <a:spLocks noGrp="1"/>
          </p:cNvSpPr>
          <p:nvPr>
            <p:ph type="title"/>
          </p:nvPr>
        </p:nvSpPr>
        <p:spPr>
          <a:xfrm>
            <a:off x="914401" y="685802"/>
            <a:ext cx="10361084" cy="870990"/>
          </a:xfrm>
        </p:spPr>
        <p:txBody>
          <a:bodyPr/>
          <a:lstStyle/>
          <a:p>
            <a:r>
              <a:rPr lang="en-US" dirty="0"/>
              <a:t>AMP-only IoT STA</a:t>
            </a:r>
            <a:endParaRPr lang="aa-ET" dirty="0"/>
          </a:p>
        </p:txBody>
      </p:sp>
      <p:sp>
        <p:nvSpPr>
          <p:cNvPr id="3" name="Content Placeholder 2">
            <a:extLst>
              <a:ext uri="{FF2B5EF4-FFF2-40B4-BE49-F238E27FC236}">
                <a16:creationId xmlns:a16="http://schemas.microsoft.com/office/drawing/2014/main" xmlns="" id="{89DF1DBA-0BA4-39CA-BEB1-1138B914238A}"/>
              </a:ext>
            </a:extLst>
          </p:cNvPr>
          <p:cNvSpPr>
            <a:spLocks noGrp="1"/>
          </p:cNvSpPr>
          <p:nvPr>
            <p:ph idx="1"/>
          </p:nvPr>
        </p:nvSpPr>
        <p:spPr>
          <a:xfrm>
            <a:off x="551384" y="1565912"/>
            <a:ext cx="11233247" cy="4113213"/>
          </a:xfrm>
        </p:spPr>
        <p:txBody>
          <a:bodyPr/>
          <a:lstStyle/>
          <a:p>
            <a:pPr marL="0" indent="0"/>
            <a:r>
              <a:rPr lang="en-US" sz="2200" dirty="0"/>
              <a:t>Different types of AMP STA have been identified and analyzed in previously presented and published contributions [1] and [2]. There are AMP-only IoT STA.  </a:t>
            </a:r>
          </a:p>
          <a:p>
            <a:pPr marL="0" indent="0"/>
            <a:r>
              <a:rPr lang="en-US" sz="2200" dirty="0"/>
              <a:t>The AMP-only IoT STA are characterized as ultra-low complexity, ultra-low power consumption, very small form factor and battery-less (i.e., not using conventional battery). </a:t>
            </a:r>
            <a:r>
              <a:rPr lang="en-US" sz="2400" dirty="0"/>
              <a:t> This also limits the computational complexity, memory footprint and memory retention time, peak device power consumption, and the size of received and transmitted frames.</a:t>
            </a:r>
            <a:endParaRPr lang="aa-ET" sz="2200" dirty="0"/>
          </a:p>
        </p:txBody>
      </p:sp>
      <p:sp>
        <p:nvSpPr>
          <p:cNvPr id="4" name="Slide Number Placeholder 3">
            <a:extLst>
              <a:ext uri="{FF2B5EF4-FFF2-40B4-BE49-F238E27FC236}">
                <a16:creationId xmlns:a16="http://schemas.microsoft.com/office/drawing/2014/main" xmlns="" id="{02BE6901-0DC1-A15D-832D-588668EC3C4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xmlns="" id="{31E781CE-2388-DF56-A9BA-E30B28D0D528}"/>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6E021972-2B18-CA1E-C447-2D348C0A113D}"/>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854153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6FDC97-798C-1EF2-C653-C9F63BD875A5}"/>
              </a:ext>
            </a:extLst>
          </p:cNvPr>
          <p:cNvSpPr>
            <a:spLocks noGrp="1"/>
          </p:cNvSpPr>
          <p:nvPr>
            <p:ph type="title"/>
          </p:nvPr>
        </p:nvSpPr>
        <p:spPr>
          <a:xfrm>
            <a:off x="1056318" y="2204864"/>
            <a:ext cx="10361084" cy="1065213"/>
          </a:xfrm>
        </p:spPr>
        <p:txBody>
          <a:bodyPr/>
          <a:lstStyle/>
          <a:p>
            <a:r>
              <a:rPr lang="en-US" dirty="0"/>
              <a:t>Backup</a:t>
            </a:r>
            <a:endParaRPr lang="aa-ET" dirty="0"/>
          </a:p>
        </p:txBody>
      </p:sp>
      <p:sp>
        <p:nvSpPr>
          <p:cNvPr id="3" name="Date Placeholder 2">
            <a:extLst>
              <a:ext uri="{FF2B5EF4-FFF2-40B4-BE49-F238E27FC236}">
                <a16:creationId xmlns:a16="http://schemas.microsoft.com/office/drawing/2014/main" xmlns="" id="{D4EB59B2-506D-EEBA-A896-E105B66AE24B}"/>
              </a:ext>
            </a:extLst>
          </p:cNvPr>
          <p:cNvSpPr>
            <a:spLocks noGrp="1"/>
          </p:cNvSpPr>
          <p:nvPr>
            <p:ph type="dt" idx="10"/>
          </p:nvPr>
        </p:nvSpPr>
        <p:spPr/>
        <p:txBody>
          <a:bodyPr/>
          <a:lstStyle/>
          <a:p>
            <a:r>
              <a:rPr lang="aa-ET"/>
              <a:t>November 2024</a:t>
            </a:r>
            <a:endParaRPr lang="en-GB"/>
          </a:p>
        </p:txBody>
      </p:sp>
      <p:sp>
        <p:nvSpPr>
          <p:cNvPr id="4" name="Footer Placeholder 3">
            <a:extLst>
              <a:ext uri="{FF2B5EF4-FFF2-40B4-BE49-F238E27FC236}">
                <a16:creationId xmlns:a16="http://schemas.microsoft.com/office/drawing/2014/main" xmlns="" id="{BE88AEB4-2E27-2C9E-B5EA-97D4337E3ABF}"/>
              </a:ext>
            </a:extLst>
          </p:cNvPr>
          <p:cNvSpPr>
            <a:spLocks noGrp="1"/>
          </p:cNvSpPr>
          <p:nvPr>
            <p:ph type="ftr" idx="11"/>
          </p:nvPr>
        </p:nvSpPr>
        <p:spPr/>
        <p:txBody>
          <a:bodyPr/>
          <a:lstStyle/>
          <a:p>
            <a:r>
              <a:rPr lang="en-GB"/>
              <a:t>Solomon Trainin, Wiliot</a:t>
            </a:r>
          </a:p>
        </p:txBody>
      </p:sp>
      <p:sp>
        <p:nvSpPr>
          <p:cNvPr id="5" name="Slide Number Placeholder 4">
            <a:extLst>
              <a:ext uri="{FF2B5EF4-FFF2-40B4-BE49-F238E27FC236}">
                <a16:creationId xmlns:a16="http://schemas.microsoft.com/office/drawing/2014/main" xmlns="" id="{20526546-D5BD-4279-7699-52B4E7A221A8}"/>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Tree>
    <p:extLst>
      <p:ext uri="{BB962C8B-B14F-4D97-AF65-F5344CB8AC3E}">
        <p14:creationId xmlns:p14="http://schemas.microsoft.com/office/powerpoint/2010/main" val="1086324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xmlns="" id="{B4F570FF-5863-0CC7-883F-DBCEAB9ED3EB}"/>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8F1D278F-3AF6-55E7-EC15-F1154DE317D5}"/>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B585DF96-E16D-C113-53D9-FC43C304E576}"/>
              </a:ext>
            </a:extLst>
          </p:cNvPr>
          <p:cNvSpPr>
            <a:spLocks noGrp="1"/>
          </p:cNvSpPr>
          <p:nvPr>
            <p:ph type="dt" idx="15"/>
          </p:nvPr>
        </p:nvSpPr>
        <p:spPr/>
        <p:txBody>
          <a:bodyPr/>
          <a:lstStyle/>
          <a:p>
            <a:r>
              <a:rPr lang="aa-ET"/>
              <a:t>November 2024</a:t>
            </a:r>
            <a:endParaRPr lang="en-GB" dirty="0"/>
          </a:p>
        </p:txBody>
      </p:sp>
      <p:sp>
        <p:nvSpPr>
          <p:cNvPr id="7" name="标题 1">
            <a:extLst>
              <a:ext uri="{FF2B5EF4-FFF2-40B4-BE49-F238E27FC236}">
                <a16:creationId xmlns:a16="http://schemas.microsoft.com/office/drawing/2014/main" xmlns="" id="{D5CE433A-DA09-02A4-F379-C34308811E6D}"/>
              </a:ext>
            </a:extLst>
          </p:cNvPr>
          <p:cNvSpPr txBox="1"/>
          <p:nvPr/>
        </p:nvSpPr>
        <p:spPr>
          <a:xfrm>
            <a:off x="1631504" y="836712"/>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GB" altLang="zh-CN" sz="2700" b="1" dirty="0">
                <a:solidFill>
                  <a:schemeClr val="tx2"/>
                </a:solidFill>
                <a:latin typeface="+mj-lt"/>
                <a:ea typeface="+mj-ea"/>
                <a:cs typeface="+mj-cs"/>
              </a:rPr>
              <a:t>Requirements [2]</a:t>
            </a:r>
            <a:endParaRPr lang="zh-CN" altLang="en-US" sz="2700" b="1" dirty="0">
              <a:solidFill>
                <a:schemeClr val="tx2"/>
              </a:solidFill>
              <a:latin typeface="+mj-lt"/>
              <a:ea typeface="+mj-ea"/>
              <a:cs typeface="+mj-cs"/>
            </a:endParaRPr>
          </a:p>
        </p:txBody>
      </p:sp>
      <p:graphicFrame>
        <p:nvGraphicFramePr>
          <p:cNvPr id="8" name="表格 1">
            <a:extLst>
              <a:ext uri="{FF2B5EF4-FFF2-40B4-BE49-F238E27FC236}">
                <a16:creationId xmlns:a16="http://schemas.microsoft.com/office/drawing/2014/main" xmlns="" id="{ADC6D82A-7088-780F-12B3-86DBEBD25F6C}"/>
              </a:ext>
            </a:extLst>
          </p:cNvPr>
          <p:cNvGraphicFramePr>
            <a:graphicFrameLocks noGrp="1"/>
          </p:cNvGraphicFramePr>
          <p:nvPr/>
        </p:nvGraphicFramePr>
        <p:xfrm>
          <a:off x="1775520" y="1390214"/>
          <a:ext cx="8991600" cy="4984693"/>
        </p:xfrm>
        <a:graphic>
          <a:graphicData uri="http://schemas.openxmlformats.org/drawingml/2006/table">
            <a:tbl>
              <a:tblPr>
                <a:tableStyleId>{5C22544A-7EE6-4342-B048-85BDC9FD1C3A}</a:tableStyleId>
              </a:tblPr>
              <a:tblGrid>
                <a:gridCol w="1113246">
                  <a:extLst>
                    <a:ext uri="{9D8B030D-6E8A-4147-A177-3AD203B41FA5}">
                      <a16:colId xmlns:a16="http://schemas.microsoft.com/office/drawing/2014/main" xmlns="" val="3668435110"/>
                    </a:ext>
                  </a:extLst>
                </a:gridCol>
                <a:gridCol w="1113246">
                  <a:extLst>
                    <a:ext uri="{9D8B030D-6E8A-4147-A177-3AD203B41FA5}">
                      <a16:colId xmlns:a16="http://schemas.microsoft.com/office/drawing/2014/main" xmlns="" val="1265672563"/>
                    </a:ext>
                  </a:extLst>
                </a:gridCol>
                <a:gridCol w="1086202">
                  <a:extLst>
                    <a:ext uri="{9D8B030D-6E8A-4147-A177-3AD203B41FA5}">
                      <a16:colId xmlns:a16="http://schemas.microsoft.com/office/drawing/2014/main" xmlns="" val="3650588341"/>
                    </a:ext>
                  </a:extLst>
                </a:gridCol>
                <a:gridCol w="1346590">
                  <a:extLst>
                    <a:ext uri="{9D8B030D-6E8A-4147-A177-3AD203B41FA5}">
                      <a16:colId xmlns:a16="http://schemas.microsoft.com/office/drawing/2014/main" xmlns="" val="726553468"/>
                    </a:ext>
                  </a:extLst>
                </a:gridCol>
                <a:gridCol w="1144383">
                  <a:extLst>
                    <a:ext uri="{9D8B030D-6E8A-4147-A177-3AD203B41FA5}">
                      <a16:colId xmlns:a16="http://schemas.microsoft.com/office/drawing/2014/main" xmlns="" val="1344256778"/>
                    </a:ext>
                  </a:extLst>
                </a:gridCol>
                <a:gridCol w="1373836">
                  <a:extLst>
                    <a:ext uri="{9D8B030D-6E8A-4147-A177-3AD203B41FA5}">
                      <a16:colId xmlns:a16="http://schemas.microsoft.com/office/drawing/2014/main" xmlns="" val="3782939110"/>
                    </a:ext>
                  </a:extLst>
                </a:gridCol>
                <a:gridCol w="1160161">
                  <a:extLst>
                    <a:ext uri="{9D8B030D-6E8A-4147-A177-3AD203B41FA5}">
                      <a16:colId xmlns:a16="http://schemas.microsoft.com/office/drawing/2014/main" xmlns="" val="4188438930"/>
                    </a:ext>
                  </a:extLst>
                </a:gridCol>
                <a:gridCol w="653936">
                  <a:extLst>
                    <a:ext uri="{9D8B030D-6E8A-4147-A177-3AD203B41FA5}">
                      <a16:colId xmlns:a16="http://schemas.microsoft.com/office/drawing/2014/main" xmlns="" val="213255701"/>
                    </a:ext>
                  </a:extLst>
                </a:gridCol>
              </a:tblGrid>
              <a:tr h="869668">
                <a:tc>
                  <a:txBody>
                    <a:bodyPr/>
                    <a:lstStyle/>
                    <a:p>
                      <a:pPr algn="l" fontAlgn="b"/>
                      <a:r>
                        <a:rPr lang="en-GB" sz="1050" b="1" u="none" strike="noStrike" dirty="0">
                          <a:effectLst/>
                          <a:latin typeface="+mn-lt"/>
                        </a:rPr>
                        <a:t> </a:t>
                      </a:r>
                      <a:endParaRPr lang="en-GB" sz="1050" b="1" i="0" u="none" strike="noStrike" dirty="0">
                        <a:solidFill>
                          <a:srgbClr val="000000"/>
                        </a:solidFill>
                        <a:effectLst/>
                        <a:latin typeface="+mn-lt"/>
                      </a:endParaRPr>
                    </a:p>
                  </a:txBody>
                  <a:tcPr marL="7473" marR="7473" marT="7473" marB="0" anchor="b"/>
                </a:tc>
                <a:tc>
                  <a:txBody>
                    <a:bodyPr/>
                    <a:lstStyle/>
                    <a:p>
                      <a:pPr algn="ctr" fontAlgn="b"/>
                      <a:r>
                        <a:rPr lang="en-GB" sz="1100" b="1" u="none" strike="noStrike" dirty="0">
                          <a:effectLst/>
                          <a:latin typeface="+mn-lt"/>
                        </a:rPr>
                        <a:t>Coverage (dBm)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Maximum payload size (bit)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device power consumption (</a:t>
                      </a:r>
                      <a:r>
                        <a:rPr lang="en-GB" sz="1100" b="1" u="none" strike="noStrike" dirty="0" err="1">
                          <a:effectLst/>
                          <a:latin typeface="+mn-lt"/>
                        </a:rPr>
                        <a:t>mWatts</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Device density (per m</a:t>
                      </a:r>
                      <a:r>
                        <a:rPr lang="en-GB" sz="1100" b="1" u="none" strike="noStrike" baseline="30000" dirty="0">
                          <a:effectLst/>
                          <a:latin typeface="+mn-lt"/>
                        </a:rPr>
                        <a:t>2</a:t>
                      </a:r>
                      <a:r>
                        <a:rPr lang="en-GB" sz="1100" b="1" u="none" strike="noStrike" dirty="0">
                          <a:effectLst/>
                          <a:latin typeface="+mn-lt"/>
                        </a:rPr>
                        <a:t>)</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Horizontal Positioning accuracy (m)</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u="none" strike="noStrike" dirty="0">
                          <a:effectLst/>
                          <a:latin typeface="+mn-lt"/>
                        </a:rPr>
                        <a:t>Peak data rate (Kbps)</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100" b="1" i="0" u="none" strike="noStrike" dirty="0">
                          <a:solidFill>
                            <a:srgbClr val="000000"/>
                          </a:solidFill>
                          <a:effectLst/>
                          <a:latin typeface="+mn-lt"/>
                        </a:rPr>
                        <a:t>Others</a:t>
                      </a:r>
                    </a:p>
                  </a:txBody>
                  <a:tcPr marL="7473" marR="7473" marT="7473" marB="0" anchor="ctr"/>
                </a:tc>
                <a:extLst>
                  <a:ext uri="{0D108BD9-81ED-4DB2-BD59-A6C34878D82A}">
                    <a16:rowId xmlns:a16="http://schemas.microsoft.com/office/drawing/2014/main" xmlns="" val="3832398776"/>
                  </a:ext>
                </a:extLst>
              </a:tr>
              <a:tr h="455097">
                <a:tc>
                  <a:txBody>
                    <a:bodyPr/>
                    <a:lstStyle/>
                    <a:p>
                      <a:pPr algn="l" fontAlgn="b"/>
                      <a:r>
                        <a:rPr lang="en-GB" sz="1100" b="1" u="none" strike="noStrike" dirty="0">
                          <a:effectLst/>
                          <a:latin typeface="+mn-lt"/>
                        </a:rPr>
                        <a:t>UC1: Smart Manufacturing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2314700939"/>
                  </a:ext>
                </a:extLst>
              </a:tr>
              <a:tr h="455097">
                <a:tc>
                  <a:txBody>
                    <a:bodyPr/>
                    <a:lstStyle/>
                    <a:p>
                      <a:pPr algn="l" fontAlgn="b"/>
                      <a:r>
                        <a:rPr lang="en-GB" sz="1100" b="1" u="none" strike="noStrike" dirty="0">
                          <a:effectLst/>
                          <a:latin typeface="+mn-lt"/>
                        </a:rPr>
                        <a:t>UC2: Data Centre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GB" sz="1200" b="0" i="0" u="none" strike="noStrike" dirty="0">
                          <a:solidFill>
                            <a:srgbClr val="000000"/>
                          </a:solidFill>
                          <a:effectLst/>
                          <a:latin typeface="+mn-lt"/>
                        </a:rPr>
                        <a:t>3</a:t>
                      </a:r>
                      <a:endParaRPr lang="en-GB" sz="1200" b="0" i="0" u="none" strike="noStrike" baseline="30000"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3525901397"/>
                  </a:ext>
                </a:extLst>
              </a:tr>
              <a:tr h="455097">
                <a:tc>
                  <a:txBody>
                    <a:bodyPr/>
                    <a:lstStyle/>
                    <a:p>
                      <a:pPr algn="l" fontAlgn="b"/>
                      <a:r>
                        <a:rPr lang="en-GB" sz="1100" b="1" u="none" strike="noStrike" dirty="0">
                          <a:effectLst/>
                          <a:latin typeface="+mn-lt"/>
                        </a:rPr>
                        <a:t>UC3: Smart Home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1211554053"/>
                  </a:ext>
                </a:extLst>
              </a:tr>
              <a:tr h="455097">
                <a:tc>
                  <a:txBody>
                    <a:bodyPr/>
                    <a:lstStyle/>
                    <a:p>
                      <a:pPr algn="l" fontAlgn="b"/>
                      <a:r>
                        <a:rPr lang="en-GB" sz="1100" b="1" u="none" strike="noStrike" dirty="0">
                          <a:effectLst/>
                          <a:latin typeface="+mn-lt"/>
                        </a:rPr>
                        <a:t>UC4: Logistics and Warehouse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3105947569"/>
                  </a:ext>
                </a:extLst>
              </a:tr>
              <a:tr h="455097">
                <a:tc>
                  <a:txBody>
                    <a:bodyPr/>
                    <a:lstStyle/>
                    <a:p>
                      <a:pPr algn="l" fontAlgn="b"/>
                      <a:r>
                        <a:rPr lang="en-GB" sz="1100" b="1" u="none" strike="noStrike" dirty="0">
                          <a:effectLst/>
                          <a:latin typeface="+mn-lt"/>
                        </a:rPr>
                        <a:t>UC5: Smart Agriculture</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2121419345"/>
                  </a:ext>
                </a:extLst>
              </a:tr>
              <a:tr h="455097">
                <a:tc>
                  <a:txBody>
                    <a:bodyPr/>
                    <a:lstStyle/>
                    <a:p>
                      <a:pPr algn="l" fontAlgn="b"/>
                      <a:r>
                        <a:rPr lang="en-GB" sz="1100" b="1" u="none" strike="noStrike" dirty="0">
                          <a:effectLst/>
                          <a:latin typeface="+mn-lt"/>
                        </a:rPr>
                        <a:t>UC6: Indoor Positioning</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0.25</a:t>
                      </a:r>
                    </a:p>
                  </a:txBody>
                  <a:tcPr marL="7473" marR="7473" marT="7473" marB="0" anchor="ctr"/>
                </a:tc>
                <a:tc>
                  <a:txBody>
                    <a:bodyPr/>
                    <a:lstStyle/>
                    <a:p>
                      <a:pPr algn="ctr" fontAlgn="b"/>
                      <a:r>
                        <a:rPr lang="en-GB" sz="1200" b="0" i="0" u="none" strike="noStrike" dirty="0">
                          <a:solidFill>
                            <a:srgbClr val="000000"/>
                          </a:solidFill>
                          <a:effectLst/>
                          <a:latin typeface="+mn-lt"/>
                        </a:rPr>
                        <a:t>1-3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2984993910"/>
                  </a:ext>
                </a:extLst>
              </a:tr>
              <a:tr h="455097">
                <a:tc>
                  <a:txBody>
                    <a:bodyPr/>
                    <a:lstStyle/>
                    <a:p>
                      <a:pPr algn="l" fontAlgn="b"/>
                      <a:r>
                        <a:rPr lang="en-GB" sz="1100" b="1" u="none" strike="noStrike" dirty="0">
                          <a:effectLst/>
                          <a:latin typeface="+mn-lt"/>
                        </a:rPr>
                        <a:t>UC7: Smart Power Grid</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10</a:t>
                      </a:r>
                      <a:r>
                        <a:rPr lang="en-GB" sz="1200" b="0" i="0" u="none" strike="noStrike" baseline="30000" dirty="0">
                          <a:solidFill>
                            <a:srgbClr val="000000"/>
                          </a:solidFill>
                          <a:effectLst/>
                          <a:latin typeface="+mn-lt"/>
                        </a:rPr>
                        <a:t>-2</a:t>
                      </a:r>
                    </a:p>
                  </a:txBody>
                  <a:tcPr marL="7473" marR="7473" marT="7473" marB="0" anchor="ctr"/>
                </a:tc>
                <a:tc>
                  <a:txBody>
                    <a:bodyPr/>
                    <a:lstStyle/>
                    <a:p>
                      <a:pPr algn="ctr" fontAlgn="b"/>
                      <a:r>
                        <a:rPr lang="en-GB" sz="1200" b="0" i="0" u="none" strike="noStrike" dirty="0">
                          <a:solidFill>
                            <a:srgbClr val="000000"/>
                          </a:solidFill>
                          <a:effectLst/>
                          <a:latin typeface="+mn-lt"/>
                        </a:rPr>
                        <a:t>10</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597722757"/>
                  </a:ext>
                </a:extLst>
              </a:tr>
              <a:tr h="255197">
                <a:tc>
                  <a:txBody>
                    <a:bodyPr/>
                    <a:lstStyle/>
                    <a:p>
                      <a:pPr algn="l" fontAlgn="b"/>
                      <a:r>
                        <a:rPr lang="en-GB" sz="1100" b="1" u="none" strike="noStrike" dirty="0">
                          <a:effectLst/>
                          <a:latin typeface="+mn-lt"/>
                        </a:rPr>
                        <a:t>UC8: Fresh Food Supply Chain</a:t>
                      </a:r>
                      <a:endParaRPr lang="en-GB" sz="1100" b="1" i="0" u="none" strike="noStrike" dirty="0">
                        <a:solidFill>
                          <a:srgbClr val="000000"/>
                        </a:solidFill>
                        <a:effectLst/>
                        <a:latin typeface="+mn-lt"/>
                      </a:endParaRPr>
                    </a:p>
                  </a:txBody>
                  <a:tcPr marL="7473" marR="7473" marT="7473" marB="0" anchor="ctr"/>
                </a:tc>
                <a:tc>
                  <a:txBody>
                    <a:bodyPr/>
                    <a:lstStyle/>
                    <a:p>
                      <a:pPr algn="ctr" fontAlgn="b"/>
                      <a:r>
                        <a:rPr lang="en-GB" sz="1200" b="0" i="0" u="none" strike="noStrike" dirty="0">
                          <a:solidFill>
                            <a:srgbClr val="000000"/>
                          </a:solidFill>
                          <a:effectLst/>
                          <a:latin typeface="+mn-lt"/>
                        </a:rPr>
                        <a:t>Type1: -30</a:t>
                      </a:r>
                    </a:p>
                    <a:p>
                      <a:pPr algn="ctr" fontAlgn="b"/>
                      <a:r>
                        <a:rPr lang="en-GB" sz="1200" b="0" i="0" u="none" strike="noStrike" dirty="0">
                          <a:solidFill>
                            <a:srgbClr val="000000"/>
                          </a:solidFill>
                          <a:effectLst/>
                          <a:latin typeface="+mn-lt"/>
                        </a:rPr>
                        <a:t>Type2: -82</a:t>
                      </a:r>
                    </a:p>
                  </a:txBody>
                  <a:tcPr marL="7473" marR="7473" marT="7473" marB="0" anchor="ctr"/>
                </a:tc>
                <a:tc>
                  <a:txBody>
                    <a:bodyPr/>
                    <a:lstStyle/>
                    <a:p>
                      <a:pPr algn="ctr" fontAlgn="b"/>
                      <a:r>
                        <a:rPr lang="en-GB" sz="1200" b="0" i="0" u="none" strike="noStrike" dirty="0">
                          <a:solidFill>
                            <a:srgbClr val="000000"/>
                          </a:solidFill>
                          <a:effectLst/>
                          <a:latin typeface="+mn-lt"/>
                        </a:rPr>
                        <a:t>256</a:t>
                      </a:r>
                    </a:p>
                  </a:txBody>
                  <a:tcPr marL="7473" marR="7473" marT="7473" marB="0" anchor="ctr"/>
                </a:tc>
                <a:tc>
                  <a:txBody>
                    <a:bodyPr/>
                    <a:lstStyle/>
                    <a:p>
                      <a:pPr algn="ctr" fontAlgn="b"/>
                      <a:r>
                        <a:rPr lang="en-GB" sz="1200" b="0" i="0" u="none" strike="noStrike" dirty="0">
                          <a:solidFill>
                            <a:srgbClr val="000000"/>
                          </a:solidFill>
                          <a:effectLst/>
                          <a:latin typeface="+mn-lt"/>
                        </a:rPr>
                        <a:t>1</a:t>
                      </a:r>
                    </a:p>
                  </a:txBody>
                  <a:tcPr marL="7473" marR="7473" marT="7473" marB="0" anchor="ctr"/>
                </a:tc>
                <a:tc>
                  <a:txBody>
                    <a:bodyPr/>
                    <a:lstStyle/>
                    <a:p>
                      <a:pPr algn="ctr" fontAlgn="b"/>
                      <a:r>
                        <a:rPr lang="en-GB" sz="1200" b="0" i="0" u="none" strike="noStrike" dirty="0">
                          <a:solidFill>
                            <a:srgbClr val="000000"/>
                          </a:solidFill>
                          <a:effectLst/>
                          <a:latin typeface="+mn-lt"/>
                        </a:rPr>
                        <a:t>1.5</a:t>
                      </a:r>
                    </a:p>
                  </a:txBody>
                  <a:tcPr marL="7473" marR="7473" marT="7473" marB="0" anchor="ctr"/>
                </a:tc>
                <a:tc>
                  <a:txBody>
                    <a:bodyPr/>
                    <a:lstStyle/>
                    <a:p>
                      <a:pPr algn="ctr" fontAlgn="b"/>
                      <a:r>
                        <a:rPr lang="en-GB" sz="1200" b="0" i="0" u="none" strike="noStrike" dirty="0">
                          <a:solidFill>
                            <a:srgbClr val="000000"/>
                          </a:solidFill>
                          <a:effectLst/>
                          <a:latin typeface="+mn-lt"/>
                        </a:rPr>
                        <a:t>3</a:t>
                      </a:r>
                    </a:p>
                  </a:txBody>
                  <a:tcPr marL="7473" marR="7473" marT="7473" marB="0" anchor="ctr"/>
                </a:tc>
                <a:tc>
                  <a:txBody>
                    <a:bodyPr/>
                    <a:lstStyle/>
                    <a:p>
                      <a:pPr algn="ctr" fontAlgn="b"/>
                      <a:r>
                        <a:rPr lang="en-GB" sz="1200" b="0" i="0" u="none" strike="noStrike" dirty="0">
                          <a:solidFill>
                            <a:srgbClr val="000000"/>
                          </a:solidFill>
                          <a:effectLst/>
                          <a:latin typeface="+mn-lt"/>
                        </a:rPr>
                        <a:t>51.2 kbps</a:t>
                      </a:r>
                    </a:p>
                  </a:txBody>
                  <a:tcPr marL="7473" marR="7473" marT="7473" marB="0" anchor="ctr"/>
                </a:tc>
                <a:tc>
                  <a:txBody>
                    <a:bodyPr/>
                    <a:lstStyle/>
                    <a:p>
                      <a:pPr algn="ctr" fontAlgn="b"/>
                      <a:endParaRPr lang="en-GB" sz="1200" b="0" i="0" u="none" strike="noStrike" dirty="0">
                        <a:solidFill>
                          <a:srgbClr val="000000"/>
                        </a:solidFill>
                        <a:effectLst/>
                        <a:latin typeface="+mn-lt"/>
                      </a:endParaRPr>
                    </a:p>
                  </a:txBody>
                  <a:tcPr marL="7473" marR="7473" marT="7473" marB="0" anchor="ctr"/>
                </a:tc>
                <a:extLst>
                  <a:ext uri="{0D108BD9-81ED-4DB2-BD59-A6C34878D82A}">
                    <a16:rowId xmlns:a16="http://schemas.microsoft.com/office/drawing/2014/main" xmlns="" val="3792754014"/>
                  </a:ext>
                </a:extLst>
              </a:tr>
              <a:tr h="0">
                <a:tc gridSpan="8">
                  <a:txBody>
                    <a:bodyPr/>
                    <a:lstStyle/>
                    <a:p>
                      <a:pPr algn="l" fontAlgn="b"/>
                      <a:r>
                        <a:rPr lang="en-GB" sz="1200" b="0" i="0" u="none" strike="noStrike" dirty="0">
                          <a:solidFill>
                            <a:srgbClr val="000000"/>
                          </a:solidFill>
                          <a:effectLst/>
                          <a:latin typeface="+mn-lt"/>
                        </a:rPr>
                        <a:t>Note 1: Coverage is calculated based on AWGN Channel</a:t>
                      </a:r>
                    </a:p>
                    <a:p>
                      <a:pPr algn="l" fontAlgn="b"/>
                      <a:r>
                        <a:rPr lang="en-GB" sz="1200" b="0" i="0" u="none" strike="noStrike" dirty="0">
                          <a:solidFill>
                            <a:srgbClr val="000000"/>
                          </a:solidFill>
                          <a:effectLst/>
                          <a:latin typeface="+mn-lt"/>
                        </a:rPr>
                        <a:t>Note 2: Type 1: RF powered AMP device; Type 2: non-RF powered AMP device, e.g., thermal, solar, etc.</a:t>
                      </a:r>
                    </a:p>
                    <a:p>
                      <a:pPr algn="l" fontAlgn="b"/>
                      <a:r>
                        <a:rPr lang="en-GB" sz="1200" b="0" i="0" u="none" strike="noStrike" dirty="0">
                          <a:solidFill>
                            <a:srgbClr val="000000"/>
                          </a:solidFill>
                          <a:effectLst/>
                          <a:latin typeface="+mn-lt"/>
                        </a:rPr>
                        <a:t>Note 3: Others include requirements only applicable to a subset of use cases </a:t>
                      </a: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pPr algn="ctr" fontAlgn="b"/>
                      <a:endParaRPr lang="en-GB" sz="1200" b="0" i="0" u="none" strike="noStrike" dirty="0">
                        <a:solidFill>
                          <a:srgbClr val="000000"/>
                        </a:solidFill>
                        <a:effectLst/>
                        <a:latin typeface="Calibri" panose="020F0502020204030204" pitchFamily="34" charset="0"/>
                      </a:endParaRPr>
                    </a:p>
                  </a:txBody>
                  <a:tcPr marL="7473" marR="7473" marT="7473" marB="0" anchor="ctr"/>
                </a:tc>
                <a:tc hMerge="1">
                  <a:txBody>
                    <a:bodyPr/>
                    <a:lstStyle/>
                    <a:p>
                      <a:endParaRPr lang="en-GB"/>
                    </a:p>
                  </a:txBody>
                  <a:tcPr/>
                </a:tc>
                <a:extLst>
                  <a:ext uri="{0D108BD9-81ED-4DB2-BD59-A6C34878D82A}">
                    <a16:rowId xmlns:a16="http://schemas.microsoft.com/office/drawing/2014/main" xmlns="" val="2075275199"/>
                  </a:ext>
                </a:extLst>
              </a:tr>
            </a:tbl>
          </a:graphicData>
        </a:graphic>
      </p:graphicFrame>
    </p:spTree>
    <p:extLst>
      <p:ext uri="{BB962C8B-B14F-4D97-AF65-F5344CB8AC3E}">
        <p14:creationId xmlns:p14="http://schemas.microsoft.com/office/powerpoint/2010/main" val="3848604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6260D701-8661-E4DB-2BFA-04A8142FF5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EB052977-2D41-0600-42DB-8D2BFDA018E1}"/>
              </a:ext>
            </a:extLst>
          </p:cNvPr>
          <p:cNvSpPr>
            <a:spLocks noGrp="1"/>
          </p:cNvSpPr>
          <p:nvPr>
            <p:ph type="title"/>
          </p:nvPr>
        </p:nvSpPr>
        <p:spPr>
          <a:xfrm>
            <a:off x="914401" y="685802"/>
            <a:ext cx="10361084" cy="914400"/>
          </a:xfrm>
        </p:spPr>
        <p:txBody>
          <a:bodyPr/>
          <a:lstStyle/>
          <a:p>
            <a:r>
              <a:rPr lang="en-US" dirty="0"/>
              <a:t>802.11 definition challenges</a:t>
            </a:r>
            <a:endParaRPr lang="aa-ET" dirty="0"/>
          </a:p>
        </p:txBody>
      </p:sp>
      <p:sp>
        <p:nvSpPr>
          <p:cNvPr id="3" name="Content Placeholder 2">
            <a:extLst>
              <a:ext uri="{FF2B5EF4-FFF2-40B4-BE49-F238E27FC236}">
                <a16:creationId xmlns:a16="http://schemas.microsoft.com/office/drawing/2014/main" xmlns="" id="{3C61DC95-E04A-C2EF-58B6-252E781BC093}"/>
              </a:ext>
            </a:extLst>
          </p:cNvPr>
          <p:cNvSpPr>
            <a:spLocks noGrp="1"/>
          </p:cNvSpPr>
          <p:nvPr>
            <p:ph idx="1"/>
          </p:nvPr>
        </p:nvSpPr>
        <p:spPr>
          <a:xfrm>
            <a:off x="407368" y="1679579"/>
            <a:ext cx="11377264" cy="4492619"/>
          </a:xfrm>
        </p:spPr>
        <p:txBody>
          <a:bodyPr/>
          <a:lstStyle/>
          <a:p>
            <a:pPr marL="0" indent="0"/>
            <a:r>
              <a:rPr lang="en-US" dirty="0">
                <a:effectLst/>
                <a:ea typeface="Aptos" panose="020B0004020202020204" pitchFamily="34" charset="0"/>
                <a:cs typeface="Aptos" panose="020B0004020202020204" pitchFamily="34" charset="0"/>
              </a:rPr>
              <a:t>The known solutions provided by 802.11 do not address the mentioned features, and furthermore, attempting to adopt existing 802.11 approaches may compromise 802.11bp and make it irrelevant for AMP-only IoT STAs.</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In particular, there are two main obstacles if we want to adopt the approaches presented in 802.11:</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1. access to the distribution system via association with an AP STA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2. direct support by the end device, the AMP-only IoT STA in the role of a non-AP STA, of the full network protocol stack.</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a:t>
            </a:r>
            <a:endParaRPr lang="aa-ET" dirty="0">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xmlns="" id="{8EF8A176-0FC5-7B61-CB9D-10F09F6E5BA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xmlns="" id="{188390FE-9B16-2157-6D61-69C260901E8C}"/>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3AC02FEA-6786-DA42-3A1B-01A71A5BE553}"/>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1226216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91D68ABD-7EC4-7870-2BC1-D5615072BAE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071152DB-A32A-96DF-BE99-B6FD01BAC74D}"/>
              </a:ext>
            </a:extLst>
          </p:cNvPr>
          <p:cNvSpPr>
            <a:spLocks noGrp="1"/>
          </p:cNvSpPr>
          <p:nvPr>
            <p:ph type="title"/>
          </p:nvPr>
        </p:nvSpPr>
        <p:spPr>
          <a:xfrm>
            <a:off x="914401" y="606425"/>
            <a:ext cx="10361084" cy="446311"/>
          </a:xfrm>
        </p:spPr>
        <p:txBody>
          <a:bodyPr/>
          <a:lstStyle/>
          <a:p>
            <a:r>
              <a:rPr lang="en-US" dirty="0"/>
              <a:t>802.11 definition challenges (cont.)</a:t>
            </a:r>
            <a:endParaRPr lang="aa-ET" dirty="0"/>
          </a:p>
        </p:txBody>
      </p:sp>
      <p:sp>
        <p:nvSpPr>
          <p:cNvPr id="3" name="Content Placeholder 2">
            <a:extLst>
              <a:ext uri="{FF2B5EF4-FFF2-40B4-BE49-F238E27FC236}">
                <a16:creationId xmlns:a16="http://schemas.microsoft.com/office/drawing/2014/main" xmlns="" id="{0DA34FD9-C239-0D12-55B3-C5697159000A}"/>
              </a:ext>
            </a:extLst>
          </p:cNvPr>
          <p:cNvSpPr>
            <a:spLocks noGrp="1"/>
          </p:cNvSpPr>
          <p:nvPr>
            <p:ph idx="1"/>
          </p:nvPr>
        </p:nvSpPr>
        <p:spPr>
          <a:xfrm>
            <a:off x="191344" y="1052736"/>
            <a:ext cx="11809312" cy="5023620"/>
          </a:xfrm>
        </p:spPr>
        <p:txBody>
          <a:bodyPr/>
          <a:lstStyle/>
          <a:p>
            <a:pPr marL="0" indent="0"/>
            <a:r>
              <a:rPr lang="en-US" sz="2200" dirty="0">
                <a:effectLst/>
                <a:ea typeface="Aptos" panose="020B0004020202020204" pitchFamily="34" charset="0"/>
                <a:cs typeface="Aptos" panose="020B0004020202020204" pitchFamily="34" charset="0"/>
              </a:rPr>
              <a:t> The first is problematic for AMP-only IoT STAs because:</a:t>
            </a:r>
            <a:endParaRPr lang="aa-ET" sz="2200" dirty="0">
              <a:effectLst/>
              <a:ea typeface="Aptos" panose="020B0004020202020204" pitchFamily="34" charset="0"/>
              <a:cs typeface="Aptos" panose="020B0004020202020204" pitchFamily="34" charset="0"/>
            </a:endParaRPr>
          </a:p>
          <a:p>
            <a:pPr marL="179388" lvl="1" indent="0"/>
            <a:r>
              <a:rPr lang="en-US" sz="2200" dirty="0">
                <a:effectLst/>
                <a:ea typeface="Aptos" panose="020B0004020202020204" pitchFamily="34" charset="0"/>
                <a:cs typeface="Aptos" panose="020B0004020202020204" pitchFamily="34" charset="0"/>
              </a:rPr>
              <a:t>- The size and content of the frames used for association/authentication state transitions require such an energy cost for receiving/transmitting and storing the contents of these frames that may be prohibitive for some types of AMP-only IoT STAs.</a:t>
            </a:r>
            <a:endParaRPr lang="aa-ET" sz="2200" dirty="0">
              <a:effectLst/>
              <a:ea typeface="Aptos" panose="020B0004020202020204" pitchFamily="34" charset="0"/>
              <a:cs typeface="Aptos" panose="020B0004020202020204" pitchFamily="34" charset="0"/>
            </a:endParaRPr>
          </a:p>
          <a:p>
            <a:pPr marL="179388" lvl="1" indent="0"/>
            <a:r>
              <a:rPr lang="en-US" sz="2200" dirty="0">
                <a:effectLst/>
                <a:ea typeface="Aptos" panose="020B0004020202020204" pitchFamily="34" charset="0"/>
                <a:cs typeface="Aptos" panose="020B0004020202020204" pitchFamily="34" charset="0"/>
              </a:rPr>
              <a:t>- The energy harvesting mechanism cannot guarantee that the AMP-only IoT STA will have enough energy to perform the association/authentication steps and maintain memory to save the association state.</a:t>
            </a:r>
            <a:endParaRPr lang="aa-ET" sz="2200" dirty="0">
              <a:effectLst/>
              <a:ea typeface="Aptos" panose="020B0004020202020204" pitchFamily="34" charset="0"/>
              <a:cs typeface="Aptos" panose="020B0004020202020204" pitchFamily="34" charset="0"/>
            </a:endParaRPr>
          </a:p>
          <a:p>
            <a:pPr marL="179388" lvl="1" indent="0"/>
            <a:r>
              <a:rPr lang="en-US" sz="2200" dirty="0">
                <a:effectLst/>
                <a:ea typeface="Aptos" panose="020B0004020202020204" pitchFamily="34" charset="0"/>
                <a:cs typeface="Aptos" panose="020B0004020202020204" pitchFamily="34" charset="0"/>
              </a:rPr>
              <a:t>- The energy harvesting mechanism cannot guarantee that the AMP-only IoT STA will notify the AP STA when the device is running low on energy, and the AP STA has no means to prevent sudden and frequent disconnections in such circumstances.</a:t>
            </a:r>
            <a:endParaRPr lang="aa-ET" sz="2200" dirty="0">
              <a:effectLst/>
              <a:ea typeface="Aptos" panose="020B0004020202020204" pitchFamily="34" charset="0"/>
              <a:cs typeface="Aptos" panose="020B0004020202020204" pitchFamily="34" charset="0"/>
            </a:endParaRPr>
          </a:p>
          <a:p>
            <a:pPr marL="0" indent="0"/>
            <a:r>
              <a:rPr lang="en-US" sz="2200" dirty="0">
                <a:effectLst/>
                <a:ea typeface="Aptos" panose="020B0004020202020204" pitchFamily="34" charset="0"/>
                <a:cs typeface="Aptos" panose="020B0004020202020204" pitchFamily="34" charset="0"/>
              </a:rPr>
              <a:t> The second is problematic for AMP-only IoT STAs because:</a:t>
            </a:r>
            <a:endParaRPr lang="aa-ET" sz="2200" dirty="0">
              <a:effectLst/>
              <a:ea typeface="Aptos" panose="020B0004020202020204" pitchFamily="34" charset="0"/>
              <a:cs typeface="Aptos" panose="020B0004020202020204" pitchFamily="34" charset="0"/>
            </a:endParaRPr>
          </a:p>
          <a:p>
            <a:pPr marL="179388" lvl="1" indent="0"/>
            <a:r>
              <a:rPr lang="en-US" sz="2200" dirty="0">
                <a:effectLst/>
                <a:ea typeface="Aptos" panose="020B0004020202020204" pitchFamily="34" charset="0"/>
                <a:cs typeface="Aptos" panose="020B0004020202020204" pitchFamily="34" charset="0"/>
              </a:rPr>
              <a:t>- The data frame overhead for directly delivering AMP-only IoT STA information to the network is three times the maximum AMP payload.</a:t>
            </a:r>
            <a:endParaRPr lang="aa-ET" sz="2200" dirty="0">
              <a:effectLst/>
              <a:ea typeface="Aptos" panose="020B0004020202020204" pitchFamily="34" charset="0"/>
              <a:cs typeface="Aptos" panose="020B0004020202020204" pitchFamily="34" charset="0"/>
            </a:endParaRPr>
          </a:p>
          <a:p>
            <a:pPr marL="179388" lvl="1" indent="0"/>
            <a:r>
              <a:rPr lang="en-US" sz="2200" dirty="0">
                <a:effectLst/>
                <a:ea typeface="Aptos" panose="020B0004020202020204" pitchFamily="34" charset="0"/>
                <a:cs typeface="Aptos" panose="020B0004020202020204" pitchFamily="34" charset="0"/>
              </a:rPr>
              <a:t>- The energy cost of receiving/transmitting and processing the network protocols of these frames can be prohibitive for some types of AMP-only IoT STAs.</a:t>
            </a:r>
            <a:endParaRPr lang="aa-ET" sz="2200" dirty="0">
              <a:effectLst/>
              <a:ea typeface="Aptos" panose="020B0004020202020204" pitchFamily="34" charset="0"/>
              <a:cs typeface="Aptos" panose="020B0004020202020204" pitchFamily="34" charset="0"/>
            </a:endParaRPr>
          </a:p>
          <a:p>
            <a:pPr marL="0" indent="0"/>
            <a:r>
              <a:rPr lang="en-US" sz="2200" dirty="0">
                <a:effectLst/>
                <a:ea typeface="Aptos" panose="020B0004020202020204" pitchFamily="34" charset="0"/>
                <a:cs typeface="Aptos" panose="020B0004020202020204" pitchFamily="34" charset="0"/>
              </a:rPr>
              <a:t> </a:t>
            </a:r>
            <a:endParaRPr lang="aa-ET" sz="2200" dirty="0">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xmlns="" id="{E9C358FE-204E-29D7-039B-BFCDE84B36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xmlns="" id="{6877A5BF-B531-C34C-FE61-3AAE0E3BF026}"/>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404844E6-C17B-00EB-8E4E-34170CA34EA2}"/>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31211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5CE9A6A0-EF4C-6358-1BA9-775BEF0F1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xmlns="" id="{A80C37ED-CC9E-9C59-9419-EAB38DE0EE3D}"/>
              </a:ext>
            </a:extLst>
          </p:cNvPr>
          <p:cNvSpPr>
            <a:spLocks noGrp="1"/>
          </p:cNvSpPr>
          <p:nvPr>
            <p:ph type="title"/>
          </p:nvPr>
        </p:nvSpPr>
        <p:spPr>
          <a:xfrm>
            <a:off x="933910" y="712246"/>
            <a:ext cx="10361084" cy="510950"/>
          </a:xfrm>
        </p:spPr>
        <p:txBody>
          <a:bodyPr/>
          <a:lstStyle/>
          <a:p>
            <a:r>
              <a:rPr lang="en-US" dirty="0"/>
              <a:t>Proposed </a:t>
            </a:r>
            <a:r>
              <a:rPr lang="en-US" dirty="0" err="1"/>
              <a:t>TGbp</a:t>
            </a:r>
            <a:r>
              <a:rPr lang="en-US" dirty="0"/>
              <a:t> solutions</a:t>
            </a:r>
            <a:endParaRPr lang="aa-ET" dirty="0"/>
          </a:p>
        </p:txBody>
      </p:sp>
      <p:sp>
        <p:nvSpPr>
          <p:cNvPr id="3" name="Content Placeholder 2">
            <a:extLst>
              <a:ext uri="{FF2B5EF4-FFF2-40B4-BE49-F238E27FC236}">
                <a16:creationId xmlns:a16="http://schemas.microsoft.com/office/drawing/2014/main" xmlns="" id="{C9E1E266-0BE1-F0D6-9302-8927F968C5D4}"/>
              </a:ext>
            </a:extLst>
          </p:cNvPr>
          <p:cNvSpPr>
            <a:spLocks noGrp="1"/>
          </p:cNvSpPr>
          <p:nvPr>
            <p:ph idx="1"/>
          </p:nvPr>
        </p:nvSpPr>
        <p:spPr>
          <a:xfrm>
            <a:off x="407368" y="1223196"/>
            <a:ext cx="11377264" cy="4839961"/>
          </a:xfrm>
        </p:spPr>
        <p:txBody>
          <a:bodyPr/>
          <a:lstStyle/>
          <a:p>
            <a:pPr marL="0" indent="0"/>
            <a:r>
              <a:rPr lang="en-US" sz="1800" dirty="0">
                <a:effectLst/>
                <a:latin typeface="Aptos" panose="020B0004020202020204" pitchFamily="34" charset="0"/>
                <a:ea typeface="Aptos" panose="020B0004020202020204" pitchFamily="34" charset="0"/>
                <a:cs typeface="Aptos" panose="020B0004020202020204" pitchFamily="34" charset="0"/>
              </a:rPr>
              <a:t>  </a:t>
            </a:r>
            <a:r>
              <a:rPr lang="en-US" dirty="0">
                <a:effectLst/>
                <a:ea typeface="Aptos" panose="020B0004020202020204" pitchFamily="34" charset="0"/>
                <a:cs typeface="Aptos" panose="020B0004020202020204" pitchFamily="34" charset="0"/>
              </a:rPr>
              <a:t>We propose that the following approach can address these obstacles.</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We introduce the concept of AMP-capable STA.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An AMP-capable STA supports network protocols above the MAC layer to transmit information received from an AMP-only IoT STA to the network and vice versa.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The AMP-only IoT STA communicates with the AMP-capable STA.</a:t>
            </a:r>
            <a:endParaRPr lang="aa-ET" dirty="0">
              <a:effectLst/>
              <a:ea typeface="Aptos" panose="020B0004020202020204" pitchFamily="34" charset="0"/>
              <a:cs typeface="Aptos" panose="020B0004020202020204" pitchFamily="34" charset="0"/>
            </a:endParaRPr>
          </a:p>
          <a:p>
            <a:pPr marL="0" indent="0"/>
            <a:r>
              <a:rPr lang="en-US" dirty="0">
                <a:effectLst/>
                <a:ea typeface="Aptos" panose="020B0004020202020204" pitchFamily="34" charset="0"/>
                <a:cs typeface="Aptos" panose="020B0004020202020204" pitchFamily="34" charset="0"/>
              </a:rPr>
              <a:t>- The communication between an AMP-only IoT STA and an AMP-capable STA is unassociated. Thus, there is no need to consume power to transmit long management frames to establish communication and store communication state information in memory.</a:t>
            </a:r>
            <a:endParaRPr lang="aa-ET" dirty="0">
              <a:effectLst/>
              <a:ea typeface="Aptos" panose="020B0004020202020204" pitchFamily="34" charset="0"/>
              <a:cs typeface="Aptos" panose="020B0004020202020204" pitchFamily="34" charset="0"/>
            </a:endParaRPr>
          </a:p>
          <a:p>
            <a:pPr marL="0" indent="0">
              <a:buFontTx/>
              <a:buChar char="-"/>
            </a:pPr>
            <a:r>
              <a:rPr lang="en-US" dirty="0">
                <a:effectLst/>
                <a:ea typeface="Aptos" panose="020B0004020202020204" pitchFamily="34" charset="0"/>
                <a:cs typeface="Aptos" panose="020B0004020202020204" pitchFamily="34" charset="0"/>
              </a:rPr>
              <a:t>The frames used to communicate with the AMP-only IoT STA do not contain network protocol headers above the MAC layer. Thus, the frames used to communicate with the AMP-only IoT STA contain less overhead.</a:t>
            </a:r>
            <a:endParaRPr lang="en-US" dirty="0">
              <a:ea typeface="Aptos" panose="020B0004020202020204" pitchFamily="34" charset="0"/>
              <a:cs typeface="Aptos" panose="020B0004020202020204" pitchFamily="34" charset="0"/>
            </a:endParaRPr>
          </a:p>
          <a:p>
            <a:pPr marL="0" indent="0">
              <a:buFontTx/>
              <a:buChar char="-"/>
            </a:pPr>
            <a:r>
              <a:rPr lang="en-US" dirty="0">
                <a:ea typeface="Aptos" panose="020B0004020202020204" pitchFamily="34" charset="0"/>
                <a:cs typeface="Aptos" panose="020B0004020202020204" pitchFamily="34" charset="0"/>
              </a:rPr>
              <a:t>T</a:t>
            </a:r>
            <a:r>
              <a:rPr lang="en-US" dirty="0">
                <a:effectLst/>
                <a:ea typeface="Aptos" panose="020B0004020202020204" pitchFamily="34" charset="0"/>
                <a:cs typeface="Aptos" panose="020B0004020202020204" pitchFamily="34" charset="0"/>
              </a:rPr>
              <a:t>he AMP-capable STA may be part of an access point</a:t>
            </a:r>
            <a:endParaRPr lang="aa-ET" dirty="0">
              <a:effectLst/>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xmlns="" id="{24974191-D7FA-5B19-91D2-88016687AFA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xmlns="" id="{E3EC13F1-12DB-CE31-7525-15CC49BEE581}"/>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784D2C50-326E-F63C-061A-7428BE497DBD}"/>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876352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A6725-7229-3433-FF8F-B1013DBAC15A}"/>
              </a:ext>
            </a:extLst>
          </p:cNvPr>
          <p:cNvSpPr>
            <a:spLocks noGrp="1"/>
          </p:cNvSpPr>
          <p:nvPr>
            <p:ph type="title"/>
          </p:nvPr>
        </p:nvSpPr>
        <p:spPr>
          <a:xfrm>
            <a:off x="839416" y="2492896"/>
            <a:ext cx="10361084" cy="1065213"/>
          </a:xfrm>
        </p:spPr>
        <p:txBody>
          <a:bodyPr/>
          <a:lstStyle/>
          <a:p>
            <a:r>
              <a:rPr lang="en-US" dirty="0"/>
              <a:t>Access of AMP-only IoT STA to the distribution system</a:t>
            </a:r>
            <a:endParaRPr lang="aa-ET" dirty="0"/>
          </a:p>
        </p:txBody>
      </p:sp>
      <p:sp>
        <p:nvSpPr>
          <p:cNvPr id="4" name="Slide Number Placeholder 3">
            <a:extLst>
              <a:ext uri="{FF2B5EF4-FFF2-40B4-BE49-F238E27FC236}">
                <a16:creationId xmlns:a16="http://schemas.microsoft.com/office/drawing/2014/main" xmlns="" id="{C006D307-69E1-8988-AA80-3DE87AFF64D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xmlns="" id="{6732FF85-DCEB-FB93-E118-DBDF7A0F618C}"/>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717087D8-A657-071C-A4B2-72FC9B3C44A0}"/>
              </a:ext>
            </a:extLst>
          </p:cNvPr>
          <p:cNvSpPr>
            <a:spLocks noGrp="1"/>
          </p:cNvSpPr>
          <p:nvPr>
            <p:ph type="dt" idx="15"/>
          </p:nvPr>
        </p:nvSpPr>
        <p:spPr/>
        <p:txBody>
          <a:bodyPr/>
          <a:lstStyle/>
          <a:p>
            <a:r>
              <a:rPr lang="aa-ET"/>
              <a:t>November 2024</a:t>
            </a:r>
            <a:endParaRPr lang="en-GB" dirty="0"/>
          </a:p>
        </p:txBody>
      </p:sp>
    </p:spTree>
    <p:extLst>
      <p:ext uri="{BB962C8B-B14F-4D97-AF65-F5344CB8AC3E}">
        <p14:creationId xmlns:p14="http://schemas.microsoft.com/office/powerpoint/2010/main" val="3222660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3682A2-DD14-900A-CE2E-35A5CE94D050}"/>
              </a:ext>
            </a:extLst>
          </p:cNvPr>
          <p:cNvSpPr>
            <a:spLocks noGrp="1"/>
          </p:cNvSpPr>
          <p:nvPr>
            <p:ph type="title"/>
          </p:nvPr>
        </p:nvSpPr>
        <p:spPr>
          <a:xfrm>
            <a:off x="119337" y="685801"/>
            <a:ext cx="11737304" cy="438943"/>
          </a:xfrm>
        </p:spPr>
        <p:txBody>
          <a:bodyPr wrap="square" anchor="ctr">
            <a:noAutofit/>
          </a:bodyPr>
          <a:lstStyle/>
          <a:p>
            <a:r>
              <a:rPr lang="en-US" sz="2800" dirty="0"/>
              <a:t>Association with AP is a big overhead for an AMP-only IoT STA</a:t>
            </a:r>
            <a:endParaRPr lang="aa-ET" sz="2800" dirty="0"/>
          </a:p>
        </p:txBody>
      </p:sp>
      <p:pic>
        <p:nvPicPr>
          <p:cNvPr id="8" name="Picture 7">
            <a:extLst>
              <a:ext uri="{FF2B5EF4-FFF2-40B4-BE49-F238E27FC236}">
                <a16:creationId xmlns:a16="http://schemas.microsoft.com/office/drawing/2014/main" xmlns="" id="{FEFE5F1A-C7BC-8AC4-5D4C-AC4748754838}"/>
              </a:ext>
            </a:extLst>
          </p:cNvPr>
          <p:cNvPicPr>
            <a:picLocks noChangeAspect="1"/>
          </p:cNvPicPr>
          <p:nvPr/>
        </p:nvPicPr>
        <p:blipFill>
          <a:blip r:embed="rId2"/>
          <a:stretch>
            <a:fillRect/>
          </a:stretch>
        </p:blipFill>
        <p:spPr>
          <a:xfrm>
            <a:off x="6677841" y="1677136"/>
            <a:ext cx="4711943" cy="4536852"/>
          </a:xfrm>
          <a:prstGeom prst="rect">
            <a:avLst/>
          </a:prstGeom>
          <a:noFill/>
          <a:ln>
            <a:solidFill>
              <a:schemeClr val="tx1"/>
            </a:solidFill>
          </a:ln>
        </p:spPr>
      </p:pic>
      <p:sp>
        <p:nvSpPr>
          <p:cNvPr id="6" name="Date Placeholder 5">
            <a:extLst>
              <a:ext uri="{FF2B5EF4-FFF2-40B4-BE49-F238E27FC236}">
                <a16:creationId xmlns:a16="http://schemas.microsoft.com/office/drawing/2014/main" xmlns="" id="{B5832780-F60A-E6CF-4FA4-DB0480871C53}"/>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aa-ET"/>
              <a:t>November 2024</a:t>
            </a:r>
            <a:endParaRPr lang="en-GB"/>
          </a:p>
        </p:txBody>
      </p:sp>
      <p:sp>
        <p:nvSpPr>
          <p:cNvPr id="5" name="Footer Placeholder 4">
            <a:extLst>
              <a:ext uri="{FF2B5EF4-FFF2-40B4-BE49-F238E27FC236}">
                <a16:creationId xmlns:a16="http://schemas.microsoft.com/office/drawing/2014/main" xmlns="" id="{59349C0A-67CD-D84F-DD59-11447E04899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Solomon Trainin, Wiliot</a:t>
            </a:r>
          </a:p>
        </p:txBody>
      </p:sp>
      <p:sp>
        <p:nvSpPr>
          <p:cNvPr id="4" name="Slide Number Placeholder 3">
            <a:extLst>
              <a:ext uri="{FF2B5EF4-FFF2-40B4-BE49-F238E27FC236}">
                <a16:creationId xmlns:a16="http://schemas.microsoft.com/office/drawing/2014/main" xmlns="" id="{3CEA4B01-B30E-64A8-1CC1-2A42F71DF2E8}"/>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sp>
        <p:nvSpPr>
          <p:cNvPr id="7" name="TextBox 6">
            <a:extLst>
              <a:ext uri="{FF2B5EF4-FFF2-40B4-BE49-F238E27FC236}">
                <a16:creationId xmlns:a16="http://schemas.microsoft.com/office/drawing/2014/main" xmlns="" id="{DA834861-4312-660E-6CF3-6631C123B9C2}"/>
              </a:ext>
            </a:extLst>
          </p:cNvPr>
          <p:cNvSpPr txBox="1"/>
          <p:nvPr/>
        </p:nvSpPr>
        <p:spPr>
          <a:xfrm>
            <a:off x="1389014" y="3793020"/>
            <a:ext cx="5184576" cy="4320480"/>
          </a:xfrm>
          <a:prstGeom prst="rect">
            <a:avLst/>
          </a:prstGeom>
          <a:noFill/>
        </p:spPr>
        <p:txBody>
          <a:bodyPr wrap="square" rtlCol="0">
            <a:spAutoFit/>
          </a:bodyPr>
          <a:lstStyle/>
          <a:p>
            <a:endParaRPr lang="aa-ET" dirty="0"/>
          </a:p>
        </p:txBody>
      </p:sp>
      <p:pic>
        <p:nvPicPr>
          <p:cNvPr id="11" name="Picture 10">
            <a:extLst>
              <a:ext uri="{FF2B5EF4-FFF2-40B4-BE49-F238E27FC236}">
                <a16:creationId xmlns:a16="http://schemas.microsoft.com/office/drawing/2014/main" xmlns="" id="{E90550DF-1E0A-B9DB-758E-C7727B6A7909}"/>
              </a:ext>
            </a:extLst>
          </p:cNvPr>
          <p:cNvPicPr>
            <a:picLocks noChangeAspect="1"/>
          </p:cNvPicPr>
          <p:nvPr/>
        </p:nvPicPr>
        <p:blipFill>
          <a:blip r:embed="rId3"/>
          <a:stretch>
            <a:fillRect/>
          </a:stretch>
        </p:blipFill>
        <p:spPr>
          <a:xfrm>
            <a:off x="1275289" y="1204121"/>
            <a:ext cx="4578215" cy="5162410"/>
          </a:xfrm>
          <a:prstGeom prst="rect">
            <a:avLst/>
          </a:prstGeom>
          <a:ln>
            <a:solidFill>
              <a:schemeClr val="tx1"/>
            </a:solidFill>
          </a:ln>
        </p:spPr>
      </p:pic>
    </p:spTree>
    <p:extLst>
      <p:ext uri="{BB962C8B-B14F-4D97-AF65-F5344CB8AC3E}">
        <p14:creationId xmlns:p14="http://schemas.microsoft.com/office/powerpoint/2010/main" val="3303315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A7121C-287A-6D6B-856E-A542534D85EC}"/>
              </a:ext>
            </a:extLst>
          </p:cNvPr>
          <p:cNvSpPr>
            <a:spLocks noGrp="1"/>
          </p:cNvSpPr>
          <p:nvPr>
            <p:ph type="title"/>
          </p:nvPr>
        </p:nvSpPr>
        <p:spPr>
          <a:xfrm>
            <a:off x="915458" y="744793"/>
            <a:ext cx="10361084" cy="664085"/>
          </a:xfrm>
        </p:spPr>
        <p:txBody>
          <a:bodyPr/>
          <a:lstStyle/>
          <a:p>
            <a:r>
              <a:rPr lang="en-US" sz="2800" dirty="0"/>
              <a:t>Overhead of the management frame exchange</a:t>
            </a:r>
            <a:br>
              <a:rPr lang="en-US" sz="2800" dirty="0"/>
            </a:br>
            <a:r>
              <a:rPr lang="en-US" sz="2800" dirty="0"/>
              <a:t>(Example of an Association Request frame)</a:t>
            </a:r>
            <a:endParaRPr lang="aa-ET" sz="2800" dirty="0"/>
          </a:p>
        </p:txBody>
      </p:sp>
      <p:pic>
        <p:nvPicPr>
          <p:cNvPr id="8" name="Content Placeholder 7">
            <a:extLst>
              <a:ext uri="{FF2B5EF4-FFF2-40B4-BE49-F238E27FC236}">
                <a16:creationId xmlns:a16="http://schemas.microsoft.com/office/drawing/2014/main" xmlns="" id="{D417A0BD-F90E-645E-4305-1C47BFF71A53}"/>
              </a:ext>
            </a:extLst>
          </p:cNvPr>
          <p:cNvPicPr>
            <a:picLocks noGrp="1" noChangeAspect="1"/>
          </p:cNvPicPr>
          <p:nvPr>
            <p:ph idx="1"/>
          </p:nvPr>
        </p:nvPicPr>
        <p:blipFill>
          <a:blip r:embed="rId2"/>
          <a:stretch>
            <a:fillRect/>
          </a:stretch>
        </p:blipFill>
        <p:spPr>
          <a:xfrm>
            <a:off x="499587" y="1512450"/>
            <a:ext cx="8767183" cy="1950079"/>
          </a:xfrm>
        </p:spPr>
      </p:pic>
      <p:sp>
        <p:nvSpPr>
          <p:cNvPr id="4" name="Slide Number Placeholder 3">
            <a:extLst>
              <a:ext uri="{FF2B5EF4-FFF2-40B4-BE49-F238E27FC236}">
                <a16:creationId xmlns:a16="http://schemas.microsoft.com/office/drawing/2014/main" xmlns="" id="{D65945C0-3295-5C93-4EC9-8015893282A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xmlns="" id="{5066291C-A1CB-D611-32DA-EB0FAADDF49A}"/>
              </a:ext>
            </a:extLst>
          </p:cNvPr>
          <p:cNvSpPr>
            <a:spLocks noGrp="1"/>
          </p:cNvSpPr>
          <p:nvPr>
            <p:ph type="ftr" idx="14"/>
          </p:nvPr>
        </p:nvSpPr>
        <p:spPr/>
        <p:txBody>
          <a:bodyPr/>
          <a:lstStyle/>
          <a:p>
            <a:r>
              <a:rPr lang="en-GB"/>
              <a:t>Solomon Trainin, Wiliot</a:t>
            </a:r>
            <a:endParaRPr lang="en-GB" dirty="0"/>
          </a:p>
        </p:txBody>
      </p:sp>
      <p:sp>
        <p:nvSpPr>
          <p:cNvPr id="6" name="Date Placeholder 5">
            <a:extLst>
              <a:ext uri="{FF2B5EF4-FFF2-40B4-BE49-F238E27FC236}">
                <a16:creationId xmlns:a16="http://schemas.microsoft.com/office/drawing/2014/main" xmlns="" id="{AA2D6608-7F8F-A302-7BAA-80FF5F5061C6}"/>
              </a:ext>
            </a:extLst>
          </p:cNvPr>
          <p:cNvSpPr>
            <a:spLocks noGrp="1"/>
          </p:cNvSpPr>
          <p:nvPr>
            <p:ph type="dt" idx="15"/>
          </p:nvPr>
        </p:nvSpPr>
        <p:spPr/>
        <p:txBody>
          <a:bodyPr/>
          <a:lstStyle/>
          <a:p>
            <a:r>
              <a:rPr lang="aa-ET"/>
              <a:t>November 2024</a:t>
            </a:r>
            <a:endParaRPr lang="en-GB" dirty="0"/>
          </a:p>
        </p:txBody>
      </p:sp>
      <p:sp>
        <p:nvSpPr>
          <p:cNvPr id="10" name="TextBox 9">
            <a:extLst>
              <a:ext uri="{FF2B5EF4-FFF2-40B4-BE49-F238E27FC236}">
                <a16:creationId xmlns:a16="http://schemas.microsoft.com/office/drawing/2014/main" xmlns="" id="{6325D9C6-D6DD-6ED3-ACBC-691CA0861476}"/>
              </a:ext>
            </a:extLst>
          </p:cNvPr>
          <p:cNvSpPr txBox="1"/>
          <p:nvPr/>
        </p:nvSpPr>
        <p:spPr>
          <a:xfrm>
            <a:off x="1343472" y="3515246"/>
            <a:ext cx="6097772" cy="369332"/>
          </a:xfrm>
          <a:prstGeom prst="rect">
            <a:avLst/>
          </a:prstGeom>
          <a:noFill/>
        </p:spPr>
        <p:txBody>
          <a:bodyPr wrap="square">
            <a:spAutoFit/>
          </a:bodyPr>
          <a:lstStyle/>
          <a:p>
            <a:r>
              <a:rPr lang="en-US" sz="1800" b="1" i="0" u="none" strike="noStrike" baseline="0" dirty="0">
                <a:solidFill>
                  <a:schemeClr val="tx1"/>
                </a:solidFill>
                <a:latin typeface="Arial,Bold"/>
              </a:rPr>
              <a:t>Table 9-64—Association Request frame body</a:t>
            </a:r>
            <a:endParaRPr lang="aa-ET" dirty="0">
              <a:solidFill>
                <a:schemeClr val="tx1"/>
              </a:solidFill>
            </a:endParaRPr>
          </a:p>
        </p:txBody>
      </p:sp>
      <p:graphicFrame>
        <p:nvGraphicFramePr>
          <p:cNvPr id="11" name="Table 10">
            <a:extLst>
              <a:ext uri="{FF2B5EF4-FFF2-40B4-BE49-F238E27FC236}">
                <a16:creationId xmlns:a16="http://schemas.microsoft.com/office/drawing/2014/main" xmlns="" id="{6B6698D1-D6D1-0479-0913-F3C7A937BC4D}"/>
              </a:ext>
            </a:extLst>
          </p:cNvPr>
          <p:cNvGraphicFramePr>
            <a:graphicFrameLocks noGrp="1"/>
          </p:cNvGraphicFramePr>
          <p:nvPr>
            <p:extLst>
              <p:ext uri="{D42A27DB-BD31-4B8C-83A1-F6EECF244321}">
                <p14:modId xmlns:p14="http://schemas.microsoft.com/office/powerpoint/2010/main" val="556545674"/>
              </p:ext>
            </p:extLst>
          </p:nvPr>
        </p:nvGraphicFramePr>
        <p:xfrm>
          <a:off x="929217" y="3991979"/>
          <a:ext cx="6006545" cy="2214880"/>
        </p:xfrm>
        <a:graphic>
          <a:graphicData uri="http://schemas.openxmlformats.org/drawingml/2006/table">
            <a:tbl>
              <a:tblPr firstRow="1" bandRow="1">
                <a:tableStyleId>{073A0DAA-6AF3-43AB-8588-CEC1D06C72B9}</a:tableStyleId>
              </a:tblPr>
              <a:tblGrid>
                <a:gridCol w="893977">
                  <a:extLst>
                    <a:ext uri="{9D8B030D-6E8A-4147-A177-3AD203B41FA5}">
                      <a16:colId xmlns:a16="http://schemas.microsoft.com/office/drawing/2014/main" xmlns="" val="1464382842"/>
                    </a:ext>
                  </a:extLst>
                </a:gridCol>
                <a:gridCol w="3528392">
                  <a:extLst>
                    <a:ext uri="{9D8B030D-6E8A-4147-A177-3AD203B41FA5}">
                      <a16:colId xmlns:a16="http://schemas.microsoft.com/office/drawing/2014/main" xmlns="" val="3269148011"/>
                    </a:ext>
                  </a:extLst>
                </a:gridCol>
                <a:gridCol w="1584176">
                  <a:extLst>
                    <a:ext uri="{9D8B030D-6E8A-4147-A177-3AD203B41FA5}">
                      <a16:colId xmlns:a16="http://schemas.microsoft.com/office/drawing/2014/main" xmlns="" val="1027751872"/>
                    </a:ext>
                  </a:extLst>
                </a:gridCol>
              </a:tblGrid>
              <a:tr h="370840">
                <a:tc>
                  <a:txBody>
                    <a:bodyPr/>
                    <a:lstStyle/>
                    <a:p>
                      <a:r>
                        <a:rPr lang="en-US" dirty="0"/>
                        <a:t>Order</a:t>
                      </a:r>
                      <a:endParaRPr lang="aa-ET" dirty="0"/>
                    </a:p>
                  </a:txBody>
                  <a:tcPr/>
                </a:tc>
                <a:tc>
                  <a:txBody>
                    <a:bodyPr/>
                    <a:lstStyle/>
                    <a:p>
                      <a:r>
                        <a:rPr lang="en-US" dirty="0"/>
                        <a:t>Information </a:t>
                      </a:r>
                      <a:endParaRPr lang="aa-ET" dirty="0"/>
                    </a:p>
                  </a:txBody>
                  <a:tcPr/>
                </a:tc>
                <a:tc>
                  <a:txBody>
                    <a:bodyPr/>
                    <a:lstStyle/>
                    <a:p>
                      <a:r>
                        <a:rPr lang="en-US" dirty="0"/>
                        <a:t>Size (octet)</a:t>
                      </a:r>
                      <a:endParaRPr lang="aa-ET" dirty="0"/>
                    </a:p>
                  </a:txBody>
                  <a:tcPr/>
                </a:tc>
                <a:extLst>
                  <a:ext uri="{0D108BD9-81ED-4DB2-BD59-A6C34878D82A}">
                    <a16:rowId xmlns:a16="http://schemas.microsoft.com/office/drawing/2014/main" xmlns="" val="915027341"/>
                  </a:ext>
                </a:extLst>
              </a:tr>
              <a:tr h="370840">
                <a:tc>
                  <a:txBody>
                    <a:bodyPr/>
                    <a:lstStyle/>
                    <a:p>
                      <a:pPr algn="ctr"/>
                      <a:r>
                        <a:rPr lang="en-US" sz="1800" b="0" i="0" u="none" strike="noStrike" baseline="0" dirty="0">
                          <a:latin typeface="+mn-lt"/>
                        </a:rPr>
                        <a:t>1 </a:t>
                      </a:r>
                      <a:endParaRPr lang="aa-ET" sz="1800" dirty="0">
                        <a:latin typeface="+mn-lt"/>
                      </a:endParaRPr>
                    </a:p>
                  </a:txBody>
                  <a:tcPr/>
                </a:tc>
                <a:tc>
                  <a:txBody>
                    <a:bodyPr/>
                    <a:lstStyle/>
                    <a:p>
                      <a:r>
                        <a:rPr lang="en-US" sz="1800" b="0" i="0" u="none" strike="noStrike" baseline="0" dirty="0">
                          <a:latin typeface="+mn-lt"/>
                        </a:rPr>
                        <a:t>Capability Information</a:t>
                      </a:r>
                      <a:endParaRPr lang="aa-ET" sz="1800" dirty="0">
                        <a:latin typeface="+mn-lt"/>
                      </a:endParaRPr>
                    </a:p>
                  </a:txBody>
                  <a:tcPr/>
                </a:tc>
                <a:tc>
                  <a:txBody>
                    <a:bodyPr/>
                    <a:lstStyle/>
                    <a:p>
                      <a:r>
                        <a:rPr lang="en-US" sz="1800" dirty="0">
                          <a:latin typeface="+mn-lt"/>
                        </a:rPr>
                        <a:t>2</a:t>
                      </a:r>
                      <a:endParaRPr lang="aa-ET" sz="1800" dirty="0">
                        <a:latin typeface="+mn-lt"/>
                      </a:endParaRPr>
                    </a:p>
                  </a:txBody>
                  <a:tcPr/>
                </a:tc>
                <a:extLst>
                  <a:ext uri="{0D108BD9-81ED-4DB2-BD59-A6C34878D82A}">
                    <a16:rowId xmlns:a16="http://schemas.microsoft.com/office/drawing/2014/main" xmlns="" val="3302132250"/>
                  </a:ext>
                </a:extLst>
              </a:tr>
              <a:tr h="370840">
                <a:tc>
                  <a:txBody>
                    <a:bodyPr/>
                    <a:lstStyle/>
                    <a:p>
                      <a:pPr algn="ctr"/>
                      <a:r>
                        <a:rPr lang="en-US" sz="1800" dirty="0">
                          <a:latin typeface="+mn-lt"/>
                        </a:rPr>
                        <a:t>2</a:t>
                      </a:r>
                      <a:endParaRPr lang="aa-ET" sz="1800" dirty="0">
                        <a:latin typeface="+mn-lt"/>
                      </a:endParaRPr>
                    </a:p>
                  </a:txBody>
                  <a:tcPr/>
                </a:tc>
                <a:tc>
                  <a:txBody>
                    <a:bodyPr/>
                    <a:lstStyle/>
                    <a:p>
                      <a:r>
                        <a:rPr lang="en-US" sz="1800" b="0" i="0" u="none" strike="noStrike" kern="1200" baseline="0" dirty="0">
                          <a:solidFill>
                            <a:schemeClr val="dk1"/>
                          </a:solidFill>
                          <a:latin typeface="+mn-lt"/>
                          <a:ea typeface="+mn-ea"/>
                          <a:cs typeface="+mn-cs"/>
                        </a:rPr>
                        <a:t>Listen Interval</a:t>
                      </a:r>
                      <a:endParaRPr lang="aa-ET" sz="1800" dirty="0">
                        <a:latin typeface="+mn-lt"/>
                      </a:endParaRPr>
                    </a:p>
                  </a:txBody>
                  <a:tcPr/>
                </a:tc>
                <a:tc>
                  <a:txBody>
                    <a:bodyPr/>
                    <a:lstStyle/>
                    <a:p>
                      <a:r>
                        <a:rPr lang="en-US" sz="1800" dirty="0">
                          <a:latin typeface="+mn-lt"/>
                        </a:rPr>
                        <a:t>2</a:t>
                      </a:r>
                      <a:endParaRPr lang="aa-ET" sz="1800" dirty="0">
                        <a:latin typeface="+mn-lt"/>
                      </a:endParaRPr>
                    </a:p>
                  </a:txBody>
                  <a:tcPr/>
                </a:tc>
                <a:extLst>
                  <a:ext uri="{0D108BD9-81ED-4DB2-BD59-A6C34878D82A}">
                    <a16:rowId xmlns:a16="http://schemas.microsoft.com/office/drawing/2014/main" xmlns="" val="4216135469"/>
                  </a:ext>
                </a:extLst>
              </a:tr>
              <a:tr h="370840">
                <a:tc>
                  <a:txBody>
                    <a:bodyPr/>
                    <a:lstStyle/>
                    <a:p>
                      <a:pPr algn="ctr"/>
                      <a:r>
                        <a:rPr lang="en-US" sz="1800" dirty="0">
                          <a:latin typeface="+mn-lt"/>
                        </a:rPr>
                        <a:t>3</a:t>
                      </a:r>
                      <a:endParaRPr lang="aa-ET" sz="1800" dirty="0">
                        <a:latin typeface="+mn-lt"/>
                      </a:endParaRPr>
                    </a:p>
                  </a:txBody>
                  <a:tcPr/>
                </a:tc>
                <a:tc>
                  <a:txBody>
                    <a:bodyPr/>
                    <a:lstStyle/>
                    <a:p>
                      <a:r>
                        <a:rPr lang="en-US" sz="1800" dirty="0">
                          <a:latin typeface="+mn-lt"/>
                        </a:rPr>
                        <a:t>SSID element </a:t>
                      </a:r>
                      <a:endParaRPr lang="aa-ET" sz="1800" dirty="0">
                        <a:latin typeface="+mn-lt"/>
                      </a:endParaRPr>
                    </a:p>
                  </a:txBody>
                  <a:tcPr/>
                </a:tc>
                <a:tc>
                  <a:txBody>
                    <a:bodyPr/>
                    <a:lstStyle/>
                    <a:p>
                      <a:r>
                        <a:rPr lang="en-US" sz="1800" dirty="0">
                          <a:latin typeface="+mn-lt"/>
                        </a:rPr>
                        <a:t>3 (min)</a:t>
                      </a:r>
                      <a:endParaRPr lang="aa-ET" sz="1800" dirty="0">
                        <a:latin typeface="+mn-lt"/>
                      </a:endParaRPr>
                    </a:p>
                  </a:txBody>
                  <a:tcPr/>
                </a:tc>
                <a:extLst>
                  <a:ext uri="{0D108BD9-81ED-4DB2-BD59-A6C34878D82A}">
                    <a16:rowId xmlns:a16="http://schemas.microsoft.com/office/drawing/2014/main" xmlns="" val="1118105386"/>
                  </a:ext>
                </a:extLst>
              </a:tr>
              <a:tr h="185420">
                <a:tc>
                  <a:txBody>
                    <a:bodyPr/>
                    <a:lstStyle/>
                    <a:p>
                      <a:pPr algn="ctr"/>
                      <a:r>
                        <a:rPr lang="en-US" sz="1800" dirty="0">
                          <a:latin typeface="+mn-lt"/>
                        </a:rPr>
                        <a:t>8</a:t>
                      </a:r>
                      <a:endParaRPr lang="aa-ET" sz="1800" dirty="0">
                        <a:latin typeface="+mn-lt"/>
                      </a:endParaRPr>
                    </a:p>
                  </a:txBody>
                  <a:tcPr/>
                </a:tc>
                <a:tc>
                  <a:txBody>
                    <a:bodyPr/>
                    <a:lstStyle/>
                    <a:p>
                      <a:r>
                        <a:rPr lang="en-US" sz="1800" b="0" i="0" u="none" strike="noStrike" kern="1200" baseline="0" dirty="0">
                          <a:solidFill>
                            <a:schemeClr val="dk1"/>
                          </a:solidFill>
                          <a:latin typeface="+mn-lt"/>
                          <a:ea typeface="+mn-ea"/>
                          <a:cs typeface="+mn-cs"/>
                        </a:rPr>
                        <a:t>RSN Element </a:t>
                      </a:r>
                      <a:endParaRPr lang="aa-ET" sz="1800" dirty="0">
                        <a:latin typeface="+mn-lt"/>
                      </a:endParaRPr>
                    </a:p>
                  </a:txBody>
                  <a:tcPr/>
                </a:tc>
                <a:tc>
                  <a:txBody>
                    <a:bodyPr/>
                    <a:lstStyle/>
                    <a:p>
                      <a:r>
                        <a:rPr lang="en-US" sz="1800" dirty="0">
                          <a:latin typeface="+mn-lt"/>
                        </a:rPr>
                        <a:t>22 (min)</a:t>
                      </a:r>
                      <a:endParaRPr lang="aa-ET" sz="1800" dirty="0">
                        <a:latin typeface="+mn-lt"/>
                      </a:endParaRPr>
                    </a:p>
                  </a:txBody>
                  <a:tcPr/>
                </a:tc>
                <a:extLst>
                  <a:ext uri="{0D108BD9-81ED-4DB2-BD59-A6C34878D82A}">
                    <a16:rowId xmlns:a16="http://schemas.microsoft.com/office/drawing/2014/main" xmlns="" val="319481313"/>
                  </a:ext>
                </a:extLst>
              </a:tr>
              <a:tr h="185420">
                <a:tc>
                  <a:txBody>
                    <a:bodyPr/>
                    <a:lstStyle/>
                    <a:p>
                      <a:pPr algn="ctr"/>
                      <a:endParaRPr lang="aa-ET" sz="1800" dirty="0">
                        <a:latin typeface="+mn-lt"/>
                      </a:endParaRPr>
                    </a:p>
                  </a:txBody>
                  <a:tcPr/>
                </a:tc>
                <a:tc>
                  <a:txBody>
                    <a:bodyPr/>
                    <a:lstStyle/>
                    <a:p>
                      <a:r>
                        <a:rPr lang="en-US" sz="1800" dirty="0">
                          <a:latin typeface="+mn-lt"/>
                        </a:rPr>
                        <a:t>Overall size of frame body field</a:t>
                      </a:r>
                      <a:endParaRPr lang="aa-ET" sz="1800" dirty="0">
                        <a:latin typeface="+mn-lt"/>
                      </a:endParaRPr>
                    </a:p>
                  </a:txBody>
                  <a:tcPr/>
                </a:tc>
                <a:tc>
                  <a:txBody>
                    <a:bodyPr/>
                    <a:lstStyle/>
                    <a:p>
                      <a:r>
                        <a:rPr lang="en-US" sz="1800" dirty="0">
                          <a:latin typeface="+mn-lt"/>
                        </a:rPr>
                        <a:t>29</a:t>
                      </a:r>
                      <a:endParaRPr lang="aa-ET" sz="1800" dirty="0">
                        <a:latin typeface="+mn-lt"/>
                      </a:endParaRPr>
                    </a:p>
                  </a:txBody>
                  <a:tcPr/>
                </a:tc>
                <a:extLst>
                  <a:ext uri="{0D108BD9-81ED-4DB2-BD59-A6C34878D82A}">
                    <a16:rowId xmlns:a16="http://schemas.microsoft.com/office/drawing/2014/main" xmlns="" val="4050472775"/>
                  </a:ext>
                </a:extLst>
              </a:tr>
            </a:tbl>
          </a:graphicData>
        </a:graphic>
      </p:graphicFrame>
      <p:graphicFrame>
        <p:nvGraphicFramePr>
          <p:cNvPr id="12" name="Table 11">
            <a:extLst>
              <a:ext uri="{FF2B5EF4-FFF2-40B4-BE49-F238E27FC236}">
                <a16:creationId xmlns:a16="http://schemas.microsoft.com/office/drawing/2014/main" xmlns="" id="{B1DAE926-A98F-4DFF-27B4-8FCA0BAD8D57}"/>
              </a:ext>
            </a:extLst>
          </p:cNvPr>
          <p:cNvGraphicFramePr>
            <a:graphicFrameLocks noGrp="1"/>
          </p:cNvGraphicFramePr>
          <p:nvPr>
            <p:extLst>
              <p:ext uri="{D42A27DB-BD31-4B8C-83A1-F6EECF244321}">
                <p14:modId xmlns:p14="http://schemas.microsoft.com/office/powerpoint/2010/main" val="1433045143"/>
              </p:ext>
            </p:extLst>
          </p:nvPr>
        </p:nvGraphicFramePr>
        <p:xfrm>
          <a:off x="7587701" y="3148539"/>
          <a:ext cx="3888432" cy="2952330"/>
        </p:xfrm>
        <a:graphic>
          <a:graphicData uri="http://schemas.openxmlformats.org/drawingml/2006/table">
            <a:tbl>
              <a:tblPr>
                <a:tableStyleId>{C4B1156A-380E-4F78-BDF5-A606A8083BF9}</a:tableStyleId>
              </a:tblPr>
              <a:tblGrid>
                <a:gridCol w="1596699">
                  <a:extLst>
                    <a:ext uri="{9D8B030D-6E8A-4147-A177-3AD203B41FA5}">
                      <a16:colId xmlns:a16="http://schemas.microsoft.com/office/drawing/2014/main" xmlns="" val="1211945907"/>
                    </a:ext>
                  </a:extLst>
                </a:gridCol>
                <a:gridCol w="1390068">
                  <a:extLst>
                    <a:ext uri="{9D8B030D-6E8A-4147-A177-3AD203B41FA5}">
                      <a16:colId xmlns:a16="http://schemas.microsoft.com/office/drawing/2014/main" xmlns="" val="1157908228"/>
                    </a:ext>
                  </a:extLst>
                </a:gridCol>
                <a:gridCol w="901665">
                  <a:extLst>
                    <a:ext uri="{9D8B030D-6E8A-4147-A177-3AD203B41FA5}">
                      <a16:colId xmlns:a16="http://schemas.microsoft.com/office/drawing/2014/main" xmlns="" val="3299569165"/>
                    </a:ext>
                  </a:extLst>
                </a:gridCol>
              </a:tblGrid>
              <a:tr h="295233">
                <a:tc>
                  <a:txBody>
                    <a:bodyPr/>
                    <a:lstStyle/>
                    <a:p>
                      <a:pPr algn="ctr" fontAlgn="b"/>
                      <a:r>
                        <a:rPr lang="en-US" sz="1800" u="none" strike="noStrike" dirty="0">
                          <a:solidFill>
                            <a:schemeClr val="bg1"/>
                          </a:solidFill>
                          <a:effectLst/>
                        </a:rPr>
                        <a:t>Name </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tc>
                  <a:txBody>
                    <a:bodyPr/>
                    <a:lstStyle/>
                    <a:p>
                      <a:pPr algn="ctr" fontAlgn="b"/>
                      <a:r>
                        <a:rPr lang="en-US" sz="1800" u="none" strike="noStrike" dirty="0">
                          <a:solidFill>
                            <a:schemeClr val="bg1"/>
                          </a:solidFill>
                          <a:effectLst/>
                        </a:rPr>
                        <a:t>Size (octet)</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tc>
                  <a:txBody>
                    <a:bodyPr/>
                    <a:lstStyle/>
                    <a:p>
                      <a:pPr algn="l" fontAlgn="b"/>
                      <a:r>
                        <a:rPr lang="en-US" sz="1800" u="none" strike="noStrike" dirty="0">
                          <a:solidFill>
                            <a:schemeClr val="bg1"/>
                          </a:solidFill>
                          <a:effectLst/>
                        </a:rPr>
                        <a:t>Size (bit)</a:t>
                      </a:r>
                      <a:endParaRPr lang="en-US" sz="1800" b="0" i="0" u="none" strike="noStrike" dirty="0">
                        <a:solidFill>
                          <a:schemeClr val="bg1"/>
                        </a:solidFill>
                        <a:effectLst/>
                        <a:latin typeface="Aptos Narrow" panose="020B0004020202020204" pitchFamily="34" charset="0"/>
                      </a:endParaRPr>
                    </a:p>
                  </a:txBody>
                  <a:tcPr marL="6350" marR="6350" marT="6350" marB="0" anchor="b">
                    <a:solidFill>
                      <a:schemeClr val="tx1"/>
                    </a:solidFill>
                  </a:tcPr>
                </a:tc>
                <a:extLst>
                  <a:ext uri="{0D108BD9-81ED-4DB2-BD59-A6C34878D82A}">
                    <a16:rowId xmlns:a16="http://schemas.microsoft.com/office/drawing/2014/main" xmlns="" val="1598465914"/>
                  </a:ext>
                </a:extLst>
              </a:tr>
              <a:tr h="295233">
                <a:tc>
                  <a:txBody>
                    <a:bodyPr/>
                    <a:lstStyle/>
                    <a:p>
                      <a:pPr algn="ctr" fontAlgn="b"/>
                      <a:r>
                        <a:rPr lang="en-US" sz="1600" u="none" strike="noStrike">
                          <a:effectLst/>
                        </a:rPr>
                        <a:t>Frame Control</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44731392"/>
                  </a:ext>
                </a:extLst>
              </a:tr>
              <a:tr h="295233">
                <a:tc>
                  <a:txBody>
                    <a:bodyPr/>
                    <a:lstStyle/>
                    <a:p>
                      <a:pPr algn="ctr" fontAlgn="b"/>
                      <a:r>
                        <a:rPr lang="en-US" sz="1600" u="none" strike="noStrike">
                          <a:effectLst/>
                        </a:rPr>
                        <a:t>Duration</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1203153970"/>
                  </a:ext>
                </a:extLst>
              </a:tr>
              <a:tr h="295233">
                <a:tc>
                  <a:txBody>
                    <a:bodyPr/>
                    <a:lstStyle/>
                    <a:p>
                      <a:pPr algn="ctr" fontAlgn="b"/>
                      <a:r>
                        <a:rPr lang="en-US" sz="1600" u="none" strike="noStrike">
                          <a:effectLst/>
                        </a:rPr>
                        <a:t>Address 1</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6</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211998785"/>
                  </a:ext>
                </a:extLst>
              </a:tr>
              <a:tr h="295233">
                <a:tc>
                  <a:txBody>
                    <a:bodyPr/>
                    <a:lstStyle/>
                    <a:p>
                      <a:pPr algn="ctr" fontAlgn="b"/>
                      <a:r>
                        <a:rPr lang="en-US" sz="1600" u="none" strike="noStrike">
                          <a:effectLst/>
                        </a:rPr>
                        <a:t>Address 2</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dirty="0">
                          <a:effectLst/>
                        </a:rPr>
                        <a:t>6</a:t>
                      </a:r>
                      <a:endParaRPr lang="aa-ET"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973056402"/>
                  </a:ext>
                </a:extLst>
              </a:tr>
              <a:tr h="295233">
                <a:tc>
                  <a:txBody>
                    <a:bodyPr/>
                    <a:lstStyle/>
                    <a:p>
                      <a:pPr algn="ctr" fontAlgn="b"/>
                      <a:r>
                        <a:rPr lang="en-US" sz="1600" u="none" strike="noStrike">
                          <a:effectLst/>
                        </a:rPr>
                        <a:t>Address 3</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6</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2341072879"/>
                  </a:ext>
                </a:extLst>
              </a:tr>
              <a:tr h="295233">
                <a:tc>
                  <a:txBody>
                    <a:bodyPr/>
                    <a:lstStyle/>
                    <a:p>
                      <a:pPr algn="ctr" fontAlgn="b"/>
                      <a:r>
                        <a:rPr lang="en-US" sz="1600" u="none" strike="noStrike">
                          <a:effectLst/>
                        </a:rPr>
                        <a:t>Sequence control</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4224922179"/>
                  </a:ext>
                </a:extLst>
              </a:tr>
              <a:tr h="295233">
                <a:tc>
                  <a:txBody>
                    <a:bodyPr/>
                    <a:lstStyle/>
                    <a:p>
                      <a:pPr algn="ctr" fontAlgn="b"/>
                      <a:r>
                        <a:rPr lang="en-US" sz="1600" u="none" strike="noStrike">
                          <a:effectLst/>
                        </a:rPr>
                        <a:t>Frame Body </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29</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1696625379"/>
                  </a:ext>
                </a:extLst>
              </a:tr>
              <a:tr h="295233">
                <a:tc>
                  <a:txBody>
                    <a:bodyPr/>
                    <a:lstStyle/>
                    <a:p>
                      <a:pPr algn="ctr" fontAlgn="b"/>
                      <a:r>
                        <a:rPr lang="en-US" sz="1600" u="none" strike="noStrike">
                          <a:effectLst/>
                        </a:rPr>
                        <a:t>FCS</a:t>
                      </a:r>
                      <a:endParaRPr lang="en-US"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a:effectLst/>
                        </a:rPr>
                        <a:t>4</a:t>
                      </a:r>
                      <a:endParaRPr lang="aa-ET" sz="1600" b="0" i="0" u="none" strike="noStrike">
                        <a:solidFill>
                          <a:srgbClr val="000000"/>
                        </a:solidFill>
                        <a:effectLst/>
                        <a:latin typeface="Aptos Narrow" panose="020B0004020202020204" pitchFamily="34" charset="0"/>
                      </a:endParaRPr>
                    </a:p>
                  </a:txBody>
                  <a:tcPr marL="6350" marR="6350" marT="6350" marB="0" anchor="b"/>
                </a:tc>
                <a:tc>
                  <a:txBody>
                    <a:bodyPr/>
                    <a:lstStyle/>
                    <a:p>
                      <a:pPr algn="l" fontAlgn="b"/>
                      <a:r>
                        <a:rPr lang="aa-ET" sz="1600" u="none" strike="noStrike">
                          <a:effectLst/>
                        </a:rPr>
                        <a:t> </a:t>
                      </a:r>
                      <a:endParaRPr lang="aa-ET" sz="1600" b="0" i="0" u="none" strike="noStrike">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1009660484"/>
                  </a:ext>
                </a:extLst>
              </a:tr>
              <a:tr h="295233">
                <a:tc>
                  <a:txBody>
                    <a:bodyPr/>
                    <a:lstStyle/>
                    <a:p>
                      <a:pPr algn="ctr" fontAlgn="b"/>
                      <a:r>
                        <a:rPr lang="en-US" sz="1600" u="none" strike="noStrike" dirty="0">
                          <a:effectLst/>
                        </a:rPr>
                        <a:t>Total</a:t>
                      </a:r>
                      <a:endParaRPr lang="en-US"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dirty="0">
                          <a:effectLst/>
                        </a:rPr>
                        <a:t>57</a:t>
                      </a:r>
                      <a:endParaRPr lang="aa-ET" sz="1600" b="0" i="0" u="none" strike="noStrike" dirty="0">
                        <a:solidFill>
                          <a:srgbClr val="000000"/>
                        </a:solidFill>
                        <a:effectLst/>
                        <a:latin typeface="Aptos Narrow" panose="020B0004020202020204" pitchFamily="34" charset="0"/>
                      </a:endParaRPr>
                    </a:p>
                  </a:txBody>
                  <a:tcPr marL="6350" marR="6350" marT="6350" marB="0" anchor="b"/>
                </a:tc>
                <a:tc>
                  <a:txBody>
                    <a:bodyPr/>
                    <a:lstStyle/>
                    <a:p>
                      <a:pPr algn="ctr" fontAlgn="b"/>
                      <a:r>
                        <a:rPr lang="aa-ET" sz="1600" u="none" strike="noStrike" dirty="0">
                          <a:effectLst/>
                        </a:rPr>
                        <a:t>456</a:t>
                      </a:r>
                      <a:endParaRPr lang="aa-ET" sz="1600" b="0" i="0" u="none" strike="noStrike" dirty="0">
                        <a:solidFill>
                          <a:srgbClr val="000000"/>
                        </a:solidFill>
                        <a:effectLst/>
                        <a:latin typeface="Aptos Narrow" panose="020B0004020202020204" pitchFamily="34" charset="0"/>
                      </a:endParaRPr>
                    </a:p>
                  </a:txBody>
                  <a:tcPr marL="6350" marR="6350" marT="6350" marB="0" anchor="b"/>
                </a:tc>
                <a:extLst>
                  <a:ext uri="{0D108BD9-81ED-4DB2-BD59-A6C34878D82A}">
                    <a16:rowId xmlns:a16="http://schemas.microsoft.com/office/drawing/2014/main" xmlns="" val="738879367"/>
                  </a:ext>
                </a:extLst>
              </a:tr>
            </a:tbl>
          </a:graphicData>
        </a:graphic>
      </p:graphicFrame>
    </p:spTree>
    <p:extLst>
      <p:ext uri="{BB962C8B-B14F-4D97-AF65-F5344CB8AC3E}">
        <p14:creationId xmlns:p14="http://schemas.microsoft.com/office/powerpoint/2010/main" val="32375852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78139</TotalTime>
  <Words>2208</Words>
  <Application>Microsoft Office PowerPoint</Application>
  <PresentationFormat>Widescreen</PresentationFormat>
  <Paragraphs>461</Paragraphs>
  <Slides>31</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 Unicode MS</vt:lpstr>
      <vt:lpstr>MS Gothic</vt:lpstr>
      <vt:lpstr>Aptos</vt:lpstr>
      <vt:lpstr>Aptos Narrow</vt:lpstr>
      <vt:lpstr>Arial</vt:lpstr>
      <vt:lpstr>Arial,Bold</vt:lpstr>
      <vt:lpstr>OPPOSans B</vt:lpstr>
      <vt:lpstr>Times New Roman</vt:lpstr>
      <vt:lpstr>Office Theme</vt:lpstr>
      <vt:lpstr>Microsoft Word 97 - 2003 Document</vt:lpstr>
      <vt:lpstr>Wireless connectivity challenges for AMP only IoT STA under 802.11 specification</vt:lpstr>
      <vt:lpstr>Abstract</vt:lpstr>
      <vt:lpstr>AMP-only IoT STA</vt:lpstr>
      <vt:lpstr>802.11 definition challenges</vt:lpstr>
      <vt:lpstr>802.11 definition challenges (cont.)</vt:lpstr>
      <vt:lpstr>Proposed TGbp solutions</vt:lpstr>
      <vt:lpstr>Access of AMP-only IoT STA to the distribution system</vt:lpstr>
      <vt:lpstr>Association with AP is a big overhead for an AMP-only IoT STA</vt:lpstr>
      <vt:lpstr>Overhead of the management frame exchange (Example of an Association Request frame)</vt:lpstr>
      <vt:lpstr>Complexity of the State transition diagram</vt:lpstr>
      <vt:lpstr>Impact of State Transition Diagram on AMP-only IoT STA</vt:lpstr>
      <vt:lpstr>An example of how to allow AMP-only IoT STA to access the distribution system</vt:lpstr>
      <vt:lpstr> Frame formats </vt:lpstr>
      <vt:lpstr>Frame formats. General frame format</vt:lpstr>
      <vt:lpstr>Frame formats. WUR frame format</vt:lpstr>
      <vt:lpstr>Frame types</vt:lpstr>
      <vt:lpstr>802 Reference model [6]</vt:lpstr>
      <vt:lpstr>Layer Protocols</vt:lpstr>
      <vt:lpstr>MAC data frame overhead [4]</vt:lpstr>
      <vt:lpstr>Networking overhead</vt:lpstr>
      <vt:lpstr>Recommendation 1</vt:lpstr>
      <vt:lpstr>Frame formats other than the data type frame format</vt:lpstr>
      <vt:lpstr>Recommendation 2</vt:lpstr>
      <vt:lpstr>Summary</vt:lpstr>
      <vt:lpstr>References</vt:lpstr>
      <vt:lpstr>Straw Poll</vt:lpstr>
      <vt:lpstr>Straw Poll</vt:lpstr>
      <vt:lpstr>Straw Poll</vt:lpstr>
      <vt:lpstr>Straw Poll</vt:lpstr>
      <vt:lpstr>Backup</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Solomon Trainin</dc:creator>
  <cp:keywords/>
  <cp:lastModifiedBy>Solomon Trainin</cp:lastModifiedBy>
  <cp:revision>71</cp:revision>
  <cp:lastPrinted>1601-01-01T00:00:00Z</cp:lastPrinted>
  <dcterms:created xsi:type="dcterms:W3CDTF">2024-03-05T08:35:31Z</dcterms:created>
  <dcterms:modified xsi:type="dcterms:W3CDTF">2024-11-08T16:47:26Z</dcterms:modified>
  <cp:category>Name, Affiliation</cp:category>
</cp:coreProperties>
</file>