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0" r:id="rId4"/>
    <p:sldId id="283" r:id="rId5"/>
    <p:sldId id="329" r:id="rId6"/>
    <p:sldId id="312" r:id="rId7"/>
    <p:sldId id="317" r:id="rId8"/>
    <p:sldId id="315" r:id="rId9"/>
    <p:sldId id="320" r:id="rId10"/>
    <p:sldId id="332" r:id="rId11"/>
    <p:sldId id="319" r:id="rId12"/>
    <p:sldId id="325" r:id="rId13"/>
    <p:sldId id="330" r:id="rId14"/>
    <p:sldId id="313" r:id="rId15"/>
    <p:sldId id="331" r:id="rId16"/>
    <p:sldId id="322" r:id="rId17"/>
    <p:sldId id="323" r:id="rId18"/>
    <p:sldId id="326" r:id="rId19"/>
    <p:sldId id="327" r:id="rId20"/>
    <p:sldId id="293" r:id="rId21"/>
    <p:sldId id="302" r:id="rId22"/>
    <p:sldId id="328" r:id="rId23"/>
    <p:sldId id="308" r:id="rId24"/>
    <p:sldId id="301" r:id="rId25"/>
    <p:sldId id="299"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02" autoAdjust="0"/>
    <p:restoredTop sz="94660"/>
  </p:normalViewPr>
  <p:slideViewPr>
    <p:cSldViewPr>
      <p:cViewPr varScale="1">
        <p:scale>
          <a:sx n="61" d="100"/>
          <a:sy n="61" d="100"/>
        </p:scale>
        <p:origin x="496"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2fd97090-6d93-40b2-beb7-666ebb440730" providerId="ADAL" clId="{A42DD545-26A7-4344-9364-2AD3B1D5A013}"/>
    <pc:docChg chg="custSel modSld modMainMaster">
      <pc:chgData name="Solomon Trainin" userId="2fd97090-6d93-40b2-beb7-666ebb440730" providerId="ADAL" clId="{A42DD545-26A7-4344-9364-2AD3B1D5A013}" dt="2024-09-05T11:21:01.630" v="18" actId="20577"/>
      <pc:docMkLst>
        <pc:docMk/>
      </pc:docMkLst>
      <pc:sldChg chg="modSp mod">
        <pc:chgData name="Solomon Trainin" userId="2fd97090-6d93-40b2-beb7-666ebb440730" providerId="ADAL" clId="{A42DD545-26A7-4344-9364-2AD3B1D5A013}" dt="2024-09-05T11:21:01.630" v="18" actId="20577"/>
        <pc:sldMkLst>
          <pc:docMk/>
          <pc:sldMk cId="0" sldId="256"/>
        </pc:sldMkLst>
        <pc:spChg chg="mod">
          <ac:chgData name="Solomon Trainin" userId="2fd97090-6d93-40b2-beb7-666ebb440730" providerId="ADAL" clId="{A42DD545-26A7-4344-9364-2AD3B1D5A013}" dt="2024-09-05T11:20:36.425" v="12" actId="20577"/>
          <ac:spMkLst>
            <pc:docMk/>
            <pc:sldMk cId="0" sldId="256"/>
            <ac:spMk id="6" creationId="{00000000-0000-0000-0000-000000000000}"/>
          </ac:spMkLst>
        </pc:spChg>
        <pc:spChg chg="mod">
          <ac:chgData name="Solomon Trainin" userId="2fd97090-6d93-40b2-beb7-666ebb440730" providerId="ADAL" clId="{A42DD545-26A7-4344-9364-2AD3B1D5A013}" dt="2024-09-05T11:21:01.630" v="18" actId="20577"/>
          <ac:spMkLst>
            <pc:docMk/>
            <pc:sldMk cId="0" sldId="256"/>
            <ac:spMk id="3074" creationId="{00000000-0000-0000-0000-000000000000}"/>
          </ac:spMkLst>
        </pc:spChg>
      </pc:sldChg>
      <pc:sldMasterChg chg="modSp mod">
        <pc:chgData name="Solomon Trainin" userId="2fd97090-6d93-40b2-beb7-666ebb440730" providerId="ADAL" clId="{A42DD545-26A7-4344-9364-2AD3B1D5A013}" dt="2024-09-05T11:20:11.302" v="3" actId="20577"/>
        <pc:sldMasterMkLst>
          <pc:docMk/>
          <pc:sldMasterMk cId="0" sldId="2147483648"/>
        </pc:sldMasterMkLst>
        <pc:spChg chg="mod">
          <ac:chgData name="Solomon Trainin" userId="2fd97090-6d93-40b2-beb7-666ebb440730" providerId="ADAL" clId="{A42DD545-26A7-4344-9364-2AD3B1D5A013}" dt="2024-09-05T11:20:11.302"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802.11-24/1189r2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802.11-24/1189r2</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802.11-24/1189r2</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IL"/>
              <a:t>August 2024</a:t>
            </a:r>
            <a:endParaRPr lang="en-GB" dirty="0"/>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IL"/>
              <a:t>August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IL"/>
              <a:t>August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IL"/>
              <a:t>August 2024</a:t>
            </a:r>
            <a:endParaRPr lang="en-GB"/>
          </a:p>
        </p:txBody>
      </p:sp>
      <p:sp>
        <p:nvSpPr>
          <p:cNvPr id="6" name="Footer Placeholder 5"/>
          <p:cNvSpPr>
            <a:spLocks noGrp="1"/>
          </p:cNvSpPr>
          <p:nvPr>
            <p:ph type="ftr" idx="11"/>
          </p:nvPr>
        </p:nvSpPr>
        <p:spPr/>
        <p:txBody>
          <a:bodyPr/>
          <a:lstStyle>
            <a:lvl1pPr>
              <a:defRPr/>
            </a:lvl1pPr>
          </a:lstStyle>
          <a:p>
            <a:r>
              <a:rPr lang="en-GB"/>
              <a:t>Solomon Trainin,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IL"/>
              <a:t>August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Solomon Trainin,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IL"/>
              <a:t>August 2024</a:t>
            </a:r>
            <a:endParaRPr lang="en-GB"/>
          </a:p>
        </p:txBody>
      </p:sp>
      <p:sp>
        <p:nvSpPr>
          <p:cNvPr id="4" name="Footer Placeholder 3"/>
          <p:cNvSpPr>
            <a:spLocks noGrp="1"/>
          </p:cNvSpPr>
          <p:nvPr>
            <p:ph type="ftr" idx="11"/>
          </p:nvPr>
        </p:nvSpPr>
        <p:spPr/>
        <p:txBody>
          <a:bodyPr/>
          <a:lstStyle>
            <a:lvl1pPr>
              <a:defRPr/>
            </a:lvl1pPr>
          </a:lstStyle>
          <a:p>
            <a:r>
              <a:rPr lang="en-GB"/>
              <a:t>Solomon Trainin,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IL"/>
              <a:t>August 2024</a:t>
            </a:r>
            <a:endParaRPr lang="en-GB"/>
          </a:p>
        </p:txBody>
      </p:sp>
      <p:sp>
        <p:nvSpPr>
          <p:cNvPr id="3" name="Footer Placeholder 2"/>
          <p:cNvSpPr>
            <a:spLocks noGrp="1"/>
          </p:cNvSpPr>
          <p:nvPr>
            <p:ph type="ftr" idx="11"/>
          </p:nvPr>
        </p:nvSpPr>
        <p:spPr/>
        <p:txBody>
          <a:bodyPr/>
          <a:lstStyle>
            <a:lvl1pPr>
              <a:defRPr/>
            </a:lvl1pPr>
          </a:lstStyle>
          <a:p>
            <a:r>
              <a:rPr lang="en-GB"/>
              <a:t>Solomon Trainin,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IL"/>
              <a:t>August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IL"/>
              <a:t>August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IL"/>
              <a:t>August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802.11-24/1537r0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86757" y="672673"/>
            <a:ext cx="10363200" cy="96070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Wireless connectivity challenges for AMP only IoT devices under 802.11 specification</a:t>
            </a:r>
          </a:p>
        </p:txBody>
      </p:sp>
      <p:sp>
        <p:nvSpPr>
          <p:cNvPr id="3074" name="Rectangle 2"/>
          <p:cNvSpPr>
            <a:spLocks noGrp="1" noChangeArrowheads="1"/>
          </p:cNvSpPr>
          <p:nvPr>
            <p:ph type="subTitle" idx="1"/>
          </p:nvPr>
        </p:nvSpPr>
        <p:spPr>
          <a:xfrm>
            <a:off x="1862931" y="174255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2024-09-05</a:t>
            </a:r>
            <a:endParaRPr lang="en-GB" sz="2000" b="0" dirty="0"/>
          </a:p>
        </p:txBody>
      </p:sp>
      <p:sp>
        <p:nvSpPr>
          <p:cNvPr id="6" name="Date Placeholder 3"/>
          <p:cNvSpPr>
            <a:spLocks noGrp="1"/>
          </p:cNvSpPr>
          <p:nvPr>
            <p:ph type="dt" idx="10"/>
          </p:nvPr>
        </p:nvSpPr>
        <p:spPr/>
        <p:txBody>
          <a:bodyPr/>
          <a:lstStyle/>
          <a:p>
            <a:r>
              <a:rPr lang="en-US" dirty="0"/>
              <a:t>September</a:t>
            </a:r>
            <a:r>
              <a:rPr lang="en-IL" dirty="0"/>
              <a:t> 2024</a:t>
            </a:r>
            <a:endParaRPr lang="en-GB" dirty="0"/>
          </a:p>
        </p:txBody>
      </p:sp>
      <p:sp>
        <p:nvSpPr>
          <p:cNvPr id="7" name="Footer Placeholder 4"/>
          <p:cNvSpPr>
            <a:spLocks noGrp="1"/>
          </p:cNvSpPr>
          <p:nvPr>
            <p:ph type="ftr" idx="11"/>
          </p:nvPr>
        </p:nvSpPr>
        <p:spPr/>
        <p:txBody>
          <a:bodyPr/>
          <a:lstStyle/>
          <a:p>
            <a:r>
              <a:rPr lang="en-GB"/>
              <a:t>Solomon Trainin,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60056068"/>
              </p:ext>
            </p:extLst>
          </p:nvPr>
        </p:nvGraphicFramePr>
        <p:xfrm>
          <a:off x="955675" y="2416175"/>
          <a:ext cx="9921875" cy="2387600"/>
        </p:xfrm>
        <a:graphic>
          <a:graphicData uri="http://schemas.openxmlformats.org/presentationml/2006/ole">
            <mc:AlternateContent xmlns:mc="http://schemas.openxmlformats.org/markup-compatibility/2006">
              <mc:Choice xmlns:v="urn:schemas-microsoft-com:vml" Requires="v">
                <p:oleObj name="Document" r:id="rId3" imgW="10517411" imgH="2539535" progId="Word.Document.8">
                  <p:embed/>
                </p:oleObj>
              </mc:Choice>
              <mc:Fallback>
                <p:oleObj name="Document" r:id="rId3" imgW="10517411" imgH="2539535" progId="Word.Document.8">
                  <p:embed/>
                  <p:pic>
                    <p:nvPicPr>
                      <p:cNvPr id="3075" name="Object 3"/>
                      <p:cNvPicPr>
                        <a:picLocks noChangeAspect="1" noChangeArrowheads="1"/>
                      </p:cNvPicPr>
                      <p:nvPr/>
                    </p:nvPicPr>
                    <p:blipFill>
                      <a:blip r:embed="rId4"/>
                      <a:srcRect/>
                      <a:stretch>
                        <a:fillRect/>
                      </a:stretch>
                    </p:blipFill>
                    <p:spPr bwMode="auto">
                      <a:xfrm>
                        <a:off x="955675" y="2416175"/>
                        <a:ext cx="9921875" cy="23876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9E051-F40F-8CD1-642A-C85C7B44B94B}"/>
              </a:ext>
            </a:extLst>
          </p:cNvPr>
          <p:cNvSpPr>
            <a:spLocks noGrp="1"/>
          </p:cNvSpPr>
          <p:nvPr>
            <p:ph type="title"/>
          </p:nvPr>
        </p:nvSpPr>
        <p:spPr/>
        <p:txBody>
          <a:bodyPr/>
          <a:lstStyle/>
          <a:p>
            <a:r>
              <a:rPr lang="en-US" dirty="0"/>
              <a:t>Recommendation 1</a:t>
            </a:r>
            <a:endParaRPr lang="en-IL" dirty="0"/>
          </a:p>
        </p:txBody>
      </p:sp>
      <p:sp>
        <p:nvSpPr>
          <p:cNvPr id="4" name="Slide Number Placeholder 3">
            <a:extLst>
              <a:ext uri="{FF2B5EF4-FFF2-40B4-BE49-F238E27FC236}">
                <a16:creationId xmlns:a16="http://schemas.microsoft.com/office/drawing/2014/main" id="{9B8F9E7F-A085-E373-0954-0A9184C156E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7DCEDDE-6653-44B8-F686-D948BEE5150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B091BF4D-3EB9-FA25-11A2-4DE401B351A8}"/>
              </a:ext>
            </a:extLst>
          </p:cNvPr>
          <p:cNvSpPr>
            <a:spLocks noGrp="1"/>
          </p:cNvSpPr>
          <p:nvPr>
            <p:ph type="dt" idx="15"/>
          </p:nvPr>
        </p:nvSpPr>
        <p:spPr/>
        <p:txBody>
          <a:bodyPr/>
          <a:lstStyle/>
          <a:p>
            <a:r>
              <a:rPr lang="en-IL"/>
              <a:t>August 2024</a:t>
            </a:r>
            <a:endParaRPr lang="en-GB" dirty="0"/>
          </a:p>
        </p:txBody>
      </p:sp>
      <p:sp>
        <p:nvSpPr>
          <p:cNvPr id="8" name="TextBox 7">
            <a:extLst>
              <a:ext uri="{FF2B5EF4-FFF2-40B4-BE49-F238E27FC236}">
                <a16:creationId xmlns:a16="http://schemas.microsoft.com/office/drawing/2014/main" id="{CA44992F-CE7E-C7F9-7F02-0A8DECC90A95}"/>
              </a:ext>
            </a:extLst>
          </p:cNvPr>
          <p:cNvSpPr txBox="1"/>
          <p:nvPr/>
        </p:nvSpPr>
        <p:spPr>
          <a:xfrm>
            <a:off x="1775520" y="1916832"/>
            <a:ext cx="8856984" cy="2308324"/>
          </a:xfrm>
          <a:prstGeom prst="rect">
            <a:avLst/>
          </a:prstGeom>
          <a:noFill/>
        </p:spPr>
        <p:txBody>
          <a:bodyPr wrap="square">
            <a:spAutoFit/>
          </a:bodyPr>
          <a:lstStyle/>
          <a:p>
            <a:pPr marL="342900" indent="-342900">
              <a:buFont typeface="Arial" panose="020B0604020202020204" pitchFamily="34" charset="0"/>
              <a:buChar char="•"/>
            </a:pPr>
            <a:r>
              <a:rPr lang="en-US" sz="2400" b="1" dirty="0">
                <a:solidFill>
                  <a:schemeClr val="tx1"/>
                </a:solidFill>
              </a:rPr>
              <a:t>The data frame overhead for directly delivering AMP-only IoT STA information to the network is three times the maximum payload.</a:t>
            </a:r>
          </a:p>
          <a:p>
            <a:pPr marL="342900" indent="-342900">
              <a:buFont typeface="Arial" panose="020B0604020202020204" pitchFamily="34" charset="0"/>
              <a:buChar char="•"/>
            </a:pPr>
            <a:r>
              <a:rPr lang="en-US" sz="2400" b="1" dirty="0">
                <a:solidFill>
                  <a:schemeClr val="tx1"/>
                </a:solidFill>
              </a:rPr>
              <a:t>To meet AMP-only IoT STA constraints (power, etc.), we propose to provide a solution that does not require AMP-only IoT STA delivering data frames to the network.</a:t>
            </a:r>
            <a:endParaRPr lang="en-IL" sz="2400" b="1" dirty="0">
              <a:solidFill>
                <a:schemeClr val="tx1"/>
              </a:solidFill>
            </a:endParaRPr>
          </a:p>
        </p:txBody>
      </p:sp>
    </p:spTree>
    <p:extLst>
      <p:ext uri="{BB962C8B-B14F-4D97-AF65-F5344CB8AC3E}">
        <p14:creationId xmlns:p14="http://schemas.microsoft.com/office/powerpoint/2010/main" val="3421511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D9801-8C67-402F-DA39-F488C3C190A4}"/>
              </a:ext>
            </a:extLst>
          </p:cNvPr>
          <p:cNvSpPr>
            <a:spLocks noGrp="1"/>
          </p:cNvSpPr>
          <p:nvPr>
            <p:ph type="title"/>
          </p:nvPr>
        </p:nvSpPr>
        <p:spPr>
          <a:xfrm>
            <a:off x="914401" y="685802"/>
            <a:ext cx="10361084" cy="340811"/>
          </a:xfrm>
        </p:spPr>
        <p:txBody>
          <a:bodyPr/>
          <a:lstStyle/>
          <a:p>
            <a:r>
              <a:rPr lang="en-US" dirty="0"/>
              <a:t>Non-Data frame formats</a:t>
            </a:r>
            <a:endParaRPr lang="en-IL" dirty="0"/>
          </a:p>
        </p:txBody>
      </p:sp>
      <p:sp>
        <p:nvSpPr>
          <p:cNvPr id="3" name="Content Placeholder 2">
            <a:extLst>
              <a:ext uri="{FF2B5EF4-FFF2-40B4-BE49-F238E27FC236}">
                <a16:creationId xmlns:a16="http://schemas.microsoft.com/office/drawing/2014/main" id="{A36AE427-15CB-DD11-1199-F179481B66D3}"/>
              </a:ext>
            </a:extLst>
          </p:cNvPr>
          <p:cNvSpPr>
            <a:spLocks noGrp="1"/>
          </p:cNvSpPr>
          <p:nvPr>
            <p:ph idx="1"/>
          </p:nvPr>
        </p:nvSpPr>
        <p:spPr>
          <a:xfrm>
            <a:off x="918756" y="1105990"/>
            <a:ext cx="10361084" cy="340811"/>
          </a:xfrm>
        </p:spPr>
        <p:txBody>
          <a:bodyPr/>
          <a:lstStyle/>
          <a:p>
            <a:r>
              <a:rPr lang="en-US" dirty="0"/>
              <a:t>The base specification [4] uses three approaches to define frames (1, 2, 3)</a:t>
            </a:r>
            <a:endParaRPr lang="en-IL" dirty="0"/>
          </a:p>
        </p:txBody>
      </p:sp>
      <p:sp>
        <p:nvSpPr>
          <p:cNvPr id="4" name="Slide Number Placeholder 3">
            <a:extLst>
              <a:ext uri="{FF2B5EF4-FFF2-40B4-BE49-F238E27FC236}">
                <a16:creationId xmlns:a16="http://schemas.microsoft.com/office/drawing/2014/main" id="{EBE72C19-F096-743B-429D-27AFA87D73B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6254CC3-7411-865C-E284-B14E13D20D32}"/>
              </a:ext>
            </a:extLst>
          </p:cNvPr>
          <p:cNvSpPr>
            <a:spLocks noGrp="1"/>
          </p:cNvSpPr>
          <p:nvPr>
            <p:ph type="ftr" idx="14"/>
          </p:nvPr>
        </p:nvSpPr>
        <p:spPr>
          <a:xfrm>
            <a:off x="7085557" y="6475414"/>
            <a:ext cx="4246027" cy="180975"/>
          </a:xfrm>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7C64AF80-73C9-C2D4-59E9-FE271D084563}"/>
              </a:ext>
            </a:extLst>
          </p:cNvPr>
          <p:cNvSpPr>
            <a:spLocks noGrp="1"/>
          </p:cNvSpPr>
          <p:nvPr>
            <p:ph type="dt" idx="15"/>
          </p:nvPr>
        </p:nvSpPr>
        <p:spPr/>
        <p:txBody>
          <a:bodyPr/>
          <a:lstStyle/>
          <a:p>
            <a:r>
              <a:rPr lang="en-IL"/>
              <a:t>August 2024</a:t>
            </a:r>
            <a:endParaRPr lang="en-GB" dirty="0"/>
          </a:p>
        </p:txBody>
      </p:sp>
      <p:graphicFrame>
        <p:nvGraphicFramePr>
          <p:cNvPr id="7" name="Table 6">
            <a:extLst>
              <a:ext uri="{FF2B5EF4-FFF2-40B4-BE49-F238E27FC236}">
                <a16:creationId xmlns:a16="http://schemas.microsoft.com/office/drawing/2014/main" id="{CDB5B960-B82F-066F-53F4-DE4C908A52D9}"/>
              </a:ext>
            </a:extLst>
          </p:cNvPr>
          <p:cNvGraphicFramePr>
            <a:graphicFrameLocks noGrp="1"/>
          </p:cNvGraphicFramePr>
          <p:nvPr>
            <p:extLst>
              <p:ext uri="{D42A27DB-BD31-4B8C-83A1-F6EECF244321}">
                <p14:modId xmlns:p14="http://schemas.microsoft.com/office/powerpoint/2010/main" val="3619108675"/>
              </p:ext>
            </p:extLst>
          </p:nvPr>
        </p:nvGraphicFramePr>
        <p:xfrm>
          <a:off x="335360" y="1526178"/>
          <a:ext cx="11665297" cy="5120640"/>
        </p:xfrm>
        <a:graphic>
          <a:graphicData uri="http://schemas.openxmlformats.org/drawingml/2006/table">
            <a:tbl>
              <a:tblPr firstRow="1" bandRow="1">
                <a:tableStyleId>{00A15C55-8517-42AA-B614-E9B94910E393}</a:tableStyleId>
              </a:tblPr>
              <a:tblGrid>
                <a:gridCol w="432048">
                  <a:extLst>
                    <a:ext uri="{9D8B030D-6E8A-4147-A177-3AD203B41FA5}">
                      <a16:colId xmlns:a16="http://schemas.microsoft.com/office/drawing/2014/main" val="3787194108"/>
                    </a:ext>
                  </a:extLst>
                </a:gridCol>
                <a:gridCol w="576064">
                  <a:extLst>
                    <a:ext uri="{9D8B030D-6E8A-4147-A177-3AD203B41FA5}">
                      <a16:colId xmlns:a16="http://schemas.microsoft.com/office/drawing/2014/main" val="3897945182"/>
                    </a:ext>
                  </a:extLst>
                </a:gridCol>
                <a:gridCol w="1944216">
                  <a:extLst>
                    <a:ext uri="{9D8B030D-6E8A-4147-A177-3AD203B41FA5}">
                      <a16:colId xmlns:a16="http://schemas.microsoft.com/office/drawing/2014/main" val="2737820215"/>
                    </a:ext>
                  </a:extLst>
                </a:gridCol>
                <a:gridCol w="4248472">
                  <a:extLst>
                    <a:ext uri="{9D8B030D-6E8A-4147-A177-3AD203B41FA5}">
                      <a16:colId xmlns:a16="http://schemas.microsoft.com/office/drawing/2014/main" val="2715466451"/>
                    </a:ext>
                  </a:extLst>
                </a:gridCol>
                <a:gridCol w="4464497">
                  <a:extLst>
                    <a:ext uri="{9D8B030D-6E8A-4147-A177-3AD203B41FA5}">
                      <a16:colId xmlns:a16="http://schemas.microsoft.com/office/drawing/2014/main" val="192838517"/>
                    </a:ext>
                  </a:extLst>
                </a:gridCol>
              </a:tblGrid>
              <a:tr h="358071">
                <a:tc>
                  <a:txBody>
                    <a:bodyPr/>
                    <a:lstStyle/>
                    <a:p>
                      <a:r>
                        <a:rPr lang="en-US" dirty="0"/>
                        <a:t>#</a:t>
                      </a:r>
                      <a:endParaRPr lang="en-IL" dirty="0"/>
                    </a:p>
                  </a:txBody>
                  <a:tcPr/>
                </a:tc>
                <a:tc>
                  <a:txBody>
                    <a:bodyPr/>
                    <a:lstStyle/>
                    <a:p>
                      <a:r>
                        <a:rPr lang="en-US" dirty="0"/>
                        <a:t>PV</a:t>
                      </a:r>
                      <a:endParaRPr lang="en-IL" dirty="0"/>
                    </a:p>
                  </a:txBody>
                  <a:tcPr/>
                </a:tc>
                <a:tc>
                  <a:txBody>
                    <a:bodyPr/>
                    <a:lstStyle/>
                    <a:p>
                      <a:r>
                        <a:rPr lang="en-US" dirty="0"/>
                        <a:t>Pros</a:t>
                      </a:r>
                      <a:endParaRPr lang="en-IL" dirty="0"/>
                    </a:p>
                  </a:txBody>
                  <a:tcPr/>
                </a:tc>
                <a:tc>
                  <a:txBody>
                    <a:bodyPr/>
                    <a:lstStyle/>
                    <a:p>
                      <a:r>
                        <a:rPr lang="en-US" dirty="0"/>
                        <a:t>Cons</a:t>
                      </a:r>
                      <a:endParaRPr lang="en-IL" dirty="0"/>
                    </a:p>
                  </a:txBody>
                  <a:tcPr/>
                </a:tc>
                <a:tc>
                  <a:txBody>
                    <a:bodyPr/>
                    <a:lstStyle/>
                    <a:p>
                      <a:r>
                        <a:rPr lang="en-US" dirty="0"/>
                        <a:t>Comment</a:t>
                      </a:r>
                      <a:endParaRPr lang="en-IL" dirty="0"/>
                    </a:p>
                  </a:txBody>
                  <a:tcPr/>
                </a:tc>
                <a:extLst>
                  <a:ext uri="{0D108BD9-81ED-4DB2-BD59-A6C34878D82A}">
                    <a16:rowId xmlns:a16="http://schemas.microsoft.com/office/drawing/2014/main" val="1127873556"/>
                  </a:ext>
                </a:extLst>
              </a:tr>
              <a:tr h="1412666">
                <a:tc>
                  <a:txBody>
                    <a:bodyPr/>
                    <a:lstStyle/>
                    <a:p>
                      <a:r>
                        <a:rPr lang="en-US" dirty="0"/>
                        <a:t>1</a:t>
                      </a:r>
                      <a:endParaRPr lang="en-IL" dirty="0"/>
                    </a:p>
                  </a:txBody>
                  <a:tcPr/>
                </a:tc>
                <a:tc>
                  <a:txBody>
                    <a:bodyPr/>
                    <a:lstStyle/>
                    <a:p>
                      <a:r>
                        <a:rPr lang="en-US" dirty="0"/>
                        <a:t>0</a:t>
                      </a:r>
                      <a:endParaRPr lang="en-IL" dirty="0"/>
                    </a:p>
                  </a:txBody>
                  <a:tcPr/>
                </a:tc>
                <a:tc>
                  <a:txBody>
                    <a:bodyPr/>
                    <a:lstStyle/>
                    <a:p>
                      <a:endParaRPr lang="en-IL"/>
                    </a:p>
                  </a:txBody>
                  <a:tcPr/>
                </a:tc>
                <a:tc>
                  <a:txBody>
                    <a:bodyPr/>
                    <a:lstStyle/>
                    <a:p>
                      <a:r>
                        <a:rPr lang="en-US" sz="1800" b="0" i="0" u="none" strike="noStrike" kern="1200" baseline="0" dirty="0">
                          <a:solidFill>
                            <a:schemeClr val="dk1"/>
                          </a:solidFill>
                          <a:latin typeface="+mn-lt"/>
                          <a:ea typeface="+mn-ea"/>
                          <a:cs typeface="+mn-cs"/>
                        </a:rPr>
                        <a:t>The first three fields Frame Control(16bit), Duration/ID(16bit), and Address 1(48bit) and the last field (FCS) (32bit) are present in all these frames, including reserved types and subtypes. (112bit)</a:t>
                      </a:r>
                      <a:endParaRPr lang="en-IL" dirty="0"/>
                    </a:p>
                  </a:txBody>
                  <a:tcPr/>
                </a:tc>
                <a:tc rowSpan="2">
                  <a:txBody>
                    <a:bodyPr/>
                    <a:lstStyle/>
                    <a:p>
                      <a:endParaRPr lang="en-US" dirty="0"/>
                    </a:p>
                    <a:p>
                      <a:endParaRPr lang="en-US" dirty="0"/>
                    </a:p>
                    <a:p>
                      <a:endParaRPr lang="en-US" dirty="0"/>
                    </a:p>
                    <a:p>
                      <a:r>
                        <a:rPr lang="en-US" dirty="0"/>
                        <a:t>Not all fields are required for AMP IoT RF powered devices. Fields that can be used for AMP IoT RF powered devices may be shorter.</a:t>
                      </a:r>
                      <a:endParaRPr lang="en-IL" dirty="0"/>
                    </a:p>
                  </a:txBody>
                  <a:tcPr/>
                </a:tc>
                <a:extLst>
                  <a:ext uri="{0D108BD9-81ED-4DB2-BD59-A6C34878D82A}">
                    <a16:rowId xmlns:a16="http://schemas.microsoft.com/office/drawing/2014/main" val="3006652513"/>
                  </a:ext>
                </a:extLst>
              </a:tr>
              <a:tr h="1147791">
                <a:tc>
                  <a:txBody>
                    <a:bodyPr/>
                    <a:lstStyle/>
                    <a:p>
                      <a:r>
                        <a:rPr lang="en-US" dirty="0"/>
                        <a:t>2</a:t>
                      </a:r>
                      <a:endParaRPr lang="en-IL" dirty="0"/>
                    </a:p>
                  </a:txBody>
                  <a:tcPr/>
                </a:tc>
                <a:tc>
                  <a:txBody>
                    <a:bodyPr/>
                    <a:lstStyle/>
                    <a:p>
                      <a:r>
                        <a:rPr lang="en-US" dirty="0"/>
                        <a:t>1</a:t>
                      </a:r>
                      <a:endParaRPr lang="en-IL" dirty="0"/>
                    </a:p>
                  </a:txBody>
                  <a:tcPr/>
                </a:tc>
                <a:tc>
                  <a:txBody>
                    <a:bodyPr/>
                    <a:lstStyle/>
                    <a:p>
                      <a:endParaRPr lang="en-IL"/>
                    </a:p>
                  </a:txBody>
                  <a:tcPr/>
                </a:tc>
                <a:tc>
                  <a:txBody>
                    <a:bodyPr/>
                    <a:lstStyle/>
                    <a:p>
                      <a:r>
                        <a:rPr lang="en-US" sz="1800" b="0" i="0" u="none" strike="noStrike" kern="1200" baseline="0" dirty="0">
                          <a:solidFill>
                            <a:schemeClr val="dk1"/>
                          </a:solidFill>
                          <a:latin typeface="+mn-lt"/>
                          <a:ea typeface="+mn-ea"/>
                          <a:cs typeface="+mn-cs"/>
                        </a:rPr>
                        <a:t>The first three fields Frame Control (16bit), A1(16bit) and A2 (16bit) and the last field FCS (32bit) are always present in PV1 frames (80bit)</a:t>
                      </a:r>
                      <a:endParaRPr lang="en-IL" dirty="0"/>
                    </a:p>
                  </a:txBody>
                  <a:tcPr/>
                </a:tc>
                <a:tc vMerge="1">
                  <a:txBody>
                    <a:bodyPr/>
                    <a:lstStyle/>
                    <a:p>
                      <a:endParaRPr dirty="0"/>
                    </a:p>
                  </a:txBody>
                  <a:tcPr/>
                </a:tc>
                <a:extLst>
                  <a:ext uri="{0D108BD9-81ED-4DB2-BD59-A6C34878D82A}">
                    <a16:rowId xmlns:a16="http://schemas.microsoft.com/office/drawing/2014/main" val="1769251596"/>
                  </a:ext>
                </a:extLst>
              </a:tr>
              <a:tr h="1147791">
                <a:tc>
                  <a:txBody>
                    <a:bodyPr/>
                    <a:lstStyle/>
                    <a:p>
                      <a:r>
                        <a:rPr lang="en-US" dirty="0"/>
                        <a:t>3</a:t>
                      </a:r>
                      <a:endParaRPr lang="en-IL" dirty="0"/>
                    </a:p>
                  </a:txBody>
                  <a:tcPr>
                    <a:solidFill>
                      <a:schemeClr val="accent1">
                        <a:lumMod val="40000"/>
                        <a:lumOff val="60000"/>
                      </a:schemeClr>
                    </a:solidFill>
                  </a:tcPr>
                </a:tc>
                <a:tc>
                  <a:txBody>
                    <a:bodyPr/>
                    <a:lstStyle/>
                    <a:p>
                      <a:r>
                        <a:rPr lang="en-US" dirty="0"/>
                        <a:t>NA</a:t>
                      </a:r>
                      <a:endParaRPr lang="en-IL" dirty="0"/>
                    </a:p>
                  </a:txBody>
                  <a:tcPr>
                    <a:solidFill>
                      <a:schemeClr val="accent1">
                        <a:lumMod val="40000"/>
                        <a:lumOff val="60000"/>
                      </a:schemeClr>
                    </a:solidFill>
                  </a:tcPr>
                </a:tc>
                <a:tc>
                  <a:txBody>
                    <a:bodyPr/>
                    <a:lstStyle/>
                    <a:p>
                      <a:r>
                        <a:rPr lang="en-US" dirty="0"/>
                        <a:t>The shortest frame is 48 bit long</a:t>
                      </a:r>
                      <a:endParaRPr lang="en-IL" dirty="0"/>
                    </a:p>
                  </a:txBody>
                  <a:tcPr>
                    <a:solidFill>
                      <a:schemeClr val="accent1">
                        <a:lumMod val="40000"/>
                        <a:lumOff val="60000"/>
                      </a:schemeClr>
                    </a:solidFill>
                  </a:tcPr>
                </a:tc>
                <a:tc>
                  <a:txBody>
                    <a:bodyPr/>
                    <a:lstStyle/>
                    <a:p>
                      <a:endParaRPr lang="en-IL" dirty="0"/>
                    </a:p>
                  </a:txBody>
                  <a:tcPr>
                    <a:solidFill>
                      <a:schemeClr val="accent1">
                        <a:lumMod val="40000"/>
                        <a:lumOff val="60000"/>
                      </a:schemeClr>
                    </a:solidFill>
                  </a:tcPr>
                </a:tc>
                <a:tc>
                  <a:txBody>
                    <a:bodyPr/>
                    <a:lstStyle/>
                    <a:p>
                      <a:r>
                        <a:rPr lang="nn-NO" sz="1800" b="1" i="0" u="none" strike="noStrike" kern="1200" baseline="0" dirty="0">
                          <a:solidFill>
                            <a:schemeClr val="dk1"/>
                          </a:solidFill>
                          <a:latin typeface="+mn-lt"/>
                          <a:ea typeface="+mn-ea"/>
                          <a:cs typeface="+mn-cs"/>
                        </a:rPr>
                        <a:t>9.9 MAC frame format for WUR frames</a:t>
                      </a:r>
                    </a:p>
                    <a:p>
                      <a:r>
                        <a:rPr lang="en-US" sz="1800" b="0" i="0" u="none" strike="noStrike" kern="1200" baseline="0" dirty="0">
                          <a:solidFill>
                            <a:schemeClr val="dk1"/>
                          </a:solidFill>
                          <a:latin typeface="+mn-lt"/>
                          <a:ea typeface="+mn-ea"/>
                          <a:cs typeface="+mn-cs"/>
                        </a:rPr>
                        <a:t>WUR PHY-dependent MAC frame format, three types are reserved and can be used for AMP IoT</a:t>
                      </a:r>
                      <a:endParaRPr lang="en-IL" b="0" dirty="0"/>
                    </a:p>
                  </a:txBody>
                  <a:tcPr>
                    <a:solidFill>
                      <a:schemeClr val="accent1">
                        <a:lumMod val="40000"/>
                        <a:lumOff val="60000"/>
                      </a:schemeClr>
                    </a:solidFill>
                  </a:tcPr>
                </a:tc>
                <a:extLst>
                  <a:ext uri="{0D108BD9-81ED-4DB2-BD59-A6C34878D82A}">
                    <a16:rowId xmlns:a16="http://schemas.microsoft.com/office/drawing/2014/main" val="1285275131"/>
                  </a:ext>
                </a:extLst>
              </a:tr>
              <a:tr h="882916">
                <a:tc>
                  <a:txBody>
                    <a:bodyPr/>
                    <a:lstStyle/>
                    <a:p>
                      <a:r>
                        <a:rPr lang="en-US" dirty="0"/>
                        <a:t>4</a:t>
                      </a:r>
                      <a:endParaRPr lang="en-IL" dirty="0"/>
                    </a:p>
                  </a:txBody>
                  <a:tcPr>
                    <a:solidFill>
                      <a:schemeClr val="accent1">
                        <a:lumMod val="40000"/>
                        <a:lumOff val="60000"/>
                      </a:schemeClr>
                    </a:solidFill>
                  </a:tcPr>
                </a:tc>
                <a:tc>
                  <a:txBody>
                    <a:bodyPr/>
                    <a:lstStyle/>
                    <a:p>
                      <a:r>
                        <a:rPr lang="en-US" dirty="0"/>
                        <a:t>NA</a:t>
                      </a:r>
                      <a:endParaRPr lang="en-IL" dirty="0"/>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Frame formats optimized for AMP IoT</a:t>
                      </a:r>
                      <a:endParaRPr lang="en-IL" dirty="0"/>
                    </a:p>
                  </a:txBody>
                  <a:tcPr>
                    <a:solidFill>
                      <a:schemeClr val="accent1">
                        <a:lumMod val="40000"/>
                        <a:lumOff val="60000"/>
                      </a:schemeClr>
                    </a:solidFill>
                  </a:tcPr>
                </a:tc>
                <a:tc>
                  <a:txBody>
                    <a:bodyPr/>
                    <a:lstStyle/>
                    <a:p>
                      <a:r>
                        <a:rPr lang="en-US" dirty="0"/>
                        <a:t>Requires AMP IoT specific PPDU definition (PHY)</a:t>
                      </a:r>
                      <a:endParaRPr lang="en-IL" dirty="0"/>
                    </a:p>
                  </a:txBody>
                  <a:tcPr>
                    <a:solidFill>
                      <a:schemeClr val="accent1">
                        <a:lumMod val="40000"/>
                        <a:lumOff val="60000"/>
                      </a:schemeClr>
                    </a:solidFill>
                  </a:tcPr>
                </a:tc>
                <a:tc>
                  <a:txBody>
                    <a:bodyPr/>
                    <a:lstStyle/>
                    <a:p>
                      <a:r>
                        <a:rPr lang="en-US" b="0" dirty="0"/>
                        <a:t>PHY isolated MAC Frame formats</a:t>
                      </a:r>
                      <a:endParaRPr lang="en-IL" b="0" dirty="0"/>
                    </a:p>
                  </a:txBody>
                  <a:tcPr>
                    <a:solidFill>
                      <a:schemeClr val="accent1">
                        <a:lumMod val="40000"/>
                        <a:lumOff val="60000"/>
                      </a:schemeClr>
                    </a:solidFill>
                  </a:tcPr>
                </a:tc>
                <a:extLst>
                  <a:ext uri="{0D108BD9-81ED-4DB2-BD59-A6C34878D82A}">
                    <a16:rowId xmlns:a16="http://schemas.microsoft.com/office/drawing/2014/main" val="1999532930"/>
                  </a:ext>
                </a:extLst>
              </a:tr>
            </a:tbl>
          </a:graphicData>
        </a:graphic>
      </p:graphicFrame>
    </p:spTree>
    <p:extLst>
      <p:ext uri="{BB962C8B-B14F-4D97-AF65-F5344CB8AC3E}">
        <p14:creationId xmlns:p14="http://schemas.microsoft.com/office/powerpoint/2010/main" val="1103299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8994D-5BB7-F206-0758-D445BFD3824F}"/>
              </a:ext>
            </a:extLst>
          </p:cNvPr>
          <p:cNvSpPr>
            <a:spLocks noGrp="1"/>
          </p:cNvSpPr>
          <p:nvPr>
            <p:ph type="ctrTitle"/>
          </p:nvPr>
        </p:nvSpPr>
        <p:spPr>
          <a:xfrm>
            <a:off x="2797370" y="719139"/>
            <a:ext cx="6696744" cy="794517"/>
          </a:xfrm>
        </p:spPr>
        <p:txBody>
          <a:bodyPr/>
          <a:lstStyle/>
          <a:p>
            <a:r>
              <a:rPr lang="en-US" dirty="0"/>
              <a:t>Recommendation 2</a:t>
            </a:r>
            <a:endParaRPr lang="en-IL" dirty="0"/>
          </a:p>
        </p:txBody>
      </p:sp>
      <p:sp>
        <p:nvSpPr>
          <p:cNvPr id="3" name="Subtitle 2">
            <a:extLst>
              <a:ext uri="{FF2B5EF4-FFF2-40B4-BE49-F238E27FC236}">
                <a16:creationId xmlns:a16="http://schemas.microsoft.com/office/drawing/2014/main" id="{CAD37D57-71AB-DAAB-E90C-A8293AA7A143}"/>
              </a:ext>
            </a:extLst>
          </p:cNvPr>
          <p:cNvSpPr>
            <a:spLocks noGrp="1"/>
          </p:cNvSpPr>
          <p:nvPr>
            <p:ph type="subTitle" idx="1"/>
          </p:nvPr>
        </p:nvSpPr>
        <p:spPr>
          <a:xfrm>
            <a:off x="983432" y="1916831"/>
            <a:ext cx="10225136" cy="3651351"/>
          </a:xfrm>
        </p:spPr>
        <p:txBody>
          <a:bodyPr/>
          <a:lstStyle/>
          <a:p>
            <a:pPr marL="342900" indent="-342900" algn="l">
              <a:buFont typeface="Arial" panose="020B0604020202020204" pitchFamily="34" charset="0"/>
              <a:buChar char="•"/>
            </a:pPr>
            <a:r>
              <a:rPr lang="en-US" dirty="0"/>
              <a:t>Using the PV0 and PV1 frame formats for frames that do not contain data introduces significant overhead when used to communicate with AMP-only IoT STAs. Shorter frame control and FCS fields and using only one identifier field may be appropriate to save transmit power.</a:t>
            </a:r>
          </a:p>
          <a:p>
            <a:pPr marL="342900" indent="-342900" algn="l">
              <a:buFont typeface="Arial" panose="020B0604020202020204" pitchFamily="34" charset="0"/>
              <a:buChar char="•"/>
            </a:pPr>
            <a:r>
              <a:rPr lang="en-US" dirty="0"/>
              <a:t>Options 3 and 4 are the frame formats most suitable for communicating with AMP-only IoT devices, while still providing greater flexibility to construct optimal frame formats</a:t>
            </a:r>
          </a:p>
          <a:p>
            <a:pPr lvl="1" algn="l"/>
            <a:r>
              <a:rPr lang="en-US" dirty="0"/>
              <a:t>NOTE: The PPDU format allows legacy devices to ignore AMP-only IoT PPDUs and not erroneously decode the PPDU payload.</a:t>
            </a:r>
            <a:endParaRPr lang="en-IL" dirty="0"/>
          </a:p>
        </p:txBody>
      </p:sp>
      <p:sp>
        <p:nvSpPr>
          <p:cNvPr id="4" name="Date Placeholder 3">
            <a:extLst>
              <a:ext uri="{FF2B5EF4-FFF2-40B4-BE49-F238E27FC236}">
                <a16:creationId xmlns:a16="http://schemas.microsoft.com/office/drawing/2014/main" id="{2E9F8D37-0EA2-0EAD-3AA8-B42B83010249}"/>
              </a:ext>
            </a:extLst>
          </p:cNvPr>
          <p:cNvSpPr>
            <a:spLocks noGrp="1"/>
          </p:cNvSpPr>
          <p:nvPr>
            <p:ph type="dt" idx="10"/>
          </p:nvPr>
        </p:nvSpPr>
        <p:spPr/>
        <p:txBody>
          <a:bodyPr/>
          <a:lstStyle/>
          <a:p>
            <a:r>
              <a:rPr lang="en-IL"/>
              <a:t>August 2024</a:t>
            </a:r>
            <a:endParaRPr lang="en-GB" dirty="0"/>
          </a:p>
        </p:txBody>
      </p:sp>
      <p:sp>
        <p:nvSpPr>
          <p:cNvPr id="5" name="Footer Placeholder 4">
            <a:extLst>
              <a:ext uri="{FF2B5EF4-FFF2-40B4-BE49-F238E27FC236}">
                <a16:creationId xmlns:a16="http://schemas.microsoft.com/office/drawing/2014/main" id="{FACFFDE7-0F4B-B59C-F45C-C0B2810B1609}"/>
              </a:ext>
            </a:extLst>
          </p:cNvPr>
          <p:cNvSpPr>
            <a:spLocks noGrp="1"/>
          </p:cNvSpPr>
          <p:nvPr>
            <p:ph type="ftr" idx="11"/>
          </p:nvPr>
        </p:nvSpPr>
        <p:spPr/>
        <p:txBody>
          <a:bodyPr/>
          <a:lstStyle/>
          <a:p>
            <a:r>
              <a:rPr lang="en-GB"/>
              <a:t>Solomon Trainin, Wiliot</a:t>
            </a:r>
          </a:p>
        </p:txBody>
      </p:sp>
      <p:sp>
        <p:nvSpPr>
          <p:cNvPr id="6" name="Slide Number Placeholder 5">
            <a:extLst>
              <a:ext uri="{FF2B5EF4-FFF2-40B4-BE49-F238E27FC236}">
                <a16:creationId xmlns:a16="http://schemas.microsoft.com/office/drawing/2014/main" id="{6A3D4C3D-47BB-9AAB-F13A-85C91B3D4C97}"/>
              </a:ext>
            </a:extLst>
          </p:cNvPr>
          <p:cNvSpPr>
            <a:spLocks noGrp="1"/>
          </p:cNvSpPr>
          <p:nvPr>
            <p:ph type="sldNum" idx="12"/>
          </p:nvPr>
        </p:nvSpPr>
        <p:spPr/>
        <p:txBody>
          <a:bodyPr/>
          <a:lstStyle/>
          <a:p>
            <a:r>
              <a:rPr lang="en-GB"/>
              <a:t>Slide </a:t>
            </a:r>
            <a:fld id="{DE40C9FC-4879-4F20-9ECA-A574A90476B7}" type="slidenum">
              <a:rPr lang="en-GB" smtClean="0"/>
              <a:pPr/>
              <a:t>12</a:t>
            </a:fld>
            <a:endParaRPr lang="en-GB"/>
          </a:p>
        </p:txBody>
      </p:sp>
    </p:spTree>
    <p:extLst>
      <p:ext uri="{BB962C8B-B14F-4D97-AF65-F5344CB8AC3E}">
        <p14:creationId xmlns:p14="http://schemas.microsoft.com/office/powerpoint/2010/main" val="2643982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A6725-7229-3433-FF8F-B1013DBAC15A}"/>
              </a:ext>
            </a:extLst>
          </p:cNvPr>
          <p:cNvSpPr>
            <a:spLocks noGrp="1"/>
          </p:cNvSpPr>
          <p:nvPr>
            <p:ph type="title"/>
          </p:nvPr>
        </p:nvSpPr>
        <p:spPr>
          <a:xfrm>
            <a:off x="839416" y="2492896"/>
            <a:ext cx="10361084" cy="1065213"/>
          </a:xfrm>
        </p:spPr>
        <p:txBody>
          <a:bodyPr/>
          <a:lstStyle/>
          <a:p>
            <a:r>
              <a:rPr lang="en-US" dirty="0"/>
              <a:t>Access of AMP-only IoT devices to the distribution system</a:t>
            </a:r>
            <a:endParaRPr lang="en-IL" dirty="0"/>
          </a:p>
        </p:txBody>
      </p:sp>
      <p:sp>
        <p:nvSpPr>
          <p:cNvPr id="4" name="Slide Number Placeholder 3">
            <a:extLst>
              <a:ext uri="{FF2B5EF4-FFF2-40B4-BE49-F238E27FC236}">
                <a16:creationId xmlns:a16="http://schemas.microsoft.com/office/drawing/2014/main" id="{C006D307-69E1-8988-AA80-3DE87AFF64D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732FF85-DCEB-FB93-E118-DBDF7A0F618C}"/>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717087D8-A657-071C-A4B2-72FC9B3C44A0}"/>
              </a:ext>
            </a:extLst>
          </p:cNvPr>
          <p:cNvSpPr>
            <a:spLocks noGrp="1"/>
          </p:cNvSpPr>
          <p:nvPr>
            <p:ph type="dt" idx="15"/>
          </p:nvPr>
        </p:nvSpPr>
        <p:spPr/>
        <p:txBody>
          <a:bodyPr/>
          <a:lstStyle/>
          <a:p>
            <a:r>
              <a:rPr lang="en-IL"/>
              <a:t>August 2024</a:t>
            </a:r>
            <a:endParaRPr lang="en-GB" dirty="0"/>
          </a:p>
        </p:txBody>
      </p:sp>
    </p:spTree>
    <p:extLst>
      <p:ext uri="{BB962C8B-B14F-4D97-AF65-F5344CB8AC3E}">
        <p14:creationId xmlns:p14="http://schemas.microsoft.com/office/powerpoint/2010/main" val="3222660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682A2-DD14-900A-CE2E-35A5CE94D050}"/>
              </a:ext>
            </a:extLst>
          </p:cNvPr>
          <p:cNvSpPr>
            <a:spLocks noGrp="1"/>
          </p:cNvSpPr>
          <p:nvPr>
            <p:ph type="title"/>
          </p:nvPr>
        </p:nvSpPr>
        <p:spPr>
          <a:xfrm>
            <a:off x="119337" y="685801"/>
            <a:ext cx="11737304" cy="438943"/>
          </a:xfrm>
        </p:spPr>
        <p:txBody>
          <a:bodyPr wrap="square" anchor="ctr">
            <a:noAutofit/>
          </a:bodyPr>
          <a:lstStyle/>
          <a:p>
            <a:r>
              <a:rPr lang="en-US" sz="2800" dirty="0"/>
              <a:t>Association with AP is a big overhead for an AMP-only IoT device</a:t>
            </a:r>
            <a:endParaRPr lang="en-IL" sz="2800" dirty="0"/>
          </a:p>
        </p:txBody>
      </p:sp>
      <p:pic>
        <p:nvPicPr>
          <p:cNvPr id="8" name="Picture 7">
            <a:extLst>
              <a:ext uri="{FF2B5EF4-FFF2-40B4-BE49-F238E27FC236}">
                <a16:creationId xmlns:a16="http://schemas.microsoft.com/office/drawing/2014/main" id="{FEFE5F1A-C7BC-8AC4-5D4C-AC4748754838}"/>
              </a:ext>
            </a:extLst>
          </p:cNvPr>
          <p:cNvPicPr>
            <a:picLocks noChangeAspect="1"/>
          </p:cNvPicPr>
          <p:nvPr/>
        </p:nvPicPr>
        <p:blipFill>
          <a:blip r:embed="rId2"/>
          <a:stretch>
            <a:fillRect/>
          </a:stretch>
        </p:blipFill>
        <p:spPr>
          <a:xfrm>
            <a:off x="6677841" y="1677136"/>
            <a:ext cx="4711943" cy="4536852"/>
          </a:xfrm>
          <a:prstGeom prst="rect">
            <a:avLst/>
          </a:prstGeom>
          <a:noFill/>
          <a:ln>
            <a:solidFill>
              <a:schemeClr val="tx1"/>
            </a:solidFill>
          </a:ln>
        </p:spPr>
      </p:pic>
      <p:sp>
        <p:nvSpPr>
          <p:cNvPr id="6" name="Date Placeholder 5">
            <a:extLst>
              <a:ext uri="{FF2B5EF4-FFF2-40B4-BE49-F238E27FC236}">
                <a16:creationId xmlns:a16="http://schemas.microsoft.com/office/drawing/2014/main" id="{B5832780-F60A-E6CF-4FA4-DB0480871C5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IL"/>
              <a:t>August 2024</a:t>
            </a:r>
            <a:endParaRPr lang="en-GB"/>
          </a:p>
        </p:txBody>
      </p:sp>
      <p:sp>
        <p:nvSpPr>
          <p:cNvPr id="5" name="Footer Placeholder 4">
            <a:extLst>
              <a:ext uri="{FF2B5EF4-FFF2-40B4-BE49-F238E27FC236}">
                <a16:creationId xmlns:a16="http://schemas.microsoft.com/office/drawing/2014/main" id="{59349C0A-67CD-D84F-DD59-11447E04899B}"/>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4" name="Slide Number Placeholder 3">
            <a:extLst>
              <a:ext uri="{FF2B5EF4-FFF2-40B4-BE49-F238E27FC236}">
                <a16:creationId xmlns:a16="http://schemas.microsoft.com/office/drawing/2014/main" id="{3CEA4B01-B30E-64A8-1CC1-2A42F71DF2E8}"/>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14</a:t>
            </a:fld>
            <a:endParaRPr lang="en-GB"/>
          </a:p>
        </p:txBody>
      </p:sp>
      <p:sp>
        <p:nvSpPr>
          <p:cNvPr id="7" name="TextBox 6">
            <a:extLst>
              <a:ext uri="{FF2B5EF4-FFF2-40B4-BE49-F238E27FC236}">
                <a16:creationId xmlns:a16="http://schemas.microsoft.com/office/drawing/2014/main" id="{DA834861-4312-660E-6CF3-6631C123B9C2}"/>
              </a:ext>
            </a:extLst>
          </p:cNvPr>
          <p:cNvSpPr txBox="1"/>
          <p:nvPr/>
        </p:nvSpPr>
        <p:spPr>
          <a:xfrm>
            <a:off x="1389014" y="3793020"/>
            <a:ext cx="5184576" cy="4320480"/>
          </a:xfrm>
          <a:prstGeom prst="rect">
            <a:avLst/>
          </a:prstGeom>
          <a:noFill/>
        </p:spPr>
        <p:txBody>
          <a:bodyPr wrap="square" rtlCol="0">
            <a:spAutoFit/>
          </a:bodyPr>
          <a:lstStyle/>
          <a:p>
            <a:endParaRPr lang="en-IL" dirty="0"/>
          </a:p>
        </p:txBody>
      </p:sp>
      <p:pic>
        <p:nvPicPr>
          <p:cNvPr id="11" name="Picture 10">
            <a:extLst>
              <a:ext uri="{FF2B5EF4-FFF2-40B4-BE49-F238E27FC236}">
                <a16:creationId xmlns:a16="http://schemas.microsoft.com/office/drawing/2014/main" id="{E90550DF-1E0A-B9DB-758E-C7727B6A7909}"/>
              </a:ext>
            </a:extLst>
          </p:cNvPr>
          <p:cNvPicPr>
            <a:picLocks noChangeAspect="1"/>
          </p:cNvPicPr>
          <p:nvPr/>
        </p:nvPicPr>
        <p:blipFill>
          <a:blip r:embed="rId3"/>
          <a:stretch>
            <a:fillRect/>
          </a:stretch>
        </p:blipFill>
        <p:spPr>
          <a:xfrm>
            <a:off x="1275289" y="1204121"/>
            <a:ext cx="4578215" cy="5162410"/>
          </a:xfrm>
          <a:prstGeom prst="rect">
            <a:avLst/>
          </a:prstGeom>
          <a:ln>
            <a:solidFill>
              <a:schemeClr val="tx1"/>
            </a:solidFill>
          </a:ln>
        </p:spPr>
      </p:pic>
    </p:spTree>
    <p:extLst>
      <p:ext uri="{BB962C8B-B14F-4D97-AF65-F5344CB8AC3E}">
        <p14:creationId xmlns:p14="http://schemas.microsoft.com/office/powerpoint/2010/main" val="3303315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7121C-287A-6D6B-856E-A542534D85EC}"/>
              </a:ext>
            </a:extLst>
          </p:cNvPr>
          <p:cNvSpPr>
            <a:spLocks noGrp="1"/>
          </p:cNvSpPr>
          <p:nvPr>
            <p:ph type="title"/>
          </p:nvPr>
        </p:nvSpPr>
        <p:spPr>
          <a:xfrm>
            <a:off x="915458" y="744793"/>
            <a:ext cx="10361084" cy="664085"/>
          </a:xfrm>
        </p:spPr>
        <p:txBody>
          <a:bodyPr/>
          <a:lstStyle/>
          <a:p>
            <a:r>
              <a:rPr lang="en-US" sz="2800" dirty="0"/>
              <a:t>Overhead of the management frame exchange</a:t>
            </a:r>
            <a:br>
              <a:rPr lang="en-US" sz="2800" dirty="0"/>
            </a:br>
            <a:r>
              <a:rPr lang="en-US" sz="2800" dirty="0"/>
              <a:t>(Example of an Association Request frame)</a:t>
            </a:r>
            <a:endParaRPr lang="en-IL" sz="2800" dirty="0"/>
          </a:p>
        </p:txBody>
      </p:sp>
      <p:pic>
        <p:nvPicPr>
          <p:cNvPr id="8" name="Content Placeholder 7">
            <a:extLst>
              <a:ext uri="{FF2B5EF4-FFF2-40B4-BE49-F238E27FC236}">
                <a16:creationId xmlns:a16="http://schemas.microsoft.com/office/drawing/2014/main" id="{D417A0BD-F90E-645E-4305-1C47BFF71A53}"/>
              </a:ext>
            </a:extLst>
          </p:cNvPr>
          <p:cNvPicPr>
            <a:picLocks noGrp="1" noChangeAspect="1"/>
          </p:cNvPicPr>
          <p:nvPr>
            <p:ph idx="1"/>
          </p:nvPr>
        </p:nvPicPr>
        <p:blipFill>
          <a:blip r:embed="rId2"/>
          <a:stretch>
            <a:fillRect/>
          </a:stretch>
        </p:blipFill>
        <p:spPr>
          <a:xfrm>
            <a:off x="499587" y="1512450"/>
            <a:ext cx="8767183" cy="1950079"/>
          </a:xfrm>
        </p:spPr>
      </p:pic>
      <p:sp>
        <p:nvSpPr>
          <p:cNvPr id="4" name="Slide Number Placeholder 3">
            <a:extLst>
              <a:ext uri="{FF2B5EF4-FFF2-40B4-BE49-F238E27FC236}">
                <a16:creationId xmlns:a16="http://schemas.microsoft.com/office/drawing/2014/main" id="{D65945C0-3295-5C93-4EC9-8015893282A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5066291C-A1CB-D611-32DA-EB0FAADDF49A}"/>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AA2D6608-7F8F-A302-7BAA-80FF5F5061C6}"/>
              </a:ext>
            </a:extLst>
          </p:cNvPr>
          <p:cNvSpPr>
            <a:spLocks noGrp="1"/>
          </p:cNvSpPr>
          <p:nvPr>
            <p:ph type="dt" idx="15"/>
          </p:nvPr>
        </p:nvSpPr>
        <p:spPr/>
        <p:txBody>
          <a:bodyPr/>
          <a:lstStyle/>
          <a:p>
            <a:r>
              <a:rPr lang="en-IL"/>
              <a:t>August 2024</a:t>
            </a:r>
            <a:endParaRPr lang="en-GB" dirty="0"/>
          </a:p>
        </p:txBody>
      </p:sp>
      <p:sp>
        <p:nvSpPr>
          <p:cNvPr id="10" name="TextBox 9">
            <a:extLst>
              <a:ext uri="{FF2B5EF4-FFF2-40B4-BE49-F238E27FC236}">
                <a16:creationId xmlns:a16="http://schemas.microsoft.com/office/drawing/2014/main" id="{6325D9C6-D6DD-6ED3-ACBC-691CA0861476}"/>
              </a:ext>
            </a:extLst>
          </p:cNvPr>
          <p:cNvSpPr txBox="1"/>
          <p:nvPr/>
        </p:nvSpPr>
        <p:spPr>
          <a:xfrm>
            <a:off x="1343472" y="3515246"/>
            <a:ext cx="6097772" cy="369332"/>
          </a:xfrm>
          <a:prstGeom prst="rect">
            <a:avLst/>
          </a:prstGeom>
          <a:noFill/>
        </p:spPr>
        <p:txBody>
          <a:bodyPr wrap="square">
            <a:spAutoFit/>
          </a:bodyPr>
          <a:lstStyle/>
          <a:p>
            <a:r>
              <a:rPr lang="en-US" sz="1800" b="1" i="0" u="none" strike="noStrike" baseline="0" dirty="0">
                <a:solidFill>
                  <a:schemeClr val="tx1"/>
                </a:solidFill>
                <a:latin typeface="Arial,Bold"/>
              </a:rPr>
              <a:t>Table 9-64—Association Request frame body</a:t>
            </a:r>
            <a:endParaRPr lang="en-IL" dirty="0">
              <a:solidFill>
                <a:schemeClr val="tx1"/>
              </a:solidFill>
            </a:endParaRPr>
          </a:p>
        </p:txBody>
      </p:sp>
      <p:graphicFrame>
        <p:nvGraphicFramePr>
          <p:cNvPr id="11" name="Table 10">
            <a:extLst>
              <a:ext uri="{FF2B5EF4-FFF2-40B4-BE49-F238E27FC236}">
                <a16:creationId xmlns:a16="http://schemas.microsoft.com/office/drawing/2014/main" id="{6B6698D1-D6D1-0479-0913-F3C7A937BC4D}"/>
              </a:ext>
            </a:extLst>
          </p:cNvPr>
          <p:cNvGraphicFramePr>
            <a:graphicFrameLocks noGrp="1"/>
          </p:cNvGraphicFramePr>
          <p:nvPr>
            <p:extLst>
              <p:ext uri="{D42A27DB-BD31-4B8C-83A1-F6EECF244321}">
                <p14:modId xmlns:p14="http://schemas.microsoft.com/office/powerpoint/2010/main" val="556545674"/>
              </p:ext>
            </p:extLst>
          </p:nvPr>
        </p:nvGraphicFramePr>
        <p:xfrm>
          <a:off x="929217" y="3991979"/>
          <a:ext cx="6006545" cy="2214880"/>
        </p:xfrm>
        <a:graphic>
          <a:graphicData uri="http://schemas.openxmlformats.org/drawingml/2006/table">
            <a:tbl>
              <a:tblPr firstRow="1" bandRow="1">
                <a:tableStyleId>{073A0DAA-6AF3-43AB-8588-CEC1D06C72B9}</a:tableStyleId>
              </a:tblPr>
              <a:tblGrid>
                <a:gridCol w="893977">
                  <a:extLst>
                    <a:ext uri="{9D8B030D-6E8A-4147-A177-3AD203B41FA5}">
                      <a16:colId xmlns:a16="http://schemas.microsoft.com/office/drawing/2014/main" val="1464382842"/>
                    </a:ext>
                  </a:extLst>
                </a:gridCol>
                <a:gridCol w="3528392">
                  <a:extLst>
                    <a:ext uri="{9D8B030D-6E8A-4147-A177-3AD203B41FA5}">
                      <a16:colId xmlns:a16="http://schemas.microsoft.com/office/drawing/2014/main" val="3269148011"/>
                    </a:ext>
                  </a:extLst>
                </a:gridCol>
                <a:gridCol w="1584176">
                  <a:extLst>
                    <a:ext uri="{9D8B030D-6E8A-4147-A177-3AD203B41FA5}">
                      <a16:colId xmlns:a16="http://schemas.microsoft.com/office/drawing/2014/main" val="1027751872"/>
                    </a:ext>
                  </a:extLst>
                </a:gridCol>
              </a:tblGrid>
              <a:tr h="370840">
                <a:tc>
                  <a:txBody>
                    <a:bodyPr/>
                    <a:lstStyle/>
                    <a:p>
                      <a:r>
                        <a:rPr lang="en-US" dirty="0"/>
                        <a:t>Order</a:t>
                      </a:r>
                      <a:endParaRPr lang="en-IL" dirty="0"/>
                    </a:p>
                  </a:txBody>
                  <a:tcPr/>
                </a:tc>
                <a:tc>
                  <a:txBody>
                    <a:bodyPr/>
                    <a:lstStyle/>
                    <a:p>
                      <a:r>
                        <a:rPr lang="en-US" dirty="0"/>
                        <a:t>Information </a:t>
                      </a:r>
                      <a:endParaRPr lang="en-IL" dirty="0"/>
                    </a:p>
                  </a:txBody>
                  <a:tcPr/>
                </a:tc>
                <a:tc>
                  <a:txBody>
                    <a:bodyPr/>
                    <a:lstStyle/>
                    <a:p>
                      <a:r>
                        <a:rPr lang="en-US" dirty="0"/>
                        <a:t>Size (octet)</a:t>
                      </a:r>
                      <a:endParaRPr lang="en-IL" dirty="0"/>
                    </a:p>
                  </a:txBody>
                  <a:tcPr/>
                </a:tc>
                <a:extLst>
                  <a:ext uri="{0D108BD9-81ED-4DB2-BD59-A6C34878D82A}">
                    <a16:rowId xmlns:a16="http://schemas.microsoft.com/office/drawing/2014/main" val="915027341"/>
                  </a:ext>
                </a:extLst>
              </a:tr>
              <a:tr h="370840">
                <a:tc>
                  <a:txBody>
                    <a:bodyPr/>
                    <a:lstStyle/>
                    <a:p>
                      <a:pPr algn="ctr"/>
                      <a:r>
                        <a:rPr lang="en-US" sz="1800" b="0" i="0" u="none" strike="noStrike" baseline="0" dirty="0">
                          <a:latin typeface="+mn-lt"/>
                        </a:rPr>
                        <a:t>1 </a:t>
                      </a:r>
                      <a:endParaRPr lang="en-IL" sz="1800" dirty="0">
                        <a:latin typeface="+mn-lt"/>
                      </a:endParaRPr>
                    </a:p>
                  </a:txBody>
                  <a:tcPr/>
                </a:tc>
                <a:tc>
                  <a:txBody>
                    <a:bodyPr/>
                    <a:lstStyle/>
                    <a:p>
                      <a:r>
                        <a:rPr lang="en-US" sz="1800" b="0" i="0" u="none" strike="noStrike" baseline="0" dirty="0">
                          <a:latin typeface="+mn-lt"/>
                        </a:rPr>
                        <a:t>Capability Information</a:t>
                      </a:r>
                      <a:endParaRPr lang="en-IL" sz="1800" dirty="0">
                        <a:latin typeface="+mn-lt"/>
                      </a:endParaRPr>
                    </a:p>
                  </a:txBody>
                  <a:tcPr/>
                </a:tc>
                <a:tc>
                  <a:txBody>
                    <a:bodyPr/>
                    <a:lstStyle/>
                    <a:p>
                      <a:r>
                        <a:rPr lang="en-US" sz="1800" dirty="0">
                          <a:latin typeface="+mn-lt"/>
                        </a:rPr>
                        <a:t>2</a:t>
                      </a:r>
                      <a:endParaRPr lang="en-IL" sz="1800" dirty="0">
                        <a:latin typeface="+mn-lt"/>
                      </a:endParaRPr>
                    </a:p>
                  </a:txBody>
                  <a:tcPr/>
                </a:tc>
                <a:extLst>
                  <a:ext uri="{0D108BD9-81ED-4DB2-BD59-A6C34878D82A}">
                    <a16:rowId xmlns:a16="http://schemas.microsoft.com/office/drawing/2014/main" val="3302132250"/>
                  </a:ext>
                </a:extLst>
              </a:tr>
              <a:tr h="370840">
                <a:tc>
                  <a:txBody>
                    <a:bodyPr/>
                    <a:lstStyle/>
                    <a:p>
                      <a:pPr algn="ctr"/>
                      <a:r>
                        <a:rPr lang="en-US" sz="1800" dirty="0">
                          <a:latin typeface="+mn-lt"/>
                        </a:rPr>
                        <a:t>2</a:t>
                      </a:r>
                      <a:endParaRPr lang="en-IL" sz="1800" dirty="0">
                        <a:latin typeface="+mn-lt"/>
                      </a:endParaRPr>
                    </a:p>
                  </a:txBody>
                  <a:tcPr/>
                </a:tc>
                <a:tc>
                  <a:txBody>
                    <a:bodyPr/>
                    <a:lstStyle/>
                    <a:p>
                      <a:r>
                        <a:rPr lang="en-US" sz="1800" b="0" i="0" u="none" strike="noStrike" kern="1200" baseline="0" dirty="0">
                          <a:solidFill>
                            <a:schemeClr val="dk1"/>
                          </a:solidFill>
                          <a:latin typeface="+mn-lt"/>
                          <a:ea typeface="+mn-ea"/>
                          <a:cs typeface="+mn-cs"/>
                        </a:rPr>
                        <a:t>Listen Interval</a:t>
                      </a:r>
                      <a:endParaRPr lang="en-IL" sz="1800" dirty="0">
                        <a:latin typeface="+mn-lt"/>
                      </a:endParaRPr>
                    </a:p>
                  </a:txBody>
                  <a:tcPr/>
                </a:tc>
                <a:tc>
                  <a:txBody>
                    <a:bodyPr/>
                    <a:lstStyle/>
                    <a:p>
                      <a:r>
                        <a:rPr lang="en-US" sz="1800" dirty="0">
                          <a:latin typeface="+mn-lt"/>
                        </a:rPr>
                        <a:t>2</a:t>
                      </a:r>
                      <a:endParaRPr lang="en-IL" sz="1800" dirty="0">
                        <a:latin typeface="+mn-lt"/>
                      </a:endParaRPr>
                    </a:p>
                  </a:txBody>
                  <a:tcPr/>
                </a:tc>
                <a:extLst>
                  <a:ext uri="{0D108BD9-81ED-4DB2-BD59-A6C34878D82A}">
                    <a16:rowId xmlns:a16="http://schemas.microsoft.com/office/drawing/2014/main" val="4216135469"/>
                  </a:ext>
                </a:extLst>
              </a:tr>
              <a:tr h="370840">
                <a:tc>
                  <a:txBody>
                    <a:bodyPr/>
                    <a:lstStyle/>
                    <a:p>
                      <a:pPr algn="ctr"/>
                      <a:r>
                        <a:rPr lang="en-US" sz="1800" dirty="0">
                          <a:latin typeface="+mn-lt"/>
                        </a:rPr>
                        <a:t>3</a:t>
                      </a:r>
                      <a:endParaRPr lang="en-IL" sz="1800" dirty="0">
                        <a:latin typeface="+mn-lt"/>
                      </a:endParaRPr>
                    </a:p>
                  </a:txBody>
                  <a:tcPr/>
                </a:tc>
                <a:tc>
                  <a:txBody>
                    <a:bodyPr/>
                    <a:lstStyle/>
                    <a:p>
                      <a:r>
                        <a:rPr lang="en-US" sz="1800" dirty="0">
                          <a:latin typeface="+mn-lt"/>
                        </a:rPr>
                        <a:t>SSID element </a:t>
                      </a:r>
                      <a:endParaRPr lang="en-IL" sz="1800" dirty="0">
                        <a:latin typeface="+mn-lt"/>
                      </a:endParaRPr>
                    </a:p>
                  </a:txBody>
                  <a:tcPr/>
                </a:tc>
                <a:tc>
                  <a:txBody>
                    <a:bodyPr/>
                    <a:lstStyle/>
                    <a:p>
                      <a:r>
                        <a:rPr lang="en-US" sz="1800" dirty="0">
                          <a:latin typeface="+mn-lt"/>
                        </a:rPr>
                        <a:t>3 (min)</a:t>
                      </a:r>
                      <a:endParaRPr lang="en-IL" sz="1800" dirty="0">
                        <a:latin typeface="+mn-lt"/>
                      </a:endParaRPr>
                    </a:p>
                  </a:txBody>
                  <a:tcPr/>
                </a:tc>
                <a:extLst>
                  <a:ext uri="{0D108BD9-81ED-4DB2-BD59-A6C34878D82A}">
                    <a16:rowId xmlns:a16="http://schemas.microsoft.com/office/drawing/2014/main" val="1118105386"/>
                  </a:ext>
                </a:extLst>
              </a:tr>
              <a:tr h="185420">
                <a:tc>
                  <a:txBody>
                    <a:bodyPr/>
                    <a:lstStyle/>
                    <a:p>
                      <a:pPr algn="ctr"/>
                      <a:r>
                        <a:rPr lang="en-US" sz="1800" dirty="0">
                          <a:latin typeface="+mn-lt"/>
                        </a:rPr>
                        <a:t>8</a:t>
                      </a:r>
                      <a:endParaRPr lang="en-IL" sz="1800" dirty="0">
                        <a:latin typeface="+mn-lt"/>
                      </a:endParaRPr>
                    </a:p>
                  </a:txBody>
                  <a:tcPr/>
                </a:tc>
                <a:tc>
                  <a:txBody>
                    <a:bodyPr/>
                    <a:lstStyle/>
                    <a:p>
                      <a:r>
                        <a:rPr lang="en-US" sz="1800" b="0" i="0" u="none" strike="noStrike" kern="1200" baseline="0" dirty="0">
                          <a:solidFill>
                            <a:schemeClr val="dk1"/>
                          </a:solidFill>
                          <a:latin typeface="+mn-lt"/>
                          <a:ea typeface="+mn-ea"/>
                          <a:cs typeface="+mn-cs"/>
                        </a:rPr>
                        <a:t>RSN Element </a:t>
                      </a:r>
                      <a:endParaRPr lang="en-IL" sz="1800" dirty="0">
                        <a:latin typeface="+mn-lt"/>
                      </a:endParaRPr>
                    </a:p>
                  </a:txBody>
                  <a:tcPr/>
                </a:tc>
                <a:tc>
                  <a:txBody>
                    <a:bodyPr/>
                    <a:lstStyle/>
                    <a:p>
                      <a:r>
                        <a:rPr lang="en-US" sz="1800" dirty="0">
                          <a:latin typeface="+mn-lt"/>
                        </a:rPr>
                        <a:t>22 (min)</a:t>
                      </a:r>
                      <a:endParaRPr lang="en-IL" sz="1800" dirty="0">
                        <a:latin typeface="+mn-lt"/>
                      </a:endParaRPr>
                    </a:p>
                  </a:txBody>
                  <a:tcPr/>
                </a:tc>
                <a:extLst>
                  <a:ext uri="{0D108BD9-81ED-4DB2-BD59-A6C34878D82A}">
                    <a16:rowId xmlns:a16="http://schemas.microsoft.com/office/drawing/2014/main" val="319481313"/>
                  </a:ext>
                </a:extLst>
              </a:tr>
              <a:tr h="185420">
                <a:tc>
                  <a:txBody>
                    <a:bodyPr/>
                    <a:lstStyle/>
                    <a:p>
                      <a:pPr algn="ctr"/>
                      <a:endParaRPr lang="en-IL" sz="1800" dirty="0">
                        <a:latin typeface="+mn-lt"/>
                      </a:endParaRPr>
                    </a:p>
                  </a:txBody>
                  <a:tcPr/>
                </a:tc>
                <a:tc>
                  <a:txBody>
                    <a:bodyPr/>
                    <a:lstStyle/>
                    <a:p>
                      <a:r>
                        <a:rPr lang="en-US" sz="1800" dirty="0">
                          <a:latin typeface="+mn-lt"/>
                        </a:rPr>
                        <a:t>Overall size of frame body field</a:t>
                      </a:r>
                      <a:endParaRPr lang="en-IL" sz="1800" dirty="0">
                        <a:latin typeface="+mn-lt"/>
                      </a:endParaRPr>
                    </a:p>
                  </a:txBody>
                  <a:tcPr/>
                </a:tc>
                <a:tc>
                  <a:txBody>
                    <a:bodyPr/>
                    <a:lstStyle/>
                    <a:p>
                      <a:r>
                        <a:rPr lang="en-US" sz="1800" dirty="0">
                          <a:latin typeface="+mn-lt"/>
                        </a:rPr>
                        <a:t>29</a:t>
                      </a:r>
                      <a:endParaRPr lang="en-IL" sz="1800" dirty="0">
                        <a:latin typeface="+mn-lt"/>
                      </a:endParaRPr>
                    </a:p>
                  </a:txBody>
                  <a:tcPr/>
                </a:tc>
                <a:extLst>
                  <a:ext uri="{0D108BD9-81ED-4DB2-BD59-A6C34878D82A}">
                    <a16:rowId xmlns:a16="http://schemas.microsoft.com/office/drawing/2014/main" val="4050472775"/>
                  </a:ext>
                </a:extLst>
              </a:tr>
            </a:tbl>
          </a:graphicData>
        </a:graphic>
      </p:graphicFrame>
      <p:graphicFrame>
        <p:nvGraphicFramePr>
          <p:cNvPr id="12" name="Table 11">
            <a:extLst>
              <a:ext uri="{FF2B5EF4-FFF2-40B4-BE49-F238E27FC236}">
                <a16:creationId xmlns:a16="http://schemas.microsoft.com/office/drawing/2014/main" id="{B1DAE926-A98F-4DFF-27B4-8FCA0BAD8D57}"/>
              </a:ext>
            </a:extLst>
          </p:cNvPr>
          <p:cNvGraphicFramePr>
            <a:graphicFrameLocks noGrp="1"/>
          </p:cNvGraphicFramePr>
          <p:nvPr>
            <p:extLst>
              <p:ext uri="{D42A27DB-BD31-4B8C-83A1-F6EECF244321}">
                <p14:modId xmlns:p14="http://schemas.microsoft.com/office/powerpoint/2010/main" val="1433045143"/>
              </p:ext>
            </p:extLst>
          </p:nvPr>
        </p:nvGraphicFramePr>
        <p:xfrm>
          <a:off x="7587701" y="3148539"/>
          <a:ext cx="3888432" cy="2952330"/>
        </p:xfrm>
        <a:graphic>
          <a:graphicData uri="http://schemas.openxmlformats.org/drawingml/2006/table">
            <a:tbl>
              <a:tblPr>
                <a:tableStyleId>{C4B1156A-380E-4F78-BDF5-A606A8083BF9}</a:tableStyleId>
              </a:tblPr>
              <a:tblGrid>
                <a:gridCol w="1596699">
                  <a:extLst>
                    <a:ext uri="{9D8B030D-6E8A-4147-A177-3AD203B41FA5}">
                      <a16:colId xmlns:a16="http://schemas.microsoft.com/office/drawing/2014/main" val="1211945907"/>
                    </a:ext>
                  </a:extLst>
                </a:gridCol>
                <a:gridCol w="1390068">
                  <a:extLst>
                    <a:ext uri="{9D8B030D-6E8A-4147-A177-3AD203B41FA5}">
                      <a16:colId xmlns:a16="http://schemas.microsoft.com/office/drawing/2014/main" val="1157908228"/>
                    </a:ext>
                  </a:extLst>
                </a:gridCol>
                <a:gridCol w="901665">
                  <a:extLst>
                    <a:ext uri="{9D8B030D-6E8A-4147-A177-3AD203B41FA5}">
                      <a16:colId xmlns:a16="http://schemas.microsoft.com/office/drawing/2014/main" val="3299569165"/>
                    </a:ext>
                  </a:extLst>
                </a:gridCol>
              </a:tblGrid>
              <a:tr h="295233">
                <a:tc>
                  <a:txBody>
                    <a:bodyPr/>
                    <a:lstStyle/>
                    <a:p>
                      <a:pPr algn="ctr" fontAlgn="b"/>
                      <a:r>
                        <a:rPr lang="en-US" sz="1800" u="none" strike="noStrike" dirty="0">
                          <a:solidFill>
                            <a:schemeClr val="bg1"/>
                          </a:solidFill>
                          <a:effectLst/>
                        </a:rPr>
                        <a:t>Name </a:t>
                      </a:r>
                      <a:endParaRPr lang="en-US" sz="1800" b="0" i="0" u="none" strike="noStrike" dirty="0">
                        <a:solidFill>
                          <a:schemeClr val="bg1"/>
                        </a:solidFill>
                        <a:effectLst/>
                        <a:latin typeface="Aptos Narrow" panose="020B0004020202020204" pitchFamily="34" charset="0"/>
                      </a:endParaRPr>
                    </a:p>
                  </a:txBody>
                  <a:tcPr marL="6350" marR="6350" marT="6350" marB="0" anchor="b">
                    <a:solidFill>
                      <a:schemeClr val="tx1"/>
                    </a:solidFill>
                  </a:tcPr>
                </a:tc>
                <a:tc>
                  <a:txBody>
                    <a:bodyPr/>
                    <a:lstStyle/>
                    <a:p>
                      <a:pPr algn="ctr" fontAlgn="b"/>
                      <a:r>
                        <a:rPr lang="en-US" sz="1800" u="none" strike="noStrike" dirty="0">
                          <a:solidFill>
                            <a:schemeClr val="bg1"/>
                          </a:solidFill>
                          <a:effectLst/>
                        </a:rPr>
                        <a:t>Size (octet)</a:t>
                      </a:r>
                      <a:endParaRPr lang="en-US" sz="1800" b="0" i="0" u="none" strike="noStrike" dirty="0">
                        <a:solidFill>
                          <a:schemeClr val="bg1"/>
                        </a:solidFill>
                        <a:effectLst/>
                        <a:latin typeface="Aptos Narrow" panose="020B0004020202020204" pitchFamily="34" charset="0"/>
                      </a:endParaRPr>
                    </a:p>
                  </a:txBody>
                  <a:tcPr marL="6350" marR="6350" marT="6350" marB="0" anchor="b">
                    <a:solidFill>
                      <a:schemeClr val="tx1"/>
                    </a:solidFill>
                  </a:tcPr>
                </a:tc>
                <a:tc>
                  <a:txBody>
                    <a:bodyPr/>
                    <a:lstStyle/>
                    <a:p>
                      <a:pPr algn="l" fontAlgn="b"/>
                      <a:r>
                        <a:rPr lang="en-US" sz="1800" u="none" strike="noStrike" dirty="0">
                          <a:solidFill>
                            <a:schemeClr val="bg1"/>
                          </a:solidFill>
                          <a:effectLst/>
                        </a:rPr>
                        <a:t>Size (bit)</a:t>
                      </a:r>
                      <a:endParaRPr lang="en-US" sz="1800" b="0" i="0" u="none" strike="noStrike" dirty="0">
                        <a:solidFill>
                          <a:schemeClr val="bg1"/>
                        </a:solidFill>
                        <a:effectLst/>
                        <a:latin typeface="Aptos Narrow" panose="020B0004020202020204" pitchFamily="34" charset="0"/>
                      </a:endParaRPr>
                    </a:p>
                  </a:txBody>
                  <a:tcPr marL="6350" marR="6350" marT="6350" marB="0" anchor="b">
                    <a:solidFill>
                      <a:schemeClr val="tx1"/>
                    </a:solidFill>
                  </a:tcPr>
                </a:tc>
                <a:extLst>
                  <a:ext uri="{0D108BD9-81ED-4DB2-BD59-A6C34878D82A}">
                    <a16:rowId xmlns:a16="http://schemas.microsoft.com/office/drawing/2014/main" val="1598465914"/>
                  </a:ext>
                </a:extLst>
              </a:tr>
              <a:tr h="295233">
                <a:tc>
                  <a:txBody>
                    <a:bodyPr/>
                    <a:lstStyle/>
                    <a:p>
                      <a:pPr algn="ctr" fontAlgn="b"/>
                      <a:r>
                        <a:rPr lang="en-US" sz="1600" u="none" strike="noStrike">
                          <a:effectLst/>
                        </a:rPr>
                        <a:t>Frame Control</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en-IL" sz="1600" u="none" strike="noStrike">
                          <a:effectLst/>
                        </a:rPr>
                        <a:t>2</a:t>
                      </a:r>
                      <a:endParaRPr lang="en-IL"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en-IL" sz="1600" u="none" strike="noStrike">
                          <a:effectLst/>
                        </a:rPr>
                        <a:t> </a:t>
                      </a:r>
                      <a:endParaRPr lang="en-IL"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44731392"/>
                  </a:ext>
                </a:extLst>
              </a:tr>
              <a:tr h="295233">
                <a:tc>
                  <a:txBody>
                    <a:bodyPr/>
                    <a:lstStyle/>
                    <a:p>
                      <a:pPr algn="ctr" fontAlgn="b"/>
                      <a:r>
                        <a:rPr lang="en-US" sz="1600" u="none" strike="noStrike">
                          <a:effectLst/>
                        </a:rPr>
                        <a:t>Duration</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en-IL" sz="1600" u="none" strike="noStrike">
                          <a:effectLst/>
                        </a:rPr>
                        <a:t>2</a:t>
                      </a:r>
                      <a:endParaRPr lang="en-IL"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en-IL" sz="1600" u="none" strike="noStrike">
                          <a:effectLst/>
                        </a:rPr>
                        <a:t> </a:t>
                      </a:r>
                      <a:endParaRPr lang="en-IL"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1203153970"/>
                  </a:ext>
                </a:extLst>
              </a:tr>
              <a:tr h="295233">
                <a:tc>
                  <a:txBody>
                    <a:bodyPr/>
                    <a:lstStyle/>
                    <a:p>
                      <a:pPr algn="ctr" fontAlgn="b"/>
                      <a:r>
                        <a:rPr lang="en-US" sz="1600" u="none" strike="noStrike">
                          <a:effectLst/>
                        </a:rPr>
                        <a:t>Address 1</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en-IL" sz="1600" u="none" strike="noStrike">
                          <a:effectLst/>
                        </a:rPr>
                        <a:t>6</a:t>
                      </a:r>
                      <a:endParaRPr lang="en-IL"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en-IL" sz="1600" u="none" strike="noStrike">
                          <a:effectLst/>
                        </a:rPr>
                        <a:t> </a:t>
                      </a:r>
                      <a:endParaRPr lang="en-IL"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211998785"/>
                  </a:ext>
                </a:extLst>
              </a:tr>
              <a:tr h="295233">
                <a:tc>
                  <a:txBody>
                    <a:bodyPr/>
                    <a:lstStyle/>
                    <a:p>
                      <a:pPr algn="ctr" fontAlgn="b"/>
                      <a:r>
                        <a:rPr lang="en-US" sz="1600" u="none" strike="noStrike">
                          <a:effectLst/>
                        </a:rPr>
                        <a:t>Address 2</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en-IL" sz="1600" u="none" strike="noStrike" dirty="0">
                          <a:effectLst/>
                        </a:rPr>
                        <a:t>6</a:t>
                      </a:r>
                      <a:endParaRPr lang="en-IL" sz="1600" b="0" i="0" u="none" strike="noStrike" dirty="0">
                        <a:solidFill>
                          <a:srgbClr val="000000"/>
                        </a:solidFill>
                        <a:effectLst/>
                        <a:latin typeface="Aptos Narrow" panose="020B0004020202020204" pitchFamily="34" charset="0"/>
                      </a:endParaRPr>
                    </a:p>
                  </a:txBody>
                  <a:tcPr marL="6350" marR="6350" marT="6350" marB="0" anchor="b"/>
                </a:tc>
                <a:tc>
                  <a:txBody>
                    <a:bodyPr/>
                    <a:lstStyle/>
                    <a:p>
                      <a:pPr algn="l" fontAlgn="b"/>
                      <a:r>
                        <a:rPr lang="en-IL" sz="1600" u="none" strike="noStrike">
                          <a:effectLst/>
                        </a:rPr>
                        <a:t> </a:t>
                      </a:r>
                      <a:endParaRPr lang="en-IL"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973056402"/>
                  </a:ext>
                </a:extLst>
              </a:tr>
              <a:tr h="295233">
                <a:tc>
                  <a:txBody>
                    <a:bodyPr/>
                    <a:lstStyle/>
                    <a:p>
                      <a:pPr algn="ctr" fontAlgn="b"/>
                      <a:r>
                        <a:rPr lang="en-US" sz="1600" u="none" strike="noStrike">
                          <a:effectLst/>
                        </a:rPr>
                        <a:t>Address 3</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en-IL" sz="1600" u="none" strike="noStrike">
                          <a:effectLst/>
                        </a:rPr>
                        <a:t>6</a:t>
                      </a:r>
                      <a:endParaRPr lang="en-IL"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en-IL" sz="1600" u="none" strike="noStrike">
                          <a:effectLst/>
                        </a:rPr>
                        <a:t> </a:t>
                      </a:r>
                      <a:endParaRPr lang="en-IL"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2341072879"/>
                  </a:ext>
                </a:extLst>
              </a:tr>
              <a:tr h="295233">
                <a:tc>
                  <a:txBody>
                    <a:bodyPr/>
                    <a:lstStyle/>
                    <a:p>
                      <a:pPr algn="ctr" fontAlgn="b"/>
                      <a:r>
                        <a:rPr lang="en-US" sz="1600" u="none" strike="noStrike">
                          <a:effectLst/>
                        </a:rPr>
                        <a:t>Sequence control</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en-IL" sz="1600" u="none" strike="noStrike">
                          <a:effectLst/>
                        </a:rPr>
                        <a:t>2</a:t>
                      </a:r>
                      <a:endParaRPr lang="en-IL"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en-IL" sz="1600" u="none" strike="noStrike">
                          <a:effectLst/>
                        </a:rPr>
                        <a:t> </a:t>
                      </a:r>
                      <a:endParaRPr lang="en-IL"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4224922179"/>
                  </a:ext>
                </a:extLst>
              </a:tr>
              <a:tr h="295233">
                <a:tc>
                  <a:txBody>
                    <a:bodyPr/>
                    <a:lstStyle/>
                    <a:p>
                      <a:pPr algn="ctr" fontAlgn="b"/>
                      <a:r>
                        <a:rPr lang="en-US" sz="1600" u="none" strike="noStrike">
                          <a:effectLst/>
                        </a:rPr>
                        <a:t>Frame Body </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en-IL" sz="1600" u="none" strike="noStrike">
                          <a:effectLst/>
                        </a:rPr>
                        <a:t>29</a:t>
                      </a:r>
                      <a:endParaRPr lang="en-IL"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en-IL" sz="1600" u="none" strike="noStrike">
                          <a:effectLst/>
                        </a:rPr>
                        <a:t> </a:t>
                      </a:r>
                      <a:endParaRPr lang="en-IL"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1696625379"/>
                  </a:ext>
                </a:extLst>
              </a:tr>
              <a:tr h="295233">
                <a:tc>
                  <a:txBody>
                    <a:bodyPr/>
                    <a:lstStyle/>
                    <a:p>
                      <a:pPr algn="ctr" fontAlgn="b"/>
                      <a:r>
                        <a:rPr lang="en-US" sz="1600" u="none" strike="noStrike">
                          <a:effectLst/>
                        </a:rPr>
                        <a:t>FCS</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en-IL" sz="1600" u="none" strike="noStrike">
                          <a:effectLst/>
                        </a:rPr>
                        <a:t>4</a:t>
                      </a:r>
                      <a:endParaRPr lang="en-IL"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en-IL" sz="1600" u="none" strike="noStrike">
                          <a:effectLst/>
                        </a:rPr>
                        <a:t> </a:t>
                      </a:r>
                      <a:endParaRPr lang="en-IL"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1009660484"/>
                  </a:ext>
                </a:extLst>
              </a:tr>
              <a:tr h="295233">
                <a:tc>
                  <a:txBody>
                    <a:bodyPr/>
                    <a:lstStyle/>
                    <a:p>
                      <a:pPr algn="ctr" fontAlgn="b"/>
                      <a:r>
                        <a:rPr lang="en-US" sz="1600" u="none" strike="noStrike" dirty="0">
                          <a:effectLst/>
                        </a:rPr>
                        <a:t>Total</a:t>
                      </a:r>
                      <a:endParaRPr lang="en-US" sz="1600" b="0" i="0" u="none" strike="noStrike" dirty="0">
                        <a:solidFill>
                          <a:srgbClr val="000000"/>
                        </a:solidFill>
                        <a:effectLst/>
                        <a:latin typeface="Aptos Narrow" panose="020B0004020202020204" pitchFamily="34" charset="0"/>
                      </a:endParaRPr>
                    </a:p>
                  </a:txBody>
                  <a:tcPr marL="6350" marR="6350" marT="6350" marB="0" anchor="b"/>
                </a:tc>
                <a:tc>
                  <a:txBody>
                    <a:bodyPr/>
                    <a:lstStyle/>
                    <a:p>
                      <a:pPr algn="ctr" fontAlgn="b"/>
                      <a:r>
                        <a:rPr lang="en-IL" sz="1600" u="none" strike="noStrike" dirty="0">
                          <a:effectLst/>
                        </a:rPr>
                        <a:t>57</a:t>
                      </a:r>
                      <a:endParaRPr lang="en-IL" sz="1600" b="0" i="0" u="none" strike="noStrike" dirty="0">
                        <a:solidFill>
                          <a:srgbClr val="000000"/>
                        </a:solidFill>
                        <a:effectLst/>
                        <a:latin typeface="Aptos Narrow" panose="020B0004020202020204" pitchFamily="34" charset="0"/>
                      </a:endParaRPr>
                    </a:p>
                  </a:txBody>
                  <a:tcPr marL="6350" marR="6350" marT="6350" marB="0" anchor="b"/>
                </a:tc>
                <a:tc>
                  <a:txBody>
                    <a:bodyPr/>
                    <a:lstStyle/>
                    <a:p>
                      <a:pPr algn="ctr" fontAlgn="b"/>
                      <a:r>
                        <a:rPr lang="en-IL" sz="1600" u="none" strike="noStrike" dirty="0">
                          <a:effectLst/>
                        </a:rPr>
                        <a:t>456</a:t>
                      </a:r>
                      <a:endParaRPr lang="en-IL" sz="1600" b="0" i="0" u="none" strike="noStrike" dirty="0">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738879367"/>
                  </a:ext>
                </a:extLst>
              </a:tr>
            </a:tbl>
          </a:graphicData>
        </a:graphic>
      </p:graphicFrame>
    </p:spTree>
    <p:extLst>
      <p:ext uri="{BB962C8B-B14F-4D97-AF65-F5344CB8AC3E}">
        <p14:creationId xmlns:p14="http://schemas.microsoft.com/office/powerpoint/2010/main" val="323758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3D6E6-761C-CDB5-3931-F72966027143}"/>
              </a:ext>
            </a:extLst>
          </p:cNvPr>
          <p:cNvSpPr>
            <a:spLocks noGrp="1"/>
          </p:cNvSpPr>
          <p:nvPr>
            <p:ph type="ctrTitle"/>
          </p:nvPr>
        </p:nvSpPr>
        <p:spPr>
          <a:xfrm>
            <a:off x="767408" y="1124745"/>
            <a:ext cx="10363200" cy="648071"/>
          </a:xfrm>
        </p:spPr>
        <p:txBody>
          <a:bodyPr/>
          <a:lstStyle/>
          <a:p>
            <a:r>
              <a:rPr lang="en-US" sz="3200" b="1" i="0" u="none" strike="noStrike" baseline="0" dirty="0"/>
              <a:t>Complexity of the State transition diagram</a:t>
            </a:r>
            <a:endParaRPr lang="en-IL" dirty="0"/>
          </a:p>
        </p:txBody>
      </p:sp>
      <p:sp>
        <p:nvSpPr>
          <p:cNvPr id="3" name="Subtitle 2">
            <a:extLst>
              <a:ext uri="{FF2B5EF4-FFF2-40B4-BE49-F238E27FC236}">
                <a16:creationId xmlns:a16="http://schemas.microsoft.com/office/drawing/2014/main" id="{305CFE20-78D2-E243-1F35-630F270837B3}"/>
              </a:ext>
            </a:extLst>
          </p:cNvPr>
          <p:cNvSpPr>
            <a:spLocks noGrp="1"/>
          </p:cNvSpPr>
          <p:nvPr>
            <p:ph type="subTitle" idx="1"/>
          </p:nvPr>
        </p:nvSpPr>
        <p:spPr>
          <a:xfrm>
            <a:off x="820111" y="2090514"/>
            <a:ext cx="10363200" cy="3858766"/>
          </a:xfrm>
        </p:spPr>
        <p:txBody>
          <a:bodyPr/>
          <a:lstStyle/>
          <a:p>
            <a:pPr marL="457200" indent="-457200" algn="l">
              <a:buFont typeface="+mj-lt"/>
              <a:buAutoNum type="arabicPeriod"/>
            </a:pPr>
            <a:r>
              <a:rPr lang="en-US" dirty="0"/>
              <a:t>The association and secure authentication procedure consists of several steps. The procedure involves the exchange of 5 messages from each side. At each step, the AP STA's response may not be instantaneous. Thus, the non-AP STA must store intermediate results.</a:t>
            </a:r>
          </a:p>
          <a:p>
            <a:pPr marL="457200" indent="-457200" algn="l">
              <a:buFont typeface="+mj-lt"/>
              <a:buAutoNum type="arabicPeriod"/>
            </a:pPr>
            <a:r>
              <a:rPr lang="en-US" dirty="0"/>
              <a:t>Once a non-AP STA associates with a BSS infrastructure, it maintains state of associated for a long time, even in low power state. The time spent in the association state can be significantly longer than the time required for association.</a:t>
            </a:r>
          </a:p>
          <a:p>
            <a:pPr marL="457200" indent="-457200" algn="l">
              <a:buFont typeface="+mj-lt"/>
              <a:buAutoNum type="arabicPeriod"/>
            </a:pPr>
            <a:r>
              <a:rPr lang="en-US" dirty="0"/>
              <a:t>An AP STA is always aware of the power state of its associated non-AP STA.</a:t>
            </a:r>
            <a:endParaRPr lang="en-IL" dirty="0"/>
          </a:p>
        </p:txBody>
      </p:sp>
      <p:sp>
        <p:nvSpPr>
          <p:cNvPr id="4" name="Date Placeholder 3">
            <a:extLst>
              <a:ext uri="{FF2B5EF4-FFF2-40B4-BE49-F238E27FC236}">
                <a16:creationId xmlns:a16="http://schemas.microsoft.com/office/drawing/2014/main" id="{5F7D035C-B86D-612A-6B1C-6564BCFB9F76}"/>
              </a:ext>
            </a:extLst>
          </p:cNvPr>
          <p:cNvSpPr>
            <a:spLocks noGrp="1"/>
          </p:cNvSpPr>
          <p:nvPr>
            <p:ph type="dt" idx="10"/>
          </p:nvPr>
        </p:nvSpPr>
        <p:spPr/>
        <p:txBody>
          <a:bodyPr/>
          <a:lstStyle/>
          <a:p>
            <a:r>
              <a:rPr lang="en-IL"/>
              <a:t>August 2024</a:t>
            </a:r>
            <a:endParaRPr lang="en-GB" dirty="0"/>
          </a:p>
        </p:txBody>
      </p:sp>
      <p:sp>
        <p:nvSpPr>
          <p:cNvPr id="5" name="Footer Placeholder 4">
            <a:extLst>
              <a:ext uri="{FF2B5EF4-FFF2-40B4-BE49-F238E27FC236}">
                <a16:creationId xmlns:a16="http://schemas.microsoft.com/office/drawing/2014/main" id="{221C7E23-3BC9-50A6-C2CE-741C8B011B3D}"/>
              </a:ext>
            </a:extLst>
          </p:cNvPr>
          <p:cNvSpPr>
            <a:spLocks noGrp="1"/>
          </p:cNvSpPr>
          <p:nvPr>
            <p:ph type="ftr" idx="11"/>
          </p:nvPr>
        </p:nvSpPr>
        <p:spPr/>
        <p:txBody>
          <a:bodyPr/>
          <a:lstStyle/>
          <a:p>
            <a:r>
              <a:rPr lang="en-GB"/>
              <a:t>Solomon Trainin, Wiliot</a:t>
            </a:r>
          </a:p>
        </p:txBody>
      </p:sp>
      <p:sp>
        <p:nvSpPr>
          <p:cNvPr id="6" name="Slide Number Placeholder 5">
            <a:extLst>
              <a:ext uri="{FF2B5EF4-FFF2-40B4-BE49-F238E27FC236}">
                <a16:creationId xmlns:a16="http://schemas.microsoft.com/office/drawing/2014/main" id="{51252E86-7F78-4C9E-F2F4-ED9CC322A855}"/>
              </a:ext>
            </a:extLst>
          </p:cNvPr>
          <p:cNvSpPr>
            <a:spLocks noGrp="1"/>
          </p:cNvSpPr>
          <p:nvPr>
            <p:ph type="sldNum" idx="12"/>
          </p:nvPr>
        </p:nvSpPr>
        <p:spPr/>
        <p:txBody>
          <a:bodyPr/>
          <a:lstStyle/>
          <a:p>
            <a:r>
              <a:rPr lang="en-GB"/>
              <a:t>Slide </a:t>
            </a:r>
            <a:fld id="{DE40C9FC-4879-4F20-9ECA-A574A90476B7}" type="slidenum">
              <a:rPr lang="en-GB" smtClean="0"/>
              <a:pPr/>
              <a:t>16</a:t>
            </a:fld>
            <a:endParaRPr lang="en-GB"/>
          </a:p>
        </p:txBody>
      </p:sp>
    </p:spTree>
    <p:extLst>
      <p:ext uri="{BB962C8B-B14F-4D97-AF65-F5344CB8AC3E}">
        <p14:creationId xmlns:p14="http://schemas.microsoft.com/office/powerpoint/2010/main" val="1269933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EF2DE-54F4-BD58-A667-3404D4045ED7}"/>
              </a:ext>
            </a:extLst>
          </p:cNvPr>
          <p:cNvSpPr>
            <a:spLocks noGrp="1"/>
          </p:cNvSpPr>
          <p:nvPr>
            <p:ph type="title"/>
          </p:nvPr>
        </p:nvSpPr>
        <p:spPr>
          <a:xfrm>
            <a:off x="695831" y="763586"/>
            <a:ext cx="10798223" cy="865214"/>
          </a:xfrm>
        </p:spPr>
        <p:txBody>
          <a:bodyPr/>
          <a:lstStyle/>
          <a:p>
            <a:r>
              <a:rPr lang="en-US" sz="2800" dirty="0">
                <a:latin typeface="+mn-lt"/>
              </a:rPr>
              <a:t>Impact of State Transition Diagram on AMP-only IoT STA</a:t>
            </a:r>
            <a:endParaRPr lang="en-IL" dirty="0">
              <a:latin typeface="+mn-lt"/>
            </a:endParaRPr>
          </a:p>
        </p:txBody>
      </p:sp>
      <p:sp>
        <p:nvSpPr>
          <p:cNvPr id="3" name="Content Placeholder 2">
            <a:extLst>
              <a:ext uri="{FF2B5EF4-FFF2-40B4-BE49-F238E27FC236}">
                <a16:creationId xmlns:a16="http://schemas.microsoft.com/office/drawing/2014/main" id="{BEA25C4E-2C34-1BF2-C225-A9753B8658FD}"/>
              </a:ext>
            </a:extLst>
          </p:cNvPr>
          <p:cNvSpPr>
            <a:spLocks noGrp="1"/>
          </p:cNvSpPr>
          <p:nvPr>
            <p:ph idx="1"/>
          </p:nvPr>
        </p:nvSpPr>
        <p:spPr>
          <a:xfrm>
            <a:off x="908637" y="1844824"/>
            <a:ext cx="10798222" cy="4176464"/>
          </a:xfrm>
        </p:spPr>
        <p:txBody>
          <a:bodyPr/>
          <a:lstStyle/>
          <a:p>
            <a:pPr>
              <a:buFont typeface="Arial" panose="020B0604020202020204" pitchFamily="34" charset="0"/>
              <a:buChar char="•"/>
            </a:pPr>
            <a:r>
              <a:rPr lang="en-US" dirty="0"/>
              <a:t>The size and content of the frames used for state transitions require such energy expenditures for receiving/transmitting and storing the contents of these frames that may be prohibitive for some types of AMP-only IoT devices.</a:t>
            </a:r>
          </a:p>
          <a:p>
            <a:pPr>
              <a:buFont typeface="Arial" panose="020B0604020202020204" pitchFamily="34" charset="0"/>
              <a:buChar char="•"/>
            </a:pPr>
            <a:r>
              <a:rPr lang="en-US" dirty="0"/>
              <a:t>The energy harvesting mechanism cannot guarantee that the AMP-only IoT STA has enough energy to perform the association/authentication steps and maintain memory to save the association state.</a:t>
            </a:r>
          </a:p>
          <a:p>
            <a:pPr>
              <a:buFont typeface="Arial" panose="020B0604020202020204" pitchFamily="34" charset="0"/>
              <a:buChar char="•"/>
            </a:pPr>
            <a:r>
              <a:rPr lang="en-US" dirty="0"/>
              <a:t>The energy harvesting mechanism cannot guarantee that the AMP-only IoT STA will notify the AP STA when the device is running low on energy, and the AP STA has no means to prevent sudden and frequent disassociations under such circumstances.</a:t>
            </a:r>
          </a:p>
          <a:p>
            <a:pPr>
              <a:buFont typeface="Arial" panose="020B0604020202020204" pitchFamily="34" charset="0"/>
              <a:buChar char="•"/>
            </a:pPr>
            <a:endParaRPr lang="en-IL" dirty="0"/>
          </a:p>
        </p:txBody>
      </p:sp>
      <p:sp>
        <p:nvSpPr>
          <p:cNvPr id="4" name="Slide Number Placeholder 3">
            <a:extLst>
              <a:ext uri="{FF2B5EF4-FFF2-40B4-BE49-F238E27FC236}">
                <a16:creationId xmlns:a16="http://schemas.microsoft.com/office/drawing/2014/main" id="{F1E40599-2675-B552-D537-7B5A34BE5741}"/>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843710-1B56-E6E4-A244-05EBFCC601D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EEA5C2C1-E447-F8BB-6E8A-16B71B6F07D1}"/>
              </a:ext>
            </a:extLst>
          </p:cNvPr>
          <p:cNvSpPr>
            <a:spLocks noGrp="1"/>
          </p:cNvSpPr>
          <p:nvPr>
            <p:ph type="dt" idx="15"/>
          </p:nvPr>
        </p:nvSpPr>
        <p:spPr/>
        <p:txBody>
          <a:bodyPr/>
          <a:lstStyle/>
          <a:p>
            <a:r>
              <a:rPr lang="en-IL"/>
              <a:t>August 2024</a:t>
            </a:r>
            <a:endParaRPr lang="en-GB" dirty="0"/>
          </a:p>
        </p:txBody>
      </p:sp>
    </p:spTree>
    <p:extLst>
      <p:ext uri="{BB962C8B-B14F-4D97-AF65-F5344CB8AC3E}">
        <p14:creationId xmlns:p14="http://schemas.microsoft.com/office/powerpoint/2010/main" val="2542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8994D-5BB7-F206-0758-D445BFD3824F}"/>
              </a:ext>
            </a:extLst>
          </p:cNvPr>
          <p:cNvSpPr>
            <a:spLocks noGrp="1"/>
          </p:cNvSpPr>
          <p:nvPr>
            <p:ph type="ctrTitle"/>
          </p:nvPr>
        </p:nvSpPr>
        <p:spPr>
          <a:xfrm>
            <a:off x="611718" y="854811"/>
            <a:ext cx="5181600" cy="1929546"/>
          </a:xfrm>
        </p:spPr>
        <p:txBody>
          <a:bodyPr/>
          <a:lstStyle/>
          <a:p>
            <a:r>
              <a:rPr lang="en-US" dirty="0"/>
              <a:t>An example of how to allow AMP-only IoT devices to access the distribution system</a:t>
            </a:r>
            <a:endParaRPr lang="en-IL" dirty="0"/>
          </a:p>
        </p:txBody>
      </p:sp>
      <p:sp>
        <p:nvSpPr>
          <p:cNvPr id="4" name="Date Placeholder 3">
            <a:extLst>
              <a:ext uri="{FF2B5EF4-FFF2-40B4-BE49-F238E27FC236}">
                <a16:creationId xmlns:a16="http://schemas.microsoft.com/office/drawing/2014/main" id="{2E9F8D37-0EA2-0EAD-3AA8-B42B83010249}"/>
              </a:ext>
            </a:extLst>
          </p:cNvPr>
          <p:cNvSpPr>
            <a:spLocks noGrp="1"/>
          </p:cNvSpPr>
          <p:nvPr>
            <p:ph type="dt" idx="10"/>
          </p:nvPr>
        </p:nvSpPr>
        <p:spPr/>
        <p:txBody>
          <a:bodyPr/>
          <a:lstStyle/>
          <a:p>
            <a:r>
              <a:rPr lang="en-IL"/>
              <a:t>August 2024</a:t>
            </a:r>
            <a:endParaRPr lang="en-GB" dirty="0"/>
          </a:p>
        </p:txBody>
      </p:sp>
      <p:sp>
        <p:nvSpPr>
          <p:cNvPr id="5" name="Footer Placeholder 4">
            <a:extLst>
              <a:ext uri="{FF2B5EF4-FFF2-40B4-BE49-F238E27FC236}">
                <a16:creationId xmlns:a16="http://schemas.microsoft.com/office/drawing/2014/main" id="{FACFFDE7-0F4B-B59C-F45C-C0B2810B1609}"/>
              </a:ext>
            </a:extLst>
          </p:cNvPr>
          <p:cNvSpPr>
            <a:spLocks noGrp="1"/>
          </p:cNvSpPr>
          <p:nvPr>
            <p:ph type="ftr" idx="11"/>
          </p:nvPr>
        </p:nvSpPr>
        <p:spPr/>
        <p:txBody>
          <a:bodyPr/>
          <a:lstStyle/>
          <a:p>
            <a:r>
              <a:rPr lang="en-GB"/>
              <a:t>Solomon Trainin, Wiliot</a:t>
            </a:r>
          </a:p>
        </p:txBody>
      </p:sp>
      <p:sp>
        <p:nvSpPr>
          <p:cNvPr id="6" name="Slide Number Placeholder 5">
            <a:extLst>
              <a:ext uri="{FF2B5EF4-FFF2-40B4-BE49-F238E27FC236}">
                <a16:creationId xmlns:a16="http://schemas.microsoft.com/office/drawing/2014/main" id="{6A3D4C3D-47BB-9AAB-F13A-85C91B3D4C97}"/>
              </a:ext>
            </a:extLst>
          </p:cNvPr>
          <p:cNvSpPr>
            <a:spLocks noGrp="1"/>
          </p:cNvSpPr>
          <p:nvPr>
            <p:ph type="sldNum" idx="12"/>
          </p:nvPr>
        </p:nvSpPr>
        <p:spPr/>
        <p:txBody>
          <a:bodyPr/>
          <a:lstStyle/>
          <a:p>
            <a:r>
              <a:rPr lang="en-GB"/>
              <a:t>Slide </a:t>
            </a:r>
            <a:fld id="{DE40C9FC-4879-4F20-9ECA-A574A90476B7}" type="slidenum">
              <a:rPr lang="en-GB" smtClean="0"/>
              <a:pPr/>
              <a:t>18</a:t>
            </a:fld>
            <a:endParaRPr lang="en-GB"/>
          </a:p>
        </p:txBody>
      </p:sp>
      <p:pic>
        <p:nvPicPr>
          <p:cNvPr id="9" name="Picture 8">
            <a:extLst>
              <a:ext uri="{FF2B5EF4-FFF2-40B4-BE49-F238E27FC236}">
                <a16:creationId xmlns:a16="http://schemas.microsoft.com/office/drawing/2014/main" id="{7AC4DD11-BF39-30C9-E1E7-4A3DBE7DDD5F}"/>
              </a:ext>
            </a:extLst>
          </p:cNvPr>
          <p:cNvPicPr>
            <a:picLocks noChangeAspect="1"/>
          </p:cNvPicPr>
          <p:nvPr/>
        </p:nvPicPr>
        <p:blipFill>
          <a:blip r:embed="rId2"/>
          <a:stretch>
            <a:fillRect/>
          </a:stretch>
        </p:blipFill>
        <p:spPr>
          <a:xfrm>
            <a:off x="5911061" y="748735"/>
            <a:ext cx="5683812" cy="5472608"/>
          </a:xfrm>
          <a:prstGeom prst="rect">
            <a:avLst/>
          </a:prstGeom>
          <a:noFill/>
          <a:ln>
            <a:solidFill>
              <a:schemeClr val="tx1"/>
            </a:solidFill>
          </a:ln>
        </p:spPr>
      </p:pic>
      <p:sp>
        <p:nvSpPr>
          <p:cNvPr id="11" name="Rectangle 10">
            <a:extLst>
              <a:ext uri="{FF2B5EF4-FFF2-40B4-BE49-F238E27FC236}">
                <a16:creationId xmlns:a16="http://schemas.microsoft.com/office/drawing/2014/main" id="{72EA206D-D9A6-D90D-3DFB-451F3E9CEB6B}"/>
              </a:ext>
            </a:extLst>
          </p:cNvPr>
          <p:cNvSpPr/>
          <p:nvPr/>
        </p:nvSpPr>
        <p:spPr bwMode="auto">
          <a:xfrm>
            <a:off x="8976320" y="5085184"/>
            <a:ext cx="1080120" cy="64807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AMP capable Non-AP STA </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32EFC2F0-FD58-B87D-056C-8DD02D317654}"/>
              </a:ext>
            </a:extLst>
          </p:cNvPr>
          <p:cNvSpPr/>
          <p:nvPr/>
        </p:nvSpPr>
        <p:spPr bwMode="auto">
          <a:xfrm>
            <a:off x="10419485" y="5121188"/>
            <a:ext cx="882834" cy="57606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AMP only IoT STA </a:t>
            </a:r>
            <a:endParaRPr kumimoji="0" lang="en-IL"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14" name="Straight Arrow Connector 13">
            <a:extLst>
              <a:ext uri="{FF2B5EF4-FFF2-40B4-BE49-F238E27FC236}">
                <a16:creationId xmlns:a16="http://schemas.microsoft.com/office/drawing/2014/main" id="{A5C44F6C-C065-A8A6-A22C-1D4E6384658E}"/>
              </a:ext>
            </a:extLst>
          </p:cNvPr>
          <p:cNvCxnSpPr>
            <a:stCxn id="11" idx="3"/>
            <a:endCxn id="12" idx="1"/>
          </p:cNvCxnSpPr>
          <p:nvPr/>
        </p:nvCxnSpPr>
        <p:spPr bwMode="auto">
          <a:xfrm>
            <a:off x="10056440" y="5409220"/>
            <a:ext cx="36304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8" name="TextBox 17">
            <a:extLst>
              <a:ext uri="{FF2B5EF4-FFF2-40B4-BE49-F238E27FC236}">
                <a16:creationId xmlns:a16="http://schemas.microsoft.com/office/drawing/2014/main" id="{EC10F033-A76F-F7F2-14D9-560D06B99B2A}"/>
              </a:ext>
            </a:extLst>
          </p:cNvPr>
          <p:cNvSpPr txBox="1"/>
          <p:nvPr/>
        </p:nvSpPr>
        <p:spPr>
          <a:xfrm>
            <a:off x="525791" y="2924944"/>
            <a:ext cx="5014950" cy="3785652"/>
          </a:xfrm>
          <a:prstGeom prst="rect">
            <a:avLst/>
          </a:prstGeom>
          <a:noFill/>
        </p:spPr>
        <p:txBody>
          <a:bodyPr wrap="square">
            <a:spAutoFit/>
          </a:bodyPr>
          <a:lstStyle/>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AMP-only IoT STA communicates with AMP-capable non-AP STA - no association required</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AMP-only IoT STA uses non-data frames to deliver information to AMP-capable non-AP STA</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AMP-capable non-AP STA converts information from AMP-only IoT STA into data frames and delivers the frames to the AP with which it is associated.</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Another proposal is that non-associated access functionality is integrated into AMP-capable AP STA</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endParaRPr lang="aa-ET" sz="2400" dirty="0">
              <a:solidFill>
                <a:schemeClr val="tx1"/>
              </a:solidFill>
            </a:endParaRPr>
          </a:p>
        </p:txBody>
      </p:sp>
      <p:sp>
        <p:nvSpPr>
          <p:cNvPr id="7" name="TextBox 6">
            <a:extLst>
              <a:ext uri="{FF2B5EF4-FFF2-40B4-BE49-F238E27FC236}">
                <a16:creationId xmlns:a16="http://schemas.microsoft.com/office/drawing/2014/main" id="{E93AE9DA-DE3A-7B8A-1CCF-82E3EB226F6A}"/>
              </a:ext>
            </a:extLst>
          </p:cNvPr>
          <p:cNvSpPr txBox="1"/>
          <p:nvPr/>
        </p:nvSpPr>
        <p:spPr>
          <a:xfrm>
            <a:off x="6960096" y="6021288"/>
            <a:ext cx="1224136" cy="200055"/>
          </a:xfrm>
          <a:prstGeom prst="rect">
            <a:avLst/>
          </a:prstGeom>
          <a:solidFill>
            <a:schemeClr val="bg1"/>
          </a:solidFill>
        </p:spPr>
        <p:txBody>
          <a:bodyPr wrap="square" rtlCol="0">
            <a:spAutoFit/>
          </a:bodyPr>
          <a:lstStyle/>
          <a:p>
            <a:endParaRPr lang="en-IL" sz="700" dirty="0"/>
          </a:p>
        </p:txBody>
      </p:sp>
    </p:spTree>
    <p:extLst>
      <p:ext uri="{BB962C8B-B14F-4D97-AF65-F5344CB8AC3E}">
        <p14:creationId xmlns:p14="http://schemas.microsoft.com/office/powerpoint/2010/main" val="1533165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2BC75-E756-35E0-E4DB-271813B74639}"/>
              </a:ext>
            </a:extLst>
          </p:cNvPr>
          <p:cNvSpPr>
            <a:spLocks noGrp="1"/>
          </p:cNvSpPr>
          <p:nvPr>
            <p:ph type="title"/>
          </p:nvPr>
        </p:nvSpPr>
        <p:spPr/>
        <p:txBody>
          <a:bodyPr/>
          <a:lstStyle/>
          <a:p>
            <a:r>
              <a:rPr lang="en-US" dirty="0"/>
              <a:t>Summary</a:t>
            </a:r>
            <a:endParaRPr lang="en-IL" dirty="0"/>
          </a:p>
        </p:txBody>
      </p:sp>
      <p:sp>
        <p:nvSpPr>
          <p:cNvPr id="3" name="Content Placeholder 2">
            <a:extLst>
              <a:ext uri="{FF2B5EF4-FFF2-40B4-BE49-F238E27FC236}">
                <a16:creationId xmlns:a16="http://schemas.microsoft.com/office/drawing/2014/main" id="{9B388676-6124-BC63-F1E7-8A3BA2CBC611}"/>
              </a:ext>
            </a:extLst>
          </p:cNvPr>
          <p:cNvSpPr>
            <a:spLocks noGrp="1"/>
          </p:cNvSpPr>
          <p:nvPr>
            <p:ph idx="1"/>
          </p:nvPr>
        </p:nvSpPr>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ea typeface="SimSun" panose="02010600030101010101" pitchFamily="2" charset="-122"/>
              </a:rPr>
              <a:t>The power consumption and memory footprint required to deliver data frames may be prohibitive for some types of AMP-only IoT devices.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ea typeface="SimSun" panose="02010600030101010101" pitchFamily="2" charset="-122"/>
              </a:rPr>
              <a:t>The computational complexity, memory footprint, and power consumption may be prohibitive for some types of AMP-only IoT devices to provide association with the AP.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t>We propose that AMP-only IoT STA accesses the distribution system without association. </a:t>
            </a:r>
            <a:r>
              <a:rPr lang="en-US" sz="2400"/>
              <a:t>Non-Data frames are used for communication between AMP-only IoT STA and AMP-compatible non-AP STA or AP STA.</a:t>
            </a:r>
            <a:endParaRPr lang="en-IL" dirty="0"/>
          </a:p>
        </p:txBody>
      </p:sp>
      <p:sp>
        <p:nvSpPr>
          <p:cNvPr id="4" name="Slide Number Placeholder 3">
            <a:extLst>
              <a:ext uri="{FF2B5EF4-FFF2-40B4-BE49-F238E27FC236}">
                <a16:creationId xmlns:a16="http://schemas.microsoft.com/office/drawing/2014/main" id="{F3DE1F69-9DAD-6A24-440D-4A9B2A2A7DF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73831FA-8136-0D25-79F4-B65B5A38EF70}"/>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051E9BF6-1933-F7A7-F885-13F33B7E8BB2}"/>
              </a:ext>
            </a:extLst>
          </p:cNvPr>
          <p:cNvSpPr>
            <a:spLocks noGrp="1"/>
          </p:cNvSpPr>
          <p:nvPr>
            <p:ph type="dt" idx="15"/>
          </p:nvPr>
        </p:nvSpPr>
        <p:spPr/>
        <p:txBody>
          <a:bodyPr/>
          <a:lstStyle/>
          <a:p>
            <a:r>
              <a:rPr lang="en-IL"/>
              <a:t>August 2024</a:t>
            </a:r>
            <a:endParaRPr lang="en-GB" dirty="0"/>
          </a:p>
        </p:txBody>
      </p:sp>
    </p:spTree>
    <p:extLst>
      <p:ext uri="{BB962C8B-B14F-4D97-AF65-F5344CB8AC3E}">
        <p14:creationId xmlns:p14="http://schemas.microsoft.com/office/powerpoint/2010/main" val="2929006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269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74683" y="1412776"/>
            <a:ext cx="10361084" cy="446449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 this contribution, we discuss how to specify wireless connectivity for AMP only IOT devices as part of the 802.11 specification.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The IEEE 802.11 standard specifies that:</a:t>
            </a:r>
          </a:p>
          <a:p>
            <a:pPr marL="457200" indent="-457200">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Data frames are used for end-to-end communication across networks</a:t>
            </a:r>
          </a:p>
          <a:p>
            <a:pPr marL="457200" indent="-457200">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Non-AP STAs use AP STAs to access the distribution system</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The AMP-only IoT device are characterized as ultra-low complexity, ultra-low power consumption, very small form factor and battery-less.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Data frames, as used for data traffic, contain the overhead of multiple network protocol headers, which significantly increases the frame size. The power consumption required to deliver such long frames may be prohibitive for some types of AMP-only IoT devices.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Association and secure authentication with an AP STA requires multiple rounds of long frame exchanges, storing intermediate and final data on the AMP-only device. The computational complexity, memory footprint, and power consumption can be prohibitive for some types of AMP-only IoT devices.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 this contribution we analyze the challenges and suggest solution</a:t>
            </a: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en-IL"/>
              <a:t>August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3E9B2-9A19-0E73-45BF-323DFEB27588}"/>
              </a:ext>
            </a:extLst>
          </p:cNvPr>
          <p:cNvSpPr>
            <a:spLocks noGrp="1"/>
          </p:cNvSpPr>
          <p:nvPr>
            <p:ph type="title"/>
          </p:nvPr>
        </p:nvSpPr>
        <p:spPr/>
        <p:txBody>
          <a:bodyPr/>
          <a:lstStyle/>
          <a:p>
            <a:r>
              <a:rPr lang="en-US" dirty="0"/>
              <a:t>References</a:t>
            </a:r>
            <a:endParaRPr lang="aa-ET" dirty="0"/>
          </a:p>
        </p:txBody>
      </p:sp>
      <p:sp>
        <p:nvSpPr>
          <p:cNvPr id="3" name="Content Placeholder 2">
            <a:extLst>
              <a:ext uri="{FF2B5EF4-FFF2-40B4-BE49-F238E27FC236}">
                <a16:creationId xmlns:a16="http://schemas.microsoft.com/office/drawing/2014/main" id="{4D986FD5-22D3-C973-6971-959905F9ED07}"/>
              </a:ext>
            </a:extLst>
          </p:cNvPr>
          <p:cNvSpPr>
            <a:spLocks noGrp="1"/>
          </p:cNvSpPr>
          <p:nvPr>
            <p:ph idx="1"/>
          </p:nvPr>
        </p:nvSpPr>
        <p:spPr/>
        <p:txBody>
          <a:bodyPr/>
          <a:lstStyle/>
          <a:p>
            <a:pPr marL="457200" indent="-457200">
              <a:buAutoNum type="arabicPeriod"/>
            </a:pPr>
            <a:r>
              <a:rPr lang="en-US" b="0" dirty="0"/>
              <a:t>11-23-0436-00-0amp-technical-report-on-support-of-amp-iot-devices-in-wlan</a:t>
            </a:r>
          </a:p>
          <a:p>
            <a:pPr marL="457200" indent="-457200">
              <a:buAutoNum type="arabicPeriod"/>
            </a:pPr>
            <a:r>
              <a:rPr lang="en-US" b="0" dirty="0"/>
              <a:t>11-23-1005-00-0amp-discussion-on-requirements-for-amp-use-cases</a:t>
            </a:r>
          </a:p>
          <a:p>
            <a:pPr marL="457200" indent="-457200">
              <a:buAutoNum type="arabicPeriod"/>
            </a:pPr>
            <a:r>
              <a:rPr lang="en-US" b="0" i="0" u="none" strike="noStrike" baseline="0" dirty="0">
                <a:solidFill>
                  <a:srgbClr val="000000"/>
                </a:solidFill>
              </a:rPr>
              <a:t>ISO/IEC 18000-63:2021(E) </a:t>
            </a:r>
          </a:p>
          <a:p>
            <a:pPr marL="457200" indent="-457200">
              <a:buFont typeface="Times New Roman" pitchFamily="16" charset="0"/>
              <a:buAutoNum type="arabicPeriod"/>
            </a:pPr>
            <a:r>
              <a:rPr lang="en-US" b="0" dirty="0">
                <a:effectLst/>
                <a:ea typeface="Aptos" panose="020B0004020202020204" pitchFamily="34" charset="0"/>
              </a:rPr>
              <a:t>IEEE P802.11-REVme/D6.0, June 2024</a:t>
            </a:r>
          </a:p>
          <a:p>
            <a:pPr marL="457200" indent="-457200">
              <a:buFont typeface="Times New Roman" pitchFamily="16" charset="0"/>
              <a:buAutoNum type="arabicPeriod"/>
            </a:pPr>
            <a:r>
              <a:rPr lang="en-US" b="0" dirty="0"/>
              <a:t>IEEE P802.11bf/D4.0, April 2024</a:t>
            </a:r>
          </a:p>
          <a:p>
            <a:pPr marL="457200" indent="-457200">
              <a:buFont typeface="Times New Roman" pitchFamily="16" charset="0"/>
              <a:buAutoNum type="arabicPeriod"/>
            </a:pPr>
            <a:r>
              <a:rPr lang="en-US" b="0" i="0" u="none" strike="noStrike" baseline="0" dirty="0"/>
              <a:t>IEEE Std 802®-2014 </a:t>
            </a:r>
            <a:r>
              <a:rPr lang="en-US" b="0" i="0" u="none" strike="noStrike" baseline="0" dirty="0">
                <a:solidFill>
                  <a:srgbClr val="000000"/>
                </a:solidFill>
              </a:rPr>
              <a:t>Standard for Local and Metropolitan Area Networks: Overview and Architecture </a:t>
            </a:r>
          </a:p>
          <a:p>
            <a:pPr marL="457200" indent="-457200">
              <a:buFont typeface="Times New Roman" pitchFamily="16" charset="0"/>
              <a:buAutoNum type="arabicPeriod"/>
            </a:pPr>
            <a:r>
              <a:rPr lang="en-US" b="0" i="0" u="none" strike="noStrike" baseline="0" dirty="0">
                <a:solidFill>
                  <a:srgbClr val="000000"/>
                </a:solidFill>
              </a:rPr>
              <a:t>ISO/IEC 7498-1:1994 Open Systems Interconnection basic reference model (OSI/RM)</a:t>
            </a:r>
            <a:endParaRPr lang="aa-ET" b="0" dirty="0"/>
          </a:p>
        </p:txBody>
      </p:sp>
      <p:sp>
        <p:nvSpPr>
          <p:cNvPr id="4" name="Slide Number Placeholder 3">
            <a:extLst>
              <a:ext uri="{FF2B5EF4-FFF2-40B4-BE49-F238E27FC236}">
                <a16:creationId xmlns:a16="http://schemas.microsoft.com/office/drawing/2014/main" id="{AF9A9C53-70FF-EC70-B5E9-75F7E3B0AE7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2FAF38D-ED88-4E6E-E98A-FD255D00A467}"/>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A3AE6654-8C5C-6C80-3735-D564D9C79876}"/>
              </a:ext>
            </a:extLst>
          </p:cNvPr>
          <p:cNvSpPr>
            <a:spLocks noGrp="1"/>
          </p:cNvSpPr>
          <p:nvPr>
            <p:ph type="dt" idx="15"/>
          </p:nvPr>
        </p:nvSpPr>
        <p:spPr/>
        <p:txBody>
          <a:bodyPr/>
          <a:lstStyle/>
          <a:p>
            <a:r>
              <a:rPr lang="en-IL"/>
              <a:t>August 2024</a:t>
            </a:r>
            <a:endParaRPr lang="en-GB" dirty="0"/>
          </a:p>
        </p:txBody>
      </p:sp>
    </p:spTree>
    <p:extLst>
      <p:ext uri="{BB962C8B-B14F-4D97-AF65-F5344CB8AC3E}">
        <p14:creationId xmlns:p14="http://schemas.microsoft.com/office/powerpoint/2010/main" val="1599087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7D633-0C49-53CE-E6C6-39C4228A5433}"/>
              </a:ext>
            </a:extLst>
          </p:cNvPr>
          <p:cNvSpPr>
            <a:spLocks noGrp="1"/>
          </p:cNvSpPr>
          <p:nvPr>
            <p:ph type="title"/>
          </p:nvPr>
        </p:nvSpPr>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id="{C868346D-505C-A0AE-9F62-C1D00CF638CB}"/>
              </a:ext>
            </a:extLst>
          </p:cNvPr>
          <p:cNvSpPr>
            <a:spLocks noGrp="1"/>
          </p:cNvSpPr>
          <p:nvPr>
            <p:ph idx="1"/>
          </p:nvPr>
        </p:nvSpPr>
        <p:spPr/>
        <p:txBody>
          <a:bodyPr/>
          <a:lstStyle/>
          <a:p>
            <a:r>
              <a:rPr lang="en-US" dirty="0"/>
              <a:t>SP#1</a:t>
            </a:r>
          </a:p>
          <a:p>
            <a:pPr marL="0" indent="0"/>
            <a:r>
              <a:rPr lang="en-US" dirty="0"/>
              <a:t>Do you agree that the amendment will define communication with AMP-only IoT devices through non-data frames?</a:t>
            </a:r>
          </a:p>
          <a:p>
            <a:pPr marL="0" indent="0"/>
            <a:r>
              <a:rPr lang="en-US" dirty="0"/>
              <a:t>	Yes</a:t>
            </a:r>
          </a:p>
          <a:p>
            <a:pPr marL="444500" indent="0"/>
            <a:r>
              <a:rPr lang="en-US" dirty="0"/>
              <a:t>No</a:t>
            </a:r>
          </a:p>
          <a:p>
            <a:pPr marL="444500" indent="0"/>
            <a:r>
              <a:rPr lang="en-US" dirty="0"/>
              <a:t>Abstain</a:t>
            </a:r>
            <a:endParaRPr lang="aa-ET" dirty="0"/>
          </a:p>
        </p:txBody>
      </p:sp>
      <p:sp>
        <p:nvSpPr>
          <p:cNvPr id="4" name="Slide Number Placeholder 3">
            <a:extLst>
              <a:ext uri="{FF2B5EF4-FFF2-40B4-BE49-F238E27FC236}">
                <a16:creationId xmlns:a16="http://schemas.microsoft.com/office/drawing/2014/main" id="{EC48D448-F9FA-D781-CB0F-86A9715E0A6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96A6973-FE1B-43B8-3320-629F8705C83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FE67B74B-1B3F-C75A-8737-5E9C5C7B5EB7}"/>
              </a:ext>
            </a:extLst>
          </p:cNvPr>
          <p:cNvSpPr>
            <a:spLocks noGrp="1"/>
          </p:cNvSpPr>
          <p:nvPr>
            <p:ph type="dt" idx="15"/>
          </p:nvPr>
        </p:nvSpPr>
        <p:spPr/>
        <p:txBody>
          <a:bodyPr/>
          <a:lstStyle/>
          <a:p>
            <a:r>
              <a:rPr lang="en-IL"/>
              <a:t>August 2024</a:t>
            </a:r>
            <a:endParaRPr lang="en-GB" dirty="0"/>
          </a:p>
        </p:txBody>
      </p:sp>
    </p:spTree>
    <p:extLst>
      <p:ext uri="{BB962C8B-B14F-4D97-AF65-F5344CB8AC3E}">
        <p14:creationId xmlns:p14="http://schemas.microsoft.com/office/powerpoint/2010/main" val="312255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7D633-0C49-53CE-E6C6-39C4228A5433}"/>
              </a:ext>
            </a:extLst>
          </p:cNvPr>
          <p:cNvSpPr>
            <a:spLocks noGrp="1"/>
          </p:cNvSpPr>
          <p:nvPr>
            <p:ph type="title"/>
          </p:nvPr>
        </p:nvSpPr>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id="{C868346D-505C-A0AE-9F62-C1D00CF638CB}"/>
              </a:ext>
            </a:extLst>
          </p:cNvPr>
          <p:cNvSpPr>
            <a:spLocks noGrp="1"/>
          </p:cNvSpPr>
          <p:nvPr>
            <p:ph idx="1"/>
          </p:nvPr>
        </p:nvSpPr>
        <p:spPr/>
        <p:txBody>
          <a:bodyPr/>
          <a:lstStyle/>
          <a:p>
            <a:r>
              <a:rPr lang="en-US" dirty="0"/>
              <a:t>SP#2</a:t>
            </a:r>
          </a:p>
          <a:p>
            <a:pPr marL="0" indent="0"/>
            <a:r>
              <a:rPr lang="en-US" dirty="0"/>
              <a:t>Do you agree that the amendment will define the access of unassociated AMP-only IoT devices to the distribution system?</a:t>
            </a:r>
          </a:p>
          <a:p>
            <a:pPr marL="0" indent="0"/>
            <a:r>
              <a:rPr lang="en-US" dirty="0"/>
              <a:t>	Yes</a:t>
            </a:r>
          </a:p>
          <a:p>
            <a:pPr marL="444500" indent="0"/>
            <a:r>
              <a:rPr lang="en-US" dirty="0"/>
              <a:t>No</a:t>
            </a:r>
          </a:p>
          <a:p>
            <a:pPr marL="444500" indent="0"/>
            <a:r>
              <a:rPr lang="en-US" dirty="0"/>
              <a:t>Abstain</a:t>
            </a:r>
            <a:endParaRPr lang="aa-ET" dirty="0"/>
          </a:p>
        </p:txBody>
      </p:sp>
      <p:sp>
        <p:nvSpPr>
          <p:cNvPr id="4" name="Slide Number Placeholder 3">
            <a:extLst>
              <a:ext uri="{FF2B5EF4-FFF2-40B4-BE49-F238E27FC236}">
                <a16:creationId xmlns:a16="http://schemas.microsoft.com/office/drawing/2014/main" id="{EC48D448-F9FA-D781-CB0F-86A9715E0A6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96A6973-FE1B-43B8-3320-629F8705C83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FE67B74B-1B3F-C75A-8737-5E9C5C7B5EB7}"/>
              </a:ext>
            </a:extLst>
          </p:cNvPr>
          <p:cNvSpPr>
            <a:spLocks noGrp="1"/>
          </p:cNvSpPr>
          <p:nvPr>
            <p:ph type="dt" idx="15"/>
          </p:nvPr>
        </p:nvSpPr>
        <p:spPr/>
        <p:txBody>
          <a:bodyPr/>
          <a:lstStyle/>
          <a:p>
            <a:r>
              <a:rPr lang="en-IL"/>
              <a:t>August 2024</a:t>
            </a:r>
            <a:endParaRPr lang="en-GB" dirty="0"/>
          </a:p>
        </p:txBody>
      </p:sp>
    </p:spTree>
    <p:extLst>
      <p:ext uri="{BB962C8B-B14F-4D97-AF65-F5344CB8AC3E}">
        <p14:creationId xmlns:p14="http://schemas.microsoft.com/office/powerpoint/2010/main" val="4100314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7D633-0C49-53CE-E6C6-39C4228A5433}"/>
              </a:ext>
            </a:extLst>
          </p:cNvPr>
          <p:cNvSpPr>
            <a:spLocks noGrp="1"/>
          </p:cNvSpPr>
          <p:nvPr>
            <p:ph type="title"/>
          </p:nvPr>
        </p:nvSpPr>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id="{C868346D-505C-A0AE-9F62-C1D00CF638CB}"/>
              </a:ext>
            </a:extLst>
          </p:cNvPr>
          <p:cNvSpPr>
            <a:spLocks noGrp="1"/>
          </p:cNvSpPr>
          <p:nvPr>
            <p:ph idx="1"/>
          </p:nvPr>
        </p:nvSpPr>
        <p:spPr/>
        <p:txBody>
          <a:bodyPr/>
          <a:lstStyle/>
          <a:p>
            <a:r>
              <a:rPr lang="en-US" dirty="0"/>
              <a:t>SP#3</a:t>
            </a:r>
          </a:p>
          <a:p>
            <a:pPr marL="0" indent="0"/>
            <a:r>
              <a:rPr lang="en-US" dirty="0"/>
              <a:t>Do you agree that the amendment will define the access of unassociated AMP-only IoT devices to the distribution system through non-data frames?</a:t>
            </a:r>
          </a:p>
          <a:p>
            <a:pPr marL="0" indent="0"/>
            <a:r>
              <a:rPr lang="en-US" dirty="0"/>
              <a:t>	Yes</a:t>
            </a:r>
          </a:p>
          <a:p>
            <a:pPr marL="444500" indent="0"/>
            <a:r>
              <a:rPr lang="en-US" dirty="0"/>
              <a:t>No</a:t>
            </a:r>
          </a:p>
          <a:p>
            <a:pPr marL="444500" indent="0"/>
            <a:r>
              <a:rPr lang="en-US" dirty="0"/>
              <a:t>Abstain</a:t>
            </a:r>
            <a:endParaRPr lang="aa-ET" dirty="0"/>
          </a:p>
        </p:txBody>
      </p:sp>
      <p:sp>
        <p:nvSpPr>
          <p:cNvPr id="4" name="Slide Number Placeholder 3">
            <a:extLst>
              <a:ext uri="{FF2B5EF4-FFF2-40B4-BE49-F238E27FC236}">
                <a16:creationId xmlns:a16="http://schemas.microsoft.com/office/drawing/2014/main" id="{EC48D448-F9FA-D781-CB0F-86A9715E0A6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96A6973-FE1B-43B8-3320-629F8705C83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FE67B74B-1B3F-C75A-8737-5E9C5C7B5EB7}"/>
              </a:ext>
            </a:extLst>
          </p:cNvPr>
          <p:cNvSpPr>
            <a:spLocks noGrp="1"/>
          </p:cNvSpPr>
          <p:nvPr>
            <p:ph type="dt" idx="15"/>
          </p:nvPr>
        </p:nvSpPr>
        <p:spPr/>
        <p:txBody>
          <a:bodyPr/>
          <a:lstStyle/>
          <a:p>
            <a:r>
              <a:rPr lang="en-IL"/>
              <a:t>August 2024</a:t>
            </a:r>
            <a:endParaRPr lang="en-GB" dirty="0"/>
          </a:p>
        </p:txBody>
      </p:sp>
    </p:spTree>
    <p:extLst>
      <p:ext uri="{BB962C8B-B14F-4D97-AF65-F5344CB8AC3E}">
        <p14:creationId xmlns:p14="http://schemas.microsoft.com/office/powerpoint/2010/main" val="2250225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FDC97-798C-1EF2-C653-C9F63BD875A5}"/>
              </a:ext>
            </a:extLst>
          </p:cNvPr>
          <p:cNvSpPr>
            <a:spLocks noGrp="1"/>
          </p:cNvSpPr>
          <p:nvPr>
            <p:ph type="title"/>
          </p:nvPr>
        </p:nvSpPr>
        <p:spPr>
          <a:xfrm>
            <a:off x="1056318" y="2204864"/>
            <a:ext cx="10361084" cy="1065213"/>
          </a:xfrm>
        </p:spPr>
        <p:txBody>
          <a:bodyPr/>
          <a:lstStyle/>
          <a:p>
            <a:r>
              <a:rPr lang="en-US" dirty="0"/>
              <a:t>Backup</a:t>
            </a:r>
            <a:endParaRPr lang="aa-ET" dirty="0"/>
          </a:p>
        </p:txBody>
      </p:sp>
      <p:sp>
        <p:nvSpPr>
          <p:cNvPr id="3" name="Date Placeholder 2">
            <a:extLst>
              <a:ext uri="{FF2B5EF4-FFF2-40B4-BE49-F238E27FC236}">
                <a16:creationId xmlns:a16="http://schemas.microsoft.com/office/drawing/2014/main" id="{D4EB59B2-506D-EEBA-A896-E105B66AE24B}"/>
              </a:ext>
            </a:extLst>
          </p:cNvPr>
          <p:cNvSpPr>
            <a:spLocks noGrp="1"/>
          </p:cNvSpPr>
          <p:nvPr>
            <p:ph type="dt" idx="10"/>
          </p:nvPr>
        </p:nvSpPr>
        <p:spPr/>
        <p:txBody>
          <a:bodyPr/>
          <a:lstStyle/>
          <a:p>
            <a:r>
              <a:rPr lang="aa-ET"/>
              <a:t>July 2024</a:t>
            </a:r>
            <a:endParaRPr lang="en-GB"/>
          </a:p>
        </p:txBody>
      </p:sp>
      <p:sp>
        <p:nvSpPr>
          <p:cNvPr id="4" name="Footer Placeholder 3">
            <a:extLst>
              <a:ext uri="{FF2B5EF4-FFF2-40B4-BE49-F238E27FC236}">
                <a16:creationId xmlns:a16="http://schemas.microsoft.com/office/drawing/2014/main" id="{BE88AEB4-2E27-2C9E-B5EA-97D4337E3ABF}"/>
              </a:ext>
            </a:extLst>
          </p:cNvPr>
          <p:cNvSpPr>
            <a:spLocks noGrp="1"/>
          </p:cNvSpPr>
          <p:nvPr>
            <p:ph type="ftr" idx="11"/>
          </p:nvPr>
        </p:nvSpPr>
        <p:spPr/>
        <p:txBody>
          <a:bodyPr/>
          <a:lstStyle/>
          <a:p>
            <a:r>
              <a:rPr lang="en-GB"/>
              <a:t>Solomon Trainin, Wiliot</a:t>
            </a:r>
          </a:p>
        </p:txBody>
      </p:sp>
      <p:sp>
        <p:nvSpPr>
          <p:cNvPr id="5" name="Slide Number Placeholder 4">
            <a:extLst>
              <a:ext uri="{FF2B5EF4-FFF2-40B4-BE49-F238E27FC236}">
                <a16:creationId xmlns:a16="http://schemas.microsoft.com/office/drawing/2014/main" id="{20526546-D5BD-4279-7699-52B4E7A221A8}"/>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Tree>
    <p:extLst>
      <p:ext uri="{BB962C8B-B14F-4D97-AF65-F5344CB8AC3E}">
        <p14:creationId xmlns:p14="http://schemas.microsoft.com/office/powerpoint/2010/main" val="1086324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4F570FF-5863-0CC7-883F-DBCEAB9ED3E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F1D278F-3AF6-55E7-EC15-F1154DE317D5}"/>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B585DF96-E16D-C113-53D9-FC43C304E576}"/>
              </a:ext>
            </a:extLst>
          </p:cNvPr>
          <p:cNvSpPr>
            <a:spLocks noGrp="1"/>
          </p:cNvSpPr>
          <p:nvPr>
            <p:ph type="dt" idx="15"/>
          </p:nvPr>
        </p:nvSpPr>
        <p:spPr/>
        <p:txBody>
          <a:bodyPr/>
          <a:lstStyle/>
          <a:p>
            <a:r>
              <a:rPr lang="aa-ET"/>
              <a:t>July 2024</a:t>
            </a:r>
            <a:endParaRPr lang="en-GB" dirty="0"/>
          </a:p>
        </p:txBody>
      </p:sp>
      <p:sp>
        <p:nvSpPr>
          <p:cNvPr id="7" name="标题 1">
            <a:extLst>
              <a:ext uri="{FF2B5EF4-FFF2-40B4-BE49-F238E27FC236}">
                <a16:creationId xmlns:a16="http://schemas.microsoft.com/office/drawing/2014/main" id="{D5CE433A-DA09-02A4-F379-C34308811E6D}"/>
              </a:ext>
            </a:extLst>
          </p:cNvPr>
          <p:cNvSpPr txBox="1"/>
          <p:nvPr/>
        </p:nvSpPr>
        <p:spPr>
          <a:xfrm>
            <a:off x="1631504" y="836712"/>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Requirements [2]</a:t>
            </a:r>
            <a:endParaRPr lang="zh-CN" altLang="en-US" sz="2700" b="1" dirty="0">
              <a:solidFill>
                <a:schemeClr val="tx2"/>
              </a:solidFill>
              <a:latin typeface="+mj-lt"/>
              <a:ea typeface="+mj-ea"/>
              <a:cs typeface="+mj-cs"/>
            </a:endParaRPr>
          </a:p>
        </p:txBody>
      </p:sp>
      <p:graphicFrame>
        <p:nvGraphicFramePr>
          <p:cNvPr id="8" name="表格 1">
            <a:extLst>
              <a:ext uri="{FF2B5EF4-FFF2-40B4-BE49-F238E27FC236}">
                <a16:creationId xmlns:a16="http://schemas.microsoft.com/office/drawing/2014/main" id="{ADC6D82A-7088-780F-12B3-86DBEBD25F6C}"/>
              </a:ext>
            </a:extLst>
          </p:cNvPr>
          <p:cNvGraphicFramePr>
            <a:graphicFrameLocks noGrp="1"/>
          </p:cNvGraphicFramePr>
          <p:nvPr/>
        </p:nvGraphicFramePr>
        <p:xfrm>
          <a:off x="1775520" y="1390214"/>
          <a:ext cx="8991600" cy="4984693"/>
        </p:xfrm>
        <a:graphic>
          <a:graphicData uri="http://schemas.openxmlformats.org/drawingml/2006/table">
            <a:tbl>
              <a:tblPr>
                <a:tableStyleId>{5C22544A-7EE6-4342-B048-85BDC9FD1C3A}</a:tableStyleId>
              </a:tblPr>
              <a:tblGrid>
                <a:gridCol w="1113246">
                  <a:extLst>
                    <a:ext uri="{9D8B030D-6E8A-4147-A177-3AD203B41FA5}">
                      <a16:colId xmlns:a16="http://schemas.microsoft.com/office/drawing/2014/main" val="3668435110"/>
                    </a:ext>
                  </a:extLst>
                </a:gridCol>
                <a:gridCol w="1113246">
                  <a:extLst>
                    <a:ext uri="{9D8B030D-6E8A-4147-A177-3AD203B41FA5}">
                      <a16:colId xmlns:a16="http://schemas.microsoft.com/office/drawing/2014/main" val="1265672563"/>
                    </a:ext>
                  </a:extLst>
                </a:gridCol>
                <a:gridCol w="1086202">
                  <a:extLst>
                    <a:ext uri="{9D8B030D-6E8A-4147-A177-3AD203B41FA5}">
                      <a16:colId xmlns:a16="http://schemas.microsoft.com/office/drawing/2014/main" val="3650588341"/>
                    </a:ext>
                  </a:extLst>
                </a:gridCol>
                <a:gridCol w="1346590">
                  <a:extLst>
                    <a:ext uri="{9D8B030D-6E8A-4147-A177-3AD203B41FA5}">
                      <a16:colId xmlns:a16="http://schemas.microsoft.com/office/drawing/2014/main" val="726553468"/>
                    </a:ext>
                  </a:extLst>
                </a:gridCol>
                <a:gridCol w="1144383">
                  <a:extLst>
                    <a:ext uri="{9D8B030D-6E8A-4147-A177-3AD203B41FA5}">
                      <a16:colId xmlns:a16="http://schemas.microsoft.com/office/drawing/2014/main" val="1344256778"/>
                    </a:ext>
                  </a:extLst>
                </a:gridCol>
                <a:gridCol w="1373836">
                  <a:extLst>
                    <a:ext uri="{9D8B030D-6E8A-4147-A177-3AD203B41FA5}">
                      <a16:colId xmlns:a16="http://schemas.microsoft.com/office/drawing/2014/main" val="3782939110"/>
                    </a:ext>
                  </a:extLst>
                </a:gridCol>
                <a:gridCol w="1160161">
                  <a:extLst>
                    <a:ext uri="{9D8B030D-6E8A-4147-A177-3AD203B41FA5}">
                      <a16:colId xmlns:a16="http://schemas.microsoft.com/office/drawing/2014/main" val="4188438930"/>
                    </a:ext>
                  </a:extLst>
                </a:gridCol>
                <a:gridCol w="653936">
                  <a:extLst>
                    <a:ext uri="{9D8B030D-6E8A-4147-A177-3AD203B41FA5}">
                      <a16:colId xmlns:a16="http://schemas.microsoft.com/office/drawing/2014/main" val="213255701"/>
                    </a:ext>
                  </a:extLst>
                </a:gridCol>
              </a:tblGrid>
              <a:tr h="869668">
                <a:tc>
                  <a:txBody>
                    <a:bodyPr/>
                    <a:lstStyle/>
                    <a:p>
                      <a:pPr algn="l" fontAlgn="b"/>
                      <a:r>
                        <a:rPr lang="en-GB" sz="1050" b="1" u="none" strike="noStrike" dirty="0">
                          <a:effectLst/>
                          <a:latin typeface="+mn-lt"/>
                        </a:rPr>
                        <a:t> </a:t>
                      </a:r>
                      <a:endParaRPr lang="en-GB" sz="1050" b="1" i="0" u="none" strike="noStrike" dirty="0">
                        <a:solidFill>
                          <a:srgbClr val="000000"/>
                        </a:solidFill>
                        <a:effectLst/>
                        <a:latin typeface="+mn-lt"/>
                      </a:endParaRPr>
                    </a:p>
                  </a:txBody>
                  <a:tcPr marL="7473" marR="7473" marT="7473" marB="0" anchor="b"/>
                </a:tc>
                <a:tc>
                  <a:txBody>
                    <a:bodyPr/>
                    <a:lstStyle/>
                    <a:p>
                      <a:pPr algn="ctr" fontAlgn="b"/>
                      <a:r>
                        <a:rPr lang="en-GB" sz="1100" b="1" u="none" strike="noStrike" dirty="0">
                          <a:effectLst/>
                          <a:latin typeface="+mn-lt"/>
                        </a:rPr>
                        <a:t>Coverage (dBm)</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Maximum payload size (bit)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Peak device power consumption (</a:t>
                      </a:r>
                      <a:r>
                        <a:rPr lang="en-GB" sz="1100" b="1" u="none" strike="noStrike" dirty="0" err="1">
                          <a:effectLst/>
                          <a:latin typeface="+mn-lt"/>
                        </a:rPr>
                        <a:t>mWatts</a:t>
                      </a:r>
                      <a:r>
                        <a:rPr lang="en-GB" sz="1100" b="1" u="none" strike="noStrike" dirty="0">
                          <a:effectLst/>
                          <a:latin typeface="+mn-lt"/>
                        </a:rPr>
                        <a: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Device density (per m</a:t>
                      </a:r>
                      <a:r>
                        <a:rPr lang="en-GB" sz="1100" b="1" u="none" strike="noStrike" baseline="30000" dirty="0">
                          <a:effectLst/>
                          <a:latin typeface="+mn-lt"/>
                        </a:rPr>
                        <a:t>2</a:t>
                      </a:r>
                      <a:r>
                        <a:rPr lang="en-GB" sz="1100" b="1" u="none" strike="noStrike" dirty="0">
                          <a:effectLst/>
                          <a:latin typeface="+mn-lt"/>
                        </a:rPr>
                        <a: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Horizontal Positioning accuracy (m)</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Peak data rate (Kbps)</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i="0" u="none" strike="noStrike" dirty="0">
                          <a:solidFill>
                            <a:srgbClr val="000000"/>
                          </a:solidFill>
                          <a:effectLst/>
                          <a:latin typeface="+mn-lt"/>
                        </a:rPr>
                        <a:t>Others</a:t>
                      </a:r>
                    </a:p>
                  </a:txBody>
                  <a:tcPr marL="7473" marR="7473" marT="7473" marB="0" anchor="ctr"/>
                </a:tc>
                <a:extLst>
                  <a:ext uri="{0D108BD9-81ED-4DB2-BD59-A6C34878D82A}">
                    <a16:rowId xmlns:a16="http://schemas.microsoft.com/office/drawing/2014/main" val="3832398776"/>
                  </a:ext>
                </a:extLst>
              </a:tr>
              <a:tr h="455097">
                <a:tc>
                  <a:txBody>
                    <a:bodyPr/>
                    <a:lstStyle/>
                    <a:p>
                      <a:pPr algn="l" fontAlgn="b"/>
                      <a:r>
                        <a:rPr lang="en-GB" sz="1100" b="1" u="none" strike="noStrike" dirty="0">
                          <a:effectLst/>
                          <a:latin typeface="+mn-lt"/>
                        </a:rPr>
                        <a:t>UC1: Smart Manufacturing</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endParaRPr lang="en-GB" sz="1200" b="0" i="0" u="none" strike="noStrike" baseline="30000"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2314700939"/>
                  </a:ext>
                </a:extLst>
              </a:tr>
              <a:tr h="455097">
                <a:tc>
                  <a:txBody>
                    <a:bodyPr/>
                    <a:lstStyle/>
                    <a:p>
                      <a:pPr algn="l" fontAlgn="b"/>
                      <a:r>
                        <a:rPr lang="en-GB" sz="1100" b="1" u="none" strike="noStrike" dirty="0">
                          <a:effectLst/>
                          <a:latin typeface="+mn-lt"/>
                        </a:rPr>
                        <a:t>UC2: Data Centre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mn-lt"/>
                        </a:rPr>
                        <a:t>3</a:t>
                      </a:r>
                      <a:endParaRPr lang="en-GB" sz="1200" b="0" i="0" u="none" strike="noStrike" baseline="30000"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3525901397"/>
                  </a:ext>
                </a:extLst>
              </a:tr>
              <a:tr h="455097">
                <a:tc>
                  <a:txBody>
                    <a:bodyPr/>
                    <a:lstStyle/>
                    <a:p>
                      <a:pPr algn="l" fontAlgn="b"/>
                      <a:r>
                        <a:rPr lang="en-GB" sz="1100" b="1" u="none" strike="noStrike" dirty="0">
                          <a:effectLst/>
                          <a:latin typeface="+mn-lt"/>
                        </a:rPr>
                        <a:t>UC3: Smart Home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0.25</a:t>
                      </a: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1211554053"/>
                  </a:ext>
                </a:extLst>
              </a:tr>
              <a:tr h="455097">
                <a:tc>
                  <a:txBody>
                    <a:bodyPr/>
                    <a:lstStyle/>
                    <a:p>
                      <a:pPr algn="l" fontAlgn="b"/>
                      <a:r>
                        <a:rPr lang="en-GB" sz="1100" b="1" u="none" strike="noStrike" dirty="0">
                          <a:effectLst/>
                          <a:latin typeface="+mn-lt"/>
                        </a:rPr>
                        <a:t>UC4: Logistics and Warehouse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3105947569"/>
                  </a:ext>
                </a:extLst>
              </a:tr>
              <a:tr h="455097">
                <a:tc>
                  <a:txBody>
                    <a:bodyPr/>
                    <a:lstStyle/>
                    <a:p>
                      <a:pPr algn="l" fontAlgn="b"/>
                      <a:r>
                        <a:rPr lang="en-GB" sz="1100" b="1" u="none" strike="noStrike" dirty="0">
                          <a:effectLst/>
                          <a:latin typeface="+mn-lt"/>
                        </a:rPr>
                        <a:t>UC5: Smart Agriculture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10</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2121419345"/>
                  </a:ext>
                </a:extLst>
              </a:tr>
              <a:tr h="455097">
                <a:tc>
                  <a:txBody>
                    <a:bodyPr/>
                    <a:lstStyle/>
                    <a:p>
                      <a:pPr algn="l" fontAlgn="b"/>
                      <a:r>
                        <a:rPr lang="en-GB" sz="1100" b="1" u="none" strike="noStrike" dirty="0">
                          <a:effectLst/>
                          <a:latin typeface="+mn-lt"/>
                        </a:rPr>
                        <a:t>UC6: Indoor Positioning</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0.25</a:t>
                      </a: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2984993910"/>
                  </a:ext>
                </a:extLst>
              </a:tr>
              <a:tr h="455097">
                <a:tc>
                  <a:txBody>
                    <a:bodyPr/>
                    <a:lstStyle/>
                    <a:p>
                      <a:pPr algn="l" fontAlgn="b"/>
                      <a:r>
                        <a:rPr lang="en-GB" sz="1100" b="1" u="none" strike="noStrike" dirty="0">
                          <a:effectLst/>
                          <a:latin typeface="+mn-lt"/>
                        </a:rPr>
                        <a:t>UC7: Smart Power Grid</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10</a:t>
                      </a:r>
                      <a:r>
                        <a:rPr lang="en-GB" sz="1200" b="0" i="0" u="none" strike="noStrike" baseline="30000" dirty="0">
                          <a:solidFill>
                            <a:srgbClr val="000000"/>
                          </a:solidFill>
                          <a:effectLst/>
                          <a:latin typeface="+mn-lt"/>
                        </a:rPr>
                        <a:t>-2</a:t>
                      </a:r>
                    </a:p>
                  </a:txBody>
                  <a:tcPr marL="7473" marR="7473" marT="7473" marB="0" anchor="ctr"/>
                </a:tc>
                <a:tc>
                  <a:txBody>
                    <a:bodyPr/>
                    <a:lstStyle/>
                    <a:p>
                      <a:pPr algn="ctr" fontAlgn="b"/>
                      <a:r>
                        <a:rPr lang="en-GB" sz="1200" b="0" i="0" u="none" strike="noStrike" dirty="0">
                          <a:solidFill>
                            <a:srgbClr val="000000"/>
                          </a:solidFill>
                          <a:effectLst/>
                          <a:latin typeface="+mn-lt"/>
                        </a:rPr>
                        <a:t>10</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597722757"/>
                  </a:ext>
                </a:extLst>
              </a:tr>
              <a:tr h="255197">
                <a:tc>
                  <a:txBody>
                    <a:bodyPr/>
                    <a:lstStyle/>
                    <a:p>
                      <a:pPr algn="l" fontAlgn="b"/>
                      <a:r>
                        <a:rPr lang="en-GB" sz="1100" b="1" u="none" strike="noStrike" dirty="0">
                          <a:effectLst/>
                          <a:latin typeface="+mn-lt"/>
                        </a:rPr>
                        <a:t>UC8: Fresh Food Supply Chain</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3792754014"/>
                  </a:ext>
                </a:extLst>
              </a:tr>
              <a:tr h="0">
                <a:tc gridSpan="8">
                  <a:txBody>
                    <a:bodyPr/>
                    <a:lstStyle/>
                    <a:p>
                      <a:pPr algn="l" fontAlgn="b"/>
                      <a:r>
                        <a:rPr lang="en-GB" sz="1200" b="0" i="0" u="none" strike="noStrike" dirty="0">
                          <a:solidFill>
                            <a:srgbClr val="000000"/>
                          </a:solidFill>
                          <a:effectLst/>
                          <a:latin typeface="+mn-lt"/>
                        </a:rPr>
                        <a:t>Note 1: Coverage is calculated based on AWGN Channel</a:t>
                      </a:r>
                    </a:p>
                    <a:p>
                      <a:pPr algn="l" fontAlgn="b"/>
                      <a:r>
                        <a:rPr lang="en-GB" sz="1200" b="0" i="0" u="none" strike="noStrike" dirty="0">
                          <a:solidFill>
                            <a:srgbClr val="000000"/>
                          </a:solidFill>
                          <a:effectLst/>
                          <a:latin typeface="+mn-lt"/>
                        </a:rPr>
                        <a:t>Note 2: Type 1: RF powered AMP device; Type 2: non-RF powered AMP device, e.g., thermal, solar, etc.</a:t>
                      </a:r>
                    </a:p>
                    <a:p>
                      <a:pPr algn="l" fontAlgn="b"/>
                      <a:r>
                        <a:rPr lang="en-GB" sz="1200" b="0" i="0" u="none" strike="noStrike" dirty="0">
                          <a:solidFill>
                            <a:srgbClr val="000000"/>
                          </a:solidFill>
                          <a:effectLst/>
                          <a:latin typeface="+mn-lt"/>
                        </a:rPr>
                        <a:t>Note 3: Others include requirements only applicable to a subset of use cases </a:t>
                      </a: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endParaRPr lang="en-GB"/>
                    </a:p>
                  </a:txBody>
                  <a:tcPr/>
                </a:tc>
                <a:extLst>
                  <a:ext uri="{0D108BD9-81ED-4DB2-BD59-A6C34878D82A}">
                    <a16:rowId xmlns:a16="http://schemas.microsoft.com/office/drawing/2014/main" val="2075275199"/>
                  </a:ext>
                </a:extLst>
              </a:tr>
            </a:tbl>
          </a:graphicData>
        </a:graphic>
      </p:graphicFrame>
    </p:spTree>
    <p:extLst>
      <p:ext uri="{BB962C8B-B14F-4D97-AF65-F5344CB8AC3E}">
        <p14:creationId xmlns:p14="http://schemas.microsoft.com/office/powerpoint/2010/main" val="3848604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FFD82-3F19-670E-430F-9669DD8CDC7E}"/>
              </a:ext>
            </a:extLst>
          </p:cNvPr>
          <p:cNvSpPr>
            <a:spLocks noGrp="1"/>
          </p:cNvSpPr>
          <p:nvPr>
            <p:ph type="title"/>
          </p:nvPr>
        </p:nvSpPr>
        <p:spPr>
          <a:xfrm>
            <a:off x="914401" y="685802"/>
            <a:ext cx="10361084" cy="870990"/>
          </a:xfrm>
        </p:spPr>
        <p:txBody>
          <a:bodyPr/>
          <a:lstStyle/>
          <a:p>
            <a:r>
              <a:rPr lang="en-US" dirty="0"/>
              <a:t>AMP IoT-only devices</a:t>
            </a:r>
            <a:endParaRPr lang="aa-ET" dirty="0"/>
          </a:p>
        </p:txBody>
      </p:sp>
      <p:sp>
        <p:nvSpPr>
          <p:cNvPr id="3" name="Content Placeholder 2">
            <a:extLst>
              <a:ext uri="{FF2B5EF4-FFF2-40B4-BE49-F238E27FC236}">
                <a16:creationId xmlns:a16="http://schemas.microsoft.com/office/drawing/2014/main" id="{89DF1DBA-0BA4-39CA-BEB1-1138B914238A}"/>
              </a:ext>
            </a:extLst>
          </p:cNvPr>
          <p:cNvSpPr>
            <a:spLocks noGrp="1"/>
          </p:cNvSpPr>
          <p:nvPr>
            <p:ph idx="1"/>
          </p:nvPr>
        </p:nvSpPr>
        <p:spPr>
          <a:xfrm>
            <a:off x="551384" y="1565912"/>
            <a:ext cx="11233247" cy="4113213"/>
          </a:xfrm>
        </p:spPr>
        <p:txBody>
          <a:bodyPr/>
          <a:lstStyle/>
          <a:p>
            <a:pPr marL="0" indent="0"/>
            <a:r>
              <a:rPr lang="en-US" sz="2200" dirty="0"/>
              <a:t>Different types of AMP devices have been identified and analyzed in previously presented and published contributions [1] and [2]. There are AMP-only IoT devices.  </a:t>
            </a:r>
          </a:p>
          <a:p>
            <a:pPr marL="0" indent="0"/>
            <a:r>
              <a:rPr lang="en-US" sz="2200" dirty="0"/>
              <a:t>The AMP-only IoT device are characterized as ultra-low complexity, ultra-low power consumption, very small form factor and battery-less (i.e., not using conventional battery). </a:t>
            </a:r>
            <a:r>
              <a:rPr lang="en-US" sz="2400" dirty="0"/>
              <a:t> This also limits the computational complexity, memory footprint and memory retention time, peak device power consumption, and the size of received and transmitted frames.</a:t>
            </a:r>
            <a:endParaRPr lang="aa-ET" sz="2200" dirty="0"/>
          </a:p>
        </p:txBody>
      </p:sp>
      <p:sp>
        <p:nvSpPr>
          <p:cNvPr id="4" name="Slide Number Placeholder 3">
            <a:extLst>
              <a:ext uri="{FF2B5EF4-FFF2-40B4-BE49-F238E27FC236}">
                <a16:creationId xmlns:a16="http://schemas.microsoft.com/office/drawing/2014/main" id="{02BE6901-0DC1-A15D-832D-588668EC3C4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1E781CE-2388-DF56-A9BA-E30B28D0D52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6E021972-2B18-CA1E-C447-2D348C0A113D}"/>
              </a:ext>
            </a:extLst>
          </p:cNvPr>
          <p:cNvSpPr>
            <a:spLocks noGrp="1"/>
          </p:cNvSpPr>
          <p:nvPr>
            <p:ph type="dt" idx="15"/>
          </p:nvPr>
        </p:nvSpPr>
        <p:spPr/>
        <p:txBody>
          <a:bodyPr/>
          <a:lstStyle/>
          <a:p>
            <a:r>
              <a:rPr lang="en-IL"/>
              <a:t>August 2024</a:t>
            </a:r>
            <a:endParaRPr lang="en-GB" dirty="0"/>
          </a:p>
        </p:txBody>
      </p:sp>
    </p:spTree>
    <p:extLst>
      <p:ext uri="{BB962C8B-B14F-4D97-AF65-F5344CB8AC3E}">
        <p14:creationId xmlns:p14="http://schemas.microsoft.com/office/powerpoint/2010/main" val="85415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3F1F3-99E2-8908-BCA1-BB7016101D49}"/>
              </a:ext>
            </a:extLst>
          </p:cNvPr>
          <p:cNvSpPr>
            <a:spLocks noGrp="1"/>
          </p:cNvSpPr>
          <p:nvPr>
            <p:ph type="title"/>
          </p:nvPr>
        </p:nvSpPr>
        <p:spPr>
          <a:xfrm>
            <a:off x="914401" y="685802"/>
            <a:ext cx="10361084" cy="914400"/>
          </a:xfrm>
        </p:spPr>
        <p:txBody>
          <a:bodyPr/>
          <a:lstStyle/>
          <a:p>
            <a:r>
              <a:rPr lang="en-US" dirty="0"/>
              <a:t>802.11 definition challenges and solutions</a:t>
            </a:r>
            <a:endParaRPr lang="aa-ET" dirty="0"/>
          </a:p>
        </p:txBody>
      </p:sp>
      <p:sp>
        <p:nvSpPr>
          <p:cNvPr id="3" name="Content Placeholder 2">
            <a:extLst>
              <a:ext uri="{FF2B5EF4-FFF2-40B4-BE49-F238E27FC236}">
                <a16:creationId xmlns:a16="http://schemas.microsoft.com/office/drawing/2014/main" id="{5FA0103F-06AF-0D37-64FF-C791A046B9BC}"/>
              </a:ext>
            </a:extLst>
          </p:cNvPr>
          <p:cNvSpPr>
            <a:spLocks noGrp="1"/>
          </p:cNvSpPr>
          <p:nvPr>
            <p:ph idx="1"/>
          </p:nvPr>
        </p:nvSpPr>
        <p:spPr>
          <a:xfrm>
            <a:off x="479376" y="1679579"/>
            <a:ext cx="11089231" cy="4492619"/>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The IEEE 802.11 standard specifies that:</a:t>
            </a:r>
          </a:p>
          <a:p>
            <a:pPr marL="457200"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Data frames are used for end-to-end communication across networks.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The data frames, as used for data traffic, contain the overhead of multiple network protocol headers, which significantly increases the frame size.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We propose to use non-data frames to deliver the information of AMP-only IoT devices </a:t>
            </a:r>
          </a:p>
          <a:p>
            <a:pPr marL="457200" indent="-457200">
              <a:buFont typeface="+mj-lt"/>
              <a:buAutoNum type="arabicPeriod"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Non-AP STAs use AP STAs to access the distribution system</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Association and secure authentication with an AP STA requires multiple rounds of exchange of long frames, storing intermediate and final data on the AMP-only IoT device.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We propose that an unassociated AMP-only IoT device communicates with </a:t>
            </a:r>
            <a:r>
              <a:rPr lang="en-US" sz="2200"/>
              <a:t>an AMP-capable </a:t>
            </a:r>
            <a:r>
              <a:rPr lang="en-US" sz="2200" dirty="0"/>
              <a:t>STA that provides access to the distribution system. This can be an AP STA or a non-AP STA</a:t>
            </a:r>
            <a:endParaRPr lang="aa-ET" sz="2200" dirty="0"/>
          </a:p>
        </p:txBody>
      </p:sp>
      <p:sp>
        <p:nvSpPr>
          <p:cNvPr id="4" name="Slide Number Placeholder 3">
            <a:extLst>
              <a:ext uri="{FF2B5EF4-FFF2-40B4-BE49-F238E27FC236}">
                <a16:creationId xmlns:a16="http://schemas.microsoft.com/office/drawing/2014/main" id="{27CB1029-8F7A-6651-B2BF-9DA5F3EDA41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F1104AE-DA57-0111-A7A8-300E9A423DC2}"/>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922547EB-307C-DF46-0057-58761F5E9455}"/>
              </a:ext>
            </a:extLst>
          </p:cNvPr>
          <p:cNvSpPr>
            <a:spLocks noGrp="1"/>
          </p:cNvSpPr>
          <p:nvPr>
            <p:ph type="dt" idx="15"/>
          </p:nvPr>
        </p:nvSpPr>
        <p:spPr/>
        <p:txBody>
          <a:bodyPr/>
          <a:lstStyle/>
          <a:p>
            <a:r>
              <a:rPr lang="en-IL"/>
              <a:t>August 2024</a:t>
            </a:r>
            <a:endParaRPr lang="en-GB" dirty="0"/>
          </a:p>
        </p:txBody>
      </p:sp>
    </p:spTree>
    <p:extLst>
      <p:ext uri="{BB962C8B-B14F-4D97-AF65-F5344CB8AC3E}">
        <p14:creationId xmlns:p14="http://schemas.microsoft.com/office/powerpoint/2010/main" val="69692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269ED-C4ED-1684-B1EF-5902FE04B844}"/>
              </a:ext>
            </a:extLst>
          </p:cNvPr>
          <p:cNvSpPr>
            <a:spLocks noGrp="1"/>
          </p:cNvSpPr>
          <p:nvPr>
            <p:ph type="title"/>
          </p:nvPr>
        </p:nvSpPr>
        <p:spPr>
          <a:xfrm>
            <a:off x="915458" y="2362800"/>
            <a:ext cx="10361084" cy="1065213"/>
          </a:xfrm>
        </p:spPr>
        <p:txBody>
          <a:bodyPr/>
          <a:lstStyle/>
          <a:p>
            <a:r>
              <a:rPr lang="en-US" dirty="0"/>
              <a:t>Data frames versus non-Data frames</a:t>
            </a:r>
            <a:endParaRPr lang="en-IL" dirty="0"/>
          </a:p>
        </p:txBody>
      </p:sp>
      <p:sp>
        <p:nvSpPr>
          <p:cNvPr id="3" name="Date Placeholder 2">
            <a:extLst>
              <a:ext uri="{FF2B5EF4-FFF2-40B4-BE49-F238E27FC236}">
                <a16:creationId xmlns:a16="http://schemas.microsoft.com/office/drawing/2014/main" id="{FF99DDFF-730B-B3D9-30A6-E0D22BAF936D}"/>
              </a:ext>
            </a:extLst>
          </p:cNvPr>
          <p:cNvSpPr>
            <a:spLocks noGrp="1"/>
          </p:cNvSpPr>
          <p:nvPr>
            <p:ph type="dt" idx="10"/>
          </p:nvPr>
        </p:nvSpPr>
        <p:spPr/>
        <p:txBody>
          <a:bodyPr/>
          <a:lstStyle/>
          <a:p>
            <a:r>
              <a:rPr lang="en-IL"/>
              <a:t>August 2024</a:t>
            </a:r>
            <a:endParaRPr lang="en-GB"/>
          </a:p>
        </p:txBody>
      </p:sp>
      <p:sp>
        <p:nvSpPr>
          <p:cNvPr id="4" name="Footer Placeholder 3">
            <a:extLst>
              <a:ext uri="{FF2B5EF4-FFF2-40B4-BE49-F238E27FC236}">
                <a16:creationId xmlns:a16="http://schemas.microsoft.com/office/drawing/2014/main" id="{B5279DE1-A24F-1399-9BEC-16A2EF80D90A}"/>
              </a:ext>
            </a:extLst>
          </p:cNvPr>
          <p:cNvSpPr>
            <a:spLocks noGrp="1"/>
          </p:cNvSpPr>
          <p:nvPr>
            <p:ph type="ftr" idx="11"/>
          </p:nvPr>
        </p:nvSpPr>
        <p:spPr/>
        <p:txBody>
          <a:bodyPr/>
          <a:lstStyle/>
          <a:p>
            <a:r>
              <a:rPr lang="en-GB"/>
              <a:t>Solomon Trainin, Wiliot</a:t>
            </a:r>
          </a:p>
        </p:txBody>
      </p:sp>
      <p:sp>
        <p:nvSpPr>
          <p:cNvPr id="5" name="Slide Number Placeholder 4">
            <a:extLst>
              <a:ext uri="{FF2B5EF4-FFF2-40B4-BE49-F238E27FC236}">
                <a16:creationId xmlns:a16="http://schemas.microsoft.com/office/drawing/2014/main" id="{D5C468BE-C869-AD3C-B765-2C4ECE8E41BA}"/>
              </a:ext>
            </a:extLst>
          </p:cNvPr>
          <p:cNvSpPr>
            <a:spLocks noGrp="1"/>
          </p:cNvSpPr>
          <p:nvPr>
            <p:ph type="sldNum" idx="12"/>
          </p:nvPr>
        </p:nvSpPr>
        <p:spPr/>
        <p:txBody>
          <a:bodyPr/>
          <a:lstStyle/>
          <a:p>
            <a:r>
              <a:rPr lang="en-GB"/>
              <a:t>Slide </a:t>
            </a:r>
            <a:fld id="{06B781AF-4CCF-49B0-A572-DE54FBE5D942}" type="slidenum">
              <a:rPr lang="en-GB" smtClean="0"/>
              <a:pPr/>
              <a:t>5</a:t>
            </a:fld>
            <a:endParaRPr lang="en-GB"/>
          </a:p>
        </p:txBody>
      </p:sp>
    </p:spTree>
    <p:extLst>
      <p:ext uri="{BB962C8B-B14F-4D97-AF65-F5344CB8AC3E}">
        <p14:creationId xmlns:p14="http://schemas.microsoft.com/office/powerpoint/2010/main" val="3896421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F3DB1-6864-1B8B-491D-7D8755549E34}"/>
              </a:ext>
            </a:extLst>
          </p:cNvPr>
          <p:cNvSpPr>
            <a:spLocks noGrp="1"/>
          </p:cNvSpPr>
          <p:nvPr>
            <p:ph type="title"/>
          </p:nvPr>
        </p:nvSpPr>
        <p:spPr>
          <a:xfrm>
            <a:off x="914401" y="685801"/>
            <a:ext cx="10361084" cy="654967"/>
          </a:xfrm>
        </p:spPr>
        <p:txBody>
          <a:bodyPr/>
          <a:lstStyle/>
          <a:p>
            <a:r>
              <a:rPr lang="en-US" dirty="0"/>
              <a:t>802 Reference model [6]</a:t>
            </a:r>
            <a:endParaRPr lang="en-IL" dirty="0"/>
          </a:p>
        </p:txBody>
      </p:sp>
      <p:sp>
        <p:nvSpPr>
          <p:cNvPr id="4" name="Slide Number Placeholder 3">
            <a:extLst>
              <a:ext uri="{FF2B5EF4-FFF2-40B4-BE49-F238E27FC236}">
                <a16:creationId xmlns:a16="http://schemas.microsoft.com/office/drawing/2014/main" id="{FBFA64A7-93AC-74B0-11EB-A68EC8E77CB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3F1DA20-6D17-64B7-BBB4-04C81618B88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625E5A0D-C593-47E3-9106-2FDDCC18E970}"/>
              </a:ext>
            </a:extLst>
          </p:cNvPr>
          <p:cNvSpPr>
            <a:spLocks noGrp="1"/>
          </p:cNvSpPr>
          <p:nvPr>
            <p:ph type="dt" idx="15"/>
          </p:nvPr>
        </p:nvSpPr>
        <p:spPr/>
        <p:txBody>
          <a:bodyPr/>
          <a:lstStyle/>
          <a:p>
            <a:r>
              <a:rPr lang="en-IL"/>
              <a:t>August 2024</a:t>
            </a:r>
            <a:endParaRPr lang="en-GB" dirty="0"/>
          </a:p>
        </p:txBody>
      </p:sp>
      <p:pic>
        <p:nvPicPr>
          <p:cNvPr id="8" name="Picture 7">
            <a:extLst>
              <a:ext uri="{FF2B5EF4-FFF2-40B4-BE49-F238E27FC236}">
                <a16:creationId xmlns:a16="http://schemas.microsoft.com/office/drawing/2014/main" id="{0047C2DE-AF4C-F99E-5879-807E15051678}"/>
              </a:ext>
            </a:extLst>
          </p:cNvPr>
          <p:cNvPicPr>
            <a:picLocks noChangeAspect="1"/>
          </p:cNvPicPr>
          <p:nvPr/>
        </p:nvPicPr>
        <p:blipFill>
          <a:blip r:embed="rId2"/>
          <a:stretch>
            <a:fillRect/>
          </a:stretch>
        </p:blipFill>
        <p:spPr>
          <a:xfrm>
            <a:off x="2179099" y="1628800"/>
            <a:ext cx="8120078" cy="4256814"/>
          </a:xfrm>
          <a:prstGeom prst="rect">
            <a:avLst/>
          </a:prstGeom>
          <a:ln>
            <a:solidFill>
              <a:schemeClr val="tx1"/>
            </a:solidFill>
          </a:ln>
        </p:spPr>
      </p:pic>
      <p:sp>
        <p:nvSpPr>
          <p:cNvPr id="3" name="TextBox 2">
            <a:extLst>
              <a:ext uri="{FF2B5EF4-FFF2-40B4-BE49-F238E27FC236}">
                <a16:creationId xmlns:a16="http://schemas.microsoft.com/office/drawing/2014/main" id="{4972FABA-0DC4-5CC6-36D8-F41C99DDE0BA}"/>
              </a:ext>
            </a:extLst>
          </p:cNvPr>
          <p:cNvSpPr txBox="1"/>
          <p:nvPr/>
        </p:nvSpPr>
        <p:spPr>
          <a:xfrm>
            <a:off x="10568761" y="3663812"/>
            <a:ext cx="1413447" cy="923330"/>
          </a:xfrm>
          <a:prstGeom prst="rect">
            <a:avLst/>
          </a:prstGeom>
          <a:noFill/>
          <a:ln>
            <a:solidFill>
              <a:schemeClr val="tx1"/>
            </a:solidFill>
          </a:ln>
        </p:spPr>
        <p:txBody>
          <a:bodyPr wrap="square" rtlCol="0">
            <a:spAutoFit/>
          </a:bodyPr>
          <a:lstStyle/>
          <a:p>
            <a:r>
              <a:rPr lang="en-US" sz="1800" dirty="0">
                <a:solidFill>
                  <a:schemeClr val="tx1"/>
                </a:solidFill>
              </a:rPr>
              <a:t>MAC data frame header</a:t>
            </a:r>
          </a:p>
          <a:p>
            <a:r>
              <a:rPr lang="en-US" sz="1800" dirty="0">
                <a:solidFill>
                  <a:schemeClr val="tx1"/>
                </a:solidFill>
              </a:rPr>
              <a:t>(30 octets)</a:t>
            </a:r>
            <a:endParaRPr lang="en-IL" sz="1800" dirty="0">
              <a:solidFill>
                <a:schemeClr val="tx1"/>
              </a:solidFill>
            </a:endParaRPr>
          </a:p>
        </p:txBody>
      </p:sp>
      <p:sp>
        <p:nvSpPr>
          <p:cNvPr id="7" name="TextBox 6">
            <a:extLst>
              <a:ext uri="{FF2B5EF4-FFF2-40B4-BE49-F238E27FC236}">
                <a16:creationId xmlns:a16="http://schemas.microsoft.com/office/drawing/2014/main" id="{86E49971-4490-E35F-CDE5-F6E3DA8068C9}"/>
              </a:ext>
            </a:extLst>
          </p:cNvPr>
          <p:cNvSpPr txBox="1"/>
          <p:nvPr/>
        </p:nvSpPr>
        <p:spPr>
          <a:xfrm>
            <a:off x="10532530" y="2905225"/>
            <a:ext cx="1413447" cy="646331"/>
          </a:xfrm>
          <a:prstGeom prst="rect">
            <a:avLst/>
          </a:prstGeom>
          <a:noFill/>
          <a:ln>
            <a:solidFill>
              <a:schemeClr val="tx1"/>
            </a:solidFill>
          </a:ln>
        </p:spPr>
        <p:txBody>
          <a:bodyPr wrap="square" rtlCol="0">
            <a:spAutoFit/>
          </a:bodyPr>
          <a:lstStyle/>
          <a:p>
            <a:r>
              <a:rPr lang="en-US" sz="1800" dirty="0">
                <a:solidFill>
                  <a:schemeClr val="tx1"/>
                </a:solidFill>
              </a:rPr>
              <a:t>LLC header</a:t>
            </a:r>
          </a:p>
          <a:p>
            <a:r>
              <a:rPr lang="en-US" sz="1800" dirty="0">
                <a:solidFill>
                  <a:schemeClr val="tx1"/>
                </a:solidFill>
              </a:rPr>
              <a:t>(8 octets)</a:t>
            </a:r>
            <a:endParaRPr lang="en-IL" sz="1800" dirty="0">
              <a:solidFill>
                <a:schemeClr val="tx1"/>
              </a:solidFill>
            </a:endParaRPr>
          </a:p>
        </p:txBody>
      </p:sp>
      <p:cxnSp>
        <p:nvCxnSpPr>
          <p:cNvPr id="10" name="Straight Connector 9">
            <a:extLst>
              <a:ext uri="{FF2B5EF4-FFF2-40B4-BE49-F238E27FC236}">
                <a16:creationId xmlns:a16="http://schemas.microsoft.com/office/drawing/2014/main" id="{12E9E882-0D7C-506F-4545-9115851B8509}"/>
              </a:ext>
            </a:extLst>
          </p:cNvPr>
          <p:cNvCxnSpPr>
            <a:cxnSpLocks/>
            <a:stCxn id="7" idx="1"/>
          </p:cNvCxnSpPr>
          <p:nvPr/>
        </p:nvCxnSpPr>
        <p:spPr bwMode="auto">
          <a:xfrm flipH="1">
            <a:off x="9768408" y="3228391"/>
            <a:ext cx="764122" cy="35505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7FE3EACC-D531-41C5-263D-045F1980B5EC}"/>
              </a:ext>
            </a:extLst>
          </p:cNvPr>
          <p:cNvCxnSpPr>
            <a:cxnSpLocks/>
            <a:stCxn id="3" idx="1"/>
          </p:cNvCxnSpPr>
          <p:nvPr/>
        </p:nvCxnSpPr>
        <p:spPr bwMode="auto">
          <a:xfrm flipH="1" flipV="1">
            <a:off x="9768408" y="4077072"/>
            <a:ext cx="800353" cy="4840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2814F0DD-7EDE-5170-471F-8B00A62403A7}"/>
              </a:ext>
            </a:extLst>
          </p:cNvPr>
          <p:cNvCxnSpPr>
            <a:cxnSpLocks/>
          </p:cNvCxnSpPr>
          <p:nvPr/>
        </p:nvCxnSpPr>
        <p:spPr bwMode="auto">
          <a:xfrm flipH="1" flipV="1">
            <a:off x="1909515" y="3670349"/>
            <a:ext cx="802109" cy="17812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1D456382-4D30-1D67-EC6E-0B3449F193ED}"/>
              </a:ext>
            </a:extLst>
          </p:cNvPr>
          <p:cNvSpPr txBox="1"/>
          <p:nvPr/>
        </p:nvSpPr>
        <p:spPr>
          <a:xfrm>
            <a:off x="119335" y="2305061"/>
            <a:ext cx="1806282" cy="646331"/>
          </a:xfrm>
          <a:prstGeom prst="rect">
            <a:avLst/>
          </a:prstGeom>
          <a:noFill/>
          <a:ln>
            <a:solidFill>
              <a:schemeClr val="tx1"/>
            </a:solidFill>
          </a:ln>
        </p:spPr>
        <p:txBody>
          <a:bodyPr wrap="square" rtlCol="0">
            <a:spAutoFit/>
          </a:bodyPr>
          <a:lstStyle/>
          <a:p>
            <a:r>
              <a:rPr lang="en-US" sz="1800" dirty="0">
                <a:solidFill>
                  <a:schemeClr val="tx1"/>
                </a:solidFill>
              </a:rPr>
              <a:t>TCP/UDP header</a:t>
            </a:r>
          </a:p>
          <a:p>
            <a:r>
              <a:rPr lang="en-US" sz="1800" dirty="0">
                <a:solidFill>
                  <a:schemeClr val="tx1"/>
                </a:solidFill>
              </a:rPr>
              <a:t>(8 octets)</a:t>
            </a:r>
          </a:p>
        </p:txBody>
      </p:sp>
      <p:sp>
        <p:nvSpPr>
          <p:cNvPr id="23" name="TextBox 22">
            <a:extLst>
              <a:ext uri="{FF2B5EF4-FFF2-40B4-BE49-F238E27FC236}">
                <a16:creationId xmlns:a16="http://schemas.microsoft.com/office/drawing/2014/main" id="{E493C978-2F52-D68A-6021-677213E74F3C}"/>
              </a:ext>
            </a:extLst>
          </p:cNvPr>
          <p:cNvSpPr txBox="1"/>
          <p:nvPr/>
        </p:nvSpPr>
        <p:spPr>
          <a:xfrm>
            <a:off x="765652" y="3479146"/>
            <a:ext cx="1159965" cy="646331"/>
          </a:xfrm>
          <a:prstGeom prst="rect">
            <a:avLst/>
          </a:prstGeom>
          <a:noFill/>
          <a:ln>
            <a:solidFill>
              <a:schemeClr val="tx1"/>
            </a:solidFill>
          </a:ln>
        </p:spPr>
        <p:txBody>
          <a:bodyPr wrap="square" rtlCol="0">
            <a:spAutoFit/>
          </a:bodyPr>
          <a:lstStyle/>
          <a:p>
            <a:r>
              <a:rPr lang="en-US" sz="1800" dirty="0">
                <a:solidFill>
                  <a:schemeClr val="tx1"/>
                </a:solidFill>
              </a:rPr>
              <a:t>IP header</a:t>
            </a:r>
          </a:p>
          <a:p>
            <a:r>
              <a:rPr lang="en-US" sz="1800" dirty="0">
                <a:solidFill>
                  <a:schemeClr val="tx1"/>
                </a:solidFill>
              </a:rPr>
              <a:t>(40 octets)</a:t>
            </a:r>
            <a:endParaRPr lang="en-IL" sz="1800" dirty="0">
              <a:solidFill>
                <a:schemeClr val="tx1"/>
              </a:solidFill>
            </a:endParaRPr>
          </a:p>
        </p:txBody>
      </p:sp>
      <p:cxnSp>
        <p:nvCxnSpPr>
          <p:cNvPr id="25" name="Straight Connector 24">
            <a:extLst>
              <a:ext uri="{FF2B5EF4-FFF2-40B4-BE49-F238E27FC236}">
                <a16:creationId xmlns:a16="http://schemas.microsoft.com/office/drawing/2014/main" id="{F32C540F-E464-747C-2E70-F06EA9F49130}"/>
              </a:ext>
            </a:extLst>
          </p:cNvPr>
          <p:cNvCxnSpPr>
            <a:cxnSpLocks/>
            <a:endCxn id="22" idx="3"/>
          </p:cNvCxnSpPr>
          <p:nvPr/>
        </p:nvCxnSpPr>
        <p:spPr bwMode="auto">
          <a:xfrm flipH="1" flipV="1">
            <a:off x="1925617" y="2628227"/>
            <a:ext cx="786007" cy="800773"/>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31688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5D2CD-CF0C-8E8D-B0EA-4772FA5AA2E5}"/>
              </a:ext>
            </a:extLst>
          </p:cNvPr>
          <p:cNvSpPr>
            <a:spLocks noGrp="1"/>
          </p:cNvSpPr>
          <p:nvPr>
            <p:ph type="title"/>
          </p:nvPr>
        </p:nvSpPr>
        <p:spPr>
          <a:xfrm>
            <a:off x="914401" y="685801"/>
            <a:ext cx="10361084" cy="654967"/>
          </a:xfrm>
        </p:spPr>
        <p:txBody>
          <a:bodyPr/>
          <a:lstStyle/>
          <a:p>
            <a:r>
              <a:rPr lang="en-US" dirty="0"/>
              <a:t>Layer Protocols</a:t>
            </a:r>
            <a:endParaRPr lang="en-IL" dirty="0"/>
          </a:p>
        </p:txBody>
      </p:sp>
      <p:sp>
        <p:nvSpPr>
          <p:cNvPr id="3" name="Content Placeholder 2">
            <a:extLst>
              <a:ext uri="{FF2B5EF4-FFF2-40B4-BE49-F238E27FC236}">
                <a16:creationId xmlns:a16="http://schemas.microsoft.com/office/drawing/2014/main" id="{F6BC04E8-1360-B7C5-6458-67389E29C7B0}"/>
              </a:ext>
            </a:extLst>
          </p:cNvPr>
          <p:cNvSpPr>
            <a:spLocks noGrp="1"/>
          </p:cNvSpPr>
          <p:nvPr>
            <p:ph idx="1"/>
          </p:nvPr>
        </p:nvSpPr>
        <p:spPr>
          <a:xfrm>
            <a:off x="914401" y="1420144"/>
            <a:ext cx="10361084" cy="5055270"/>
          </a:xfrm>
        </p:spPr>
        <p:txBody>
          <a:bodyPr/>
          <a:lstStyle/>
          <a:p>
            <a:pPr marL="0" indent="0" algn="l"/>
            <a:r>
              <a:rPr lang="en-US" sz="1800" b="1" i="0" dirty="0">
                <a:solidFill>
                  <a:srgbClr val="222222"/>
                </a:solidFill>
                <a:effectLst/>
                <a:latin typeface="Arial" panose="020B0604020202020204" pitchFamily="34" charset="0"/>
                <a:cs typeface="Arial" panose="020B0604020202020204" pitchFamily="34" charset="0"/>
              </a:rPr>
              <a:t>Transport layer</a:t>
            </a:r>
            <a:r>
              <a:rPr lang="en-US" sz="1800" b="0" i="0" dirty="0">
                <a:solidFill>
                  <a:srgbClr val="222222"/>
                </a:solidFill>
                <a:effectLst/>
                <a:latin typeface="Arial" panose="020B0604020202020204" pitchFamily="34" charset="0"/>
                <a:cs typeface="Arial" panose="020B0604020202020204" pitchFamily="34" charset="0"/>
              </a:rPr>
              <a:t> </a:t>
            </a:r>
          </a:p>
          <a:p>
            <a:pPr marL="0" indent="0" algn="l"/>
            <a:r>
              <a:rPr lang="en-US" sz="1800" b="0" i="0" dirty="0">
                <a:solidFill>
                  <a:srgbClr val="222222"/>
                </a:solidFill>
                <a:effectLst/>
              </a:rPr>
              <a:t>Provides the means for transmitting data between the two connected parties, as well as controlling the quality of service. The main protocols used here are TCP and UDP</a:t>
            </a:r>
            <a:endParaRPr lang="en-US" sz="1400" b="0" i="0" dirty="0">
              <a:solidFill>
                <a:srgbClr val="222222"/>
              </a:solidFill>
              <a:effectLst/>
              <a:latin typeface="-apple-system"/>
            </a:endParaRPr>
          </a:p>
          <a:p>
            <a:pPr marL="0" indent="0"/>
            <a:r>
              <a:rPr lang="en-US" sz="1800" b="1" i="0" dirty="0">
                <a:solidFill>
                  <a:srgbClr val="222222"/>
                </a:solidFill>
                <a:effectLst/>
                <a:latin typeface="Arial" panose="020B0604020202020204" pitchFamily="34" charset="0"/>
                <a:cs typeface="Arial" panose="020B0604020202020204" pitchFamily="34" charset="0"/>
              </a:rPr>
              <a:t>Network layer</a:t>
            </a:r>
            <a:endParaRPr lang="en-US" sz="1800" b="0" i="0" dirty="0">
              <a:solidFill>
                <a:srgbClr val="222222"/>
              </a:solidFill>
              <a:effectLst/>
              <a:latin typeface="Arial" panose="020B0604020202020204" pitchFamily="34" charset="0"/>
              <a:cs typeface="Arial" panose="020B0604020202020204" pitchFamily="34" charset="0"/>
            </a:endParaRPr>
          </a:p>
          <a:p>
            <a:pPr marL="0" indent="0"/>
            <a:r>
              <a:rPr lang="en-US" sz="1800" b="0" i="0" dirty="0">
                <a:solidFill>
                  <a:srgbClr val="222222"/>
                </a:solidFill>
                <a:effectLst/>
              </a:rPr>
              <a:t>Handles the routing and sending of data between different networks. The most important protocols at this layer are IP (IPV4, IPV6).</a:t>
            </a:r>
            <a:endParaRPr lang="en-US" sz="1800" b="1" i="0" dirty="0">
              <a:solidFill>
                <a:srgbClr val="222222"/>
              </a:solidFill>
              <a:effectLst/>
            </a:endParaRPr>
          </a:p>
          <a:p>
            <a:pPr algn="l"/>
            <a:r>
              <a:rPr lang="en-US" sz="1800" i="0" u="none" strike="noStrike" baseline="0" dirty="0">
                <a:solidFill>
                  <a:srgbClr val="000000"/>
                </a:solidFill>
                <a:latin typeface="Arial" panose="020B0604020202020204" pitchFamily="34" charset="0"/>
                <a:cs typeface="Arial" panose="020B0604020202020204" pitchFamily="34" charset="0"/>
              </a:rPr>
              <a:t>5.2.2 LLC (logical link control) sublayer [6]</a:t>
            </a:r>
          </a:p>
          <a:p>
            <a:pPr marL="0" indent="0" algn="just"/>
            <a:r>
              <a:rPr lang="en-US" sz="1800" b="0" i="0" u="none" strike="noStrike" baseline="0" dirty="0">
                <a:solidFill>
                  <a:srgbClr val="000000"/>
                </a:solidFill>
                <a:latin typeface="Times New Roman" panose="02020603050405020304" pitchFamily="18" charset="0"/>
              </a:rPr>
              <a:t>The higher layer protocol discrimination entity (HLPDE) is used by the LLC sublayer to determine the higher layer protocol to which to deliver an LLC sublayer protocol data unit (PDU). </a:t>
            </a:r>
          </a:p>
          <a:p>
            <a:pPr marL="0" indent="0" algn="just"/>
            <a:r>
              <a:rPr lang="en-US" sz="1800" b="1" i="0" u="none" strike="noStrike" baseline="0" dirty="0">
                <a:solidFill>
                  <a:srgbClr val="000000"/>
                </a:solidFill>
                <a:latin typeface="Arial" panose="020B0604020202020204" pitchFamily="34" charset="0"/>
              </a:rPr>
              <a:t>5.2.3 MAC (media access control) sublayer [6]</a:t>
            </a:r>
            <a:endParaRPr lang="en-US" sz="1800" b="0" i="0" u="none" strike="noStrike" baseline="0" dirty="0">
              <a:solidFill>
                <a:srgbClr val="000000"/>
              </a:solidFill>
              <a:latin typeface="Arial" panose="020B0604020202020204" pitchFamily="34" charset="0"/>
            </a:endParaRPr>
          </a:p>
          <a:p>
            <a:pPr marL="0" indent="0" algn="l"/>
            <a:r>
              <a:rPr lang="en-US" sz="1800" b="0" i="0" u="none" strike="noStrike" baseline="0" dirty="0">
                <a:solidFill>
                  <a:srgbClr val="000000"/>
                </a:solidFill>
                <a:latin typeface="Times New Roman" panose="02020603050405020304" pitchFamily="18" charset="0"/>
              </a:rPr>
              <a:t>The MAC sublayer performs the functions necessary to provide frame-based, </a:t>
            </a:r>
            <a:r>
              <a:rPr lang="en-US" sz="2000" b="0" i="1" u="none" strike="noStrike" baseline="0" dirty="0" err="1">
                <a:solidFill>
                  <a:srgbClr val="000000"/>
                </a:solidFill>
                <a:latin typeface="Times New Roman" panose="02020603050405020304" pitchFamily="18" charset="0"/>
              </a:rPr>
              <a:t>connectionless-mode</a:t>
            </a:r>
            <a:r>
              <a:rPr lang="en-US" sz="1800" b="0" i="0" u="none" strike="noStrike" baseline="0" dirty="0" err="1">
                <a:solidFill>
                  <a:srgbClr val="000000"/>
                </a:solidFill>
                <a:latin typeface="Times New Roman" panose="02020603050405020304" pitchFamily="18" charset="0"/>
              </a:rPr>
              <a:t>‌ﾠ</a:t>
            </a:r>
            <a:r>
              <a:rPr lang="en-US" sz="1800" b="0" i="0" u="none" strike="noStrike" baseline="0" dirty="0">
                <a:solidFill>
                  <a:srgbClr val="000000"/>
                </a:solidFill>
                <a:latin typeface="Times New Roman" panose="02020603050405020304" pitchFamily="18" charset="0"/>
              </a:rPr>
              <a:t>(datagram style) data transfer between stations in support of the next higher sublayer, as described in 5.1, for networks that support it. </a:t>
            </a:r>
            <a:r>
              <a:rPr lang="en-US" sz="2000" b="0" i="1" u="none" strike="noStrike" baseline="0" dirty="0">
                <a:solidFill>
                  <a:srgbClr val="000000"/>
                </a:solidFill>
                <a:latin typeface="Times New Roman" panose="02020603050405020304" pitchFamily="18" charset="0"/>
              </a:rPr>
              <a:t>In some MAC types, some MAC frames are used in support of the MAC sublayer functionality itself,</a:t>
            </a:r>
            <a:r>
              <a:rPr lang="en-US" sz="1800" b="0" i="0" u="none" strike="noStrike" baseline="0" dirty="0">
                <a:solidFill>
                  <a:srgbClr val="000000"/>
                </a:solidFill>
                <a:latin typeface="Times New Roman" panose="02020603050405020304" pitchFamily="18" charset="0"/>
              </a:rPr>
              <a:t> rather than for transfer of data from the next higher sublayer.</a:t>
            </a:r>
            <a:r>
              <a:rPr lang="en-US" sz="1400" b="1" i="0" dirty="0">
                <a:solidFill>
                  <a:srgbClr val="222222"/>
                </a:solidFill>
                <a:effectLst/>
                <a:latin typeface="-apple-system"/>
              </a:rPr>
              <a:t> </a:t>
            </a:r>
          </a:p>
          <a:p>
            <a:pPr marL="0" indent="0" algn="just"/>
            <a:endParaRPr lang="en-US" sz="1800" b="0" i="0" u="none" strike="noStrike" baseline="0" dirty="0">
              <a:solidFill>
                <a:srgbClr val="000000"/>
              </a:solidFill>
              <a:latin typeface="Times New Roman" panose="02020603050405020304" pitchFamily="18" charset="0"/>
            </a:endParaRPr>
          </a:p>
          <a:p>
            <a:pPr marL="0" indent="0" algn="just"/>
            <a:endParaRPr lang="en-IL" dirty="0"/>
          </a:p>
        </p:txBody>
      </p:sp>
      <p:sp>
        <p:nvSpPr>
          <p:cNvPr id="4" name="Slide Number Placeholder 3">
            <a:extLst>
              <a:ext uri="{FF2B5EF4-FFF2-40B4-BE49-F238E27FC236}">
                <a16:creationId xmlns:a16="http://schemas.microsoft.com/office/drawing/2014/main" id="{4C8640F1-08A9-20A2-328F-476C1F3736A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5E9B085-B084-7204-1520-F4533DE96B8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5A3408DD-BF6B-42B3-9573-185E32836A51}"/>
              </a:ext>
            </a:extLst>
          </p:cNvPr>
          <p:cNvSpPr>
            <a:spLocks noGrp="1"/>
          </p:cNvSpPr>
          <p:nvPr>
            <p:ph type="dt" idx="15"/>
          </p:nvPr>
        </p:nvSpPr>
        <p:spPr/>
        <p:txBody>
          <a:bodyPr/>
          <a:lstStyle/>
          <a:p>
            <a:r>
              <a:rPr lang="en-IL"/>
              <a:t>August 2024</a:t>
            </a:r>
            <a:endParaRPr lang="en-GB" dirty="0"/>
          </a:p>
        </p:txBody>
      </p:sp>
    </p:spTree>
    <p:extLst>
      <p:ext uri="{BB962C8B-B14F-4D97-AF65-F5344CB8AC3E}">
        <p14:creationId xmlns:p14="http://schemas.microsoft.com/office/powerpoint/2010/main" val="2628025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CC3C780-7E83-A7A4-E26F-7ECF9B6513F9}"/>
              </a:ext>
            </a:extLst>
          </p:cNvPr>
          <p:cNvPicPr>
            <a:picLocks noChangeAspect="1"/>
          </p:cNvPicPr>
          <p:nvPr/>
        </p:nvPicPr>
        <p:blipFill>
          <a:blip r:embed="rId2"/>
          <a:stretch>
            <a:fillRect/>
          </a:stretch>
        </p:blipFill>
        <p:spPr>
          <a:xfrm>
            <a:off x="5591944" y="2636291"/>
            <a:ext cx="6336704" cy="2380362"/>
          </a:xfrm>
          <a:prstGeom prst="rect">
            <a:avLst/>
          </a:prstGeom>
        </p:spPr>
      </p:pic>
      <p:sp>
        <p:nvSpPr>
          <p:cNvPr id="2" name="Title 1">
            <a:extLst>
              <a:ext uri="{FF2B5EF4-FFF2-40B4-BE49-F238E27FC236}">
                <a16:creationId xmlns:a16="http://schemas.microsoft.com/office/drawing/2014/main" id="{C1161074-BBB3-54DF-CCBA-C9F5DD75CAB1}"/>
              </a:ext>
            </a:extLst>
          </p:cNvPr>
          <p:cNvSpPr>
            <a:spLocks noGrp="1"/>
          </p:cNvSpPr>
          <p:nvPr>
            <p:ph type="title"/>
          </p:nvPr>
        </p:nvSpPr>
        <p:spPr>
          <a:xfrm>
            <a:off x="914401" y="685802"/>
            <a:ext cx="10361084" cy="909790"/>
          </a:xfrm>
        </p:spPr>
        <p:txBody>
          <a:bodyPr/>
          <a:lstStyle/>
          <a:p>
            <a:r>
              <a:rPr lang="en-US" dirty="0"/>
              <a:t>MAC data frame overhead [4]</a:t>
            </a:r>
            <a:endParaRPr lang="en-IL" dirty="0"/>
          </a:p>
        </p:txBody>
      </p:sp>
      <p:sp>
        <p:nvSpPr>
          <p:cNvPr id="4" name="Slide Number Placeholder 3">
            <a:extLst>
              <a:ext uri="{FF2B5EF4-FFF2-40B4-BE49-F238E27FC236}">
                <a16:creationId xmlns:a16="http://schemas.microsoft.com/office/drawing/2014/main" id="{750FA8B5-514A-AD43-301C-B4118C2A91F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FA96065-BB6C-B8DC-0B5E-BE2F597A12DF}"/>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A300C598-AF62-3706-5409-C97E1DFB70DC}"/>
              </a:ext>
            </a:extLst>
          </p:cNvPr>
          <p:cNvSpPr>
            <a:spLocks noGrp="1"/>
          </p:cNvSpPr>
          <p:nvPr>
            <p:ph type="dt" idx="15"/>
          </p:nvPr>
        </p:nvSpPr>
        <p:spPr/>
        <p:txBody>
          <a:bodyPr/>
          <a:lstStyle/>
          <a:p>
            <a:r>
              <a:rPr lang="en-IL"/>
              <a:t>August 2024</a:t>
            </a:r>
            <a:endParaRPr lang="en-GB" dirty="0"/>
          </a:p>
        </p:txBody>
      </p:sp>
      <p:pic>
        <p:nvPicPr>
          <p:cNvPr id="1026" name="Picture 1">
            <a:extLst>
              <a:ext uri="{FF2B5EF4-FFF2-40B4-BE49-F238E27FC236}">
                <a16:creationId xmlns:a16="http://schemas.microsoft.com/office/drawing/2014/main" id="{95613013-6340-88FA-8EFF-AFEE98BDF6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392" y="1398623"/>
            <a:ext cx="6840760" cy="166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4C726001-33AA-6E8C-3114-6AA5095D4EC3}"/>
              </a:ext>
            </a:extLst>
          </p:cNvPr>
          <p:cNvPicPr>
            <a:picLocks noChangeAspect="1"/>
          </p:cNvPicPr>
          <p:nvPr/>
        </p:nvPicPr>
        <p:blipFill>
          <a:blip r:embed="rId4"/>
          <a:stretch>
            <a:fillRect/>
          </a:stretch>
        </p:blipFill>
        <p:spPr>
          <a:xfrm>
            <a:off x="371388" y="4725144"/>
            <a:ext cx="6228303" cy="1447054"/>
          </a:xfrm>
          <a:prstGeom prst="rect">
            <a:avLst/>
          </a:prstGeom>
        </p:spPr>
      </p:pic>
      <p:cxnSp>
        <p:nvCxnSpPr>
          <p:cNvPr id="7" name="Straight Connector 6">
            <a:extLst>
              <a:ext uri="{FF2B5EF4-FFF2-40B4-BE49-F238E27FC236}">
                <a16:creationId xmlns:a16="http://schemas.microsoft.com/office/drawing/2014/main" id="{8C87898C-3149-8A26-6F8D-D1FC5911E279}"/>
              </a:ext>
            </a:extLst>
          </p:cNvPr>
          <p:cNvCxnSpPr>
            <a:cxnSpLocks/>
          </p:cNvCxnSpPr>
          <p:nvPr/>
        </p:nvCxnSpPr>
        <p:spPr bwMode="auto">
          <a:xfrm flipH="1" flipV="1">
            <a:off x="6312024" y="2204864"/>
            <a:ext cx="360040" cy="93610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E99A95DF-7DE3-9EA6-3E99-63EDAA2CCE1A}"/>
              </a:ext>
            </a:extLst>
          </p:cNvPr>
          <p:cNvCxnSpPr>
            <a:cxnSpLocks/>
          </p:cNvCxnSpPr>
          <p:nvPr/>
        </p:nvCxnSpPr>
        <p:spPr bwMode="auto">
          <a:xfrm flipH="1" flipV="1">
            <a:off x="6888088" y="2204864"/>
            <a:ext cx="4176464" cy="93610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a:extLst>
              <a:ext uri="{FF2B5EF4-FFF2-40B4-BE49-F238E27FC236}">
                <a16:creationId xmlns:a16="http://schemas.microsoft.com/office/drawing/2014/main" id="{3FCA8DEB-8561-AE53-F0AC-1EF792C81B77}"/>
              </a:ext>
            </a:extLst>
          </p:cNvPr>
          <p:cNvSpPr txBox="1"/>
          <p:nvPr/>
        </p:nvSpPr>
        <p:spPr>
          <a:xfrm>
            <a:off x="11130182" y="3096226"/>
            <a:ext cx="726457" cy="461665"/>
          </a:xfrm>
          <a:prstGeom prst="rect">
            <a:avLst/>
          </a:prstGeom>
          <a:solidFill>
            <a:schemeClr val="bg1"/>
          </a:solidFill>
        </p:spPr>
        <p:txBody>
          <a:bodyPr wrap="square" rtlCol="0">
            <a:spAutoFit/>
          </a:bodyPr>
          <a:lstStyle/>
          <a:p>
            <a:endParaRPr lang="en-IL" dirty="0"/>
          </a:p>
        </p:txBody>
      </p:sp>
      <p:sp>
        <p:nvSpPr>
          <p:cNvPr id="21" name="TextBox 20">
            <a:extLst>
              <a:ext uri="{FF2B5EF4-FFF2-40B4-BE49-F238E27FC236}">
                <a16:creationId xmlns:a16="http://schemas.microsoft.com/office/drawing/2014/main" id="{41B74F6E-F1A3-4D3E-67A3-ACC0A04D4B8D}"/>
              </a:ext>
            </a:extLst>
          </p:cNvPr>
          <p:cNvSpPr txBox="1"/>
          <p:nvPr/>
        </p:nvSpPr>
        <p:spPr>
          <a:xfrm>
            <a:off x="5303548" y="3078853"/>
            <a:ext cx="1296143" cy="461665"/>
          </a:xfrm>
          <a:prstGeom prst="rect">
            <a:avLst/>
          </a:prstGeom>
          <a:solidFill>
            <a:schemeClr val="bg1"/>
          </a:solidFill>
        </p:spPr>
        <p:txBody>
          <a:bodyPr wrap="square" rtlCol="0">
            <a:spAutoFit/>
          </a:bodyPr>
          <a:lstStyle/>
          <a:p>
            <a:endParaRPr lang="en-IL" dirty="0"/>
          </a:p>
        </p:txBody>
      </p:sp>
      <p:cxnSp>
        <p:nvCxnSpPr>
          <p:cNvPr id="22" name="Straight Connector 21">
            <a:extLst>
              <a:ext uri="{FF2B5EF4-FFF2-40B4-BE49-F238E27FC236}">
                <a16:creationId xmlns:a16="http://schemas.microsoft.com/office/drawing/2014/main" id="{DCCB0FD2-3A8B-0C8F-F68B-D6638DD8B50E}"/>
              </a:ext>
            </a:extLst>
          </p:cNvPr>
          <p:cNvCxnSpPr>
            <a:cxnSpLocks/>
          </p:cNvCxnSpPr>
          <p:nvPr/>
        </p:nvCxnSpPr>
        <p:spPr bwMode="auto">
          <a:xfrm flipV="1">
            <a:off x="4943872" y="3444184"/>
            <a:ext cx="1721449" cy="15889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BAAE0936-C143-3F9B-BB1A-528B880DE863}"/>
              </a:ext>
            </a:extLst>
          </p:cNvPr>
          <p:cNvCxnSpPr>
            <a:cxnSpLocks/>
          </p:cNvCxnSpPr>
          <p:nvPr/>
        </p:nvCxnSpPr>
        <p:spPr bwMode="auto">
          <a:xfrm flipV="1">
            <a:off x="5951984" y="3464686"/>
            <a:ext cx="5143481" cy="156845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TextBox 39">
            <a:extLst>
              <a:ext uri="{FF2B5EF4-FFF2-40B4-BE49-F238E27FC236}">
                <a16:creationId xmlns:a16="http://schemas.microsoft.com/office/drawing/2014/main" id="{AFB49CA0-2ABC-19F3-BD53-B33E4D66C798}"/>
              </a:ext>
            </a:extLst>
          </p:cNvPr>
          <p:cNvSpPr txBox="1"/>
          <p:nvPr/>
        </p:nvSpPr>
        <p:spPr>
          <a:xfrm>
            <a:off x="9834038" y="4622773"/>
            <a:ext cx="576064" cy="461665"/>
          </a:xfrm>
          <a:prstGeom prst="rect">
            <a:avLst/>
          </a:prstGeom>
          <a:solidFill>
            <a:schemeClr val="bg1"/>
          </a:solidFill>
        </p:spPr>
        <p:txBody>
          <a:bodyPr wrap="square" rtlCol="0">
            <a:spAutoFit/>
          </a:bodyPr>
          <a:lstStyle/>
          <a:p>
            <a:endParaRPr lang="en-IL" dirty="0"/>
          </a:p>
        </p:txBody>
      </p:sp>
      <p:sp>
        <p:nvSpPr>
          <p:cNvPr id="41" name="TextBox 40">
            <a:extLst>
              <a:ext uri="{FF2B5EF4-FFF2-40B4-BE49-F238E27FC236}">
                <a16:creationId xmlns:a16="http://schemas.microsoft.com/office/drawing/2014/main" id="{BD4D71FA-1704-BFFB-0CA5-4A3F9927A2F2}"/>
              </a:ext>
            </a:extLst>
          </p:cNvPr>
          <p:cNvSpPr txBox="1"/>
          <p:nvPr/>
        </p:nvSpPr>
        <p:spPr>
          <a:xfrm>
            <a:off x="4295800" y="5862141"/>
            <a:ext cx="622870" cy="461665"/>
          </a:xfrm>
          <a:prstGeom prst="rect">
            <a:avLst/>
          </a:prstGeom>
          <a:solidFill>
            <a:schemeClr val="bg1"/>
          </a:solidFill>
        </p:spPr>
        <p:txBody>
          <a:bodyPr wrap="square" rtlCol="0">
            <a:spAutoFit/>
          </a:bodyPr>
          <a:lstStyle/>
          <a:p>
            <a:endParaRPr lang="en-IL" dirty="0"/>
          </a:p>
        </p:txBody>
      </p:sp>
    </p:spTree>
    <p:extLst>
      <p:ext uri="{BB962C8B-B14F-4D97-AF65-F5344CB8AC3E}">
        <p14:creationId xmlns:p14="http://schemas.microsoft.com/office/powerpoint/2010/main" val="417693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1074-BBB3-54DF-CCBA-C9F5DD75CAB1}"/>
              </a:ext>
            </a:extLst>
          </p:cNvPr>
          <p:cNvSpPr>
            <a:spLocks noGrp="1"/>
          </p:cNvSpPr>
          <p:nvPr>
            <p:ph type="title"/>
          </p:nvPr>
        </p:nvSpPr>
        <p:spPr>
          <a:xfrm>
            <a:off x="914401" y="685802"/>
            <a:ext cx="10361084" cy="582958"/>
          </a:xfrm>
        </p:spPr>
        <p:txBody>
          <a:bodyPr/>
          <a:lstStyle/>
          <a:p>
            <a:r>
              <a:rPr lang="en-US" dirty="0"/>
              <a:t>Networking overhead</a:t>
            </a:r>
            <a:endParaRPr lang="en-IL" dirty="0"/>
          </a:p>
        </p:txBody>
      </p:sp>
      <p:graphicFrame>
        <p:nvGraphicFramePr>
          <p:cNvPr id="9" name="Content Placeholder 8">
            <a:extLst>
              <a:ext uri="{FF2B5EF4-FFF2-40B4-BE49-F238E27FC236}">
                <a16:creationId xmlns:a16="http://schemas.microsoft.com/office/drawing/2014/main" id="{E1A760DA-1B86-183D-0FED-94C397D7D90F}"/>
              </a:ext>
            </a:extLst>
          </p:cNvPr>
          <p:cNvGraphicFramePr>
            <a:graphicFrameLocks noGrp="1"/>
          </p:cNvGraphicFramePr>
          <p:nvPr>
            <p:ph idx="1"/>
            <p:extLst>
              <p:ext uri="{D42A27DB-BD31-4B8C-83A1-F6EECF244321}">
                <p14:modId xmlns:p14="http://schemas.microsoft.com/office/powerpoint/2010/main" val="276245284"/>
              </p:ext>
            </p:extLst>
          </p:nvPr>
        </p:nvGraphicFramePr>
        <p:xfrm>
          <a:off x="2567608" y="1700808"/>
          <a:ext cx="4392489" cy="3816424"/>
        </p:xfrm>
        <a:graphic>
          <a:graphicData uri="http://schemas.openxmlformats.org/drawingml/2006/table">
            <a:tbl>
              <a:tblPr firstRow="1" bandRow="1">
                <a:tableStyleId>{00A15C55-8517-42AA-B614-E9B94910E393}</a:tableStyleId>
              </a:tblPr>
              <a:tblGrid>
                <a:gridCol w="2592288">
                  <a:extLst>
                    <a:ext uri="{9D8B030D-6E8A-4147-A177-3AD203B41FA5}">
                      <a16:colId xmlns:a16="http://schemas.microsoft.com/office/drawing/2014/main" val="40517137"/>
                    </a:ext>
                  </a:extLst>
                </a:gridCol>
                <a:gridCol w="864096">
                  <a:extLst>
                    <a:ext uri="{9D8B030D-6E8A-4147-A177-3AD203B41FA5}">
                      <a16:colId xmlns:a16="http://schemas.microsoft.com/office/drawing/2014/main" val="2097123315"/>
                    </a:ext>
                  </a:extLst>
                </a:gridCol>
                <a:gridCol w="936105">
                  <a:extLst>
                    <a:ext uri="{9D8B030D-6E8A-4147-A177-3AD203B41FA5}">
                      <a16:colId xmlns:a16="http://schemas.microsoft.com/office/drawing/2014/main" val="68268282"/>
                    </a:ext>
                  </a:extLst>
                </a:gridCol>
              </a:tblGrid>
              <a:tr h="626470">
                <a:tc rowSpan="2">
                  <a:txBody>
                    <a:bodyPr/>
                    <a:lstStyle/>
                    <a:p>
                      <a:r>
                        <a:rPr lang="en-US" dirty="0"/>
                        <a:t>Protocol layer/</a:t>
                      </a:r>
                    </a:p>
                    <a:p>
                      <a:r>
                        <a:rPr lang="en-US" dirty="0"/>
                        <a:t>sublayer</a:t>
                      </a:r>
                      <a:endParaRPr lang="en-IL" dirty="0"/>
                    </a:p>
                  </a:txBody>
                  <a:tcPr/>
                </a:tc>
                <a:tc gridSpan="2">
                  <a:txBody>
                    <a:bodyPr/>
                    <a:lstStyle/>
                    <a:p>
                      <a:r>
                        <a:rPr lang="en-US" dirty="0"/>
                        <a:t>Header + trailer size</a:t>
                      </a:r>
                      <a:endParaRPr lang="en-IL" dirty="0"/>
                    </a:p>
                  </a:txBody>
                  <a:tcPr/>
                </a:tc>
                <a:tc hMerge="1">
                  <a:txBody>
                    <a:bodyPr/>
                    <a:lstStyle/>
                    <a:p>
                      <a:endParaRPr lang="en-IL" dirty="0"/>
                    </a:p>
                  </a:txBody>
                  <a:tcPr/>
                </a:tc>
                <a:extLst>
                  <a:ext uri="{0D108BD9-81ED-4DB2-BD59-A6C34878D82A}">
                    <a16:rowId xmlns:a16="http://schemas.microsoft.com/office/drawing/2014/main" val="291169403"/>
                  </a:ext>
                </a:extLst>
              </a:tr>
              <a:tr h="581722">
                <a:tc vMerge="1">
                  <a:txBody>
                    <a:bodyPr/>
                    <a:lstStyle/>
                    <a:p>
                      <a:endParaRPr lang="en-IL"/>
                    </a:p>
                  </a:txBody>
                  <a:tcPr/>
                </a:tc>
                <a:tc>
                  <a:txBody>
                    <a:bodyPr/>
                    <a:lstStyle/>
                    <a:p>
                      <a:pPr algn="ctr"/>
                      <a:r>
                        <a:rPr lang="en-US" dirty="0"/>
                        <a:t>Octet</a:t>
                      </a:r>
                      <a:endParaRPr lang="en-IL" dirty="0"/>
                    </a:p>
                  </a:txBody>
                  <a:tcPr/>
                </a:tc>
                <a:tc>
                  <a:txBody>
                    <a:bodyPr/>
                    <a:lstStyle/>
                    <a:p>
                      <a:pPr algn="ctr"/>
                      <a:r>
                        <a:rPr lang="en-US" dirty="0"/>
                        <a:t>Bit</a:t>
                      </a:r>
                      <a:endParaRPr lang="en-IL" dirty="0"/>
                    </a:p>
                  </a:txBody>
                  <a:tcPr/>
                </a:tc>
                <a:extLst>
                  <a:ext uri="{0D108BD9-81ED-4DB2-BD59-A6C34878D82A}">
                    <a16:rowId xmlns:a16="http://schemas.microsoft.com/office/drawing/2014/main" val="1110564179"/>
                  </a:ext>
                </a:extLst>
              </a:tr>
              <a:tr h="357983">
                <a:tc>
                  <a:txBody>
                    <a:bodyPr/>
                    <a:lstStyle/>
                    <a:p>
                      <a:pPr algn="ctr"/>
                      <a:r>
                        <a:rPr lang="en-US" dirty="0"/>
                        <a:t>MAC (PV0/PV1)</a:t>
                      </a:r>
                      <a:endParaRPr lang="en-IL" dirty="0"/>
                    </a:p>
                  </a:txBody>
                  <a:tcPr/>
                </a:tc>
                <a:tc>
                  <a:txBody>
                    <a:bodyPr/>
                    <a:lstStyle/>
                    <a:p>
                      <a:pPr algn="ctr"/>
                      <a:r>
                        <a:rPr lang="en-US" dirty="0"/>
                        <a:t>30/18</a:t>
                      </a:r>
                      <a:endParaRPr lang="en-IL" dirty="0"/>
                    </a:p>
                  </a:txBody>
                  <a:tcPr/>
                </a:tc>
                <a:tc>
                  <a:txBody>
                    <a:bodyPr/>
                    <a:lstStyle/>
                    <a:p>
                      <a:pPr algn="ctr"/>
                      <a:r>
                        <a:rPr lang="en-US" dirty="0"/>
                        <a:t>240/144</a:t>
                      </a:r>
                      <a:endParaRPr lang="en-IL" dirty="0"/>
                    </a:p>
                  </a:txBody>
                  <a:tcPr/>
                </a:tc>
                <a:extLst>
                  <a:ext uri="{0D108BD9-81ED-4DB2-BD59-A6C34878D82A}">
                    <a16:rowId xmlns:a16="http://schemas.microsoft.com/office/drawing/2014/main" val="3035739836"/>
                  </a:ext>
                </a:extLst>
              </a:tr>
              <a:tr h="716694">
                <a:tc>
                  <a:txBody>
                    <a:bodyPr/>
                    <a:lstStyle/>
                    <a:p>
                      <a:pPr algn="ctr"/>
                      <a:r>
                        <a:rPr lang="en-US" dirty="0"/>
                        <a:t>Addition of Encrypted MAC frame</a:t>
                      </a:r>
                      <a:endParaRPr lang="en-IL" dirty="0"/>
                    </a:p>
                  </a:txBody>
                  <a:tcPr/>
                </a:tc>
                <a:tc>
                  <a:txBody>
                    <a:bodyPr/>
                    <a:lstStyle/>
                    <a:p>
                      <a:pPr algn="ctr"/>
                      <a:r>
                        <a:rPr lang="en-US" dirty="0"/>
                        <a:t>24</a:t>
                      </a:r>
                      <a:endParaRPr lang="en-IL" dirty="0"/>
                    </a:p>
                  </a:txBody>
                  <a:tcPr/>
                </a:tc>
                <a:tc>
                  <a:txBody>
                    <a:bodyPr/>
                    <a:lstStyle/>
                    <a:p>
                      <a:pPr algn="ctr"/>
                      <a:r>
                        <a:rPr lang="en-US" dirty="0"/>
                        <a:t>192</a:t>
                      </a:r>
                      <a:endParaRPr lang="en-IL" dirty="0"/>
                    </a:p>
                  </a:txBody>
                  <a:tcPr/>
                </a:tc>
                <a:extLst>
                  <a:ext uri="{0D108BD9-81ED-4DB2-BD59-A6C34878D82A}">
                    <a16:rowId xmlns:a16="http://schemas.microsoft.com/office/drawing/2014/main" val="1242866502"/>
                  </a:ext>
                </a:extLst>
              </a:tr>
              <a:tr h="362955">
                <a:tc>
                  <a:txBody>
                    <a:bodyPr/>
                    <a:lstStyle/>
                    <a:p>
                      <a:pPr algn="ctr"/>
                      <a:r>
                        <a:rPr lang="en-US" dirty="0"/>
                        <a:t>LLC</a:t>
                      </a:r>
                      <a:endParaRPr lang="en-IL" dirty="0"/>
                    </a:p>
                  </a:txBody>
                  <a:tcPr/>
                </a:tc>
                <a:tc>
                  <a:txBody>
                    <a:bodyPr/>
                    <a:lstStyle/>
                    <a:p>
                      <a:pPr algn="ctr"/>
                      <a:r>
                        <a:rPr lang="en-US" dirty="0"/>
                        <a:t>8</a:t>
                      </a:r>
                      <a:endParaRPr lang="en-IL" dirty="0"/>
                    </a:p>
                  </a:txBody>
                  <a:tcPr/>
                </a:tc>
                <a:tc>
                  <a:txBody>
                    <a:bodyPr/>
                    <a:lstStyle/>
                    <a:p>
                      <a:pPr algn="ctr"/>
                      <a:r>
                        <a:rPr lang="en-US" dirty="0"/>
                        <a:t>64</a:t>
                      </a:r>
                      <a:endParaRPr lang="en-IL" dirty="0"/>
                    </a:p>
                  </a:txBody>
                  <a:tcPr/>
                </a:tc>
                <a:extLst>
                  <a:ext uri="{0D108BD9-81ED-4DB2-BD59-A6C34878D82A}">
                    <a16:rowId xmlns:a16="http://schemas.microsoft.com/office/drawing/2014/main" val="2183969816"/>
                  </a:ext>
                </a:extLst>
              </a:tr>
              <a:tr h="362955">
                <a:tc>
                  <a:txBody>
                    <a:bodyPr/>
                    <a:lstStyle/>
                    <a:p>
                      <a:pPr algn="ctr"/>
                      <a:r>
                        <a:rPr lang="en-US" dirty="0"/>
                        <a:t>IPv6</a:t>
                      </a:r>
                      <a:endParaRPr lang="en-IL" dirty="0"/>
                    </a:p>
                  </a:txBody>
                  <a:tcPr/>
                </a:tc>
                <a:tc>
                  <a:txBody>
                    <a:bodyPr/>
                    <a:lstStyle/>
                    <a:p>
                      <a:pPr algn="ctr"/>
                      <a:r>
                        <a:rPr lang="en-US" dirty="0"/>
                        <a:t>40</a:t>
                      </a:r>
                      <a:endParaRPr lang="en-IL" dirty="0"/>
                    </a:p>
                  </a:txBody>
                  <a:tcPr/>
                </a:tc>
                <a:tc>
                  <a:txBody>
                    <a:bodyPr/>
                    <a:lstStyle/>
                    <a:p>
                      <a:pPr algn="ctr"/>
                      <a:r>
                        <a:rPr lang="en-US" dirty="0"/>
                        <a:t>320</a:t>
                      </a:r>
                      <a:endParaRPr lang="en-IL" dirty="0"/>
                    </a:p>
                  </a:txBody>
                  <a:tcPr/>
                </a:tc>
                <a:extLst>
                  <a:ext uri="{0D108BD9-81ED-4DB2-BD59-A6C34878D82A}">
                    <a16:rowId xmlns:a16="http://schemas.microsoft.com/office/drawing/2014/main" val="1850792822"/>
                  </a:ext>
                </a:extLst>
              </a:tr>
              <a:tr h="362955">
                <a:tc>
                  <a:txBody>
                    <a:bodyPr/>
                    <a:lstStyle/>
                    <a:p>
                      <a:pPr algn="ctr"/>
                      <a:r>
                        <a:rPr lang="en-US" dirty="0"/>
                        <a:t>UDP</a:t>
                      </a:r>
                      <a:endParaRPr lang="en-IL" dirty="0"/>
                    </a:p>
                  </a:txBody>
                  <a:tcPr/>
                </a:tc>
                <a:tc>
                  <a:txBody>
                    <a:bodyPr/>
                    <a:lstStyle/>
                    <a:p>
                      <a:pPr algn="ctr"/>
                      <a:r>
                        <a:rPr lang="en-US" dirty="0"/>
                        <a:t>8</a:t>
                      </a:r>
                      <a:endParaRPr lang="en-IL" dirty="0"/>
                    </a:p>
                  </a:txBody>
                  <a:tcPr/>
                </a:tc>
                <a:tc>
                  <a:txBody>
                    <a:bodyPr/>
                    <a:lstStyle/>
                    <a:p>
                      <a:pPr algn="ctr"/>
                      <a:r>
                        <a:rPr lang="en-US" dirty="0"/>
                        <a:t>64</a:t>
                      </a:r>
                      <a:endParaRPr lang="en-IL" dirty="0"/>
                    </a:p>
                  </a:txBody>
                  <a:tcPr/>
                </a:tc>
                <a:extLst>
                  <a:ext uri="{0D108BD9-81ED-4DB2-BD59-A6C34878D82A}">
                    <a16:rowId xmlns:a16="http://schemas.microsoft.com/office/drawing/2014/main" val="4028854469"/>
                  </a:ext>
                </a:extLst>
              </a:tr>
              <a:tr h="414888">
                <a:tc>
                  <a:txBody>
                    <a:bodyPr/>
                    <a:lstStyle/>
                    <a:p>
                      <a:pPr algn="ctr"/>
                      <a:r>
                        <a:rPr lang="en-US" dirty="0"/>
                        <a:t>Total   </a:t>
                      </a:r>
                      <a:endParaRPr lang="en-IL" dirty="0"/>
                    </a:p>
                  </a:txBody>
                  <a:tcPr/>
                </a:tc>
                <a:tc>
                  <a:txBody>
                    <a:bodyPr/>
                    <a:lstStyle/>
                    <a:p>
                      <a:pPr algn="ctr"/>
                      <a:r>
                        <a:rPr lang="en-US" dirty="0"/>
                        <a:t>110/98</a:t>
                      </a:r>
                      <a:endParaRPr lang="en-IL" dirty="0"/>
                    </a:p>
                  </a:txBody>
                  <a:tcPr/>
                </a:tc>
                <a:tc>
                  <a:txBody>
                    <a:bodyPr/>
                    <a:lstStyle/>
                    <a:p>
                      <a:pPr algn="ctr"/>
                      <a:r>
                        <a:rPr lang="en-US" dirty="0"/>
                        <a:t>880/784</a:t>
                      </a:r>
                      <a:endParaRPr lang="en-IL" dirty="0"/>
                    </a:p>
                  </a:txBody>
                  <a:tcPr/>
                </a:tc>
                <a:extLst>
                  <a:ext uri="{0D108BD9-81ED-4DB2-BD59-A6C34878D82A}">
                    <a16:rowId xmlns:a16="http://schemas.microsoft.com/office/drawing/2014/main" val="2219904780"/>
                  </a:ext>
                </a:extLst>
              </a:tr>
            </a:tbl>
          </a:graphicData>
        </a:graphic>
      </p:graphicFrame>
      <p:sp>
        <p:nvSpPr>
          <p:cNvPr id="4" name="Slide Number Placeholder 3">
            <a:extLst>
              <a:ext uri="{FF2B5EF4-FFF2-40B4-BE49-F238E27FC236}">
                <a16:creationId xmlns:a16="http://schemas.microsoft.com/office/drawing/2014/main" id="{750FA8B5-514A-AD43-301C-B4118C2A91F6}"/>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FA96065-BB6C-B8DC-0B5E-BE2F597A12DF}"/>
              </a:ext>
            </a:extLst>
          </p:cNvPr>
          <p:cNvSpPr>
            <a:spLocks noGrp="1"/>
          </p:cNvSpPr>
          <p:nvPr>
            <p:ph type="ftr" idx="14"/>
          </p:nvPr>
        </p:nvSpPr>
        <p:spPr/>
        <p:txBody>
          <a:bodyPr/>
          <a:lstStyle/>
          <a:p>
            <a:r>
              <a:rPr lang="en-GB" dirty="0"/>
              <a:t>Solomon Trainin, Wiliot</a:t>
            </a:r>
          </a:p>
        </p:txBody>
      </p:sp>
      <p:sp>
        <p:nvSpPr>
          <p:cNvPr id="6" name="Date Placeholder 5">
            <a:extLst>
              <a:ext uri="{FF2B5EF4-FFF2-40B4-BE49-F238E27FC236}">
                <a16:creationId xmlns:a16="http://schemas.microsoft.com/office/drawing/2014/main" id="{A300C598-AF62-3706-5409-C97E1DFB70DC}"/>
              </a:ext>
            </a:extLst>
          </p:cNvPr>
          <p:cNvSpPr>
            <a:spLocks noGrp="1"/>
          </p:cNvSpPr>
          <p:nvPr>
            <p:ph type="dt" idx="15"/>
          </p:nvPr>
        </p:nvSpPr>
        <p:spPr/>
        <p:txBody>
          <a:bodyPr/>
          <a:lstStyle/>
          <a:p>
            <a:r>
              <a:rPr lang="en-IL"/>
              <a:t>August 2024</a:t>
            </a:r>
            <a:endParaRPr lang="en-GB" dirty="0"/>
          </a:p>
        </p:txBody>
      </p:sp>
      <p:sp>
        <p:nvSpPr>
          <p:cNvPr id="3" name="TextBox 2">
            <a:extLst>
              <a:ext uri="{FF2B5EF4-FFF2-40B4-BE49-F238E27FC236}">
                <a16:creationId xmlns:a16="http://schemas.microsoft.com/office/drawing/2014/main" id="{8B331065-B9C2-263C-9989-17AF4A10F3D4}"/>
              </a:ext>
            </a:extLst>
          </p:cNvPr>
          <p:cNvSpPr txBox="1"/>
          <p:nvPr/>
        </p:nvSpPr>
        <p:spPr>
          <a:xfrm>
            <a:off x="7320136" y="1700808"/>
            <a:ext cx="3955349" cy="830997"/>
          </a:xfrm>
          <a:prstGeom prst="rect">
            <a:avLst/>
          </a:prstGeom>
          <a:noFill/>
        </p:spPr>
        <p:txBody>
          <a:bodyPr wrap="square" rtlCol="0">
            <a:spAutoFit/>
          </a:bodyPr>
          <a:lstStyle/>
          <a:p>
            <a:r>
              <a:rPr lang="en-GB" sz="2400" b="1" u="none" strike="noStrike" dirty="0">
                <a:solidFill>
                  <a:schemeClr val="tx1"/>
                </a:solidFill>
                <a:effectLst/>
                <a:latin typeface="+mn-lt"/>
              </a:rPr>
              <a:t>Maximum payload size </a:t>
            </a:r>
            <a:r>
              <a:rPr lang="en-US" b="1" dirty="0">
                <a:solidFill>
                  <a:schemeClr val="tx1"/>
                </a:solidFill>
                <a:latin typeface="+mn-lt"/>
              </a:rPr>
              <a:t>for AMP use cases = 256</a:t>
            </a:r>
            <a:r>
              <a:rPr lang="en-GB" b="1" dirty="0">
                <a:solidFill>
                  <a:schemeClr val="tx1"/>
                </a:solidFill>
                <a:latin typeface="+mn-lt"/>
              </a:rPr>
              <a:t> </a:t>
            </a:r>
            <a:r>
              <a:rPr lang="en-GB" sz="2400" b="1" u="none" strike="noStrike" dirty="0">
                <a:solidFill>
                  <a:schemeClr val="tx1"/>
                </a:solidFill>
                <a:effectLst/>
                <a:latin typeface="+mn-lt"/>
              </a:rPr>
              <a:t>bit [2]</a:t>
            </a:r>
            <a:endParaRPr lang="en-IL" b="1" dirty="0">
              <a:solidFill>
                <a:schemeClr val="tx1"/>
              </a:solidFill>
              <a:latin typeface="+mn-lt"/>
            </a:endParaRPr>
          </a:p>
        </p:txBody>
      </p:sp>
    </p:spTree>
    <p:extLst>
      <p:ext uri="{BB962C8B-B14F-4D97-AF65-F5344CB8AC3E}">
        <p14:creationId xmlns:p14="http://schemas.microsoft.com/office/powerpoint/2010/main" val="12347763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63495</TotalTime>
  <Words>2164</Words>
  <Application>Microsoft Office PowerPoint</Application>
  <PresentationFormat>Widescreen</PresentationFormat>
  <Paragraphs>358</Paragraphs>
  <Slides>25</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SimSun</vt:lpstr>
      <vt:lpstr>-apple-system</vt:lpstr>
      <vt:lpstr>Aptos</vt:lpstr>
      <vt:lpstr>Aptos Narrow</vt:lpstr>
      <vt:lpstr>Arial</vt:lpstr>
      <vt:lpstr>Arial Unicode MS</vt:lpstr>
      <vt:lpstr>Arial,Bold</vt:lpstr>
      <vt:lpstr>Times New Roman</vt:lpstr>
      <vt:lpstr>Office Theme</vt:lpstr>
      <vt:lpstr>Document</vt:lpstr>
      <vt:lpstr>Wireless connectivity challenges for AMP only IoT devices under 802.11 specification</vt:lpstr>
      <vt:lpstr>Abstract</vt:lpstr>
      <vt:lpstr>AMP IoT-only devices</vt:lpstr>
      <vt:lpstr>802.11 definition challenges and solutions</vt:lpstr>
      <vt:lpstr>Data frames versus non-Data frames</vt:lpstr>
      <vt:lpstr>802 Reference model [6]</vt:lpstr>
      <vt:lpstr>Layer Protocols</vt:lpstr>
      <vt:lpstr>MAC data frame overhead [4]</vt:lpstr>
      <vt:lpstr>Networking overhead</vt:lpstr>
      <vt:lpstr>Recommendation 1</vt:lpstr>
      <vt:lpstr>Non-Data frame formats</vt:lpstr>
      <vt:lpstr>Recommendation 2</vt:lpstr>
      <vt:lpstr>Access of AMP-only IoT devices to the distribution system</vt:lpstr>
      <vt:lpstr>Association with AP is a big overhead for an AMP-only IoT device</vt:lpstr>
      <vt:lpstr>Overhead of the management frame exchange (Example of an Association Request frame)</vt:lpstr>
      <vt:lpstr>Complexity of the State transition diagram</vt:lpstr>
      <vt:lpstr>Impact of State Transition Diagram on AMP-only IoT STA</vt:lpstr>
      <vt:lpstr>An example of how to allow AMP-only IoT devices to access the distribution system</vt:lpstr>
      <vt:lpstr>Summary</vt:lpstr>
      <vt:lpstr>References</vt:lpstr>
      <vt:lpstr>Straw Poll</vt:lpstr>
      <vt:lpstr>Straw Poll</vt:lpstr>
      <vt:lpstr>Straw Poll</vt:lpstr>
      <vt:lpstr>Backup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Solomon Trainin</dc:creator>
  <cp:keywords/>
  <cp:lastModifiedBy>Solomon Trainin</cp:lastModifiedBy>
  <cp:revision>40</cp:revision>
  <cp:lastPrinted>1601-01-01T00:00:00Z</cp:lastPrinted>
  <dcterms:created xsi:type="dcterms:W3CDTF">2024-03-05T08:35:31Z</dcterms:created>
  <dcterms:modified xsi:type="dcterms:W3CDTF">2024-09-05T11:21:02Z</dcterms:modified>
  <cp:category>Name, Affiliation</cp:category>
</cp:coreProperties>
</file>