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3"/>
  </p:notesMasterIdLst>
  <p:handoutMasterIdLst>
    <p:handoutMasterId r:id="rId14"/>
  </p:handoutMasterIdLst>
  <p:sldIdLst>
    <p:sldId id="269" r:id="rId2"/>
    <p:sldId id="257" r:id="rId3"/>
    <p:sldId id="603" r:id="rId4"/>
    <p:sldId id="585" r:id="rId5"/>
    <p:sldId id="597" r:id="rId6"/>
    <p:sldId id="602" r:id="rId7"/>
    <p:sldId id="601" r:id="rId8"/>
    <p:sldId id="604" r:id="rId9"/>
    <p:sldId id="588" r:id="rId10"/>
    <p:sldId id="500" r:id="rId11"/>
    <p:sldId id="60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1" clrIdx="3">
    <p:extLst>
      <p:ext uri="{19B8F6BF-5375-455C-9EA6-DF929625EA0E}">
        <p15:presenceInfo xmlns:p15="http://schemas.microsoft.com/office/powerpoint/2012/main" userId="28a9accb1e34224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69" autoAdjust="0"/>
    <p:restoredTop sz="93875" autoAdjust="0"/>
  </p:normalViewPr>
  <p:slideViewPr>
    <p:cSldViewPr>
      <p:cViewPr varScale="1">
        <p:scale>
          <a:sx n="133" d="100"/>
          <a:sy n="133" d="100"/>
        </p:scale>
        <p:origin x="552" y="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11</a:t>
            </a:fld>
            <a:endParaRPr lang="zh-CN" altLang="en-US"/>
          </a:p>
        </p:txBody>
      </p:sp>
    </p:spTree>
    <p:extLst>
      <p:ext uri="{BB962C8B-B14F-4D97-AF65-F5344CB8AC3E}">
        <p14:creationId xmlns:p14="http://schemas.microsoft.com/office/powerpoint/2010/main" val="1943837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802.11-yy/1536r0r0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3</a:t>
            </a:fld>
            <a:endParaRPr lang="zh-CN" altLang="en-US"/>
          </a:p>
        </p:txBody>
      </p:sp>
    </p:spTree>
    <p:extLst>
      <p:ext uri="{BB962C8B-B14F-4D97-AF65-F5344CB8AC3E}">
        <p14:creationId xmlns:p14="http://schemas.microsoft.com/office/powerpoint/2010/main" val="2955657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4</a:t>
            </a:fld>
            <a:endParaRPr lang="zh-CN" altLang="en-US"/>
          </a:p>
        </p:txBody>
      </p:sp>
    </p:spTree>
    <p:extLst>
      <p:ext uri="{BB962C8B-B14F-4D97-AF65-F5344CB8AC3E}">
        <p14:creationId xmlns:p14="http://schemas.microsoft.com/office/powerpoint/2010/main" val="513977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13EAF7-0E30-FCE3-F7EE-7E4C8348FE81}"/>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19135926-CA60-542E-C024-AD8D5B9E2089}"/>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49211933-60F7-DFC9-E1F1-B8121B4BBF34}"/>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AC061BC3-8DA8-F5FE-1A23-89D49C8DD624}"/>
              </a:ext>
            </a:extLst>
          </p:cNvPr>
          <p:cNvSpPr>
            <a:spLocks noGrp="1"/>
          </p:cNvSpPr>
          <p:nvPr>
            <p:ph type="sldNum" sz="quarter" idx="10"/>
          </p:nvPr>
        </p:nvSpPr>
        <p:spPr/>
        <p:txBody>
          <a:bodyPr/>
          <a:lstStyle/>
          <a:p>
            <a:fld id="{C7B46C3B-569A-42B4-9985-4ED4A729088E}" type="slidenum">
              <a:rPr lang="zh-CN" altLang="en-US" smtClean="0"/>
              <a:t>5</a:t>
            </a:fld>
            <a:endParaRPr lang="zh-CN" altLang="en-US"/>
          </a:p>
        </p:txBody>
      </p:sp>
    </p:spTree>
    <p:extLst>
      <p:ext uri="{BB962C8B-B14F-4D97-AF65-F5344CB8AC3E}">
        <p14:creationId xmlns:p14="http://schemas.microsoft.com/office/powerpoint/2010/main" val="664964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6</a:t>
            </a:fld>
            <a:endParaRPr lang="zh-CN" altLang="en-US"/>
          </a:p>
        </p:txBody>
      </p:sp>
    </p:spTree>
    <p:extLst>
      <p:ext uri="{BB962C8B-B14F-4D97-AF65-F5344CB8AC3E}">
        <p14:creationId xmlns:p14="http://schemas.microsoft.com/office/powerpoint/2010/main" val="11137763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7</a:t>
            </a:fld>
            <a:endParaRPr lang="zh-CN" altLang="en-US"/>
          </a:p>
        </p:txBody>
      </p:sp>
    </p:spTree>
    <p:extLst>
      <p:ext uri="{BB962C8B-B14F-4D97-AF65-F5344CB8AC3E}">
        <p14:creationId xmlns:p14="http://schemas.microsoft.com/office/powerpoint/2010/main" val="3685669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8</a:t>
            </a:fld>
            <a:endParaRPr lang="zh-CN" altLang="en-US"/>
          </a:p>
        </p:txBody>
      </p:sp>
    </p:spTree>
    <p:extLst>
      <p:ext uri="{BB962C8B-B14F-4D97-AF65-F5344CB8AC3E}">
        <p14:creationId xmlns:p14="http://schemas.microsoft.com/office/powerpoint/2010/main" val="28508280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9</a:t>
            </a:fld>
            <a:endParaRPr lang="zh-CN" altLang="en-US"/>
          </a:p>
        </p:txBody>
      </p:sp>
    </p:spTree>
    <p:extLst>
      <p:ext uri="{BB962C8B-B14F-4D97-AF65-F5344CB8AC3E}">
        <p14:creationId xmlns:p14="http://schemas.microsoft.com/office/powerpoint/2010/main" val="1250426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a:t>Yinan Qi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0" y="685800"/>
            <a:ext cx="9144000" cy="870323"/>
          </a:xfrm>
          <a:noFill/>
        </p:spPr>
        <p:txBody>
          <a:bodyPr/>
          <a:lstStyle/>
          <a:p>
            <a:r>
              <a:rPr lang="en-US" altLang="zh-CN" dirty="0">
                <a:solidFill>
                  <a:schemeClr val="tx1"/>
                </a:solidFill>
              </a:rPr>
              <a:t>Wireless Power Transfer for AMP</a:t>
            </a:r>
            <a:endParaRPr lang="en-US" dirty="0">
              <a:solidFill>
                <a:schemeClr val="tx1"/>
              </a:solidFill>
            </a:endParaRP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2024-09-09</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1808011511"/>
              </p:ext>
            </p:extLst>
          </p:nvPr>
        </p:nvGraphicFramePr>
        <p:xfrm>
          <a:off x="838200" y="2701138"/>
          <a:ext cx="7886702" cy="2569376"/>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val="20000"/>
                    </a:ext>
                  </a:extLst>
                </a:gridCol>
                <a:gridCol w="1425624">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457200" marR="457200" algn="ctr">
                        <a:spcAft>
                          <a:spcPts val="1200"/>
                        </a:spcAft>
                      </a:pPr>
                      <a:r>
                        <a:rPr lang="en-GB" sz="1200" b="0" dirty="0" err="1">
                          <a:effectLst/>
                          <a:latin typeface="Times New Roman" panose="02020603050405020304" pitchFamily="18" charset="0"/>
                          <a:ea typeface="+mn-ea"/>
                          <a:cs typeface="Times New Roman" panose="02020603050405020304" pitchFamily="18" charset="0"/>
                        </a:rPr>
                        <a:t>Chuanfeng</a:t>
                      </a:r>
                      <a:r>
                        <a:rPr lang="en-GB" sz="1200" b="0" dirty="0">
                          <a:effectLst/>
                          <a:latin typeface="Times New Roman" panose="02020603050405020304" pitchFamily="18" charset="0"/>
                          <a:ea typeface="+mn-ea"/>
                          <a:cs typeface="Times New Roman" panose="02020603050405020304" pitchFamily="18" charset="0"/>
                        </a:rPr>
                        <a:t> He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802.11-24/1536r0</a:t>
            </a:r>
            <a:endParaRPr lang="en-SG" sz="1800" dirty="0">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 2024</a:t>
            </a:r>
            <a:endParaRPr lang="en-GB"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555624"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buFont typeface="+mj-lt"/>
              <a:buAutoNum type="arabicPeriod"/>
            </a:pPr>
            <a:r>
              <a:rPr lang="en-GB" altLang="zh-CN" sz="1600" dirty="0"/>
              <a:t>IEEE 802.11-24/1381r0 AMP Device Power Status</a:t>
            </a:r>
          </a:p>
          <a:p>
            <a:pPr>
              <a:buFont typeface="+mj-lt"/>
              <a:buAutoNum type="arabicPeriod"/>
            </a:pPr>
            <a:endParaRPr lang="zh-CN" altLang="zh-CN" sz="1600" dirty="0"/>
          </a:p>
          <a:p>
            <a:pPr marL="457200" indent="-457200">
              <a:buFont typeface="+mj-lt"/>
              <a:buAutoNum type="arabicPeriod"/>
            </a:pPr>
            <a:endParaRPr lang="en-US" altLang="zh-CN" sz="1800" b="0" dirty="0">
              <a:latin typeface="Times New Roman" panose="02020603050405020304" pitchFamily="18" charset="0"/>
              <a:cs typeface="Times New Roman" panose="02020603050405020304" pitchFamily="18" charset="0"/>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802.11-24/1536r0</a:t>
            </a:r>
            <a:endParaRPr lang="en-SG" sz="1800" dirty="0">
              <a:latin typeface="+mn-lt"/>
            </a:endParaRP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 2023</a:t>
            </a:r>
            <a:endParaRPr lang="en-GB"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SP</a:t>
            </a:r>
            <a:endParaRPr lang="zh-CN" altLang="en-US" sz="2700" b="1" dirty="0">
              <a:solidFill>
                <a:schemeClr val="tx2"/>
              </a:solidFill>
              <a:latin typeface="+mj-lt"/>
              <a:ea typeface="+mj-ea"/>
              <a:cs typeface="+mj-cs"/>
            </a:endParaRPr>
          </a:p>
        </p:txBody>
      </p:sp>
      <p:sp>
        <p:nvSpPr>
          <p:cNvPr id="18" name="文本框 17"/>
          <p:cNvSpPr txBox="1"/>
          <p:nvPr/>
        </p:nvSpPr>
        <p:spPr>
          <a:xfrm>
            <a:off x="266700" y="1338393"/>
            <a:ext cx="8610600" cy="2222211"/>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GB" altLang="zh-CN" sz="2400" b="1" dirty="0">
                <a:cs typeface="Times New Roman" panose="02020603050405020304" pitchFamily="18" charset="0"/>
              </a:rPr>
              <a:t>Do you agree that 11bp defines WPT PPDU format with at least preamble and </a:t>
            </a:r>
            <a:r>
              <a:rPr lang="en-GB" altLang="zh-CN" sz="2400" b="1">
                <a:cs typeface="Times New Roman" panose="02020603050405020304" pitchFamily="18" charset="0"/>
              </a:rPr>
              <a:t>charging segments?</a:t>
            </a:r>
            <a:endParaRPr lang="en-US" altLang="zh-CN" sz="2000" b="1"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2000"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11</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802.11-24/1536r0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 2023</a:t>
            </a:r>
            <a:endParaRPr lang="en-GB" sz="1800" b="1" dirty="0"/>
          </a:p>
        </p:txBody>
      </p:sp>
    </p:spTree>
    <p:extLst>
      <p:ext uri="{BB962C8B-B14F-4D97-AF65-F5344CB8AC3E}">
        <p14:creationId xmlns:p14="http://schemas.microsoft.com/office/powerpoint/2010/main" val="3973761769"/>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2023</a:t>
            </a:r>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Yinan Qi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dirty="0"/>
              <a:t>In this contribution, we presented general views of Wireless Power Transfer (WPT) and concentrated on discussing coexistence requirements</a:t>
            </a:r>
            <a:r>
              <a:rPr lang="en-GB" altLang="zh-CN" b="1" dirty="0"/>
              <a:t>.</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802.11-24/1536r0</a:t>
            </a:r>
            <a:endParaRPr lang="en-SG" sz="1800"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General Views</a:t>
            </a:r>
            <a:endParaRPr lang="zh-CN" altLang="en-US" sz="2700" b="1" dirty="0">
              <a:solidFill>
                <a:schemeClr val="tx2"/>
              </a:solidFill>
              <a:latin typeface="+mj-lt"/>
              <a:ea typeface="+mj-ea"/>
              <a:cs typeface="+mj-cs"/>
            </a:endParaRPr>
          </a:p>
        </p:txBody>
      </p:sp>
      <p:sp>
        <p:nvSpPr>
          <p:cNvPr id="18" name="文本框 17"/>
          <p:cNvSpPr txBox="1"/>
          <p:nvPr/>
        </p:nvSpPr>
        <p:spPr>
          <a:xfrm>
            <a:off x="696912" y="1282312"/>
            <a:ext cx="7761288" cy="4801314"/>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400" dirty="0">
                <a:cs typeface="Times New Roman" panose="02020603050405020304" pitchFamily="18" charset="0"/>
              </a:rPr>
              <a:t>Behaviour of energizers are fully controlled by the AP. </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Energizers and AP can be connected via either wired or wireless connections;</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Controlling mechanisms and how to implement such mechanisms can be out of scope.</a:t>
            </a:r>
          </a:p>
          <a:p>
            <a:pPr marL="342900" lvl="1" indent="-342900" algn="just">
              <a:spcBef>
                <a:spcPts val="0"/>
              </a:spcBef>
              <a:spcAft>
                <a:spcPts val="600"/>
              </a:spcAft>
              <a:buFont typeface="Arial" panose="020B0604020202020204" pitchFamily="34" charset="0"/>
              <a:buChar char="•"/>
            </a:pPr>
            <a:r>
              <a:rPr lang="en-GB" sz="2400" dirty="0">
                <a:cs typeface="Times New Roman" panose="02020603050405020304" pitchFamily="18" charset="0"/>
              </a:rPr>
              <a:t>Power related signalling [1]</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In some case(e.g. sensors), AP can collect energy related information, e.g., remaining energy, energy harvesting capability, etc., from the AMP STA.</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In some case(e.g. sensors), AMP STA can report its energy related information upon request from the AP.</a:t>
            </a:r>
          </a:p>
          <a:p>
            <a:pPr marL="342900" lvl="1" indent="-342900" algn="just">
              <a:spcBef>
                <a:spcPts val="0"/>
              </a:spcBef>
              <a:spcAft>
                <a:spcPts val="600"/>
              </a:spcAft>
              <a:buFont typeface="Arial" panose="020B0604020202020204" pitchFamily="34" charset="0"/>
              <a:buChar char="•"/>
            </a:pPr>
            <a:r>
              <a:rPr lang="en-GB" sz="2400" dirty="0">
                <a:cs typeface="Times New Roman" panose="02020603050405020304" pitchFamily="18" charset="0"/>
              </a:rPr>
              <a:t>Co-existence with other S1G systems needs to be considered</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3</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802.11-24/1536r0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 2023</a:t>
            </a:r>
            <a:endParaRPr lang="en-GB" sz="1800" b="1" dirty="0"/>
          </a:p>
        </p:txBody>
      </p:sp>
    </p:spTree>
    <p:extLst>
      <p:ext uri="{BB962C8B-B14F-4D97-AF65-F5344CB8AC3E}">
        <p14:creationId xmlns:p14="http://schemas.microsoft.com/office/powerpoint/2010/main" val="3103910348"/>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Co-existence Issue</a:t>
            </a:r>
            <a:endParaRPr lang="zh-CN" altLang="en-US" sz="2700" b="1" dirty="0">
              <a:solidFill>
                <a:schemeClr val="tx2"/>
              </a:solidFill>
              <a:latin typeface="+mj-lt"/>
              <a:ea typeface="+mj-ea"/>
              <a:cs typeface="+mj-cs"/>
            </a:endParaRPr>
          </a:p>
        </p:txBody>
      </p:sp>
      <p:sp>
        <p:nvSpPr>
          <p:cNvPr id="18" name="文本框 17"/>
          <p:cNvSpPr txBox="1"/>
          <p:nvPr/>
        </p:nvSpPr>
        <p:spPr>
          <a:xfrm>
            <a:off x="696912" y="1282312"/>
            <a:ext cx="7761288" cy="4955203"/>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400" dirty="0">
                <a:cs typeface="Times New Roman" panose="02020603050405020304" pitchFamily="18" charset="0"/>
              </a:rPr>
              <a:t>Coverage and efficiency of wireless power transfer (WPT) for AMP devices heavily depend on the operating frequency. </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Lower frequency, e.g., S1G, is more suitable for WPT due to smaller pathloss. </a:t>
            </a:r>
          </a:p>
          <a:p>
            <a:pPr marL="342900" lvl="1" indent="-342900" algn="just">
              <a:spcBef>
                <a:spcPts val="0"/>
              </a:spcBef>
              <a:spcAft>
                <a:spcPts val="600"/>
              </a:spcAft>
              <a:buFont typeface="Arial" panose="020B0604020202020204" pitchFamily="34" charset="0"/>
              <a:buChar char="•"/>
            </a:pPr>
            <a:r>
              <a:rPr lang="en-GB" sz="2400" b="1" dirty="0">
                <a:cs typeface="Times New Roman" panose="02020603050405020304" pitchFamily="18" charset="0"/>
              </a:rPr>
              <a:t>Dual frequency operation</a:t>
            </a:r>
            <a:r>
              <a:rPr lang="en-GB" sz="2400" dirty="0">
                <a:cs typeface="Times New Roman" panose="02020603050405020304" pitchFamily="18" charset="0"/>
              </a:rPr>
              <a:t>: WPT in S1G but communication in 2.4G</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Difficult for the nodes to coordinate between WPT and communication of AMP devices.</a:t>
            </a:r>
          </a:p>
          <a:p>
            <a:pPr marL="342900" lvl="1" indent="-342900" algn="just">
              <a:spcBef>
                <a:spcPts val="0"/>
              </a:spcBef>
              <a:spcAft>
                <a:spcPts val="600"/>
              </a:spcAft>
              <a:buFont typeface="Arial" panose="020B0604020202020204" pitchFamily="34" charset="0"/>
              <a:buChar char="•"/>
            </a:pPr>
            <a:r>
              <a:rPr lang="en-GB" sz="2400" dirty="0">
                <a:cs typeface="Times New Roman" panose="02020603050405020304" pitchFamily="18" charset="0"/>
              </a:rPr>
              <a:t>When WPT signal co-exists with communication signal, the issue of co-existence with legacy devices, e.g., 11ah and even other outside 802.11 devices, needs to be considered. </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4</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802.11-24/1536r0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 2023</a:t>
            </a:r>
            <a:endParaRPr lang="en-GB" sz="1800" b="1" dirty="0"/>
          </a:p>
        </p:txBody>
      </p:sp>
    </p:spTree>
    <p:extLst>
      <p:ext uri="{BB962C8B-B14F-4D97-AF65-F5344CB8AC3E}">
        <p14:creationId xmlns:p14="http://schemas.microsoft.com/office/powerpoint/2010/main" val="15705236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00B2D1-A093-95FE-398C-B2F01638B44F}"/>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253D5627-3CC9-CCDB-6E84-8C91C53E3A4B}"/>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Energizer Design</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0FE8CE52-30FE-1D1C-F89C-4E893C990D86}"/>
              </a:ext>
            </a:extLst>
          </p:cNvPr>
          <p:cNvSpPr txBox="1"/>
          <p:nvPr/>
        </p:nvSpPr>
        <p:spPr>
          <a:xfrm>
            <a:off x="609600" y="1447800"/>
            <a:ext cx="4270278" cy="4632037"/>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For AMP systems, a new type of assistant node, i.e., energizer is needed.</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The coverage of WPT may be different from the communication coverage due to different energy harvesting and data detection sensitivities. </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Considering the overall deployment cost, the energizers need to be designed as simple as possible. </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AP should coordinate energizers to guarantee that data communication is not interrupted by WPT signal. </a:t>
            </a:r>
          </a:p>
        </p:txBody>
      </p:sp>
      <p:sp>
        <p:nvSpPr>
          <p:cNvPr id="16" name="Footer Placeholder 2">
            <a:extLst>
              <a:ext uri="{FF2B5EF4-FFF2-40B4-BE49-F238E27FC236}">
                <a16:creationId xmlns:a16="http://schemas.microsoft.com/office/drawing/2014/main" id="{476C7105-AD5E-C938-61E6-A617B42BEA3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D1EBDB62-AB44-E538-9E48-68543C34C04F}"/>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5</a:t>
            </a:fld>
            <a:endParaRPr lang="en-US" dirty="0"/>
          </a:p>
        </p:txBody>
      </p:sp>
      <p:sp>
        <p:nvSpPr>
          <p:cNvPr id="8" name="Rectangle 1">
            <a:extLst>
              <a:ext uri="{FF2B5EF4-FFF2-40B4-BE49-F238E27FC236}">
                <a16:creationId xmlns:a16="http://schemas.microsoft.com/office/drawing/2014/main" id="{3FD5465F-504F-95EA-3085-CEA6767703A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802.11-24/1536r0</a:t>
            </a:r>
            <a:endParaRPr lang="en-SG" sz="1800" dirty="0">
              <a:latin typeface="+mn-lt"/>
            </a:endParaRPr>
          </a:p>
        </p:txBody>
      </p:sp>
      <p:sp>
        <p:nvSpPr>
          <p:cNvPr id="9" name="Date Placeholder 3">
            <a:extLst>
              <a:ext uri="{FF2B5EF4-FFF2-40B4-BE49-F238E27FC236}">
                <a16:creationId xmlns:a16="http://schemas.microsoft.com/office/drawing/2014/main" id="{6C9D6367-F285-F299-4EC0-A64A068D773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 2023</a:t>
            </a:r>
            <a:endParaRPr lang="en-GB" sz="1800" b="1" dirty="0"/>
          </a:p>
        </p:txBody>
      </p:sp>
      <p:pic>
        <p:nvPicPr>
          <p:cNvPr id="4" name="Picture 3">
            <a:extLst>
              <a:ext uri="{FF2B5EF4-FFF2-40B4-BE49-F238E27FC236}">
                <a16:creationId xmlns:a16="http://schemas.microsoft.com/office/drawing/2014/main" id="{8584D4BE-FF25-FB9E-EE16-6444A8EE57C2}"/>
              </a:ext>
            </a:extLst>
          </p:cNvPr>
          <p:cNvPicPr>
            <a:picLocks noChangeAspect="1"/>
          </p:cNvPicPr>
          <p:nvPr/>
        </p:nvPicPr>
        <p:blipFill>
          <a:blip r:embed="rId3"/>
          <a:stretch>
            <a:fillRect/>
          </a:stretch>
        </p:blipFill>
        <p:spPr>
          <a:xfrm>
            <a:off x="5027722" y="1942470"/>
            <a:ext cx="4041555" cy="3245153"/>
          </a:xfrm>
          <a:prstGeom prst="rect">
            <a:avLst/>
          </a:prstGeom>
        </p:spPr>
      </p:pic>
    </p:spTree>
    <p:extLst>
      <p:ext uri="{BB962C8B-B14F-4D97-AF65-F5344CB8AC3E}">
        <p14:creationId xmlns:p14="http://schemas.microsoft.com/office/powerpoint/2010/main" val="421279771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Main Challenges</a:t>
            </a:r>
            <a:endParaRPr lang="zh-CN" altLang="en-US" sz="2700" b="1" dirty="0">
              <a:solidFill>
                <a:schemeClr val="tx2"/>
              </a:solidFill>
              <a:latin typeface="+mj-lt"/>
              <a:ea typeface="+mj-ea"/>
              <a:cs typeface="+mj-cs"/>
            </a:endParaRPr>
          </a:p>
        </p:txBody>
      </p:sp>
      <p:sp>
        <p:nvSpPr>
          <p:cNvPr id="18" name="文本框 17"/>
          <p:cNvSpPr txBox="1"/>
          <p:nvPr/>
        </p:nvSpPr>
        <p:spPr>
          <a:xfrm>
            <a:off x="696912" y="1282312"/>
            <a:ext cx="7761288" cy="4832092"/>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400" dirty="0">
                <a:cs typeface="Times New Roman" panose="02020603050405020304" pitchFamily="18" charset="0"/>
              </a:rPr>
              <a:t>WPT signal, due to worse energy harvesting sensitivity, is expected to be transmitted with the highest power allowed by the regulations, thus causing high interference.</a:t>
            </a:r>
          </a:p>
          <a:p>
            <a:pPr marL="342900" lvl="1" indent="-342900" algn="just">
              <a:spcBef>
                <a:spcPts val="0"/>
              </a:spcBef>
              <a:spcAft>
                <a:spcPts val="600"/>
              </a:spcAft>
              <a:buFont typeface="Arial" panose="020B0604020202020204" pitchFamily="34" charset="0"/>
              <a:buChar char="•"/>
            </a:pPr>
            <a:r>
              <a:rPr lang="en-GB" sz="2400" dirty="0">
                <a:cs typeface="Times New Roman" panose="02020603050405020304" pitchFamily="18" charset="0"/>
              </a:rPr>
              <a:t>If the communication and WPT in the same frequency, interference issue can be coordinated by the AP</a:t>
            </a:r>
          </a:p>
          <a:p>
            <a:pPr marL="800100" lvl="2" indent="-342900" algn="just">
              <a:spcBef>
                <a:spcPts val="0"/>
              </a:spcBef>
              <a:spcAft>
                <a:spcPts val="600"/>
              </a:spcAft>
              <a:buFont typeface="Arial" panose="020B0604020202020204" pitchFamily="34" charset="0"/>
              <a:buChar char="•"/>
            </a:pPr>
            <a:r>
              <a:rPr lang="en-GB" sz="2400" dirty="0">
                <a:cs typeface="Times New Roman" panose="02020603050405020304" pitchFamily="18" charset="0"/>
              </a:rPr>
              <a:t>Energizer fully controlled by the AP;</a:t>
            </a:r>
          </a:p>
          <a:p>
            <a:pPr marL="800100" lvl="2" indent="-342900" algn="just">
              <a:spcBef>
                <a:spcPts val="0"/>
              </a:spcBef>
              <a:spcAft>
                <a:spcPts val="600"/>
              </a:spcAft>
              <a:buFont typeface="Arial" panose="020B0604020202020204" pitchFamily="34" charset="0"/>
              <a:buChar char="•"/>
            </a:pPr>
            <a:r>
              <a:rPr lang="en-GB" sz="2400" dirty="0">
                <a:cs typeface="Times New Roman" panose="02020603050405020304" pitchFamily="18" charset="0"/>
              </a:rPr>
              <a:t>AP allows the energizer to access only the unoccupied channels.</a:t>
            </a:r>
          </a:p>
          <a:p>
            <a:pPr marL="342900" lvl="1" indent="-342900" algn="just">
              <a:spcBef>
                <a:spcPts val="0"/>
              </a:spcBef>
              <a:spcAft>
                <a:spcPts val="600"/>
              </a:spcAft>
              <a:buFont typeface="Arial" panose="020B0604020202020204" pitchFamily="34" charset="0"/>
              <a:buChar char="•"/>
            </a:pPr>
            <a:r>
              <a:rPr lang="en-GB" sz="2400" dirty="0">
                <a:cs typeface="Times New Roman" panose="02020603050405020304" pitchFamily="18" charset="0"/>
              </a:rPr>
              <a:t>If the communication and WPT in different frequencies, e.g., communication in 2.4G Hz but WPT in S1G Hz, the AP on 2.4GHz may not be able to coordinate interference in S1G Hz.</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6</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802.11-24/1536r0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 2023</a:t>
            </a:r>
            <a:endParaRPr lang="en-GB" sz="1800" b="1" dirty="0"/>
          </a:p>
        </p:txBody>
      </p:sp>
    </p:spTree>
    <p:extLst>
      <p:ext uri="{BB962C8B-B14F-4D97-AF65-F5344CB8AC3E}">
        <p14:creationId xmlns:p14="http://schemas.microsoft.com/office/powerpoint/2010/main" val="284108002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How to Guarantee Co-existence for WPT</a:t>
            </a:r>
            <a:endParaRPr lang="zh-CN" altLang="en-US" sz="2700" b="1" dirty="0">
              <a:solidFill>
                <a:schemeClr val="tx2"/>
              </a:solidFill>
              <a:latin typeface="+mj-lt"/>
              <a:ea typeface="+mj-ea"/>
              <a:cs typeface="+mj-cs"/>
            </a:endParaRPr>
          </a:p>
        </p:txBody>
      </p:sp>
      <p:sp>
        <p:nvSpPr>
          <p:cNvPr id="18" name="文本框 17"/>
          <p:cNvSpPr txBox="1"/>
          <p:nvPr/>
        </p:nvSpPr>
        <p:spPr>
          <a:xfrm>
            <a:off x="696912" y="1282312"/>
            <a:ext cx="7761288" cy="2139047"/>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1800" dirty="0">
                <a:cs typeface="Times New Roman" panose="02020603050405020304" pitchFamily="18" charset="0"/>
              </a:rPr>
              <a:t>Co-existence means minimize interferences to other systems.</a:t>
            </a:r>
          </a:p>
          <a:p>
            <a:pPr marL="342900" lvl="1" indent="-342900" algn="just">
              <a:spcBef>
                <a:spcPts val="0"/>
              </a:spcBef>
              <a:spcAft>
                <a:spcPts val="600"/>
              </a:spcAft>
              <a:buFont typeface="Arial" panose="020B0604020202020204" pitchFamily="34" charset="0"/>
              <a:buChar char="•"/>
            </a:pPr>
            <a:r>
              <a:rPr lang="en-GB" sz="1800" dirty="0">
                <a:cs typeface="Times New Roman" panose="02020603050405020304" pitchFamily="18" charset="0"/>
              </a:rPr>
              <a:t>The natural way for the energizer is to decide whether to access channel by itself, e.g., LBT.</a:t>
            </a:r>
          </a:p>
          <a:p>
            <a:pPr marL="800100" lvl="2" indent="-342900" algn="just">
              <a:spcBef>
                <a:spcPts val="0"/>
              </a:spcBef>
              <a:spcAft>
                <a:spcPts val="600"/>
              </a:spcAft>
              <a:buFont typeface="Wingdings" panose="05000000000000000000" pitchFamily="2" charset="2"/>
              <a:buChar char="Ø"/>
            </a:pPr>
            <a:r>
              <a:rPr lang="en-GB" sz="1600" dirty="0">
                <a:cs typeface="Times New Roman" panose="02020603050405020304" pitchFamily="18" charset="0"/>
              </a:rPr>
              <a:t>Simple energy detection (ED) may be applied. </a:t>
            </a:r>
          </a:p>
          <a:p>
            <a:pPr marL="800100" lvl="2" indent="-342900" algn="just">
              <a:spcBef>
                <a:spcPts val="0"/>
              </a:spcBef>
              <a:spcAft>
                <a:spcPts val="600"/>
              </a:spcAft>
              <a:buFont typeface="Wingdings" panose="05000000000000000000" pitchFamily="2" charset="2"/>
              <a:buChar char="Ø"/>
            </a:pPr>
            <a:r>
              <a:rPr lang="en-GB" sz="1600" dirty="0">
                <a:cs typeface="Times New Roman" panose="02020603050405020304" pitchFamily="18" charset="0"/>
              </a:rPr>
              <a:t>However, the primary concern when the energizer monitors the channel is that </a:t>
            </a:r>
            <a:r>
              <a:rPr lang="en-GB" sz="1600" b="1" dirty="0">
                <a:cs typeface="Times New Roman" panose="02020603050405020304" pitchFamily="18" charset="0"/>
              </a:rPr>
              <a:t>it doesn't have to remain silent when detecting another WPT signal (also applies to single operation frequency case)</a:t>
            </a:r>
            <a:r>
              <a:rPr lang="en-GB" sz="1600" dirty="0">
                <a:cs typeface="Times New Roman" panose="02020603050405020304" pitchFamily="18" charset="0"/>
              </a:rPr>
              <a:t>. </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7</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802.11-24/1536r0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 2023</a:t>
            </a:r>
            <a:endParaRPr lang="en-GB" sz="1800" b="1" dirty="0"/>
          </a:p>
        </p:txBody>
      </p:sp>
      <p:pic>
        <p:nvPicPr>
          <p:cNvPr id="3" name="Picture 2">
            <a:extLst>
              <a:ext uri="{FF2B5EF4-FFF2-40B4-BE49-F238E27FC236}">
                <a16:creationId xmlns:a16="http://schemas.microsoft.com/office/drawing/2014/main" id="{04E7B0CE-347C-782B-871A-19ADA7C094B9}"/>
              </a:ext>
            </a:extLst>
          </p:cNvPr>
          <p:cNvPicPr>
            <a:picLocks noChangeAspect="1"/>
          </p:cNvPicPr>
          <p:nvPr/>
        </p:nvPicPr>
        <p:blipFill>
          <a:blip r:embed="rId3"/>
          <a:stretch>
            <a:fillRect/>
          </a:stretch>
        </p:blipFill>
        <p:spPr>
          <a:xfrm>
            <a:off x="1982740" y="3438238"/>
            <a:ext cx="5178519" cy="2923053"/>
          </a:xfrm>
          <a:prstGeom prst="rect">
            <a:avLst/>
          </a:prstGeom>
        </p:spPr>
      </p:pic>
    </p:spTree>
    <p:extLst>
      <p:ext uri="{BB962C8B-B14F-4D97-AF65-F5344CB8AC3E}">
        <p14:creationId xmlns:p14="http://schemas.microsoft.com/office/powerpoint/2010/main" val="55333830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How to Guarantee Co-existence for WPT</a:t>
            </a:r>
            <a:endParaRPr lang="zh-CN" altLang="en-US" sz="2700" b="1" dirty="0">
              <a:solidFill>
                <a:schemeClr val="tx2"/>
              </a:solidFill>
              <a:latin typeface="+mj-lt"/>
              <a:ea typeface="+mj-ea"/>
              <a:cs typeface="+mj-cs"/>
            </a:endParaRPr>
          </a:p>
        </p:txBody>
      </p:sp>
      <p:sp>
        <p:nvSpPr>
          <p:cNvPr id="18" name="文本框 17"/>
          <p:cNvSpPr txBox="1"/>
          <p:nvPr/>
        </p:nvSpPr>
        <p:spPr>
          <a:xfrm>
            <a:off x="696912" y="1282312"/>
            <a:ext cx="7761288" cy="2831544"/>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400" dirty="0">
                <a:cs typeface="Times New Roman" panose="02020603050405020304" pitchFamily="18" charset="0"/>
              </a:rPr>
              <a:t>Basically, communication signal needs to be avoided by the energizer but WPT signal can co-exist. </a:t>
            </a:r>
          </a:p>
          <a:p>
            <a:pPr marL="342900" lvl="1" indent="-342900" algn="just">
              <a:spcBef>
                <a:spcPts val="0"/>
              </a:spcBef>
              <a:spcAft>
                <a:spcPts val="600"/>
              </a:spcAft>
              <a:buFont typeface="Arial" panose="020B0604020202020204" pitchFamily="34" charset="0"/>
              <a:buChar char="•"/>
            </a:pPr>
            <a:r>
              <a:rPr lang="en-GB" sz="2400" b="1" dirty="0">
                <a:cs typeface="Times New Roman" panose="02020603050405020304" pitchFamily="18" charset="0"/>
              </a:rPr>
              <a:t>Design WPT signal that can be fully or partially understood by the energizer.</a:t>
            </a:r>
          </a:p>
          <a:p>
            <a:pPr marL="342900" lvl="1" indent="-342900" algn="just">
              <a:spcBef>
                <a:spcPts val="0"/>
              </a:spcBef>
              <a:spcAft>
                <a:spcPts val="600"/>
              </a:spcAft>
              <a:buFont typeface="Arial" panose="020B0604020202020204" pitchFamily="34" charset="0"/>
              <a:buChar char="•"/>
            </a:pPr>
            <a:r>
              <a:rPr lang="en-GB" sz="2400" dirty="0">
                <a:cs typeface="Times New Roman" panose="02020603050405020304" pitchFamily="18" charset="0"/>
              </a:rPr>
              <a:t>WPT signal can contain both WPT preamble and charging segment and the WPT preamble can be understandable to energizers.</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8</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802.11-24/1536r0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 2023</a:t>
            </a:r>
            <a:endParaRPr lang="en-GB" sz="1800" b="1" dirty="0"/>
          </a:p>
        </p:txBody>
      </p:sp>
      <p:pic>
        <p:nvPicPr>
          <p:cNvPr id="3" name="Picture 2">
            <a:extLst>
              <a:ext uri="{FF2B5EF4-FFF2-40B4-BE49-F238E27FC236}">
                <a16:creationId xmlns:a16="http://schemas.microsoft.com/office/drawing/2014/main" id="{EA85458F-AB2F-B5F8-14EF-6B3950CD501D}"/>
              </a:ext>
            </a:extLst>
          </p:cNvPr>
          <p:cNvPicPr>
            <a:picLocks noChangeAspect="1"/>
          </p:cNvPicPr>
          <p:nvPr/>
        </p:nvPicPr>
        <p:blipFill>
          <a:blip r:embed="rId3"/>
          <a:stretch>
            <a:fillRect/>
          </a:stretch>
        </p:blipFill>
        <p:spPr>
          <a:xfrm>
            <a:off x="1117343" y="4572000"/>
            <a:ext cx="7389813" cy="1075118"/>
          </a:xfrm>
          <a:prstGeom prst="rect">
            <a:avLst/>
          </a:prstGeom>
        </p:spPr>
      </p:pic>
    </p:spTree>
    <p:extLst>
      <p:ext uri="{BB962C8B-B14F-4D97-AF65-F5344CB8AC3E}">
        <p14:creationId xmlns:p14="http://schemas.microsoft.com/office/powerpoint/2010/main" val="632142804"/>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Summary</a:t>
            </a:r>
            <a:endParaRPr lang="zh-CN" altLang="en-US" sz="2700" b="1" dirty="0">
              <a:solidFill>
                <a:schemeClr val="tx2"/>
              </a:solidFill>
              <a:latin typeface="+mj-lt"/>
              <a:ea typeface="+mj-ea"/>
              <a:cs typeface="+mj-cs"/>
            </a:endParaRPr>
          </a:p>
        </p:txBody>
      </p:sp>
      <p:sp>
        <p:nvSpPr>
          <p:cNvPr id="18" name="文本框 17"/>
          <p:cNvSpPr txBox="1"/>
          <p:nvPr/>
        </p:nvSpPr>
        <p:spPr>
          <a:xfrm>
            <a:off x="266700" y="1338393"/>
            <a:ext cx="8610600" cy="4669035"/>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US" altLang="zh-CN" sz="2400" dirty="0">
                <a:cs typeface="Times New Roman" panose="02020603050405020304" pitchFamily="18" charset="0"/>
              </a:rPr>
              <a:t>In this submission, we discuss co-existence issue for WPT:</a:t>
            </a:r>
          </a:p>
          <a:p>
            <a:pPr marL="800100" lvl="2" indent="-342900" algn="just">
              <a:lnSpc>
                <a:spcPct val="150000"/>
              </a:lnSpc>
              <a:spcBef>
                <a:spcPts val="0"/>
              </a:spcBef>
              <a:spcAft>
                <a:spcPts val="600"/>
              </a:spcAft>
              <a:buFont typeface="Wingdings" panose="05000000000000000000" pitchFamily="2" charset="2"/>
              <a:buChar char="Ø"/>
            </a:pPr>
            <a:r>
              <a:rPr lang="en-US" altLang="zh-CN" sz="2000" dirty="0">
                <a:cs typeface="Times New Roman" panose="02020603050405020304" pitchFamily="18" charset="0"/>
              </a:rPr>
              <a:t>Co-existence issue is not only for 802.11 systems, e.g., 802.11ah, but also for other systems operating in the same frequency.</a:t>
            </a:r>
          </a:p>
          <a:p>
            <a:pPr marL="800100" lvl="2" indent="-342900" algn="just">
              <a:lnSpc>
                <a:spcPct val="150000"/>
              </a:lnSpc>
              <a:spcBef>
                <a:spcPts val="0"/>
              </a:spcBef>
              <a:spcAft>
                <a:spcPts val="600"/>
              </a:spcAft>
              <a:buFont typeface="Wingdings" panose="05000000000000000000" pitchFamily="2" charset="2"/>
              <a:buChar char="Ø"/>
            </a:pPr>
            <a:r>
              <a:rPr lang="en-US" altLang="zh-CN" sz="2000" dirty="0">
                <a:cs typeface="Times New Roman" panose="02020603050405020304" pitchFamily="18" charset="0"/>
              </a:rPr>
              <a:t>Energizer LBT may be needed when AP and energizer operate in different frequency bands.</a:t>
            </a:r>
          </a:p>
          <a:p>
            <a:pPr marL="800100" lvl="2" indent="-342900" algn="just">
              <a:lnSpc>
                <a:spcPct val="150000"/>
              </a:lnSpc>
              <a:spcBef>
                <a:spcPts val="0"/>
              </a:spcBef>
              <a:spcAft>
                <a:spcPts val="600"/>
              </a:spcAft>
              <a:buFont typeface="Wingdings" panose="05000000000000000000" pitchFamily="2" charset="2"/>
              <a:buChar char="Ø"/>
            </a:pPr>
            <a:r>
              <a:rPr lang="en-US" altLang="zh-CN" sz="2000" dirty="0">
                <a:cs typeface="Times New Roman" panose="02020603050405020304" pitchFamily="18" charset="0"/>
              </a:rPr>
              <a:t>The logic and procedure of energizer LBT is different from conventional LBT in the sense that WPT signals can co-exist.</a:t>
            </a:r>
          </a:p>
          <a:p>
            <a:pPr marL="800100" lvl="2" indent="-342900" algn="just">
              <a:lnSpc>
                <a:spcPct val="150000"/>
              </a:lnSpc>
              <a:spcBef>
                <a:spcPts val="0"/>
              </a:spcBef>
              <a:spcAft>
                <a:spcPts val="600"/>
              </a:spcAft>
              <a:buFont typeface="Wingdings" panose="05000000000000000000" pitchFamily="2" charset="2"/>
              <a:buChar char="Ø"/>
            </a:pPr>
            <a:endParaRPr lang="en-US" altLang="zh-CN" sz="2000"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9</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802.11-24/1536r0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 2023</a:t>
            </a:r>
            <a:endParaRPr lang="en-GB" sz="1800" b="1" dirty="0"/>
          </a:p>
        </p:txBody>
      </p:sp>
    </p:spTree>
    <p:extLst>
      <p:ext uri="{BB962C8B-B14F-4D97-AF65-F5344CB8AC3E}">
        <p14:creationId xmlns:p14="http://schemas.microsoft.com/office/powerpoint/2010/main" val="400493778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0</TotalTime>
  <Words>865</Words>
  <Application>Microsoft Office PowerPoint</Application>
  <PresentationFormat>On-screen Show (4:3)</PresentationFormat>
  <Paragraphs>122</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Times New Roman</vt:lpstr>
      <vt:lpstr>Wingdings</vt:lpstr>
      <vt:lpstr>ACcord Submission Template</vt:lpstr>
      <vt:lpstr>Wireless Power Transfer for AMP</vt:lpstr>
      <vt:lpstr>Abstract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vt:lpstr>
      <vt:lpstr>PowerPoint Presentation</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Yinan Qi</cp:lastModifiedBy>
  <cp:revision>1926</cp:revision>
  <cp:lastPrinted>1998-02-10T13:28:00Z</cp:lastPrinted>
  <dcterms:created xsi:type="dcterms:W3CDTF">2009-12-02T19:05:00Z</dcterms:created>
  <dcterms:modified xsi:type="dcterms:W3CDTF">2024-09-05T11:14:05Z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