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610" r:id="rId4"/>
    <p:sldId id="607" r:id="rId5"/>
    <p:sldId id="608" r:id="rId6"/>
    <p:sldId id="602" r:id="rId7"/>
    <p:sldId id="609" r:id="rId8"/>
    <p:sldId id="611" r:id="rId9"/>
    <p:sldId id="612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75" d="100"/>
          <a:sy n="75" d="100"/>
        </p:scale>
        <p:origin x="10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877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928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234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196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574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2362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30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 Waveform for </a:t>
            </a:r>
            <a:r>
              <a:rPr lang="en-GB" altLang="zh-CN" dirty="0"/>
              <a:t>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732629"/>
              </p:ext>
            </p:extLst>
          </p:nvPr>
        </p:nvGraphicFramePr>
        <p:xfrm>
          <a:off x="838200" y="2701138"/>
          <a:ext cx="7886702" cy="2749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802.11-24/1533r0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</a:t>
            </a:r>
            <a:r>
              <a:rPr lang="en-US" altLang="zh-CN" dirty="0"/>
              <a:t>further </a:t>
            </a:r>
            <a:r>
              <a:rPr lang="en-GB" altLang="zh-CN" dirty="0"/>
              <a:t>discuss waveform for AMP, focusing on MSK, BPSK and OOK.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802.11-24/1533r0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Baseband Signal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802.11-24/1533r0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altLang="zh-CN" sz="1800" b="1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20E9EF4-4437-405C-954A-9E65AE2C66B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7848600" cy="5243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384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Spectrum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95433" y="4496779"/>
            <a:ext cx="7662767" cy="115416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cs typeface="Times New Roman" panose="02020603050405020304" pitchFamily="18" charset="0"/>
              </a:rPr>
              <a:t>Observation 1</a:t>
            </a:r>
            <a:r>
              <a:rPr lang="en-US" sz="2400" dirty="0">
                <a:cs typeface="Times New Roman" panose="02020603050405020304" pitchFamily="18" charset="0"/>
              </a:rPr>
              <a:t>: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cs typeface="Times New Roman" panose="02020603050405020304" pitchFamily="18" charset="0"/>
              </a:rPr>
              <a:t>MSK is the best in terms of occupied bandwidth and side lobe attenuation.</a:t>
            </a: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802.11-24/1533r0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altLang="zh-CN" sz="1800" b="1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2AD86991-1CA3-4149-A2EB-C5226DC57FE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188991"/>
            <a:ext cx="5715000" cy="29359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59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Performance Comparison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07943" y="4334373"/>
            <a:ext cx="4556165" cy="172354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Times New Roman" panose="02020603050405020304" pitchFamily="18" charset="0"/>
              </a:rPr>
              <a:t>Observation 2</a:t>
            </a:r>
            <a:r>
              <a:rPr lang="en-US" altLang="zh-CN" sz="2400" dirty="0">
                <a:cs typeface="Times New Roman" panose="02020603050405020304" pitchFamily="18" charset="0"/>
              </a:rPr>
              <a:t>: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IL" altLang="zh-CN" sz="1800" dirty="0">
                <a:cs typeface="Times New Roman" panose="02020603050405020304" pitchFamily="18" charset="0"/>
              </a:rPr>
              <a:t>MSK and BPSK have the same performance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IL" altLang="zh-CN" sz="1800" dirty="0">
                <a:cs typeface="Times New Roman" panose="02020603050405020304" pitchFamily="18" charset="0"/>
              </a:rPr>
              <a:t>As expected, </a:t>
            </a:r>
            <a:r>
              <a:rPr lang="en-US" altLang="zh-CN" sz="1800" dirty="0">
                <a:cs typeface="Times New Roman" panose="02020603050405020304" pitchFamily="18" charset="0"/>
              </a:rPr>
              <a:t>MSK/BPSK has 3dB gain compared to OOK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802.11-24/1533r0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altLang="zh-CN" sz="1800" b="1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244BC095-5DDD-47D2-A702-DDDAD006285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20" y="1171854"/>
            <a:ext cx="4418012" cy="2893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09815DD3-C7EE-440F-920A-5EE7DAAF10A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989" y="3673404"/>
            <a:ext cx="4494211" cy="28932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BA990C8-FFA3-47F1-852F-C6231E59032A}"/>
              </a:ext>
            </a:extLst>
          </p:cNvPr>
          <p:cNvSpPr/>
          <p:nvPr/>
        </p:nvSpPr>
        <p:spPr>
          <a:xfrm>
            <a:off x="4570420" y="1616804"/>
            <a:ext cx="3660759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b="1" dirty="0">
                <a:cs typeface="Times New Roman" panose="02020603050405020304" pitchFamily="18" charset="0"/>
              </a:rPr>
              <a:t>Chip</a:t>
            </a:r>
            <a:r>
              <a:rPr lang="en-GB" altLang="zh-CN" sz="1600" b="1" dirty="0">
                <a:cs typeface="Times New Roman" panose="02020603050405020304" pitchFamily="18" charset="0"/>
              </a:rPr>
              <a:t> rate </a:t>
            </a:r>
            <a:r>
              <a:rPr lang="en-GB" altLang="zh-CN" sz="1600" b="1" dirty="0" err="1">
                <a:cs typeface="Times New Roman" panose="02020603050405020304" pitchFamily="18" charset="0"/>
              </a:rPr>
              <a:t>Rb</a:t>
            </a:r>
            <a:r>
              <a:rPr lang="en-GB" altLang="zh-CN" sz="1600" b="1" dirty="0">
                <a:cs typeface="Times New Roman" panose="02020603050405020304" pitchFamily="18" charset="0"/>
              </a:rPr>
              <a:t> </a:t>
            </a:r>
            <a:r>
              <a:rPr lang="en-GB" altLang="zh-CN" sz="1600" dirty="0">
                <a:cs typeface="Times New Roman" panose="02020603050405020304" pitchFamily="18" charset="0"/>
              </a:rPr>
              <a:t>: 1Mbps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Payload </a:t>
            </a:r>
            <a:r>
              <a:rPr lang="en-GB" altLang="zh-CN" sz="1600" dirty="0">
                <a:cs typeface="Times New Roman" panose="02020603050405020304" pitchFamily="18" charset="0"/>
              </a:rPr>
              <a:t>: 96bits 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Sampling rate Fs </a:t>
            </a:r>
            <a:r>
              <a:rPr lang="en-GB" altLang="zh-CN" sz="1600" dirty="0">
                <a:cs typeface="Times New Roman" panose="02020603050405020304" pitchFamily="18" charset="0"/>
              </a:rPr>
              <a:t>: 4Mbps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Channel</a:t>
            </a:r>
            <a:r>
              <a:rPr lang="en-GB" altLang="zh-CN" sz="1600" dirty="0"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cs typeface="Times New Roman" panose="02020603050405020304" pitchFamily="18" charset="0"/>
              </a:rPr>
              <a:t>:</a:t>
            </a:r>
            <a:r>
              <a:rPr lang="zh-CN" altLang="en-US" sz="1600" dirty="0"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cs typeface="Times New Roman" panose="02020603050405020304" pitchFamily="18" charset="0"/>
              </a:rPr>
              <a:t>AWGN</a:t>
            </a:r>
          </a:p>
        </p:txBody>
      </p:sp>
    </p:spTree>
    <p:extLst>
      <p:ext uri="{BB962C8B-B14F-4D97-AF65-F5344CB8AC3E}">
        <p14:creationId xmlns:p14="http://schemas.microsoft.com/office/powerpoint/2010/main" val="203931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802.11-24/1533r0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altLang="zh-CN" sz="1800" b="1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6C13C71-81E2-4E6E-BA3C-D95B7BC0A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205766"/>
              </p:ext>
            </p:extLst>
          </p:nvPr>
        </p:nvGraphicFramePr>
        <p:xfrm>
          <a:off x="1257301" y="1371600"/>
          <a:ext cx="6400798" cy="3276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518">
                  <a:extLst>
                    <a:ext uri="{9D8B030D-6E8A-4147-A177-3AD203B41FA5}">
                      <a16:colId xmlns:a16="http://schemas.microsoft.com/office/drawing/2014/main" val="3509457231"/>
                    </a:ext>
                  </a:extLst>
                </a:gridCol>
                <a:gridCol w="629586">
                  <a:extLst>
                    <a:ext uri="{9D8B030D-6E8A-4147-A177-3AD203B41FA5}">
                      <a16:colId xmlns:a16="http://schemas.microsoft.com/office/drawing/2014/main" val="3958131741"/>
                    </a:ext>
                  </a:extLst>
                </a:gridCol>
                <a:gridCol w="1049311">
                  <a:extLst>
                    <a:ext uri="{9D8B030D-6E8A-4147-A177-3AD203B41FA5}">
                      <a16:colId xmlns:a16="http://schemas.microsoft.com/office/drawing/2014/main" val="2135569999"/>
                    </a:ext>
                  </a:extLst>
                </a:gridCol>
                <a:gridCol w="1470690">
                  <a:extLst>
                    <a:ext uri="{9D8B030D-6E8A-4147-A177-3AD203B41FA5}">
                      <a16:colId xmlns:a16="http://schemas.microsoft.com/office/drawing/2014/main" val="3206031387"/>
                    </a:ext>
                  </a:extLst>
                </a:gridCol>
                <a:gridCol w="1313057">
                  <a:extLst>
                    <a:ext uri="{9D8B030D-6E8A-4147-A177-3AD203B41FA5}">
                      <a16:colId xmlns:a16="http://schemas.microsoft.com/office/drawing/2014/main" val="3928021956"/>
                    </a:ext>
                  </a:extLst>
                </a:gridCol>
                <a:gridCol w="1203636">
                  <a:extLst>
                    <a:ext uri="{9D8B030D-6E8A-4147-A177-3AD203B41FA5}">
                      <a16:colId xmlns:a16="http://schemas.microsoft.com/office/drawing/2014/main" val="555212340"/>
                    </a:ext>
                  </a:extLst>
                </a:gridCol>
              </a:tblGrid>
              <a:tr h="1364091">
                <a:tc>
                  <a:txBody>
                    <a:bodyPr/>
                    <a:lstStyle/>
                    <a:p>
                      <a:pPr algn="ctr"/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BW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performance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Complexity</a:t>
                      </a:r>
                    </a:p>
                    <a:p>
                      <a:pPr algn="ctr"/>
                      <a:r>
                        <a:rPr lang="en-US" altLang="zh-CN" sz="1050" dirty="0"/>
                        <a:t>(backscattering)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Complexity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(active)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Spectrum shape</a:t>
                      </a:r>
                      <a:endParaRPr lang="zh-CN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948629"/>
                  </a:ext>
                </a:extLst>
              </a:tr>
              <a:tr h="54563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OOK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2 </a:t>
                      </a:r>
                      <a:r>
                        <a:rPr lang="en-US" altLang="zh-CN" sz="1050" dirty="0" err="1"/>
                        <a:t>Rb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Baseline 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low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low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worse</a:t>
                      </a:r>
                      <a:endParaRPr lang="zh-CN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878058"/>
                  </a:ext>
                </a:extLst>
              </a:tr>
              <a:tr h="68343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BPSK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2 </a:t>
                      </a:r>
                      <a:r>
                        <a:rPr lang="en-US" altLang="zh-CN" sz="1050" dirty="0" err="1"/>
                        <a:t>Rb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 +3 dB gain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Little Higher than OOK 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Higher than OOK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good</a:t>
                      </a:r>
                      <a:endParaRPr lang="zh-CN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008267"/>
                  </a:ext>
                </a:extLst>
              </a:tr>
              <a:tr h="68343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MSK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1.5 </a:t>
                      </a:r>
                      <a:r>
                        <a:rPr lang="en-US" altLang="zh-CN" sz="1050" dirty="0" err="1"/>
                        <a:t>Rb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+3 dB gain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-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Higher than OOK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best</a:t>
                      </a:r>
                      <a:endParaRPr lang="zh-CN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35528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68723876-ACA0-4EE1-A47B-C8BA98A10132}"/>
              </a:ext>
            </a:extLst>
          </p:cNvPr>
          <p:cNvSpPr txBox="1"/>
          <p:nvPr/>
        </p:nvSpPr>
        <p:spPr>
          <a:xfrm>
            <a:off x="1257301" y="4876800"/>
            <a:ext cx="66674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Proposal 1:</a:t>
            </a:r>
          </a:p>
          <a:p>
            <a:r>
              <a:rPr lang="en-US" altLang="zh-CN" sz="2000" b="1" dirty="0">
                <a:cs typeface="Times New Roman" panose="02020603050405020304" pitchFamily="18" charset="0"/>
              </a:rPr>
              <a:t>OOK is supported as baseline waveform. </a:t>
            </a:r>
            <a:endParaRPr lang="zh-CN" altLang="en-US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62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Potential influence  of the timing accuracy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3" y="1251229"/>
            <a:ext cx="7413228" cy="48936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AMP uplink transmission, there will be frequency offset due to poor clock accuracy. e.g. maximum frequency of 2.4MHz for </a:t>
            </a:r>
            <a:r>
              <a:rPr lang="en-US" altLang="zh-CN" sz="20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000" dirty="0">
                <a:cs typeface="Times New Roman" panose="02020603050405020304" pitchFamily="18" charset="0"/>
              </a:rPr>
              <a:t>1000ppm.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influence of timing accuracy needs to be taken into account.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OOK, the impact is expected to be negligible since OOK is not sensitive to the frequency offset when using envelope detection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However, coherent detection is used for BPSK and MSK, which may rely on frequency offset estimation . </a:t>
            </a:r>
          </a:p>
          <a:p>
            <a:pPr marL="0" lvl="1">
              <a:spcBef>
                <a:spcPts val="0"/>
              </a:spcBef>
              <a:spcAft>
                <a:spcPts val="600"/>
              </a:spcAft>
            </a:pPr>
            <a:endParaRPr lang="en-US" altLang="zh-CN" sz="2000" b="1" dirty="0"/>
          </a:p>
          <a:p>
            <a:pPr marL="0" lvl="1">
              <a:spcBef>
                <a:spcPts val="0"/>
              </a:spcBef>
              <a:spcAft>
                <a:spcPts val="600"/>
              </a:spcAft>
            </a:pPr>
            <a:r>
              <a:rPr lang="en-US" altLang="zh-CN" sz="2000" b="1" dirty="0"/>
              <a:t>Proposal 2: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b="1" dirty="0"/>
              <a:t>Further study the impact of frequency offset on the performance of BPSK and MSK .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802.11-24/1533r0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65088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3" y="1251229"/>
            <a:ext cx="7413228" cy="46166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Observation 1: MSK is the best in terms of occupied bandwidth and side lobe attenuation.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400" b="1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Observation 2: MSK and BPSK have the same performance and MSK/BPSK has 3dB gain compared to OOK.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400" b="1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Proposal 1: OOK is supported as baseline waveform.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400" b="1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Proposal 2: Further study the impact of frequency offset on the performance of BPSK and MSK 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802.11-24/1533r0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97861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3" y="1251229"/>
            <a:ext cx="7413228" cy="16836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OOK is supported as baseline waveform for UL transmission?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Other waveforms, e.g., MSK/BPSK is TBD.</a:t>
            </a:r>
            <a:endParaRPr lang="en-US" altLang="zh-CN" sz="2000" b="1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802.11-24/1533r0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96755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527</Words>
  <Application>Microsoft Office PowerPoint</Application>
  <PresentationFormat>On-screen Show (4:3)</PresentationFormat>
  <Paragraphs>129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Segoe UI Light</vt:lpstr>
      <vt:lpstr>Times New Roman</vt:lpstr>
      <vt:lpstr>Wingdings</vt:lpstr>
      <vt:lpstr>ACcord Submission Template</vt:lpstr>
      <vt:lpstr> Waveform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1973</cp:revision>
  <cp:lastPrinted>1998-02-10T13:28:00Z</cp:lastPrinted>
  <dcterms:created xsi:type="dcterms:W3CDTF">2009-12-02T19:05:00Z</dcterms:created>
  <dcterms:modified xsi:type="dcterms:W3CDTF">2024-09-09T22:07:43Z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