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324" r:id="rId4"/>
    <p:sldId id="506" r:id="rId5"/>
    <p:sldId id="507" r:id="rId6"/>
    <p:sldId id="508" r:id="rId7"/>
    <p:sldId id="509" r:id="rId8"/>
    <p:sldId id="530" r:id="rId9"/>
    <p:sldId id="511" r:id="rId10"/>
    <p:sldId id="528" r:id="rId11"/>
    <p:sldId id="512" r:id="rId12"/>
    <p:sldId id="529" r:id="rId13"/>
    <p:sldId id="515" r:id="rId14"/>
    <p:sldId id="516" r:id="rId15"/>
    <p:sldId id="26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3C88300-CE9D-D1A4-D5FC-884B25D64DF6}" name="Leif Wilhelmsson R" initials="LR" userId="S::leif.r.wilhelmsson@ericsson.com::7717ad8e-2c2a-4a23-b6d3-5ca880b42707" providerId="AD"/>
  <p188:author id="{0ED09A53-6BB1-FE07-B3F6-B834BA4A2006}" name="Dennis Sundman" initials="" userId="S::dennis.sundman@ericsson.com::ae78ff37-7da9-42c0-858e-ffb7d3dd0f00" providerId="AD"/>
  <p188:author id="{F04370C8-EA7B-B605-533C-32F6FD93AA63}" name="Sebastian Max" initials="SM" userId="S::sebastian.max@ericsson.com::be0f25e6-48a2-4e87-b5b5-cf865e859a8b" providerId="AD"/>
  <p188:author id="{2EBB9AEE-BA96-A2AF-6598-75C22B9D3624}" name="Rocco Di Taranto" initials="RDT" userId="S::rocco.di.taranto@ericsson.com::a17f7552-eedb-4a64-9a6a-47290542f09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2"/>
    <p:restoredTop sz="94694"/>
  </p:normalViewPr>
  <p:slideViewPr>
    <p:cSldViewPr snapToGrid="0">
      <p:cViewPr varScale="1">
        <p:scale>
          <a:sx n="121" d="100"/>
          <a:sy n="121" d="100"/>
        </p:scale>
        <p:origin x="78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if Wilhelmsson R" userId="7717ad8e-2c2a-4a23-b6d3-5ca880b42707" providerId="ADAL" clId="{138D4F7A-8BB4-F54D-8FB8-AE188E4D8DA4}"/>
    <pc:docChg chg="undo custSel delSld modSld">
      <pc:chgData name="Leif Wilhelmsson R" userId="7717ad8e-2c2a-4a23-b6d3-5ca880b42707" providerId="ADAL" clId="{138D4F7A-8BB4-F54D-8FB8-AE188E4D8DA4}" dt="2024-11-11T15:21:52.269" v="35" actId="1076"/>
      <pc:docMkLst>
        <pc:docMk/>
      </pc:docMkLst>
      <pc:sldChg chg="modSp mod">
        <pc:chgData name="Leif Wilhelmsson R" userId="7717ad8e-2c2a-4a23-b6d3-5ca880b42707" providerId="ADAL" clId="{138D4F7A-8BB4-F54D-8FB8-AE188E4D8DA4}" dt="2024-11-11T15:14:06.293" v="1" actId="20577"/>
        <pc:sldMkLst>
          <pc:docMk/>
          <pc:sldMk cId="0" sldId="257"/>
        </pc:sldMkLst>
        <pc:spChg chg="mod">
          <ac:chgData name="Leif Wilhelmsson R" userId="7717ad8e-2c2a-4a23-b6d3-5ca880b42707" providerId="ADAL" clId="{138D4F7A-8BB4-F54D-8FB8-AE188E4D8DA4}" dt="2024-11-11T15:14:06.293" v="1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del mod">
        <pc:chgData name="Leif Wilhelmsson R" userId="7717ad8e-2c2a-4a23-b6d3-5ca880b42707" providerId="ADAL" clId="{138D4F7A-8BB4-F54D-8FB8-AE188E4D8DA4}" dt="2024-11-11T15:20:20.652" v="32" actId="2696"/>
        <pc:sldMkLst>
          <pc:docMk/>
          <pc:sldMk cId="488713315" sldId="510"/>
        </pc:sldMkLst>
        <pc:spChg chg="mod">
          <ac:chgData name="Leif Wilhelmsson R" userId="7717ad8e-2c2a-4a23-b6d3-5ca880b42707" providerId="ADAL" clId="{138D4F7A-8BB4-F54D-8FB8-AE188E4D8DA4}" dt="2024-11-11T15:18:29.861" v="24"/>
          <ac:spMkLst>
            <pc:docMk/>
            <pc:sldMk cId="488713315" sldId="510"/>
            <ac:spMk id="3" creationId="{07D02751-FC3A-2640-CC87-84B10BE39A0C}"/>
          </ac:spMkLst>
        </pc:spChg>
      </pc:sldChg>
      <pc:sldChg chg="modSp mod">
        <pc:chgData name="Leif Wilhelmsson R" userId="7717ad8e-2c2a-4a23-b6d3-5ca880b42707" providerId="ADAL" clId="{138D4F7A-8BB4-F54D-8FB8-AE188E4D8DA4}" dt="2024-11-11T15:21:52.269" v="35" actId="1076"/>
        <pc:sldMkLst>
          <pc:docMk/>
          <pc:sldMk cId="3011440643" sldId="512"/>
        </pc:sldMkLst>
        <pc:spChg chg="mod">
          <ac:chgData name="Leif Wilhelmsson R" userId="7717ad8e-2c2a-4a23-b6d3-5ca880b42707" providerId="ADAL" clId="{138D4F7A-8BB4-F54D-8FB8-AE188E4D8DA4}" dt="2024-11-11T15:21:52.269" v="35" actId="1076"/>
          <ac:spMkLst>
            <pc:docMk/>
            <pc:sldMk cId="3011440643" sldId="512"/>
            <ac:spMk id="21" creationId="{2C4D9B8B-975D-8F74-EA1A-BD88B68847FC}"/>
          </ac:spMkLst>
        </pc:spChg>
      </pc:sldChg>
      <pc:sldChg chg="modSp mod">
        <pc:chgData name="Leif Wilhelmsson R" userId="7717ad8e-2c2a-4a23-b6d3-5ca880b42707" providerId="ADAL" clId="{138D4F7A-8BB4-F54D-8FB8-AE188E4D8DA4}" dt="2024-11-11T15:20:13.604" v="31" actId="20577"/>
        <pc:sldMkLst>
          <pc:docMk/>
          <pc:sldMk cId="2781416593" sldId="530"/>
        </pc:sldMkLst>
        <pc:spChg chg="mod">
          <ac:chgData name="Leif Wilhelmsson R" userId="7717ad8e-2c2a-4a23-b6d3-5ca880b42707" providerId="ADAL" clId="{138D4F7A-8BB4-F54D-8FB8-AE188E4D8DA4}" dt="2024-11-11T15:20:13.604" v="31" actId="20577"/>
          <ac:spMkLst>
            <pc:docMk/>
            <pc:sldMk cId="2781416593" sldId="530"/>
            <ac:spMk id="3" creationId="{3524A173-E98A-3A0F-0557-47E3FFBCF8B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E27C7FA-7A60-4581-AB53-3C23C5F493FE}" type="datetime1">
              <a:rPr lang="sv-SE" smtClean="0"/>
              <a:t>2024-11-11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694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22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354" algn="l"/>
                <a:tab pos="1828709" algn="l"/>
                <a:tab pos="2743062" algn="l"/>
                <a:tab pos="3657418" algn="l"/>
                <a:tab pos="4571772" algn="l"/>
                <a:tab pos="5486126" algn="l"/>
                <a:tab pos="6400480" algn="l"/>
                <a:tab pos="7314834" algn="l"/>
                <a:tab pos="8229189" algn="l"/>
                <a:tab pos="9143542" algn="l"/>
                <a:tab pos="10057898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Leif Wilhelmsson, Ericsson AB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9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354" algn="l"/>
                <a:tab pos="1828709" algn="l"/>
                <a:tab pos="2743062" algn="l"/>
                <a:tab pos="3657418" algn="l"/>
                <a:tab pos="4571772" algn="l"/>
                <a:tab pos="5486126" algn="l"/>
                <a:tab pos="6400480" algn="l"/>
                <a:tab pos="7314834" algn="l"/>
                <a:tab pos="8229189" algn="l"/>
                <a:tab pos="9143542" algn="l"/>
                <a:tab pos="10057898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September 2024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9552517" y="6524625"/>
            <a:ext cx="1219200" cy="91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3675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September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September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802.11-24/1529r0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Some observations related to OOK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September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7276150"/>
              </p:ext>
            </p:extLst>
          </p:nvPr>
        </p:nvGraphicFramePr>
        <p:xfrm>
          <a:off x="993775" y="2484438"/>
          <a:ext cx="10272713" cy="234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400300" progId="Word.Document.8">
                  <p:embed/>
                </p:oleObj>
              </mc:Choice>
              <mc:Fallback>
                <p:oleObj name="Document" r:id="rId3" imgW="10439400" imgH="24003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84438"/>
                        <a:ext cx="10272713" cy="2346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F226BF-9063-EDC8-EE7C-FBE0B7BADF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9AA82-B7C9-51ED-0FB4-D41AA10BF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Simulations: Explanation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B0659-7A1A-B98D-A992-9B1FA04E3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717032"/>
            <a:ext cx="10361084" cy="237738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An alternative interpretation is that using a larger BW corresponds to repetition coding in frequency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With coherent combining, the preformance should be the same for the same total received power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envelope detector acts like non-coherent combining and thus there is a combining loss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8AF73-9BB9-4B58-AF51-32CC022CB4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F7D67-D43D-FB3B-9020-238D1CF084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E1C203-C874-D676-9A37-B058ABF4ED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2024</a:t>
            </a:r>
            <a:endParaRPr lang="en-GB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7FF96A43-2F20-D6A4-0AFB-58F70D90EB9B}"/>
              </a:ext>
            </a:extLst>
          </p:cNvPr>
          <p:cNvSpPr/>
          <p:nvPr/>
        </p:nvSpPr>
        <p:spPr bwMode="auto">
          <a:xfrm rot="5400000">
            <a:off x="5733504" y="1656213"/>
            <a:ext cx="504056" cy="504056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67DD12A-1C65-5017-C3E3-AC36DD0250AD}"/>
              </a:ext>
            </a:extLst>
          </p:cNvPr>
          <p:cNvCxnSpPr>
            <a:cxnSpLocks/>
          </p:cNvCxnSpPr>
          <p:nvPr/>
        </p:nvCxnSpPr>
        <p:spPr bwMode="auto">
          <a:xfrm>
            <a:off x="6237560" y="1656213"/>
            <a:ext cx="0" cy="504056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6CAF2D7-7464-2BAE-BAB4-DA3782500764}"/>
              </a:ext>
            </a:extLst>
          </p:cNvPr>
          <p:cNvCxnSpPr>
            <a:cxnSpLocks/>
          </p:cNvCxnSpPr>
          <p:nvPr/>
        </p:nvCxnSpPr>
        <p:spPr bwMode="auto">
          <a:xfrm>
            <a:off x="4664819" y="1922280"/>
            <a:ext cx="1068691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E0E8D5D-07BC-1439-033A-3322F3FB4A48}"/>
              </a:ext>
            </a:extLst>
          </p:cNvPr>
          <p:cNvCxnSpPr>
            <a:cxnSpLocks/>
          </p:cNvCxnSpPr>
          <p:nvPr/>
        </p:nvCxnSpPr>
        <p:spPr bwMode="auto">
          <a:xfrm>
            <a:off x="6237560" y="1922280"/>
            <a:ext cx="576064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CE68AB8-BDD2-98D3-4651-A6BE60B42C98}"/>
              </a:ext>
            </a:extLst>
          </p:cNvPr>
          <p:cNvSpPr txBox="1"/>
          <p:nvPr/>
        </p:nvSpPr>
        <p:spPr>
          <a:xfrm>
            <a:off x="5669107" y="1796093"/>
            <a:ext cx="5741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err="1">
                <a:solidFill>
                  <a:schemeClr val="tx1"/>
                </a:solidFill>
              </a:rPr>
              <a:t>Env</a:t>
            </a:r>
            <a:r>
              <a:rPr lang="sv-SE" sz="800">
                <a:solidFill>
                  <a:schemeClr val="tx1"/>
                </a:solidFill>
              </a:rPr>
              <a:t>. Det.</a:t>
            </a:r>
            <a:endParaRPr lang="en-US" sz="800">
              <a:solidFill>
                <a:schemeClr val="tx1"/>
              </a:solidFill>
            </a:endParaRPr>
          </a:p>
        </p:txBody>
      </p:sp>
      <p:pic>
        <p:nvPicPr>
          <p:cNvPr id="12" name="Picture 5">
            <a:extLst>
              <a:ext uri="{FF2B5EF4-FFF2-40B4-BE49-F238E27FC236}">
                <a16:creationId xmlns:a16="http://schemas.microsoft.com/office/drawing/2014/main" id="{6A613D37-3F69-6A60-430E-C9B407E98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934" y="2757422"/>
            <a:ext cx="658651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>
            <a:extLst>
              <a:ext uri="{FF2B5EF4-FFF2-40B4-BE49-F238E27FC236}">
                <a16:creationId xmlns:a16="http://schemas.microsoft.com/office/drawing/2014/main" id="{42A6EDD6-D803-2A3B-BBD8-08F0C9296A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934" y="2757422"/>
            <a:ext cx="658651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7">
            <a:extLst>
              <a:ext uri="{FF2B5EF4-FFF2-40B4-BE49-F238E27FC236}">
                <a16:creationId xmlns:a16="http://schemas.microsoft.com/office/drawing/2014/main" id="{98DB3444-DB82-2860-E5D3-6DCD22A6A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702" y="2775979"/>
            <a:ext cx="581163" cy="353407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15" name="Picture 8">
            <a:extLst>
              <a:ext uri="{FF2B5EF4-FFF2-40B4-BE49-F238E27FC236}">
                <a16:creationId xmlns:a16="http://schemas.microsoft.com/office/drawing/2014/main" id="{3C28FFF4-A211-BD40-C4C5-C82DDAD380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855" y="2771755"/>
            <a:ext cx="642756" cy="42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9">
            <a:extLst>
              <a:ext uri="{FF2B5EF4-FFF2-40B4-BE49-F238E27FC236}">
                <a16:creationId xmlns:a16="http://schemas.microsoft.com/office/drawing/2014/main" id="{A34D3CCA-84A9-0D31-F87F-AE7B2EA69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855" y="2771755"/>
            <a:ext cx="642756" cy="42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9A8247A5-15B4-79D4-B0A3-A82B3CC1E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2937" y="2832485"/>
            <a:ext cx="12343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54">
              <a:buClrTx/>
              <a:buSzTx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| </a:t>
            </a:r>
            <a:endParaRPr lang="en-US" altLang="en-US" sz="1051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C49BBE3-D468-2F74-20ED-7F75095A1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2947" y="2832485"/>
            <a:ext cx="849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54">
              <a:buClrTx/>
              <a:buSzTx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endParaRPr lang="en-US" altLang="en-US" sz="1051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E99BAA-D5CE-291C-2846-87BF181BD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8251" y="2832485"/>
            <a:ext cx="833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54">
              <a:buClrTx/>
              <a:buSzTx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|</a:t>
            </a:r>
            <a:endParaRPr lang="en-US" altLang="en-US" sz="1051"/>
          </a:p>
        </p:txBody>
      </p:sp>
      <p:sp>
        <p:nvSpPr>
          <p:cNvPr id="20" name="Line 13">
            <a:extLst>
              <a:ext uri="{FF2B5EF4-FFF2-40B4-BE49-F238E27FC236}">
                <a16:creationId xmlns:a16="http://schemas.microsoft.com/office/drawing/2014/main" id="{574C8D30-5D49-6145-49EC-9C42341577EB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8543" y="2961532"/>
            <a:ext cx="234452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21" name="Freeform 14">
            <a:extLst>
              <a:ext uri="{FF2B5EF4-FFF2-40B4-BE49-F238E27FC236}">
                <a16:creationId xmlns:a16="http://schemas.microsoft.com/office/drawing/2014/main" id="{C19B2A1F-BF85-F4E5-34E1-7D5C8A54D9AA}"/>
              </a:ext>
            </a:extLst>
          </p:cNvPr>
          <p:cNvSpPr>
            <a:spLocks/>
          </p:cNvSpPr>
          <p:nvPr/>
        </p:nvSpPr>
        <p:spPr bwMode="auto">
          <a:xfrm>
            <a:off x="5206046" y="2939609"/>
            <a:ext cx="51659" cy="43859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22" name="Picture 15">
            <a:extLst>
              <a:ext uri="{FF2B5EF4-FFF2-40B4-BE49-F238E27FC236}">
                <a16:creationId xmlns:a16="http://schemas.microsoft.com/office/drawing/2014/main" id="{0214DAEC-A3D7-260F-CFC4-0660290F57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374" y="2757422"/>
            <a:ext cx="466917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6">
            <a:extLst>
              <a:ext uri="{FF2B5EF4-FFF2-40B4-BE49-F238E27FC236}">
                <a16:creationId xmlns:a16="http://schemas.microsoft.com/office/drawing/2014/main" id="{E6CBDE85-A3E9-FB6D-3A19-C4E0DBC545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374" y="2757422"/>
            <a:ext cx="465923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17">
            <a:extLst>
              <a:ext uri="{FF2B5EF4-FFF2-40B4-BE49-F238E27FC236}">
                <a16:creationId xmlns:a16="http://schemas.microsoft.com/office/drawing/2014/main" id="{93220808-36C2-0258-2715-223A21BBD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165" y="2775979"/>
            <a:ext cx="389429" cy="353407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25" name="Picture 18">
            <a:extLst>
              <a:ext uri="{FF2B5EF4-FFF2-40B4-BE49-F238E27FC236}">
                <a16:creationId xmlns:a16="http://schemas.microsoft.com/office/drawing/2014/main" id="{5E7F895E-3ED6-24F5-6811-92879BD5E2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114" y="2837551"/>
            <a:ext cx="383468" cy="275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9">
            <a:extLst>
              <a:ext uri="{FF2B5EF4-FFF2-40B4-BE49-F238E27FC236}">
                <a16:creationId xmlns:a16="http://schemas.microsoft.com/office/drawing/2014/main" id="{DFE217D8-08ED-CDC0-77AF-28D911C482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114" y="2836710"/>
            <a:ext cx="383468" cy="275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20">
            <a:extLst>
              <a:ext uri="{FF2B5EF4-FFF2-40B4-BE49-F238E27FC236}">
                <a16:creationId xmlns:a16="http://schemas.microsoft.com/office/drawing/2014/main" id="{A23C4D98-B7BA-8DFB-759F-033B1A3A1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3463" y="2881411"/>
            <a:ext cx="187552" cy="161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54">
              <a:buClrTx/>
              <a:buSzTx/>
            </a:pPr>
            <a:r>
              <a:rPr lang="en-US" altLang="en-US" sz="1051">
                <a:solidFill>
                  <a:srgbClr val="000000"/>
                </a:solidFill>
                <a:latin typeface="Calibri" panose="020F0502020204030204" pitchFamily="34" charset="0"/>
              </a:rPr>
              <a:t>LPF</a:t>
            </a:r>
            <a:endParaRPr lang="en-US" altLang="en-US" sz="1051"/>
          </a:p>
        </p:txBody>
      </p:sp>
      <p:sp>
        <p:nvSpPr>
          <p:cNvPr id="28" name="Line 21">
            <a:extLst>
              <a:ext uri="{FF2B5EF4-FFF2-40B4-BE49-F238E27FC236}">
                <a16:creationId xmlns:a16="http://schemas.microsoft.com/office/drawing/2014/main" id="{5B1F5EF9-0EA6-FD75-5433-184D5221CD1D}"/>
              </a:ext>
            </a:extLst>
          </p:cNvPr>
          <p:cNvSpPr>
            <a:spLocks noChangeShapeType="1"/>
          </p:cNvSpPr>
          <p:nvPr/>
        </p:nvSpPr>
        <p:spPr bwMode="auto">
          <a:xfrm>
            <a:off x="5843833" y="2961532"/>
            <a:ext cx="359627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29" name="Freeform 22">
            <a:extLst>
              <a:ext uri="{FF2B5EF4-FFF2-40B4-BE49-F238E27FC236}">
                <a16:creationId xmlns:a16="http://schemas.microsoft.com/office/drawing/2014/main" id="{FACC9578-E913-1928-44D4-C0EC6C7C7B22}"/>
              </a:ext>
            </a:extLst>
          </p:cNvPr>
          <p:cNvSpPr>
            <a:spLocks/>
          </p:cNvSpPr>
          <p:nvPr/>
        </p:nvSpPr>
        <p:spPr bwMode="auto">
          <a:xfrm>
            <a:off x="6196506" y="2939609"/>
            <a:ext cx="51659" cy="43859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30" name="Line 29">
            <a:extLst>
              <a:ext uri="{FF2B5EF4-FFF2-40B4-BE49-F238E27FC236}">
                <a16:creationId xmlns:a16="http://schemas.microsoft.com/office/drawing/2014/main" id="{5BD3C39A-55C4-36B3-96F5-59D000AD3744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587" y="2961532"/>
            <a:ext cx="358632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31" name="Picture 49">
            <a:extLst>
              <a:ext uri="{FF2B5EF4-FFF2-40B4-BE49-F238E27FC236}">
                <a16:creationId xmlns:a16="http://schemas.microsoft.com/office/drawing/2014/main" id="{528CF08E-FB87-FC69-1C42-45DA43075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727" y="2641022"/>
            <a:ext cx="1706731" cy="64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50">
            <a:extLst>
              <a:ext uri="{FF2B5EF4-FFF2-40B4-BE49-F238E27FC236}">
                <a16:creationId xmlns:a16="http://schemas.microsoft.com/office/drawing/2014/main" id="{938F66DC-5049-BA73-646C-AC89BFB862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727" y="2641022"/>
            <a:ext cx="1706731" cy="64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Freeform 51">
            <a:extLst>
              <a:ext uri="{FF2B5EF4-FFF2-40B4-BE49-F238E27FC236}">
                <a16:creationId xmlns:a16="http://schemas.microsoft.com/office/drawing/2014/main" id="{E7807314-2CF7-A80F-9D2E-EBFA7D01E028}"/>
              </a:ext>
            </a:extLst>
          </p:cNvPr>
          <p:cNvSpPr>
            <a:spLocks noEditPoints="1"/>
          </p:cNvSpPr>
          <p:nvPr/>
        </p:nvSpPr>
        <p:spPr bwMode="auto">
          <a:xfrm>
            <a:off x="5131536" y="2655364"/>
            <a:ext cx="1637191" cy="581983"/>
          </a:xfrm>
          <a:custGeom>
            <a:avLst/>
            <a:gdLst>
              <a:gd name="T0" fmla="*/ 145 w 1648"/>
              <a:gd name="T1" fmla="*/ 690 h 690"/>
              <a:gd name="T2" fmla="*/ 256 w 1648"/>
              <a:gd name="T3" fmla="*/ 681 h 690"/>
              <a:gd name="T4" fmla="*/ 366 w 1648"/>
              <a:gd name="T5" fmla="*/ 681 h 690"/>
              <a:gd name="T6" fmla="*/ 477 w 1648"/>
              <a:gd name="T7" fmla="*/ 681 h 690"/>
              <a:gd name="T8" fmla="*/ 587 w 1648"/>
              <a:gd name="T9" fmla="*/ 681 h 690"/>
              <a:gd name="T10" fmla="*/ 697 w 1648"/>
              <a:gd name="T11" fmla="*/ 681 h 690"/>
              <a:gd name="T12" fmla="*/ 808 w 1648"/>
              <a:gd name="T13" fmla="*/ 681 h 690"/>
              <a:gd name="T14" fmla="*/ 918 w 1648"/>
              <a:gd name="T15" fmla="*/ 681 h 690"/>
              <a:gd name="T16" fmla="*/ 1029 w 1648"/>
              <a:gd name="T17" fmla="*/ 681 h 690"/>
              <a:gd name="T18" fmla="*/ 1139 w 1648"/>
              <a:gd name="T19" fmla="*/ 681 h 690"/>
              <a:gd name="T20" fmla="*/ 1250 w 1648"/>
              <a:gd name="T21" fmla="*/ 681 h 690"/>
              <a:gd name="T22" fmla="*/ 1360 w 1648"/>
              <a:gd name="T23" fmla="*/ 681 h 690"/>
              <a:gd name="T24" fmla="*/ 1471 w 1648"/>
              <a:gd name="T25" fmla="*/ 681 h 690"/>
              <a:gd name="T26" fmla="*/ 1560 w 1648"/>
              <a:gd name="T27" fmla="*/ 681 h 690"/>
              <a:gd name="T28" fmla="*/ 1582 w 1648"/>
              <a:gd name="T29" fmla="*/ 687 h 690"/>
              <a:gd name="T30" fmla="*/ 1610 w 1648"/>
              <a:gd name="T31" fmla="*/ 662 h 690"/>
              <a:gd name="T32" fmla="*/ 1633 w 1648"/>
              <a:gd name="T33" fmla="*/ 632 h 690"/>
              <a:gd name="T34" fmla="*/ 1639 w 1648"/>
              <a:gd name="T35" fmla="*/ 602 h 690"/>
              <a:gd name="T36" fmla="*/ 1642 w 1648"/>
              <a:gd name="T37" fmla="*/ 636 h 690"/>
              <a:gd name="T38" fmla="*/ 1639 w 1648"/>
              <a:gd name="T39" fmla="*/ 565 h 690"/>
              <a:gd name="T40" fmla="*/ 1639 w 1648"/>
              <a:gd name="T41" fmla="*/ 454 h 690"/>
              <a:gd name="T42" fmla="*/ 1639 w 1648"/>
              <a:gd name="T43" fmla="*/ 343 h 690"/>
              <a:gd name="T44" fmla="*/ 1639 w 1648"/>
              <a:gd name="T45" fmla="*/ 232 h 690"/>
              <a:gd name="T46" fmla="*/ 1639 w 1648"/>
              <a:gd name="T47" fmla="*/ 121 h 690"/>
              <a:gd name="T48" fmla="*/ 1633 w 1648"/>
              <a:gd name="T49" fmla="*/ 57 h 690"/>
              <a:gd name="T50" fmla="*/ 1647 w 1648"/>
              <a:gd name="T51" fmla="*/ 71 h 690"/>
              <a:gd name="T52" fmla="*/ 1604 w 1648"/>
              <a:gd name="T53" fmla="*/ 23 h 690"/>
              <a:gd name="T54" fmla="*/ 1577 w 1648"/>
              <a:gd name="T55" fmla="*/ 11 h 690"/>
              <a:gd name="T56" fmla="*/ 1560 w 1648"/>
              <a:gd name="T57" fmla="*/ 0 h 690"/>
              <a:gd name="T58" fmla="*/ 1607 w 1648"/>
              <a:gd name="T59" fmla="*/ 25 h 690"/>
              <a:gd name="T60" fmla="*/ 1503 w 1648"/>
              <a:gd name="T61" fmla="*/ 9 h 690"/>
              <a:gd name="T62" fmla="*/ 1392 w 1648"/>
              <a:gd name="T63" fmla="*/ 9 h 690"/>
              <a:gd name="T64" fmla="*/ 1282 w 1648"/>
              <a:gd name="T65" fmla="*/ 9 h 690"/>
              <a:gd name="T66" fmla="*/ 1171 w 1648"/>
              <a:gd name="T67" fmla="*/ 9 h 690"/>
              <a:gd name="T68" fmla="*/ 1061 w 1648"/>
              <a:gd name="T69" fmla="*/ 9 h 690"/>
              <a:gd name="T70" fmla="*/ 950 w 1648"/>
              <a:gd name="T71" fmla="*/ 9 h 690"/>
              <a:gd name="T72" fmla="*/ 840 w 1648"/>
              <a:gd name="T73" fmla="*/ 9 h 690"/>
              <a:gd name="T74" fmla="*/ 730 w 1648"/>
              <a:gd name="T75" fmla="*/ 9 h 690"/>
              <a:gd name="T76" fmla="*/ 619 w 1648"/>
              <a:gd name="T77" fmla="*/ 9 h 690"/>
              <a:gd name="T78" fmla="*/ 509 w 1648"/>
              <a:gd name="T79" fmla="*/ 9 h 690"/>
              <a:gd name="T80" fmla="*/ 398 w 1648"/>
              <a:gd name="T81" fmla="*/ 9 h 690"/>
              <a:gd name="T82" fmla="*/ 288 w 1648"/>
              <a:gd name="T83" fmla="*/ 9 h 690"/>
              <a:gd name="T84" fmla="*/ 177 w 1648"/>
              <a:gd name="T85" fmla="*/ 9 h 690"/>
              <a:gd name="T86" fmla="*/ 45 w 1648"/>
              <a:gd name="T87" fmla="*/ 23 h 690"/>
              <a:gd name="T88" fmla="*/ 17 w 1648"/>
              <a:gd name="T89" fmla="*/ 56 h 690"/>
              <a:gd name="T90" fmla="*/ 54 w 1648"/>
              <a:gd name="T91" fmla="*/ 7 h 690"/>
              <a:gd name="T92" fmla="*/ 0 w 1648"/>
              <a:gd name="T93" fmla="*/ 164 h 690"/>
              <a:gd name="T94" fmla="*/ 0 w 1648"/>
              <a:gd name="T95" fmla="*/ 274 h 690"/>
              <a:gd name="T96" fmla="*/ 0 w 1648"/>
              <a:gd name="T97" fmla="*/ 385 h 690"/>
              <a:gd name="T98" fmla="*/ 0 w 1648"/>
              <a:gd name="T99" fmla="*/ 496 h 690"/>
              <a:gd name="T100" fmla="*/ 9 w 1648"/>
              <a:gd name="T101" fmla="*/ 601 h 690"/>
              <a:gd name="T102" fmla="*/ 9 w 1648"/>
              <a:gd name="T103" fmla="*/ 533 h 690"/>
              <a:gd name="T104" fmla="*/ 32 w 1648"/>
              <a:gd name="T105" fmla="*/ 657 h 690"/>
              <a:gd name="T106" fmla="*/ 73 w 1648"/>
              <a:gd name="T107" fmla="*/ 680 h 690"/>
              <a:gd name="T108" fmla="*/ 15 w 1648"/>
              <a:gd name="T109" fmla="*/ 651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648" h="690">
                <a:moveTo>
                  <a:pt x="72" y="679"/>
                </a:moveTo>
                <a:lnTo>
                  <a:pt x="89" y="681"/>
                </a:lnTo>
                <a:lnTo>
                  <a:pt x="88" y="681"/>
                </a:lnTo>
                <a:lnTo>
                  <a:pt x="145" y="681"/>
                </a:lnTo>
                <a:lnTo>
                  <a:pt x="145" y="690"/>
                </a:lnTo>
                <a:lnTo>
                  <a:pt x="88" y="690"/>
                </a:lnTo>
                <a:lnTo>
                  <a:pt x="71" y="689"/>
                </a:lnTo>
                <a:lnTo>
                  <a:pt x="72" y="679"/>
                </a:lnTo>
                <a:close/>
                <a:moveTo>
                  <a:pt x="182" y="681"/>
                </a:moveTo>
                <a:lnTo>
                  <a:pt x="256" y="681"/>
                </a:lnTo>
                <a:lnTo>
                  <a:pt x="256" y="690"/>
                </a:lnTo>
                <a:lnTo>
                  <a:pt x="182" y="690"/>
                </a:lnTo>
                <a:lnTo>
                  <a:pt x="182" y="681"/>
                </a:lnTo>
                <a:close/>
                <a:moveTo>
                  <a:pt x="292" y="681"/>
                </a:moveTo>
                <a:lnTo>
                  <a:pt x="366" y="681"/>
                </a:lnTo>
                <a:lnTo>
                  <a:pt x="366" y="690"/>
                </a:lnTo>
                <a:lnTo>
                  <a:pt x="292" y="690"/>
                </a:lnTo>
                <a:lnTo>
                  <a:pt x="292" y="681"/>
                </a:lnTo>
                <a:close/>
                <a:moveTo>
                  <a:pt x="403" y="681"/>
                </a:moveTo>
                <a:lnTo>
                  <a:pt x="477" y="681"/>
                </a:lnTo>
                <a:lnTo>
                  <a:pt x="477" y="690"/>
                </a:lnTo>
                <a:lnTo>
                  <a:pt x="403" y="690"/>
                </a:lnTo>
                <a:lnTo>
                  <a:pt x="403" y="681"/>
                </a:lnTo>
                <a:close/>
                <a:moveTo>
                  <a:pt x="513" y="681"/>
                </a:moveTo>
                <a:lnTo>
                  <a:pt x="587" y="681"/>
                </a:lnTo>
                <a:lnTo>
                  <a:pt x="587" y="690"/>
                </a:lnTo>
                <a:lnTo>
                  <a:pt x="513" y="690"/>
                </a:lnTo>
                <a:lnTo>
                  <a:pt x="513" y="681"/>
                </a:lnTo>
                <a:close/>
                <a:moveTo>
                  <a:pt x="624" y="681"/>
                </a:moveTo>
                <a:lnTo>
                  <a:pt x="697" y="681"/>
                </a:lnTo>
                <a:lnTo>
                  <a:pt x="697" y="690"/>
                </a:lnTo>
                <a:lnTo>
                  <a:pt x="624" y="690"/>
                </a:lnTo>
                <a:lnTo>
                  <a:pt x="624" y="681"/>
                </a:lnTo>
                <a:close/>
                <a:moveTo>
                  <a:pt x="734" y="681"/>
                </a:moveTo>
                <a:lnTo>
                  <a:pt x="808" y="681"/>
                </a:lnTo>
                <a:lnTo>
                  <a:pt x="808" y="690"/>
                </a:lnTo>
                <a:lnTo>
                  <a:pt x="734" y="690"/>
                </a:lnTo>
                <a:lnTo>
                  <a:pt x="734" y="681"/>
                </a:lnTo>
                <a:close/>
                <a:moveTo>
                  <a:pt x="845" y="681"/>
                </a:moveTo>
                <a:lnTo>
                  <a:pt x="918" y="681"/>
                </a:lnTo>
                <a:lnTo>
                  <a:pt x="918" y="690"/>
                </a:lnTo>
                <a:lnTo>
                  <a:pt x="845" y="690"/>
                </a:lnTo>
                <a:lnTo>
                  <a:pt x="845" y="681"/>
                </a:lnTo>
                <a:close/>
                <a:moveTo>
                  <a:pt x="955" y="681"/>
                </a:moveTo>
                <a:lnTo>
                  <a:pt x="1029" y="681"/>
                </a:lnTo>
                <a:lnTo>
                  <a:pt x="1029" y="690"/>
                </a:lnTo>
                <a:lnTo>
                  <a:pt x="955" y="690"/>
                </a:lnTo>
                <a:lnTo>
                  <a:pt x="955" y="681"/>
                </a:lnTo>
                <a:close/>
                <a:moveTo>
                  <a:pt x="1065" y="681"/>
                </a:moveTo>
                <a:lnTo>
                  <a:pt x="1139" y="681"/>
                </a:lnTo>
                <a:lnTo>
                  <a:pt x="1139" y="690"/>
                </a:lnTo>
                <a:lnTo>
                  <a:pt x="1065" y="690"/>
                </a:lnTo>
                <a:lnTo>
                  <a:pt x="1065" y="681"/>
                </a:lnTo>
                <a:close/>
                <a:moveTo>
                  <a:pt x="1176" y="681"/>
                </a:moveTo>
                <a:lnTo>
                  <a:pt x="1250" y="681"/>
                </a:lnTo>
                <a:lnTo>
                  <a:pt x="1250" y="690"/>
                </a:lnTo>
                <a:lnTo>
                  <a:pt x="1176" y="690"/>
                </a:lnTo>
                <a:lnTo>
                  <a:pt x="1176" y="681"/>
                </a:lnTo>
                <a:close/>
                <a:moveTo>
                  <a:pt x="1286" y="681"/>
                </a:moveTo>
                <a:lnTo>
                  <a:pt x="1360" y="681"/>
                </a:lnTo>
                <a:lnTo>
                  <a:pt x="1360" y="690"/>
                </a:lnTo>
                <a:lnTo>
                  <a:pt x="1286" y="690"/>
                </a:lnTo>
                <a:lnTo>
                  <a:pt x="1286" y="681"/>
                </a:lnTo>
                <a:close/>
                <a:moveTo>
                  <a:pt x="1397" y="681"/>
                </a:moveTo>
                <a:lnTo>
                  <a:pt x="1471" y="681"/>
                </a:lnTo>
                <a:lnTo>
                  <a:pt x="1471" y="690"/>
                </a:lnTo>
                <a:lnTo>
                  <a:pt x="1397" y="690"/>
                </a:lnTo>
                <a:lnTo>
                  <a:pt x="1397" y="681"/>
                </a:lnTo>
                <a:close/>
                <a:moveTo>
                  <a:pt x="1507" y="681"/>
                </a:moveTo>
                <a:lnTo>
                  <a:pt x="1560" y="681"/>
                </a:lnTo>
                <a:lnTo>
                  <a:pt x="1560" y="681"/>
                </a:lnTo>
                <a:lnTo>
                  <a:pt x="1577" y="679"/>
                </a:lnTo>
                <a:lnTo>
                  <a:pt x="1576" y="680"/>
                </a:lnTo>
                <a:lnTo>
                  <a:pt x="1579" y="679"/>
                </a:lnTo>
                <a:lnTo>
                  <a:pt x="1582" y="687"/>
                </a:lnTo>
                <a:lnTo>
                  <a:pt x="1578" y="689"/>
                </a:lnTo>
                <a:lnTo>
                  <a:pt x="1560" y="690"/>
                </a:lnTo>
                <a:lnTo>
                  <a:pt x="1507" y="690"/>
                </a:lnTo>
                <a:lnTo>
                  <a:pt x="1507" y="681"/>
                </a:lnTo>
                <a:close/>
                <a:moveTo>
                  <a:pt x="1610" y="662"/>
                </a:moveTo>
                <a:lnTo>
                  <a:pt x="1616" y="657"/>
                </a:lnTo>
                <a:lnTo>
                  <a:pt x="1616" y="658"/>
                </a:lnTo>
                <a:lnTo>
                  <a:pt x="1626" y="646"/>
                </a:lnTo>
                <a:lnTo>
                  <a:pt x="1625" y="646"/>
                </a:lnTo>
                <a:lnTo>
                  <a:pt x="1633" y="632"/>
                </a:lnTo>
                <a:lnTo>
                  <a:pt x="1633" y="633"/>
                </a:lnTo>
                <a:lnTo>
                  <a:pt x="1638" y="618"/>
                </a:lnTo>
                <a:lnTo>
                  <a:pt x="1637" y="618"/>
                </a:lnTo>
                <a:lnTo>
                  <a:pt x="1639" y="601"/>
                </a:lnTo>
                <a:lnTo>
                  <a:pt x="1639" y="602"/>
                </a:lnTo>
                <a:lnTo>
                  <a:pt x="1639" y="602"/>
                </a:lnTo>
                <a:lnTo>
                  <a:pt x="1648" y="602"/>
                </a:lnTo>
                <a:lnTo>
                  <a:pt x="1648" y="602"/>
                </a:lnTo>
                <a:lnTo>
                  <a:pt x="1647" y="620"/>
                </a:lnTo>
                <a:lnTo>
                  <a:pt x="1642" y="636"/>
                </a:lnTo>
                <a:lnTo>
                  <a:pt x="1633" y="651"/>
                </a:lnTo>
                <a:lnTo>
                  <a:pt x="1623" y="664"/>
                </a:lnTo>
                <a:lnTo>
                  <a:pt x="1616" y="670"/>
                </a:lnTo>
                <a:lnTo>
                  <a:pt x="1610" y="662"/>
                </a:lnTo>
                <a:close/>
                <a:moveTo>
                  <a:pt x="1639" y="565"/>
                </a:moveTo>
                <a:lnTo>
                  <a:pt x="1639" y="491"/>
                </a:lnTo>
                <a:lnTo>
                  <a:pt x="1648" y="491"/>
                </a:lnTo>
                <a:lnTo>
                  <a:pt x="1648" y="565"/>
                </a:lnTo>
                <a:lnTo>
                  <a:pt x="1639" y="565"/>
                </a:lnTo>
                <a:close/>
                <a:moveTo>
                  <a:pt x="1639" y="454"/>
                </a:moveTo>
                <a:lnTo>
                  <a:pt x="1639" y="380"/>
                </a:lnTo>
                <a:lnTo>
                  <a:pt x="1648" y="380"/>
                </a:lnTo>
                <a:lnTo>
                  <a:pt x="1648" y="454"/>
                </a:lnTo>
                <a:lnTo>
                  <a:pt x="1639" y="454"/>
                </a:lnTo>
                <a:close/>
                <a:moveTo>
                  <a:pt x="1639" y="343"/>
                </a:moveTo>
                <a:lnTo>
                  <a:pt x="1639" y="269"/>
                </a:lnTo>
                <a:lnTo>
                  <a:pt x="1648" y="269"/>
                </a:lnTo>
                <a:lnTo>
                  <a:pt x="1648" y="343"/>
                </a:lnTo>
                <a:lnTo>
                  <a:pt x="1639" y="343"/>
                </a:lnTo>
                <a:close/>
                <a:moveTo>
                  <a:pt x="1639" y="232"/>
                </a:moveTo>
                <a:lnTo>
                  <a:pt x="1639" y="158"/>
                </a:lnTo>
                <a:lnTo>
                  <a:pt x="1648" y="158"/>
                </a:lnTo>
                <a:lnTo>
                  <a:pt x="1648" y="232"/>
                </a:lnTo>
                <a:lnTo>
                  <a:pt x="1639" y="232"/>
                </a:lnTo>
                <a:close/>
                <a:moveTo>
                  <a:pt x="1639" y="121"/>
                </a:moveTo>
                <a:lnTo>
                  <a:pt x="1639" y="88"/>
                </a:lnTo>
                <a:lnTo>
                  <a:pt x="1639" y="89"/>
                </a:lnTo>
                <a:lnTo>
                  <a:pt x="1637" y="72"/>
                </a:lnTo>
                <a:lnTo>
                  <a:pt x="1638" y="73"/>
                </a:lnTo>
                <a:lnTo>
                  <a:pt x="1633" y="57"/>
                </a:lnTo>
                <a:lnTo>
                  <a:pt x="1633" y="58"/>
                </a:lnTo>
                <a:lnTo>
                  <a:pt x="1629" y="51"/>
                </a:lnTo>
                <a:lnTo>
                  <a:pt x="1637" y="47"/>
                </a:lnTo>
                <a:lnTo>
                  <a:pt x="1642" y="54"/>
                </a:lnTo>
                <a:lnTo>
                  <a:pt x="1647" y="71"/>
                </a:lnTo>
                <a:lnTo>
                  <a:pt x="1648" y="88"/>
                </a:lnTo>
                <a:lnTo>
                  <a:pt x="1648" y="121"/>
                </a:lnTo>
                <a:lnTo>
                  <a:pt x="1639" y="121"/>
                </a:lnTo>
                <a:close/>
                <a:moveTo>
                  <a:pt x="1607" y="25"/>
                </a:moveTo>
                <a:lnTo>
                  <a:pt x="1604" y="23"/>
                </a:lnTo>
                <a:lnTo>
                  <a:pt x="1605" y="23"/>
                </a:lnTo>
                <a:lnTo>
                  <a:pt x="1590" y="15"/>
                </a:lnTo>
                <a:lnTo>
                  <a:pt x="1592" y="16"/>
                </a:lnTo>
                <a:lnTo>
                  <a:pt x="1576" y="11"/>
                </a:lnTo>
                <a:lnTo>
                  <a:pt x="1577" y="11"/>
                </a:lnTo>
                <a:lnTo>
                  <a:pt x="1560" y="9"/>
                </a:lnTo>
                <a:lnTo>
                  <a:pt x="1560" y="9"/>
                </a:lnTo>
                <a:lnTo>
                  <a:pt x="1540" y="9"/>
                </a:lnTo>
                <a:lnTo>
                  <a:pt x="1540" y="0"/>
                </a:lnTo>
                <a:lnTo>
                  <a:pt x="1560" y="0"/>
                </a:lnTo>
                <a:lnTo>
                  <a:pt x="1578" y="2"/>
                </a:lnTo>
                <a:lnTo>
                  <a:pt x="1595" y="7"/>
                </a:lnTo>
                <a:lnTo>
                  <a:pt x="1609" y="15"/>
                </a:lnTo>
                <a:lnTo>
                  <a:pt x="1613" y="18"/>
                </a:lnTo>
                <a:lnTo>
                  <a:pt x="1607" y="25"/>
                </a:lnTo>
                <a:close/>
                <a:moveTo>
                  <a:pt x="1503" y="9"/>
                </a:moveTo>
                <a:lnTo>
                  <a:pt x="1429" y="9"/>
                </a:lnTo>
                <a:lnTo>
                  <a:pt x="1429" y="0"/>
                </a:lnTo>
                <a:lnTo>
                  <a:pt x="1503" y="0"/>
                </a:lnTo>
                <a:lnTo>
                  <a:pt x="1503" y="9"/>
                </a:lnTo>
                <a:close/>
                <a:moveTo>
                  <a:pt x="1392" y="9"/>
                </a:moveTo>
                <a:lnTo>
                  <a:pt x="1319" y="9"/>
                </a:lnTo>
                <a:lnTo>
                  <a:pt x="1319" y="0"/>
                </a:lnTo>
                <a:lnTo>
                  <a:pt x="1392" y="0"/>
                </a:lnTo>
                <a:lnTo>
                  <a:pt x="1392" y="9"/>
                </a:lnTo>
                <a:close/>
                <a:moveTo>
                  <a:pt x="1282" y="9"/>
                </a:moveTo>
                <a:lnTo>
                  <a:pt x="1208" y="9"/>
                </a:lnTo>
                <a:lnTo>
                  <a:pt x="1208" y="0"/>
                </a:lnTo>
                <a:lnTo>
                  <a:pt x="1282" y="0"/>
                </a:lnTo>
                <a:lnTo>
                  <a:pt x="1282" y="9"/>
                </a:lnTo>
                <a:close/>
                <a:moveTo>
                  <a:pt x="1171" y="9"/>
                </a:moveTo>
                <a:lnTo>
                  <a:pt x="1098" y="9"/>
                </a:lnTo>
                <a:lnTo>
                  <a:pt x="1098" y="0"/>
                </a:lnTo>
                <a:lnTo>
                  <a:pt x="1171" y="0"/>
                </a:lnTo>
                <a:lnTo>
                  <a:pt x="1171" y="9"/>
                </a:lnTo>
                <a:close/>
                <a:moveTo>
                  <a:pt x="1061" y="9"/>
                </a:moveTo>
                <a:lnTo>
                  <a:pt x="987" y="9"/>
                </a:lnTo>
                <a:lnTo>
                  <a:pt x="987" y="0"/>
                </a:lnTo>
                <a:lnTo>
                  <a:pt x="1061" y="0"/>
                </a:lnTo>
                <a:lnTo>
                  <a:pt x="1061" y="9"/>
                </a:lnTo>
                <a:close/>
                <a:moveTo>
                  <a:pt x="950" y="9"/>
                </a:moveTo>
                <a:lnTo>
                  <a:pt x="877" y="9"/>
                </a:lnTo>
                <a:lnTo>
                  <a:pt x="877" y="0"/>
                </a:lnTo>
                <a:lnTo>
                  <a:pt x="950" y="0"/>
                </a:lnTo>
                <a:lnTo>
                  <a:pt x="950" y="9"/>
                </a:lnTo>
                <a:close/>
                <a:moveTo>
                  <a:pt x="840" y="9"/>
                </a:moveTo>
                <a:lnTo>
                  <a:pt x="767" y="9"/>
                </a:lnTo>
                <a:lnTo>
                  <a:pt x="767" y="0"/>
                </a:lnTo>
                <a:lnTo>
                  <a:pt x="840" y="0"/>
                </a:lnTo>
                <a:lnTo>
                  <a:pt x="840" y="9"/>
                </a:lnTo>
                <a:close/>
                <a:moveTo>
                  <a:pt x="730" y="9"/>
                </a:moveTo>
                <a:lnTo>
                  <a:pt x="656" y="9"/>
                </a:lnTo>
                <a:lnTo>
                  <a:pt x="656" y="0"/>
                </a:lnTo>
                <a:lnTo>
                  <a:pt x="730" y="0"/>
                </a:lnTo>
                <a:lnTo>
                  <a:pt x="730" y="9"/>
                </a:lnTo>
                <a:close/>
                <a:moveTo>
                  <a:pt x="619" y="9"/>
                </a:moveTo>
                <a:lnTo>
                  <a:pt x="546" y="9"/>
                </a:lnTo>
                <a:lnTo>
                  <a:pt x="546" y="0"/>
                </a:lnTo>
                <a:lnTo>
                  <a:pt x="619" y="0"/>
                </a:lnTo>
                <a:lnTo>
                  <a:pt x="619" y="9"/>
                </a:lnTo>
                <a:close/>
                <a:moveTo>
                  <a:pt x="509" y="9"/>
                </a:moveTo>
                <a:lnTo>
                  <a:pt x="435" y="9"/>
                </a:lnTo>
                <a:lnTo>
                  <a:pt x="435" y="0"/>
                </a:lnTo>
                <a:lnTo>
                  <a:pt x="509" y="0"/>
                </a:lnTo>
                <a:lnTo>
                  <a:pt x="509" y="9"/>
                </a:lnTo>
                <a:close/>
                <a:moveTo>
                  <a:pt x="398" y="9"/>
                </a:moveTo>
                <a:lnTo>
                  <a:pt x="325" y="9"/>
                </a:lnTo>
                <a:lnTo>
                  <a:pt x="325" y="0"/>
                </a:lnTo>
                <a:lnTo>
                  <a:pt x="398" y="0"/>
                </a:lnTo>
                <a:lnTo>
                  <a:pt x="398" y="9"/>
                </a:lnTo>
                <a:close/>
                <a:moveTo>
                  <a:pt x="288" y="9"/>
                </a:moveTo>
                <a:lnTo>
                  <a:pt x="214" y="9"/>
                </a:lnTo>
                <a:lnTo>
                  <a:pt x="214" y="0"/>
                </a:lnTo>
                <a:lnTo>
                  <a:pt x="288" y="0"/>
                </a:lnTo>
                <a:lnTo>
                  <a:pt x="288" y="9"/>
                </a:lnTo>
                <a:close/>
                <a:moveTo>
                  <a:pt x="177" y="9"/>
                </a:moveTo>
                <a:lnTo>
                  <a:pt x="104" y="9"/>
                </a:lnTo>
                <a:lnTo>
                  <a:pt x="104" y="0"/>
                </a:lnTo>
                <a:lnTo>
                  <a:pt x="177" y="0"/>
                </a:lnTo>
                <a:lnTo>
                  <a:pt x="177" y="9"/>
                </a:lnTo>
                <a:close/>
                <a:moveTo>
                  <a:pt x="69" y="12"/>
                </a:moveTo>
                <a:lnTo>
                  <a:pt x="57" y="16"/>
                </a:lnTo>
                <a:lnTo>
                  <a:pt x="58" y="15"/>
                </a:lnTo>
                <a:lnTo>
                  <a:pt x="44" y="23"/>
                </a:lnTo>
                <a:lnTo>
                  <a:pt x="45" y="23"/>
                </a:lnTo>
                <a:lnTo>
                  <a:pt x="32" y="33"/>
                </a:lnTo>
                <a:lnTo>
                  <a:pt x="33" y="32"/>
                </a:lnTo>
                <a:lnTo>
                  <a:pt x="23" y="45"/>
                </a:lnTo>
                <a:lnTo>
                  <a:pt x="23" y="44"/>
                </a:lnTo>
                <a:lnTo>
                  <a:pt x="17" y="56"/>
                </a:lnTo>
                <a:lnTo>
                  <a:pt x="8" y="52"/>
                </a:lnTo>
                <a:lnTo>
                  <a:pt x="15" y="39"/>
                </a:lnTo>
                <a:lnTo>
                  <a:pt x="26" y="26"/>
                </a:lnTo>
                <a:lnTo>
                  <a:pt x="39" y="15"/>
                </a:lnTo>
                <a:lnTo>
                  <a:pt x="54" y="7"/>
                </a:lnTo>
                <a:lnTo>
                  <a:pt x="66" y="3"/>
                </a:lnTo>
                <a:lnTo>
                  <a:pt x="69" y="12"/>
                </a:lnTo>
                <a:close/>
                <a:moveTo>
                  <a:pt x="9" y="90"/>
                </a:moveTo>
                <a:lnTo>
                  <a:pt x="9" y="164"/>
                </a:lnTo>
                <a:lnTo>
                  <a:pt x="0" y="164"/>
                </a:lnTo>
                <a:lnTo>
                  <a:pt x="0" y="90"/>
                </a:lnTo>
                <a:lnTo>
                  <a:pt x="9" y="90"/>
                </a:lnTo>
                <a:close/>
                <a:moveTo>
                  <a:pt x="9" y="201"/>
                </a:moveTo>
                <a:lnTo>
                  <a:pt x="9" y="274"/>
                </a:lnTo>
                <a:lnTo>
                  <a:pt x="0" y="274"/>
                </a:lnTo>
                <a:lnTo>
                  <a:pt x="0" y="201"/>
                </a:lnTo>
                <a:lnTo>
                  <a:pt x="9" y="201"/>
                </a:lnTo>
                <a:close/>
                <a:moveTo>
                  <a:pt x="9" y="311"/>
                </a:moveTo>
                <a:lnTo>
                  <a:pt x="9" y="385"/>
                </a:lnTo>
                <a:lnTo>
                  <a:pt x="0" y="385"/>
                </a:lnTo>
                <a:lnTo>
                  <a:pt x="0" y="311"/>
                </a:lnTo>
                <a:lnTo>
                  <a:pt x="9" y="311"/>
                </a:lnTo>
                <a:close/>
                <a:moveTo>
                  <a:pt x="9" y="422"/>
                </a:moveTo>
                <a:lnTo>
                  <a:pt x="9" y="496"/>
                </a:lnTo>
                <a:lnTo>
                  <a:pt x="0" y="496"/>
                </a:lnTo>
                <a:lnTo>
                  <a:pt x="0" y="422"/>
                </a:lnTo>
                <a:lnTo>
                  <a:pt x="9" y="422"/>
                </a:lnTo>
                <a:close/>
                <a:moveTo>
                  <a:pt x="9" y="533"/>
                </a:moveTo>
                <a:lnTo>
                  <a:pt x="9" y="602"/>
                </a:lnTo>
                <a:lnTo>
                  <a:pt x="9" y="601"/>
                </a:lnTo>
                <a:lnTo>
                  <a:pt x="10" y="606"/>
                </a:lnTo>
                <a:lnTo>
                  <a:pt x="1" y="607"/>
                </a:lnTo>
                <a:lnTo>
                  <a:pt x="0" y="602"/>
                </a:lnTo>
                <a:lnTo>
                  <a:pt x="0" y="533"/>
                </a:lnTo>
                <a:lnTo>
                  <a:pt x="9" y="533"/>
                </a:lnTo>
                <a:close/>
                <a:moveTo>
                  <a:pt x="20" y="639"/>
                </a:moveTo>
                <a:lnTo>
                  <a:pt x="23" y="646"/>
                </a:lnTo>
                <a:lnTo>
                  <a:pt x="23" y="646"/>
                </a:lnTo>
                <a:lnTo>
                  <a:pt x="33" y="658"/>
                </a:lnTo>
                <a:lnTo>
                  <a:pt x="32" y="657"/>
                </a:lnTo>
                <a:lnTo>
                  <a:pt x="45" y="668"/>
                </a:lnTo>
                <a:lnTo>
                  <a:pt x="44" y="667"/>
                </a:lnTo>
                <a:lnTo>
                  <a:pt x="58" y="675"/>
                </a:lnTo>
                <a:lnTo>
                  <a:pt x="57" y="675"/>
                </a:lnTo>
                <a:lnTo>
                  <a:pt x="73" y="680"/>
                </a:lnTo>
                <a:lnTo>
                  <a:pt x="70" y="688"/>
                </a:lnTo>
                <a:lnTo>
                  <a:pt x="54" y="683"/>
                </a:lnTo>
                <a:lnTo>
                  <a:pt x="39" y="675"/>
                </a:lnTo>
                <a:lnTo>
                  <a:pt x="26" y="664"/>
                </a:lnTo>
                <a:lnTo>
                  <a:pt x="15" y="651"/>
                </a:lnTo>
                <a:lnTo>
                  <a:pt x="12" y="644"/>
                </a:lnTo>
                <a:lnTo>
                  <a:pt x="20" y="639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381C23E-2202-F5A8-485C-EC54D7C54EBE}"/>
              </a:ext>
            </a:extLst>
          </p:cNvPr>
          <p:cNvCxnSpPr>
            <a:cxnSpLocks/>
            <a:endCxn id="20" idx="0"/>
          </p:cNvCxnSpPr>
          <p:nvPr/>
        </p:nvCxnSpPr>
        <p:spPr bwMode="auto">
          <a:xfrm flipH="1">
            <a:off x="4978543" y="1922282"/>
            <a:ext cx="449372" cy="10392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DB4FD34-7B06-5556-AB4D-819F71986934}"/>
              </a:ext>
            </a:extLst>
          </p:cNvPr>
          <p:cNvCxnSpPr>
            <a:cxnSpLocks/>
          </p:cNvCxnSpPr>
          <p:nvPr/>
        </p:nvCxnSpPr>
        <p:spPr bwMode="auto">
          <a:xfrm>
            <a:off x="6528055" y="1922287"/>
            <a:ext cx="481303" cy="10287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7CBC464A-9FD6-37EE-3B7D-17491F614305}"/>
              </a:ext>
            </a:extLst>
          </p:cNvPr>
          <p:cNvSpPr/>
          <p:nvPr/>
        </p:nvSpPr>
        <p:spPr bwMode="auto">
          <a:xfrm>
            <a:off x="4074904" y="1634248"/>
            <a:ext cx="576064" cy="5760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4682C12-7AB9-B4F6-78B3-DE6261B9EA36}"/>
              </a:ext>
            </a:extLst>
          </p:cNvPr>
          <p:cNvSpPr txBox="1"/>
          <p:nvPr/>
        </p:nvSpPr>
        <p:spPr>
          <a:xfrm>
            <a:off x="4116243" y="1740692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>
                <a:solidFill>
                  <a:schemeClr val="tx1"/>
                </a:solidFill>
              </a:rPr>
              <a:t>CSF</a:t>
            </a:r>
            <a:endParaRPr lang="en-US" sz="160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D4C0685-D5E1-89A0-97D7-0619967A4966}"/>
              </a:ext>
            </a:extLst>
          </p:cNvPr>
          <p:cNvCxnSpPr>
            <a:cxnSpLocks/>
          </p:cNvCxnSpPr>
          <p:nvPr/>
        </p:nvCxnSpPr>
        <p:spPr bwMode="auto">
          <a:xfrm flipV="1">
            <a:off x="3549373" y="1909971"/>
            <a:ext cx="519789" cy="3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60716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83E4E-FF0F-3CBB-B57F-00858FE2D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/>
              <a:t>Simulations: </a:t>
            </a:r>
            <a:r>
              <a:rPr lang="en-US"/>
              <a:t>Frequency selective channels</a:t>
            </a:r>
            <a:r>
              <a:rPr lang="en-SE"/>
              <a:t>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3E0420-B5A6-685A-9989-C8A5167BAC7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September 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72EE9A-6A74-C199-305A-57B8EE07BD2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7F0AF1-794C-33A7-7214-FFB2EBF3B3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17" name="Picture 16" descr="A graph of a line graph&#10;&#10;Description automatically generated">
            <a:extLst>
              <a:ext uri="{FF2B5EF4-FFF2-40B4-BE49-F238E27FC236}">
                <a16:creationId xmlns:a16="http://schemas.microsoft.com/office/drawing/2014/main" id="{B16CF5F1-9A90-1795-B5A8-D334E8D653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499" y="1643847"/>
            <a:ext cx="3503429" cy="2590564"/>
          </a:xfrm>
          <a:prstGeom prst="rect">
            <a:avLst/>
          </a:prstGeom>
        </p:spPr>
      </p:pic>
      <p:pic>
        <p:nvPicPr>
          <p:cNvPr id="19" name="Picture 18" descr="A graph of a diagram&#10;&#10;Description automatically generated with medium confidence">
            <a:extLst>
              <a:ext uri="{FF2B5EF4-FFF2-40B4-BE49-F238E27FC236}">
                <a16:creationId xmlns:a16="http://schemas.microsoft.com/office/drawing/2014/main" id="{6A7521AD-1A3D-D70E-5399-13D535C6BC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2139" y="1643847"/>
            <a:ext cx="3937361" cy="2656608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2C4D9B8B-975D-8F74-EA1A-BD88B68847FC}"/>
              </a:ext>
            </a:extLst>
          </p:cNvPr>
          <p:cNvSpPr txBox="1"/>
          <p:nvPr/>
        </p:nvSpPr>
        <p:spPr>
          <a:xfrm>
            <a:off x="914401" y="4418438"/>
            <a:ext cx="1026860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 For frequency selective channels, the diversity gain makes a large difference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 A packet error rate (PER) of 1-0.1% seems reasonable as the channel may be quite static and thus the channel will remain in the dip for long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 Depending on the delay spread, the gain of using 16 MHz instead of 4 MHz is 2-7 dB </a:t>
            </a:r>
          </a:p>
        </p:txBody>
      </p:sp>
    </p:spTree>
    <p:extLst>
      <p:ext uri="{BB962C8B-B14F-4D97-AF65-F5344CB8AC3E}">
        <p14:creationId xmlns:p14="http://schemas.microsoft.com/office/powerpoint/2010/main" val="3011440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11944D-2185-AB2B-B7B7-0FEBD6CF93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1DB8E-B14D-AB49-3853-06B1DC71E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PSD limited TX power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D66A27-4DB5-3FBD-0F4F-B2900C53194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September 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9C97D9-D95F-9729-A48D-F60B15A46A0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92F192-4D2C-1DA1-2C59-BE58890614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E75E287-3B19-F5EE-00DD-ED7C762EBA0F}"/>
              </a:ext>
            </a:extLst>
          </p:cNvPr>
          <p:cNvSpPr txBox="1"/>
          <p:nvPr/>
        </p:nvSpPr>
        <p:spPr>
          <a:xfrm>
            <a:off x="837873" y="1751014"/>
            <a:ext cx="518221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The comparison up until now was with SNR defined over 20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This effectively compares the performance for a power limited case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If the TX power is PSD limited, using a larger BW allows for higher TX power further increasing the gain with large signal BW [4], see table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Content Placeholder 4">
                <a:extLst>
                  <a:ext uri="{FF2B5EF4-FFF2-40B4-BE49-F238E27FC236}">
                    <a16:creationId xmlns:a16="http://schemas.microsoft.com/office/drawing/2014/main" id="{873EAED4-00FC-D514-56B4-CDBA79749A9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169071887"/>
                  </p:ext>
                </p:extLst>
              </p:nvPr>
            </p:nvGraphicFramePr>
            <p:xfrm>
              <a:off x="6027865" y="1798320"/>
              <a:ext cx="5266481" cy="326136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34842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2403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9402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49015"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Frequency Band (GHz)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Region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b="1" smtClean="0">
                                  <a:latin typeface="Cambria Math" panose="02040503050406030204" pitchFamily="18" charset="0"/>
                                </a:rPr>
                                <m:t>𝚫</m:t>
                              </m:r>
                            </m:oMath>
                          </a14:m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 dBm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64126"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</a:pPr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2.4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FCC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64126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ETSI &amp; 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64126">
                    <a:tc>
                      <a:txBody>
                        <a:bodyPr/>
                        <a:lstStyle/>
                        <a:p>
                          <a:pPr>
                            <a:spcBef>
                              <a:spcPts val="600"/>
                            </a:spcBef>
                          </a:pPr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5.15-5.25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FCC, ETSI &amp; 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50292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264126"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5.25-5.35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FCC, ETSI &amp; 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264126"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</a:pPr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5.47-5.725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FCC &amp; ETSI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264126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N/A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264126">
                    <a:tc rowSpan="3">
                      <a:txBody>
                        <a:bodyPr/>
                        <a:lstStyle/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5.725-5.85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FCC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264126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ETSI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N/A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264126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Content Placeholder 4">
                <a:extLst>
                  <a:ext uri="{FF2B5EF4-FFF2-40B4-BE49-F238E27FC236}">
                    <a16:creationId xmlns:a16="http://schemas.microsoft.com/office/drawing/2014/main" id="{873EAED4-00FC-D514-56B4-CDBA79749A9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169071887"/>
                  </p:ext>
                </p:extLst>
              </p:nvPr>
            </p:nvGraphicFramePr>
            <p:xfrm>
              <a:off x="6027865" y="1798320"/>
              <a:ext cx="5266481" cy="326136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34842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2403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9402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Frequency Band (GHz)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Region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1744" t="-2353" r="-1163" b="-5411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04800"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</a:pPr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2.4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FCC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ETSI &amp; 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-4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>
                            <a:spcBef>
                              <a:spcPts val="600"/>
                            </a:spcBef>
                          </a:pPr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5.15-5.25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FCC, ETSI &amp; 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50292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5.25-5.35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FCC, ETSI &amp; 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04800"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</a:pPr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5.47-5.725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FCC &amp; ETSI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N/A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04800">
                    <a:tc rowSpan="3">
                      <a:txBody>
                        <a:bodyPr/>
                        <a:lstStyle/>
                        <a:p>
                          <a:endParaRPr lang="en-US" sz="1400" b="1">
                            <a:latin typeface="Calibri" panose="020F0502020204030204" pitchFamily="34" charset="0"/>
                          </a:endParaRPr>
                        </a:p>
                        <a:p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5.725-5.85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FCC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ETSI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N/A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FD76E3D8-7AD2-4BD7-4171-BC070F6E42BF}"/>
              </a:ext>
            </a:extLst>
          </p:cNvPr>
          <p:cNvSpPr txBox="1"/>
          <p:nvPr/>
        </p:nvSpPr>
        <p:spPr>
          <a:xfrm>
            <a:off x="929217" y="5263050"/>
            <a:ext cx="975913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As an example, the gain by using 16 MHz BW instead of 4 MHz BW in the 2.4 GHz band in Europe would be an additional 4 dB to the 2-7 dB gain found on the previous page. Say roughly 10 dB gain!</a:t>
            </a:r>
          </a:p>
        </p:txBody>
      </p:sp>
    </p:spTree>
    <p:extLst>
      <p:ext uri="{BB962C8B-B14F-4D97-AF65-F5344CB8AC3E}">
        <p14:creationId xmlns:p14="http://schemas.microsoft.com/office/powerpoint/2010/main" val="3042900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F60F4-A22F-3140-0336-A1CC4C892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AMP Tag </a:t>
            </a:r>
            <a:r>
              <a:rPr lang="en-SE"/>
              <a:t>Receiver implementation aspects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71B59-5250-3B12-E686-48610F9A3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Changing the bandwidth of an analog filter (keeping all other parameters the same) is easily done by shifting in/out components or changing bias levels. There are no issues related to switching time…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If a wideband OOK signal is used, an AMP Tag with good channel conditions may still use a CSF with a small BW in order to save power =&gt; For multicast/broadcast, receivers can decide autonomously what BW to use if MC-OOK is transmitted with a large BW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Since the BW of the filter can be selected independent of the signal bandwidth, a smaller bandwidth may also allow for a lower order filter still meeting ACI requirements  </a:t>
            </a:r>
          </a:p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4E068B-7088-694B-F346-75024E838B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2C5D0-696C-7448-F0B2-7418652B92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ED58B9-E13F-4C50-C718-4D5A289625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129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3E1E5-7790-991D-F0B8-95C6705C9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CA45E-869B-9540-E01C-6E374F6F9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performance for OOK is dependent on the bandwidth of the signal and a significant range (or data rate) improvement can be obtained using a larger bandwidth for realistic channels, mainly due to frequency diversity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case of PSD limited transmission, the gain is even larger as the allowed transmission power can be increased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may also be additional advantages taking implementation aspects into account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11BDE5-CB7D-95A9-B821-1DE0367BE2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C1CB1-401D-FB9C-489D-2FD6E8017A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241E72F-C063-5824-0BE1-9C8A175F00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09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Leif Wilhelmsson et al. “</a:t>
            </a:r>
            <a:r>
              <a:rPr lang="en-GB" dirty="0"/>
              <a:t>Variable signal bandwidth of the wake-up signal for enhanced WUR performance</a:t>
            </a:r>
            <a:r>
              <a:rPr lang="en-US" dirty="0">
                <a:solidFill>
                  <a:schemeClr val="tx1"/>
                </a:solidFill>
              </a:rPr>
              <a:t>”, IEEE 802.11 17/1017r2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Steve Shellhammer et al. “High-Level Requirements for Downlink PHY in 2.4 GHz”, IEEE 802.11-24/1345r0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Weijie</a:t>
            </a:r>
            <a:r>
              <a:rPr lang="en-US" altLang="zh-CN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Xu et al. “</a:t>
            </a:r>
            <a:r>
              <a:rPr lang="en-US" altLang="zh-CN" dirty="0">
                <a:solidFill>
                  <a:schemeClr val="tx1"/>
                </a:solidFill>
              </a:rPr>
              <a:t>Design target and device capabilities for AMP IoT”, IEEE 802.11-24/0853r0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Steve Shellhammer et al. “</a:t>
            </a:r>
            <a:r>
              <a:rPr lang="en-US" sz="2400" dirty="0"/>
              <a:t>Regulations and Noise Figure – Impact on SNR”, IEEE 802.11-17/0365r0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is a summary of the results in [1],  and additional details can be found in [1] and references therein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core message in [1] is that MC-OOK using a larger bandwidth (than 4 MHz) can significantly improve the performance, especially when diversity gains for frequency selective channels is considered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If OOK (with Manchester coding) is to be used for the AMP DL [2,3], it is therefore suggested to consider using a large bandwidth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6" y="656265"/>
            <a:ext cx="7770813" cy="1065213"/>
          </a:xfrm>
        </p:spPr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Motivation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Simulated</a:t>
            </a:r>
            <a:r>
              <a:rPr lang="sv-SE" dirty="0"/>
              <a:t> </a:t>
            </a:r>
            <a:r>
              <a:rPr lang="sv-SE" dirty="0" err="1"/>
              <a:t>sensitivity</a:t>
            </a:r>
            <a:r>
              <a:rPr lang="sv-SE" dirty="0"/>
              <a:t> as a </a:t>
            </a:r>
            <a:r>
              <a:rPr lang="sv-SE" dirty="0" err="1"/>
              <a:t>function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signal </a:t>
            </a:r>
            <a:r>
              <a:rPr lang="sv-SE" dirty="0" err="1"/>
              <a:t>bandwidth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Simulation set-</a:t>
            </a:r>
            <a:r>
              <a:rPr lang="sv-SE" dirty="0" err="1"/>
              <a:t>up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Performance</a:t>
            </a:r>
            <a:r>
              <a:rPr lang="sv-SE" dirty="0"/>
              <a:t> in AWGN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Performance</a:t>
            </a:r>
            <a:r>
              <a:rPr lang="sv-SE" dirty="0"/>
              <a:t> in </a:t>
            </a:r>
            <a:r>
              <a:rPr lang="sv-SE" dirty="0" err="1"/>
              <a:t>frequency</a:t>
            </a:r>
            <a:r>
              <a:rPr lang="sv-SE" dirty="0"/>
              <a:t> </a:t>
            </a:r>
            <a:r>
              <a:rPr lang="sv-SE" dirty="0" err="1"/>
              <a:t>selective</a:t>
            </a:r>
            <a:r>
              <a:rPr lang="sv-SE" dirty="0"/>
              <a:t> </a:t>
            </a:r>
            <a:r>
              <a:rPr lang="sv-SE" dirty="0" err="1"/>
              <a:t>channels</a:t>
            </a:r>
            <a:r>
              <a:rPr lang="sv-SE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Some</a:t>
            </a:r>
            <a:r>
              <a:rPr lang="sv-SE" dirty="0"/>
              <a:t> implementation </a:t>
            </a:r>
            <a:r>
              <a:rPr lang="sv-SE" dirty="0" err="1"/>
              <a:t>aspects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  <a:p>
            <a:pPr marL="0" indent="0"/>
            <a:endParaRPr lang="sv-SE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Leif Wilhelmsson, Ericsson AB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99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93A5D-52CE-3D81-6FC6-AED41FB3F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734B0-4375-4F23-5960-929AD53DF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In </a:t>
            </a:r>
            <a:r>
              <a:rPr lang="en-US" dirty="0"/>
              <a:t>the IEEE 802.11ba work, the reason for considering a wider bandwidth was that for PSD limited TX power, there was a 4/7 dB disadvantage (2.4 GHz/5 GHz) in TX power compared to normal Wi-Fi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4 MHz signal is quite sensitive to fading as the frequency diversity is limited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improved sensitivity can be used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Increase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Increase data rate (higher data rate, but also less overhead)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Decrease RX power consumption (as for the same sensitivity the NF can be increased)</a:t>
            </a:r>
            <a:r>
              <a:rPr lang="en-SE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F223A7-7F8E-76FE-7FB5-5753E737A5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7EB2E-9CDE-9374-3879-87BA6B58EB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685322-E8C9-96D3-1935-C239DB3F84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7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6BE43-4EEF-80C4-826B-4C0F9DEF1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/>
              <a:t>Illustration of the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686CB-77EC-0C01-0C2A-1AEF0AF4C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887969"/>
            <a:ext cx="10361084" cy="220644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AMP DL transmitter uses its OFDM radio / IFFT to generate OOK signals: MC-OOK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IEEE 802.11ba uses 4MHz MC-OOK bandwidth, corresponding to 13 sub-carriers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power of the MC-OOK is boosted by allocating more sub-carriers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Of course, the idea only makes sense if the required sensitivity for a wideband signal is not degraded too much</a:t>
            </a:r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1DAA4C-427D-C049-79F5-A19EE456B2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5B1C1-EDA7-BB23-F7A5-4085E20564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EF211C-FD02-BEA2-3BB1-76B9F6D1664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2024</a:t>
            </a:r>
            <a:endParaRPr lang="en-GB"/>
          </a:p>
        </p:txBody>
      </p:sp>
      <p:sp>
        <p:nvSpPr>
          <p:cNvPr id="7" name="Trapezoid 31">
            <a:extLst>
              <a:ext uri="{FF2B5EF4-FFF2-40B4-BE49-F238E27FC236}">
                <a16:creationId xmlns:a16="http://schemas.microsoft.com/office/drawing/2014/main" id="{84775469-276E-F314-3297-37AB3DBF4AC8}"/>
              </a:ext>
            </a:extLst>
          </p:cNvPr>
          <p:cNvSpPr/>
          <p:nvPr/>
        </p:nvSpPr>
        <p:spPr bwMode="auto">
          <a:xfrm>
            <a:off x="5685917" y="1815588"/>
            <a:ext cx="2185101" cy="500549"/>
          </a:xfrm>
          <a:prstGeom prst="trapezoid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defTabSz="914354" eaLnBrk="1" hangingPunct="1">
              <a:spcBef>
                <a:spcPct val="50000"/>
              </a:spcBef>
              <a:buClrTx/>
              <a:buSzTx/>
            </a:pPr>
            <a:endParaRPr lang="en-US" sz="2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Trapezoid 28">
            <a:extLst>
              <a:ext uri="{FF2B5EF4-FFF2-40B4-BE49-F238E27FC236}">
                <a16:creationId xmlns:a16="http://schemas.microsoft.com/office/drawing/2014/main" id="{153367B6-3DEE-97FC-7A01-2F563DDBBE52}"/>
              </a:ext>
            </a:extLst>
          </p:cNvPr>
          <p:cNvSpPr/>
          <p:nvPr/>
        </p:nvSpPr>
        <p:spPr bwMode="auto">
          <a:xfrm>
            <a:off x="6268233" y="1828411"/>
            <a:ext cx="1073867" cy="487491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defTabSz="914354" eaLnBrk="1" hangingPunct="1">
              <a:spcBef>
                <a:spcPct val="50000"/>
              </a:spcBef>
              <a:buClrTx/>
              <a:buSzTx/>
            </a:pPr>
            <a:endParaRPr lang="en-US" sz="200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1CD8D24-EA35-5823-E95D-5ACB4DEF6D5C}"/>
              </a:ext>
            </a:extLst>
          </p:cNvPr>
          <p:cNvCxnSpPr>
            <a:cxnSpLocks/>
          </p:cNvCxnSpPr>
          <p:nvPr/>
        </p:nvCxnSpPr>
        <p:spPr bwMode="auto">
          <a:xfrm>
            <a:off x="4724827" y="2315897"/>
            <a:ext cx="43918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rapezoid 15">
            <a:extLst>
              <a:ext uri="{FF2B5EF4-FFF2-40B4-BE49-F238E27FC236}">
                <a16:creationId xmlns:a16="http://schemas.microsoft.com/office/drawing/2014/main" id="{E688C603-CDEA-5A0C-4DD6-C385DBF5437D}"/>
              </a:ext>
            </a:extLst>
          </p:cNvPr>
          <p:cNvSpPr/>
          <p:nvPr/>
        </p:nvSpPr>
        <p:spPr bwMode="auto">
          <a:xfrm>
            <a:off x="4821815" y="1825894"/>
            <a:ext cx="3862632" cy="487491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defTabSz="914354" eaLnBrk="1" hangingPunct="1">
              <a:spcBef>
                <a:spcPct val="50000"/>
              </a:spcBef>
              <a:buClrTx/>
              <a:buSzTx/>
            </a:pPr>
            <a:endParaRPr lang="en-US" sz="2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4E670B19-F1BA-CB88-BDA9-9ED2BDFF586F}"/>
              </a:ext>
            </a:extLst>
          </p:cNvPr>
          <p:cNvSpPr/>
          <p:nvPr/>
        </p:nvSpPr>
        <p:spPr bwMode="auto">
          <a:xfrm rot="5400000">
            <a:off x="6724739" y="2008163"/>
            <a:ext cx="160857" cy="107386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B85B688-A0D5-5962-CCEC-3366EF2EE8CF}"/>
              </a:ext>
            </a:extLst>
          </p:cNvPr>
          <p:cNvSpPr txBox="1"/>
          <p:nvPr/>
        </p:nvSpPr>
        <p:spPr>
          <a:xfrm>
            <a:off x="6375725" y="2573711"/>
            <a:ext cx="8588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4 MHz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D8D72198-E577-2BFC-6D37-E575F7A318BE}"/>
              </a:ext>
            </a:extLst>
          </p:cNvPr>
          <p:cNvSpPr/>
          <p:nvPr/>
        </p:nvSpPr>
        <p:spPr bwMode="auto">
          <a:xfrm rot="5400000">
            <a:off x="6672827" y="1876154"/>
            <a:ext cx="211275" cy="218510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120D52-038A-C70B-2C4C-38108865BBD4}"/>
              </a:ext>
            </a:extLst>
          </p:cNvPr>
          <p:cNvSpPr txBox="1"/>
          <p:nvPr/>
        </p:nvSpPr>
        <p:spPr>
          <a:xfrm>
            <a:off x="6423890" y="3006519"/>
            <a:ext cx="760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8 MHz</a:t>
            </a:r>
          </a:p>
        </p:txBody>
      </p:sp>
      <p:sp>
        <p:nvSpPr>
          <p:cNvPr id="15" name="Right Brace 14">
            <a:extLst>
              <a:ext uri="{FF2B5EF4-FFF2-40B4-BE49-F238E27FC236}">
                <a16:creationId xmlns:a16="http://schemas.microsoft.com/office/drawing/2014/main" id="{E57352BB-04B3-4E62-0965-F60AA3F5E67D}"/>
              </a:ext>
            </a:extLst>
          </p:cNvPr>
          <p:cNvSpPr/>
          <p:nvPr/>
        </p:nvSpPr>
        <p:spPr bwMode="auto">
          <a:xfrm rot="5400000">
            <a:off x="6672095" y="1414065"/>
            <a:ext cx="162072" cy="386263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7547898-BE98-78D0-1138-B3AEE81268EE}"/>
              </a:ext>
            </a:extLst>
          </p:cNvPr>
          <p:cNvSpPr txBox="1"/>
          <p:nvPr/>
        </p:nvSpPr>
        <p:spPr>
          <a:xfrm>
            <a:off x="6348940" y="3439328"/>
            <a:ext cx="8627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16 MHz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E48ADBB-8554-66CA-68D3-18ADA418E3EE}"/>
              </a:ext>
            </a:extLst>
          </p:cNvPr>
          <p:cNvSpPr txBox="1"/>
          <p:nvPr/>
        </p:nvSpPr>
        <p:spPr>
          <a:xfrm>
            <a:off x="9213712" y="2065856"/>
            <a:ext cx="12666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Frequency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7D6F879-2E0A-BE23-FA03-00C8808EF150}"/>
              </a:ext>
            </a:extLst>
          </p:cNvPr>
          <p:cNvSpPr/>
          <p:nvPr/>
        </p:nvSpPr>
        <p:spPr bwMode="auto">
          <a:xfrm>
            <a:off x="2792361" y="1628808"/>
            <a:ext cx="864096" cy="171627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AE71DF-107C-9FA3-CA04-46261E76C7AD}"/>
              </a:ext>
            </a:extLst>
          </p:cNvPr>
          <p:cNvSpPr txBox="1"/>
          <p:nvPr/>
        </p:nvSpPr>
        <p:spPr>
          <a:xfrm>
            <a:off x="2882983" y="2293904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IFFT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C908B7A-5EBD-B3BB-D363-0C277C50B3C3}"/>
              </a:ext>
            </a:extLst>
          </p:cNvPr>
          <p:cNvCxnSpPr/>
          <p:nvPr/>
        </p:nvCxnSpPr>
        <p:spPr bwMode="auto">
          <a:xfrm>
            <a:off x="3656459" y="2536960"/>
            <a:ext cx="5406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93AF93F-C53C-126A-6C7A-17E2F64E39A7}"/>
              </a:ext>
            </a:extLst>
          </p:cNvPr>
          <p:cNvCxnSpPr/>
          <p:nvPr/>
        </p:nvCxnSpPr>
        <p:spPr bwMode="auto">
          <a:xfrm>
            <a:off x="2251695" y="2536960"/>
            <a:ext cx="540668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E50B29C-E2A8-6773-3E06-EB52D81F39D9}"/>
              </a:ext>
            </a:extLst>
          </p:cNvPr>
          <p:cNvCxnSpPr/>
          <p:nvPr/>
        </p:nvCxnSpPr>
        <p:spPr bwMode="auto">
          <a:xfrm>
            <a:off x="2252911" y="2689360"/>
            <a:ext cx="540668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8DB106B-0528-87CB-EC57-13281240EE90}"/>
              </a:ext>
            </a:extLst>
          </p:cNvPr>
          <p:cNvCxnSpPr/>
          <p:nvPr/>
        </p:nvCxnSpPr>
        <p:spPr bwMode="auto">
          <a:xfrm>
            <a:off x="2252911" y="2824992"/>
            <a:ext cx="540668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8AB2E6A-8820-C1E1-1BC9-9263CCF26BA2}"/>
              </a:ext>
            </a:extLst>
          </p:cNvPr>
          <p:cNvCxnSpPr/>
          <p:nvPr/>
        </p:nvCxnSpPr>
        <p:spPr bwMode="auto">
          <a:xfrm>
            <a:off x="2252911" y="2969008"/>
            <a:ext cx="5406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9429315-5FC9-8DE2-5869-88FF2085245B}"/>
              </a:ext>
            </a:extLst>
          </p:cNvPr>
          <p:cNvCxnSpPr/>
          <p:nvPr/>
        </p:nvCxnSpPr>
        <p:spPr bwMode="auto">
          <a:xfrm>
            <a:off x="2252911" y="3113024"/>
            <a:ext cx="5406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07DF069-45CA-4C86-7D95-0765FE7F7EE3}"/>
              </a:ext>
            </a:extLst>
          </p:cNvPr>
          <p:cNvCxnSpPr/>
          <p:nvPr/>
        </p:nvCxnSpPr>
        <p:spPr bwMode="auto">
          <a:xfrm>
            <a:off x="2252911" y="2392944"/>
            <a:ext cx="540668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BED9AB9-2EAD-7376-C376-3A351C86ECF2}"/>
              </a:ext>
            </a:extLst>
          </p:cNvPr>
          <p:cNvCxnSpPr/>
          <p:nvPr/>
        </p:nvCxnSpPr>
        <p:spPr bwMode="auto">
          <a:xfrm>
            <a:off x="2252911" y="2248928"/>
            <a:ext cx="540668" cy="0"/>
          </a:xfrm>
          <a:prstGeom prst="straightConnector1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5AD4B34-B1AA-AF74-12FA-26C89A0981A8}"/>
              </a:ext>
            </a:extLst>
          </p:cNvPr>
          <p:cNvCxnSpPr/>
          <p:nvPr/>
        </p:nvCxnSpPr>
        <p:spPr bwMode="auto">
          <a:xfrm>
            <a:off x="2252911" y="2104912"/>
            <a:ext cx="5406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8ACE9B0-EEB6-12FB-3CB1-2FF671DB87EA}"/>
              </a:ext>
            </a:extLst>
          </p:cNvPr>
          <p:cNvCxnSpPr/>
          <p:nvPr/>
        </p:nvCxnSpPr>
        <p:spPr bwMode="auto">
          <a:xfrm>
            <a:off x="2252911" y="1960896"/>
            <a:ext cx="5406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3E609A9-5E6F-A93F-6E6D-2B5FB3AC2B8E}"/>
              </a:ext>
            </a:extLst>
          </p:cNvPr>
          <p:cNvCxnSpPr/>
          <p:nvPr/>
        </p:nvCxnSpPr>
        <p:spPr bwMode="auto">
          <a:xfrm>
            <a:off x="2252911" y="1821887"/>
            <a:ext cx="5406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87664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1C724-299C-22C2-9847-B659CBDE1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Model for </a:t>
            </a:r>
            <a:r>
              <a:rPr lang="de-DE" dirty="0"/>
              <a:t>AMP Tag R</a:t>
            </a:r>
            <a:r>
              <a:rPr lang="en-SE" dirty="0"/>
              <a:t>eceiver </a:t>
            </a:r>
            <a:r>
              <a:rPr lang="de-DE" dirty="0"/>
              <a:t>P</a:t>
            </a:r>
            <a:r>
              <a:rPr lang="en-SE" dirty="0"/>
              <a:t>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7911C-3F11-25B1-9134-367D32F52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865177"/>
            <a:ext cx="10361084" cy="22292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ADC runs at 4x oversampling relative OOK symbol 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Manchester coding used, so no need to estimate the decision threshold DC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selective Filter (CSF) selected to match the signal BW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Note:</a:t>
            </a:r>
            <a:r>
              <a:rPr lang="en-GB" dirty="0"/>
              <a:t> </a:t>
            </a:r>
            <a:r>
              <a:rPr lang="en-GB" i="1" dirty="0"/>
              <a:t>Some of the simulation results are obtained with an ADC running at 20 MHz and a digital envelope detector. This does not impact the performance notably</a:t>
            </a:r>
            <a:endParaRPr lang="en-SE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2D9DF0-3746-F1C2-0A32-F09E2FC116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D1BAA-EE86-4013-FFD2-A1A9973919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ED3DAF-7DB0-3E31-A8B4-1AE4ADF217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2024</a:t>
            </a:r>
            <a:endParaRPr lang="en-GB"/>
          </a:p>
        </p:txBody>
      </p:sp>
      <p:sp>
        <p:nvSpPr>
          <p:cNvPr id="7" name="Isosceles Triangle 13">
            <a:extLst>
              <a:ext uri="{FF2B5EF4-FFF2-40B4-BE49-F238E27FC236}">
                <a16:creationId xmlns:a16="http://schemas.microsoft.com/office/drawing/2014/main" id="{44B4CB78-2F84-4E60-90DD-C237294873A4}"/>
              </a:ext>
            </a:extLst>
          </p:cNvPr>
          <p:cNvSpPr/>
          <p:nvPr/>
        </p:nvSpPr>
        <p:spPr bwMode="auto">
          <a:xfrm rot="5400000">
            <a:off x="5901846" y="1884412"/>
            <a:ext cx="504056" cy="504056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22EF721-83DD-61F4-B506-FCE05D36C099}"/>
              </a:ext>
            </a:extLst>
          </p:cNvPr>
          <p:cNvCxnSpPr>
            <a:cxnSpLocks/>
          </p:cNvCxnSpPr>
          <p:nvPr/>
        </p:nvCxnSpPr>
        <p:spPr bwMode="auto">
          <a:xfrm>
            <a:off x="6405902" y="1884412"/>
            <a:ext cx="0" cy="504056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9E92D4E5-8DFA-2D4F-3F02-C610B9C991B7}"/>
              </a:ext>
            </a:extLst>
          </p:cNvPr>
          <p:cNvSpPr/>
          <p:nvPr/>
        </p:nvSpPr>
        <p:spPr bwMode="auto">
          <a:xfrm>
            <a:off x="6997699" y="1843982"/>
            <a:ext cx="576064" cy="5760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CE7396-CC39-D5A9-3367-8FF11A5DE0DE}"/>
              </a:ext>
            </a:extLst>
          </p:cNvPr>
          <p:cNvSpPr txBox="1"/>
          <p:nvPr/>
        </p:nvSpPr>
        <p:spPr>
          <a:xfrm>
            <a:off x="6977795" y="1962739"/>
            <a:ext cx="6158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>
                <a:solidFill>
                  <a:schemeClr val="tx1"/>
                </a:solidFill>
              </a:rPr>
              <a:t>ADC</a:t>
            </a:r>
            <a:endParaRPr lang="en-US" sz="160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E630CA2-1A46-1E3D-AD4B-56095D5694E8}"/>
              </a:ext>
            </a:extLst>
          </p:cNvPr>
          <p:cNvCxnSpPr>
            <a:cxnSpLocks/>
          </p:cNvCxnSpPr>
          <p:nvPr/>
        </p:nvCxnSpPr>
        <p:spPr bwMode="auto">
          <a:xfrm>
            <a:off x="5049185" y="2150479"/>
            <a:ext cx="852667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8B2645C-146A-2DF6-E0DA-BC3B8E9D644B}"/>
              </a:ext>
            </a:extLst>
          </p:cNvPr>
          <p:cNvCxnSpPr>
            <a:cxnSpLocks/>
          </p:cNvCxnSpPr>
          <p:nvPr/>
        </p:nvCxnSpPr>
        <p:spPr bwMode="auto">
          <a:xfrm>
            <a:off x="6405902" y="2150479"/>
            <a:ext cx="576064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2D029A6-6CB8-3FA8-B7C8-392E56AB7598}"/>
              </a:ext>
            </a:extLst>
          </p:cNvPr>
          <p:cNvSpPr txBox="1"/>
          <p:nvPr/>
        </p:nvSpPr>
        <p:spPr>
          <a:xfrm>
            <a:off x="5837450" y="2024292"/>
            <a:ext cx="5741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err="1">
                <a:solidFill>
                  <a:schemeClr val="tx1"/>
                </a:solidFill>
              </a:rPr>
              <a:t>Env</a:t>
            </a:r>
            <a:r>
              <a:rPr lang="sv-SE" sz="800">
                <a:solidFill>
                  <a:schemeClr val="tx1"/>
                </a:solidFill>
              </a:rPr>
              <a:t>. Det.</a:t>
            </a:r>
            <a:endParaRPr lang="en-US" sz="800">
              <a:solidFill>
                <a:schemeClr val="tx1"/>
              </a:solidFill>
            </a:endParaRPr>
          </a:p>
        </p:txBody>
      </p:sp>
      <p:pic>
        <p:nvPicPr>
          <p:cNvPr id="15" name="Picture 5">
            <a:extLst>
              <a:ext uri="{FF2B5EF4-FFF2-40B4-BE49-F238E27FC236}">
                <a16:creationId xmlns:a16="http://schemas.microsoft.com/office/drawing/2014/main" id="{5A951CD5-C753-18E4-0D42-4980629A40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276" y="2985621"/>
            <a:ext cx="658651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6">
            <a:extLst>
              <a:ext uri="{FF2B5EF4-FFF2-40B4-BE49-F238E27FC236}">
                <a16:creationId xmlns:a16="http://schemas.microsoft.com/office/drawing/2014/main" id="{5DEC9799-954A-86F9-FDF9-3872D98856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276" y="2985621"/>
            <a:ext cx="658651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7">
            <a:extLst>
              <a:ext uri="{FF2B5EF4-FFF2-40B4-BE49-F238E27FC236}">
                <a16:creationId xmlns:a16="http://schemas.microsoft.com/office/drawing/2014/main" id="{3D27FAAC-3812-D720-F66E-EA88D5665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6045" y="3004178"/>
            <a:ext cx="581163" cy="353407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18" name="Picture 8">
            <a:extLst>
              <a:ext uri="{FF2B5EF4-FFF2-40B4-BE49-F238E27FC236}">
                <a16:creationId xmlns:a16="http://schemas.microsoft.com/office/drawing/2014/main" id="{ADEF6910-4429-86CA-4190-D89B341AE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198" y="2999954"/>
            <a:ext cx="642756" cy="42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9">
            <a:extLst>
              <a:ext uri="{FF2B5EF4-FFF2-40B4-BE49-F238E27FC236}">
                <a16:creationId xmlns:a16="http://schemas.microsoft.com/office/drawing/2014/main" id="{FDCAEB0D-B4DC-3B6E-0DF5-6F9E76E221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198" y="2999954"/>
            <a:ext cx="642756" cy="42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1C7BDC79-338E-3CFE-650C-A152969A1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279" y="3060684"/>
            <a:ext cx="12343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54">
              <a:buClrTx/>
              <a:buSzTx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| </a:t>
            </a:r>
            <a:endParaRPr lang="en-US" altLang="en-US" sz="1051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EA338D1-CF90-B74D-B07A-D95039C4B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1288" y="3060684"/>
            <a:ext cx="849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54">
              <a:buClrTx/>
              <a:buSzTx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endParaRPr lang="en-US" altLang="en-US" sz="1051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744D9BD-56CC-9B94-191F-010B82479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6593" y="3060684"/>
            <a:ext cx="833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54">
              <a:buClrTx/>
              <a:buSzTx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|</a:t>
            </a:r>
            <a:endParaRPr lang="en-US" altLang="en-US" sz="1051"/>
          </a:p>
        </p:txBody>
      </p:sp>
      <p:sp>
        <p:nvSpPr>
          <p:cNvPr id="23" name="Line 13">
            <a:extLst>
              <a:ext uri="{FF2B5EF4-FFF2-40B4-BE49-F238E27FC236}">
                <a16:creationId xmlns:a16="http://schemas.microsoft.com/office/drawing/2014/main" id="{2CCEE2BD-25FC-C75C-DC1F-F0EC7CFB7A3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6885" y="3189731"/>
            <a:ext cx="234452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24" name="Freeform 14">
            <a:extLst>
              <a:ext uri="{FF2B5EF4-FFF2-40B4-BE49-F238E27FC236}">
                <a16:creationId xmlns:a16="http://schemas.microsoft.com/office/drawing/2014/main" id="{8B5CB52C-CBFD-3D36-C9A6-E9A1C3A2912F}"/>
              </a:ext>
            </a:extLst>
          </p:cNvPr>
          <p:cNvSpPr>
            <a:spLocks/>
          </p:cNvSpPr>
          <p:nvPr/>
        </p:nvSpPr>
        <p:spPr bwMode="auto">
          <a:xfrm>
            <a:off x="5374388" y="3167808"/>
            <a:ext cx="51659" cy="43859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25" name="Picture 15">
            <a:extLst>
              <a:ext uri="{FF2B5EF4-FFF2-40B4-BE49-F238E27FC236}">
                <a16:creationId xmlns:a16="http://schemas.microsoft.com/office/drawing/2014/main" id="{0920D5E7-6629-FEB7-05C6-E257C22E2D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716" y="2985621"/>
            <a:ext cx="466917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6">
            <a:extLst>
              <a:ext uri="{FF2B5EF4-FFF2-40B4-BE49-F238E27FC236}">
                <a16:creationId xmlns:a16="http://schemas.microsoft.com/office/drawing/2014/main" id="{7464CE1E-D246-2729-B7A7-648F75FBE4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717" y="2985621"/>
            <a:ext cx="465923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17">
            <a:extLst>
              <a:ext uri="{FF2B5EF4-FFF2-40B4-BE49-F238E27FC236}">
                <a16:creationId xmlns:a16="http://schemas.microsoft.com/office/drawing/2014/main" id="{6D0997BC-6E3D-EE72-53B0-22EBBE677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6507" y="3004178"/>
            <a:ext cx="389429" cy="353407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28" name="Picture 18">
            <a:extLst>
              <a:ext uri="{FF2B5EF4-FFF2-40B4-BE49-F238E27FC236}">
                <a16:creationId xmlns:a16="http://schemas.microsoft.com/office/drawing/2014/main" id="{9E70F9D1-ACAE-08DA-328D-4A8CE75C06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454" y="3065750"/>
            <a:ext cx="383468" cy="275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9">
            <a:extLst>
              <a:ext uri="{FF2B5EF4-FFF2-40B4-BE49-F238E27FC236}">
                <a16:creationId xmlns:a16="http://schemas.microsoft.com/office/drawing/2014/main" id="{E8BC869F-3CC3-5518-4AE1-52C57D6414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454" y="3064909"/>
            <a:ext cx="383468" cy="275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ectangle 20">
            <a:extLst>
              <a:ext uri="{FF2B5EF4-FFF2-40B4-BE49-F238E27FC236}">
                <a16:creationId xmlns:a16="http://schemas.microsoft.com/office/drawing/2014/main" id="{C538F228-EC63-4989-2F59-5A7359FA9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1806" y="3109610"/>
            <a:ext cx="187552" cy="161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54">
              <a:buClrTx/>
              <a:buSzTx/>
            </a:pPr>
            <a:r>
              <a:rPr lang="en-US" altLang="en-US" sz="1051">
                <a:solidFill>
                  <a:srgbClr val="000000"/>
                </a:solidFill>
                <a:latin typeface="Calibri" panose="020F0502020204030204" pitchFamily="34" charset="0"/>
              </a:rPr>
              <a:t>LPF</a:t>
            </a:r>
            <a:endParaRPr lang="en-US" altLang="en-US" sz="1051"/>
          </a:p>
        </p:txBody>
      </p:sp>
      <p:sp>
        <p:nvSpPr>
          <p:cNvPr id="31" name="Line 21">
            <a:extLst>
              <a:ext uri="{FF2B5EF4-FFF2-40B4-BE49-F238E27FC236}">
                <a16:creationId xmlns:a16="http://schemas.microsoft.com/office/drawing/2014/main" id="{FBF905E4-884C-D85F-E542-9F0A721290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2174" y="3189731"/>
            <a:ext cx="359627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32" name="Freeform 22">
            <a:extLst>
              <a:ext uri="{FF2B5EF4-FFF2-40B4-BE49-F238E27FC236}">
                <a16:creationId xmlns:a16="http://schemas.microsoft.com/office/drawing/2014/main" id="{5069114F-15EC-121B-13BF-96A34FE3EC56}"/>
              </a:ext>
            </a:extLst>
          </p:cNvPr>
          <p:cNvSpPr>
            <a:spLocks/>
          </p:cNvSpPr>
          <p:nvPr/>
        </p:nvSpPr>
        <p:spPr bwMode="auto">
          <a:xfrm>
            <a:off x="6364848" y="3167808"/>
            <a:ext cx="51659" cy="43859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33" name="Line 29">
            <a:extLst>
              <a:ext uri="{FF2B5EF4-FFF2-40B4-BE49-F238E27FC236}">
                <a16:creationId xmlns:a16="http://schemas.microsoft.com/office/drawing/2014/main" id="{4777549C-8314-F0C2-2B4D-447B1FCC4C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5930" y="3189731"/>
            <a:ext cx="358632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34" name="Picture 49">
            <a:extLst>
              <a:ext uri="{FF2B5EF4-FFF2-40B4-BE49-F238E27FC236}">
                <a16:creationId xmlns:a16="http://schemas.microsoft.com/office/drawing/2014/main" id="{90A97C82-528C-8F11-1443-33D104CB7E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1069" y="2869221"/>
            <a:ext cx="1706731" cy="64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50">
            <a:extLst>
              <a:ext uri="{FF2B5EF4-FFF2-40B4-BE49-F238E27FC236}">
                <a16:creationId xmlns:a16="http://schemas.microsoft.com/office/drawing/2014/main" id="{E4B43B88-FC60-1BB3-918B-62B87B4432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1069" y="2869221"/>
            <a:ext cx="1706731" cy="64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Freeform 51">
            <a:extLst>
              <a:ext uri="{FF2B5EF4-FFF2-40B4-BE49-F238E27FC236}">
                <a16:creationId xmlns:a16="http://schemas.microsoft.com/office/drawing/2014/main" id="{2E71281B-5509-5654-AC9C-FC10AD378F8B}"/>
              </a:ext>
            </a:extLst>
          </p:cNvPr>
          <p:cNvSpPr>
            <a:spLocks noEditPoints="1"/>
          </p:cNvSpPr>
          <p:nvPr/>
        </p:nvSpPr>
        <p:spPr bwMode="auto">
          <a:xfrm>
            <a:off x="5299879" y="2883563"/>
            <a:ext cx="1637191" cy="581983"/>
          </a:xfrm>
          <a:custGeom>
            <a:avLst/>
            <a:gdLst>
              <a:gd name="T0" fmla="*/ 145 w 1648"/>
              <a:gd name="T1" fmla="*/ 690 h 690"/>
              <a:gd name="T2" fmla="*/ 256 w 1648"/>
              <a:gd name="T3" fmla="*/ 681 h 690"/>
              <a:gd name="T4" fmla="*/ 366 w 1648"/>
              <a:gd name="T5" fmla="*/ 681 h 690"/>
              <a:gd name="T6" fmla="*/ 477 w 1648"/>
              <a:gd name="T7" fmla="*/ 681 h 690"/>
              <a:gd name="T8" fmla="*/ 587 w 1648"/>
              <a:gd name="T9" fmla="*/ 681 h 690"/>
              <a:gd name="T10" fmla="*/ 697 w 1648"/>
              <a:gd name="T11" fmla="*/ 681 h 690"/>
              <a:gd name="T12" fmla="*/ 808 w 1648"/>
              <a:gd name="T13" fmla="*/ 681 h 690"/>
              <a:gd name="T14" fmla="*/ 918 w 1648"/>
              <a:gd name="T15" fmla="*/ 681 h 690"/>
              <a:gd name="T16" fmla="*/ 1029 w 1648"/>
              <a:gd name="T17" fmla="*/ 681 h 690"/>
              <a:gd name="T18" fmla="*/ 1139 w 1648"/>
              <a:gd name="T19" fmla="*/ 681 h 690"/>
              <a:gd name="T20" fmla="*/ 1250 w 1648"/>
              <a:gd name="T21" fmla="*/ 681 h 690"/>
              <a:gd name="T22" fmla="*/ 1360 w 1648"/>
              <a:gd name="T23" fmla="*/ 681 h 690"/>
              <a:gd name="T24" fmla="*/ 1471 w 1648"/>
              <a:gd name="T25" fmla="*/ 681 h 690"/>
              <a:gd name="T26" fmla="*/ 1560 w 1648"/>
              <a:gd name="T27" fmla="*/ 681 h 690"/>
              <a:gd name="T28" fmla="*/ 1582 w 1648"/>
              <a:gd name="T29" fmla="*/ 687 h 690"/>
              <a:gd name="T30" fmla="*/ 1610 w 1648"/>
              <a:gd name="T31" fmla="*/ 662 h 690"/>
              <a:gd name="T32" fmla="*/ 1633 w 1648"/>
              <a:gd name="T33" fmla="*/ 632 h 690"/>
              <a:gd name="T34" fmla="*/ 1639 w 1648"/>
              <a:gd name="T35" fmla="*/ 602 h 690"/>
              <a:gd name="T36" fmla="*/ 1642 w 1648"/>
              <a:gd name="T37" fmla="*/ 636 h 690"/>
              <a:gd name="T38" fmla="*/ 1639 w 1648"/>
              <a:gd name="T39" fmla="*/ 565 h 690"/>
              <a:gd name="T40" fmla="*/ 1639 w 1648"/>
              <a:gd name="T41" fmla="*/ 454 h 690"/>
              <a:gd name="T42" fmla="*/ 1639 w 1648"/>
              <a:gd name="T43" fmla="*/ 343 h 690"/>
              <a:gd name="T44" fmla="*/ 1639 w 1648"/>
              <a:gd name="T45" fmla="*/ 232 h 690"/>
              <a:gd name="T46" fmla="*/ 1639 w 1648"/>
              <a:gd name="T47" fmla="*/ 121 h 690"/>
              <a:gd name="T48" fmla="*/ 1633 w 1648"/>
              <a:gd name="T49" fmla="*/ 57 h 690"/>
              <a:gd name="T50" fmla="*/ 1647 w 1648"/>
              <a:gd name="T51" fmla="*/ 71 h 690"/>
              <a:gd name="T52" fmla="*/ 1604 w 1648"/>
              <a:gd name="T53" fmla="*/ 23 h 690"/>
              <a:gd name="T54" fmla="*/ 1577 w 1648"/>
              <a:gd name="T55" fmla="*/ 11 h 690"/>
              <a:gd name="T56" fmla="*/ 1560 w 1648"/>
              <a:gd name="T57" fmla="*/ 0 h 690"/>
              <a:gd name="T58" fmla="*/ 1607 w 1648"/>
              <a:gd name="T59" fmla="*/ 25 h 690"/>
              <a:gd name="T60" fmla="*/ 1503 w 1648"/>
              <a:gd name="T61" fmla="*/ 9 h 690"/>
              <a:gd name="T62" fmla="*/ 1392 w 1648"/>
              <a:gd name="T63" fmla="*/ 9 h 690"/>
              <a:gd name="T64" fmla="*/ 1282 w 1648"/>
              <a:gd name="T65" fmla="*/ 9 h 690"/>
              <a:gd name="T66" fmla="*/ 1171 w 1648"/>
              <a:gd name="T67" fmla="*/ 9 h 690"/>
              <a:gd name="T68" fmla="*/ 1061 w 1648"/>
              <a:gd name="T69" fmla="*/ 9 h 690"/>
              <a:gd name="T70" fmla="*/ 950 w 1648"/>
              <a:gd name="T71" fmla="*/ 9 h 690"/>
              <a:gd name="T72" fmla="*/ 840 w 1648"/>
              <a:gd name="T73" fmla="*/ 9 h 690"/>
              <a:gd name="T74" fmla="*/ 730 w 1648"/>
              <a:gd name="T75" fmla="*/ 9 h 690"/>
              <a:gd name="T76" fmla="*/ 619 w 1648"/>
              <a:gd name="T77" fmla="*/ 9 h 690"/>
              <a:gd name="T78" fmla="*/ 509 w 1648"/>
              <a:gd name="T79" fmla="*/ 9 h 690"/>
              <a:gd name="T80" fmla="*/ 398 w 1648"/>
              <a:gd name="T81" fmla="*/ 9 h 690"/>
              <a:gd name="T82" fmla="*/ 288 w 1648"/>
              <a:gd name="T83" fmla="*/ 9 h 690"/>
              <a:gd name="T84" fmla="*/ 177 w 1648"/>
              <a:gd name="T85" fmla="*/ 9 h 690"/>
              <a:gd name="T86" fmla="*/ 45 w 1648"/>
              <a:gd name="T87" fmla="*/ 23 h 690"/>
              <a:gd name="T88" fmla="*/ 17 w 1648"/>
              <a:gd name="T89" fmla="*/ 56 h 690"/>
              <a:gd name="T90" fmla="*/ 54 w 1648"/>
              <a:gd name="T91" fmla="*/ 7 h 690"/>
              <a:gd name="T92" fmla="*/ 0 w 1648"/>
              <a:gd name="T93" fmla="*/ 164 h 690"/>
              <a:gd name="T94" fmla="*/ 0 w 1648"/>
              <a:gd name="T95" fmla="*/ 274 h 690"/>
              <a:gd name="T96" fmla="*/ 0 w 1648"/>
              <a:gd name="T97" fmla="*/ 385 h 690"/>
              <a:gd name="T98" fmla="*/ 0 w 1648"/>
              <a:gd name="T99" fmla="*/ 496 h 690"/>
              <a:gd name="T100" fmla="*/ 9 w 1648"/>
              <a:gd name="T101" fmla="*/ 601 h 690"/>
              <a:gd name="T102" fmla="*/ 9 w 1648"/>
              <a:gd name="T103" fmla="*/ 533 h 690"/>
              <a:gd name="T104" fmla="*/ 32 w 1648"/>
              <a:gd name="T105" fmla="*/ 657 h 690"/>
              <a:gd name="T106" fmla="*/ 73 w 1648"/>
              <a:gd name="T107" fmla="*/ 680 h 690"/>
              <a:gd name="T108" fmla="*/ 15 w 1648"/>
              <a:gd name="T109" fmla="*/ 651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648" h="690">
                <a:moveTo>
                  <a:pt x="72" y="679"/>
                </a:moveTo>
                <a:lnTo>
                  <a:pt x="89" y="681"/>
                </a:lnTo>
                <a:lnTo>
                  <a:pt x="88" y="681"/>
                </a:lnTo>
                <a:lnTo>
                  <a:pt x="145" y="681"/>
                </a:lnTo>
                <a:lnTo>
                  <a:pt x="145" y="690"/>
                </a:lnTo>
                <a:lnTo>
                  <a:pt x="88" y="690"/>
                </a:lnTo>
                <a:lnTo>
                  <a:pt x="71" y="689"/>
                </a:lnTo>
                <a:lnTo>
                  <a:pt x="72" y="679"/>
                </a:lnTo>
                <a:close/>
                <a:moveTo>
                  <a:pt x="182" y="681"/>
                </a:moveTo>
                <a:lnTo>
                  <a:pt x="256" y="681"/>
                </a:lnTo>
                <a:lnTo>
                  <a:pt x="256" y="690"/>
                </a:lnTo>
                <a:lnTo>
                  <a:pt x="182" y="690"/>
                </a:lnTo>
                <a:lnTo>
                  <a:pt x="182" y="681"/>
                </a:lnTo>
                <a:close/>
                <a:moveTo>
                  <a:pt x="292" y="681"/>
                </a:moveTo>
                <a:lnTo>
                  <a:pt x="366" y="681"/>
                </a:lnTo>
                <a:lnTo>
                  <a:pt x="366" y="690"/>
                </a:lnTo>
                <a:lnTo>
                  <a:pt x="292" y="690"/>
                </a:lnTo>
                <a:lnTo>
                  <a:pt x="292" y="681"/>
                </a:lnTo>
                <a:close/>
                <a:moveTo>
                  <a:pt x="403" y="681"/>
                </a:moveTo>
                <a:lnTo>
                  <a:pt x="477" y="681"/>
                </a:lnTo>
                <a:lnTo>
                  <a:pt x="477" y="690"/>
                </a:lnTo>
                <a:lnTo>
                  <a:pt x="403" y="690"/>
                </a:lnTo>
                <a:lnTo>
                  <a:pt x="403" y="681"/>
                </a:lnTo>
                <a:close/>
                <a:moveTo>
                  <a:pt x="513" y="681"/>
                </a:moveTo>
                <a:lnTo>
                  <a:pt x="587" y="681"/>
                </a:lnTo>
                <a:lnTo>
                  <a:pt x="587" y="690"/>
                </a:lnTo>
                <a:lnTo>
                  <a:pt x="513" y="690"/>
                </a:lnTo>
                <a:lnTo>
                  <a:pt x="513" y="681"/>
                </a:lnTo>
                <a:close/>
                <a:moveTo>
                  <a:pt x="624" y="681"/>
                </a:moveTo>
                <a:lnTo>
                  <a:pt x="697" y="681"/>
                </a:lnTo>
                <a:lnTo>
                  <a:pt x="697" y="690"/>
                </a:lnTo>
                <a:lnTo>
                  <a:pt x="624" y="690"/>
                </a:lnTo>
                <a:lnTo>
                  <a:pt x="624" y="681"/>
                </a:lnTo>
                <a:close/>
                <a:moveTo>
                  <a:pt x="734" y="681"/>
                </a:moveTo>
                <a:lnTo>
                  <a:pt x="808" y="681"/>
                </a:lnTo>
                <a:lnTo>
                  <a:pt x="808" y="690"/>
                </a:lnTo>
                <a:lnTo>
                  <a:pt x="734" y="690"/>
                </a:lnTo>
                <a:lnTo>
                  <a:pt x="734" y="681"/>
                </a:lnTo>
                <a:close/>
                <a:moveTo>
                  <a:pt x="845" y="681"/>
                </a:moveTo>
                <a:lnTo>
                  <a:pt x="918" y="681"/>
                </a:lnTo>
                <a:lnTo>
                  <a:pt x="918" y="690"/>
                </a:lnTo>
                <a:lnTo>
                  <a:pt x="845" y="690"/>
                </a:lnTo>
                <a:lnTo>
                  <a:pt x="845" y="681"/>
                </a:lnTo>
                <a:close/>
                <a:moveTo>
                  <a:pt x="955" y="681"/>
                </a:moveTo>
                <a:lnTo>
                  <a:pt x="1029" y="681"/>
                </a:lnTo>
                <a:lnTo>
                  <a:pt x="1029" y="690"/>
                </a:lnTo>
                <a:lnTo>
                  <a:pt x="955" y="690"/>
                </a:lnTo>
                <a:lnTo>
                  <a:pt x="955" y="681"/>
                </a:lnTo>
                <a:close/>
                <a:moveTo>
                  <a:pt x="1065" y="681"/>
                </a:moveTo>
                <a:lnTo>
                  <a:pt x="1139" y="681"/>
                </a:lnTo>
                <a:lnTo>
                  <a:pt x="1139" y="690"/>
                </a:lnTo>
                <a:lnTo>
                  <a:pt x="1065" y="690"/>
                </a:lnTo>
                <a:lnTo>
                  <a:pt x="1065" y="681"/>
                </a:lnTo>
                <a:close/>
                <a:moveTo>
                  <a:pt x="1176" y="681"/>
                </a:moveTo>
                <a:lnTo>
                  <a:pt x="1250" y="681"/>
                </a:lnTo>
                <a:lnTo>
                  <a:pt x="1250" y="690"/>
                </a:lnTo>
                <a:lnTo>
                  <a:pt x="1176" y="690"/>
                </a:lnTo>
                <a:lnTo>
                  <a:pt x="1176" y="681"/>
                </a:lnTo>
                <a:close/>
                <a:moveTo>
                  <a:pt x="1286" y="681"/>
                </a:moveTo>
                <a:lnTo>
                  <a:pt x="1360" y="681"/>
                </a:lnTo>
                <a:lnTo>
                  <a:pt x="1360" y="690"/>
                </a:lnTo>
                <a:lnTo>
                  <a:pt x="1286" y="690"/>
                </a:lnTo>
                <a:lnTo>
                  <a:pt x="1286" y="681"/>
                </a:lnTo>
                <a:close/>
                <a:moveTo>
                  <a:pt x="1397" y="681"/>
                </a:moveTo>
                <a:lnTo>
                  <a:pt x="1471" y="681"/>
                </a:lnTo>
                <a:lnTo>
                  <a:pt x="1471" y="690"/>
                </a:lnTo>
                <a:lnTo>
                  <a:pt x="1397" y="690"/>
                </a:lnTo>
                <a:lnTo>
                  <a:pt x="1397" y="681"/>
                </a:lnTo>
                <a:close/>
                <a:moveTo>
                  <a:pt x="1507" y="681"/>
                </a:moveTo>
                <a:lnTo>
                  <a:pt x="1560" y="681"/>
                </a:lnTo>
                <a:lnTo>
                  <a:pt x="1560" y="681"/>
                </a:lnTo>
                <a:lnTo>
                  <a:pt x="1577" y="679"/>
                </a:lnTo>
                <a:lnTo>
                  <a:pt x="1576" y="680"/>
                </a:lnTo>
                <a:lnTo>
                  <a:pt x="1579" y="679"/>
                </a:lnTo>
                <a:lnTo>
                  <a:pt x="1582" y="687"/>
                </a:lnTo>
                <a:lnTo>
                  <a:pt x="1578" y="689"/>
                </a:lnTo>
                <a:lnTo>
                  <a:pt x="1560" y="690"/>
                </a:lnTo>
                <a:lnTo>
                  <a:pt x="1507" y="690"/>
                </a:lnTo>
                <a:lnTo>
                  <a:pt x="1507" y="681"/>
                </a:lnTo>
                <a:close/>
                <a:moveTo>
                  <a:pt x="1610" y="662"/>
                </a:moveTo>
                <a:lnTo>
                  <a:pt x="1616" y="657"/>
                </a:lnTo>
                <a:lnTo>
                  <a:pt x="1616" y="658"/>
                </a:lnTo>
                <a:lnTo>
                  <a:pt x="1626" y="646"/>
                </a:lnTo>
                <a:lnTo>
                  <a:pt x="1625" y="646"/>
                </a:lnTo>
                <a:lnTo>
                  <a:pt x="1633" y="632"/>
                </a:lnTo>
                <a:lnTo>
                  <a:pt x="1633" y="633"/>
                </a:lnTo>
                <a:lnTo>
                  <a:pt x="1638" y="618"/>
                </a:lnTo>
                <a:lnTo>
                  <a:pt x="1637" y="618"/>
                </a:lnTo>
                <a:lnTo>
                  <a:pt x="1639" y="601"/>
                </a:lnTo>
                <a:lnTo>
                  <a:pt x="1639" y="602"/>
                </a:lnTo>
                <a:lnTo>
                  <a:pt x="1639" y="602"/>
                </a:lnTo>
                <a:lnTo>
                  <a:pt x="1648" y="602"/>
                </a:lnTo>
                <a:lnTo>
                  <a:pt x="1648" y="602"/>
                </a:lnTo>
                <a:lnTo>
                  <a:pt x="1647" y="620"/>
                </a:lnTo>
                <a:lnTo>
                  <a:pt x="1642" y="636"/>
                </a:lnTo>
                <a:lnTo>
                  <a:pt x="1633" y="651"/>
                </a:lnTo>
                <a:lnTo>
                  <a:pt x="1623" y="664"/>
                </a:lnTo>
                <a:lnTo>
                  <a:pt x="1616" y="670"/>
                </a:lnTo>
                <a:lnTo>
                  <a:pt x="1610" y="662"/>
                </a:lnTo>
                <a:close/>
                <a:moveTo>
                  <a:pt x="1639" y="565"/>
                </a:moveTo>
                <a:lnTo>
                  <a:pt x="1639" y="491"/>
                </a:lnTo>
                <a:lnTo>
                  <a:pt x="1648" y="491"/>
                </a:lnTo>
                <a:lnTo>
                  <a:pt x="1648" y="565"/>
                </a:lnTo>
                <a:lnTo>
                  <a:pt x="1639" y="565"/>
                </a:lnTo>
                <a:close/>
                <a:moveTo>
                  <a:pt x="1639" y="454"/>
                </a:moveTo>
                <a:lnTo>
                  <a:pt x="1639" y="380"/>
                </a:lnTo>
                <a:lnTo>
                  <a:pt x="1648" y="380"/>
                </a:lnTo>
                <a:lnTo>
                  <a:pt x="1648" y="454"/>
                </a:lnTo>
                <a:lnTo>
                  <a:pt x="1639" y="454"/>
                </a:lnTo>
                <a:close/>
                <a:moveTo>
                  <a:pt x="1639" y="343"/>
                </a:moveTo>
                <a:lnTo>
                  <a:pt x="1639" y="269"/>
                </a:lnTo>
                <a:lnTo>
                  <a:pt x="1648" y="269"/>
                </a:lnTo>
                <a:lnTo>
                  <a:pt x="1648" y="343"/>
                </a:lnTo>
                <a:lnTo>
                  <a:pt x="1639" y="343"/>
                </a:lnTo>
                <a:close/>
                <a:moveTo>
                  <a:pt x="1639" y="232"/>
                </a:moveTo>
                <a:lnTo>
                  <a:pt x="1639" y="158"/>
                </a:lnTo>
                <a:lnTo>
                  <a:pt x="1648" y="158"/>
                </a:lnTo>
                <a:lnTo>
                  <a:pt x="1648" y="232"/>
                </a:lnTo>
                <a:lnTo>
                  <a:pt x="1639" y="232"/>
                </a:lnTo>
                <a:close/>
                <a:moveTo>
                  <a:pt x="1639" y="121"/>
                </a:moveTo>
                <a:lnTo>
                  <a:pt x="1639" y="88"/>
                </a:lnTo>
                <a:lnTo>
                  <a:pt x="1639" y="89"/>
                </a:lnTo>
                <a:lnTo>
                  <a:pt x="1637" y="72"/>
                </a:lnTo>
                <a:lnTo>
                  <a:pt x="1638" y="73"/>
                </a:lnTo>
                <a:lnTo>
                  <a:pt x="1633" y="57"/>
                </a:lnTo>
                <a:lnTo>
                  <a:pt x="1633" y="58"/>
                </a:lnTo>
                <a:lnTo>
                  <a:pt x="1629" y="51"/>
                </a:lnTo>
                <a:lnTo>
                  <a:pt x="1637" y="47"/>
                </a:lnTo>
                <a:lnTo>
                  <a:pt x="1642" y="54"/>
                </a:lnTo>
                <a:lnTo>
                  <a:pt x="1647" y="71"/>
                </a:lnTo>
                <a:lnTo>
                  <a:pt x="1648" y="88"/>
                </a:lnTo>
                <a:lnTo>
                  <a:pt x="1648" y="121"/>
                </a:lnTo>
                <a:lnTo>
                  <a:pt x="1639" y="121"/>
                </a:lnTo>
                <a:close/>
                <a:moveTo>
                  <a:pt x="1607" y="25"/>
                </a:moveTo>
                <a:lnTo>
                  <a:pt x="1604" y="23"/>
                </a:lnTo>
                <a:lnTo>
                  <a:pt x="1605" y="23"/>
                </a:lnTo>
                <a:lnTo>
                  <a:pt x="1590" y="15"/>
                </a:lnTo>
                <a:lnTo>
                  <a:pt x="1592" y="16"/>
                </a:lnTo>
                <a:lnTo>
                  <a:pt x="1576" y="11"/>
                </a:lnTo>
                <a:lnTo>
                  <a:pt x="1577" y="11"/>
                </a:lnTo>
                <a:lnTo>
                  <a:pt x="1560" y="9"/>
                </a:lnTo>
                <a:lnTo>
                  <a:pt x="1560" y="9"/>
                </a:lnTo>
                <a:lnTo>
                  <a:pt x="1540" y="9"/>
                </a:lnTo>
                <a:lnTo>
                  <a:pt x="1540" y="0"/>
                </a:lnTo>
                <a:lnTo>
                  <a:pt x="1560" y="0"/>
                </a:lnTo>
                <a:lnTo>
                  <a:pt x="1578" y="2"/>
                </a:lnTo>
                <a:lnTo>
                  <a:pt x="1595" y="7"/>
                </a:lnTo>
                <a:lnTo>
                  <a:pt x="1609" y="15"/>
                </a:lnTo>
                <a:lnTo>
                  <a:pt x="1613" y="18"/>
                </a:lnTo>
                <a:lnTo>
                  <a:pt x="1607" y="25"/>
                </a:lnTo>
                <a:close/>
                <a:moveTo>
                  <a:pt x="1503" y="9"/>
                </a:moveTo>
                <a:lnTo>
                  <a:pt x="1429" y="9"/>
                </a:lnTo>
                <a:lnTo>
                  <a:pt x="1429" y="0"/>
                </a:lnTo>
                <a:lnTo>
                  <a:pt x="1503" y="0"/>
                </a:lnTo>
                <a:lnTo>
                  <a:pt x="1503" y="9"/>
                </a:lnTo>
                <a:close/>
                <a:moveTo>
                  <a:pt x="1392" y="9"/>
                </a:moveTo>
                <a:lnTo>
                  <a:pt x="1319" y="9"/>
                </a:lnTo>
                <a:lnTo>
                  <a:pt x="1319" y="0"/>
                </a:lnTo>
                <a:lnTo>
                  <a:pt x="1392" y="0"/>
                </a:lnTo>
                <a:lnTo>
                  <a:pt x="1392" y="9"/>
                </a:lnTo>
                <a:close/>
                <a:moveTo>
                  <a:pt x="1282" y="9"/>
                </a:moveTo>
                <a:lnTo>
                  <a:pt x="1208" y="9"/>
                </a:lnTo>
                <a:lnTo>
                  <a:pt x="1208" y="0"/>
                </a:lnTo>
                <a:lnTo>
                  <a:pt x="1282" y="0"/>
                </a:lnTo>
                <a:lnTo>
                  <a:pt x="1282" y="9"/>
                </a:lnTo>
                <a:close/>
                <a:moveTo>
                  <a:pt x="1171" y="9"/>
                </a:moveTo>
                <a:lnTo>
                  <a:pt x="1098" y="9"/>
                </a:lnTo>
                <a:lnTo>
                  <a:pt x="1098" y="0"/>
                </a:lnTo>
                <a:lnTo>
                  <a:pt x="1171" y="0"/>
                </a:lnTo>
                <a:lnTo>
                  <a:pt x="1171" y="9"/>
                </a:lnTo>
                <a:close/>
                <a:moveTo>
                  <a:pt x="1061" y="9"/>
                </a:moveTo>
                <a:lnTo>
                  <a:pt x="987" y="9"/>
                </a:lnTo>
                <a:lnTo>
                  <a:pt x="987" y="0"/>
                </a:lnTo>
                <a:lnTo>
                  <a:pt x="1061" y="0"/>
                </a:lnTo>
                <a:lnTo>
                  <a:pt x="1061" y="9"/>
                </a:lnTo>
                <a:close/>
                <a:moveTo>
                  <a:pt x="950" y="9"/>
                </a:moveTo>
                <a:lnTo>
                  <a:pt x="877" y="9"/>
                </a:lnTo>
                <a:lnTo>
                  <a:pt x="877" y="0"/>
                </a:lnTo>
                <a:lnTo>
                  <a:pt x="950" y="0"/>
                </a:lnTo>
                <a:lnTo>
                  <a:pt x="950" y="9"/>
                </a:lnTo>
                <a:close/>
                <a:moveTo>
                  <a:pt x="840" y="9"/>
                </a:moveTo>
                <a:lnTo>
                  <a:pt x="767" y="9"/>
                </a:lnTo>
                <a:lnTo>
                  <a:pt x="767" y="0"/>
                </a:lnTo>
                <a:lnTo>
                  <a:pt x="840" y="0"/>
                </a:lnTo>
                <a:lnTo>
                  <a:pt x="840" y="9"/>
                </a:lnTo>
                <a:close/>
                <a:moveTo>
                  <a:pt x="730" y="9"/>
                </a:moveTo>
                <a:lnTo>
                  <a:pt x="656" y="9"/>
                </a:lnTo>
                <a:lnTo>
                  <a:pt x="656" y="0"/>
                </a:lnTo>
                <a:lnTo>
                  <a:pt x="730" y="0"/>
                </a:lnTo>
                <a:lnTo>
                  <a:pt x="730" y="9"/>
                </a:lnTo>
                <a:close/>
                <a:moveTo>
                  <a:pt x="619" y="9"/>
                </a:moveTo>
                <a:lnTo>
                  <a:pt x="546" y="9"/>
                </a:lnTo>
                <a:lnTo>
                  <a:pt x="546" y="0"/>
                </a:lnTo>
                <a:lnTo>
                  <a:pt x="619" y="0"/>
                </a:lnTo>
                <a:lnTo>
                  <a:pt x="619" y="9"/>
                </a:lnTo>
                <a:close/>
                <a:moveTo>
                  <a:pt x="509" y="9"/>
                </a:moveTo>
                <a:lnTo>
                  <a:pt x="435" y="9"/>
                </a:lnTo>
                <a:lnTo>
                  <a:pt x="435" y="0"/>
                </a:lnTo>
                <a:lnTo>
                  <a:pt x="509" y="0"/>
                </a:lnTo>
                <a:lnTo>
                  <a:pt x="509" y="9"/>
                </a:lnTo>
                <a:close/>
                <a:moveTo>
                  <a:pt x="398" y="9"/>
                </a:moveTo>
                <a:lnTo>
                  <a:pt x="325" y="9"/>
                </a:lnTo>
                <a:lnTo>
                  <a:pt x="325" y="0"/>
                </a:lnTo>
                <a:lnTo>
                  <a:pt x="398" y="0"/>
                </a:lnTo>
                <a:lnTo>
                  <a:pt x="398" y="9"/>
                </a:lnTo>
                <a:close/>
                <a:moveTo>
                  <a:pt x="288" y="9"/>
                </a:moveTo>
                <a:lnTo>
                  <a:pt x="214" y="9"/>
                </a:lnTo>
                <a:lnTo>
                  <a:pt x="214" y="0"/>
                </a:lnTo>
                <a:lnTo>
                  <a:pt x="288" y="0"/>
                </a:lnTo>
                <a:lnTo>
                  <a:pt x="288" y="9"/>
                </a:lnTo>
                <a:close/>
                <a:moveTo>
                  <a:pt x="177" y="9"/>
                </a:moveTo>
                <a:lnTo>
                  <a:pt x="104" y="9"/>
                </a:lnTo>
                <a:lnTo>
                  <a:pt x="104" y="0"/>
                </a:lnTo>
                <a:lnTo>
                  <a:pt x="177" y="0"/>
                </a:lnTo>
                <a:lnTo>
                  <a:pt x="177" y="9"/>
                </a:lnTo>
                <a:close/>
                <a:moveTo>
                  <a:pt x="69" y="12"/>
                </a:moveTo>
                <a:lnTo>
                  <a:pt x="57" y="16"/>
                </a:lnTo>
                <a:lnTo>
                  <a:pt x="58" y="15"/>
                </a:lnTo>
                <a:lnTo>
                  <a:pt x="44" y="23"/>
                </a:lnTo>
                <a:lnTo>
                  <a:pt x="45" y="23"/>
                </a:lnTo>
                <a:lnTo>
                  <a:pt x="32" y="33"/>
                </a:lnTo>
                <a:lnTo>
                  <a:pt x="33" y="32"/>
                </a:lnTo>
                <a:lnTo>
                  <a:pt x="23" y="45"/>
                </a:lnTo>
                <a:lnTo>
                  <a:pt x="23" y="44"/>
                </a:lnTo>
                <a:lnTo>
                  <a:pt x="17" y="56"/>
                </a:lnTo>
                <a:lnTo>
                  <a:pt x="8" y="52"/>
                </a:lnTo>
                <a:lnTo>
                  <a:pt x="15" y="39"/>
                </a:lnTo>
                <a:lnTo>
                  <a:pt x="26" y="26"/>
                </a:lnTo>
                <a:lnTo>
                  <a:pt x="39" y="15"/>
                </a:lnTo>
                <a:lnTo>
                  <a:pt x="54" y="7"/>
                </a:lnTo>
                <a:lnTo>
                  <a:pt x="66" y="3"/>
                </a:lnTo>
                <a:lnTo>
                  <a:pt x="69" y="12"/>
                </a:lnTo>
                <a:close/>
                <a:moveTo>
                  <a:pt x="9" y="90"/>
                </a:moveTo>
                <a:lnTo>
                  <a:pt x="9" y="164"/>
                </a:lnTo>
                <a:lnTo>
                  <a:pt x="0" y="164"/>
                </a:lnTo>
                <a:lnTo>
                  <a:pt x="0" y="90"/>
                </a:lnTo>
                <a:lnTo>
                  <a:pt x="9" y="90"/>
                </a:lnTo>
                <a:close/>
                <a:moveTo>
                  <a:pt x="9" y="201"/>
                </a:moveTo>
                <a:lnTo>
                  <a:pt x="9" y="274"/>
                </a:lnTo>
                <a:lnTo>
                  <a:pt x="0" y="274"/>
                </a:lnTo>
                <a:lnTo>
                  <a:pt x="0" y="201"/>
                </a:lnTo>
                <a:lnTo>
                  <a:pt x="9" y="201"/>
                </a:lnTo>
                <a:close/>
                <a:moveTo>
                  <a:pt x="9" y="311"/>
                </a:moveTo>
                <a:lnTo>
                  <a:pt x="9" y="385"/>
                </a:lnTo>
                <a:lnTo>
                  <a:pt x="0" y="385"/>
                </a:lnTo>
                <a:lnTo>
                  <a:pt x="0" y="311"/>
                </a:lnTo>
                <a:lnTo>
                  <a:pt x="9" y="311"/>
                </a:lnTo>
                <a:close/>
                <a:moveTo>
                  <a:pt x="9" y="422"/>
                </a:moveTo>
                <a:lnTo>
                  <a:pt x="9" y="496"/>
                </a:lnTo>
                <a:lnTo>
                  <a:pt x="0" y="496"/>
                </a:lnTo>
                <a:lnTo>
                  <a:pt x="0" y="422"/>
                </a:lnTo>
                <a:lnTo>
                  <a:pt x="9" y="422"/>
                </a:lnTo>
                <a:close/>
                <a:moveTo>
                  <a:pt x="9" y="533"/>
                </a:moveTo>
                <a:lnTo>
                  <a:pt x="9" y="602"/>
                </a:lnTo>
                <a:lnTo>
                  <a:pt x="9" y="601"/>
                </a:lnTo>
                <a:lnTo>
                  <a:pt x="10" y="606"/>
                </a:lnTo>
                <a:lnTo>
                  <a:pt x="1" y="607"/>
                </a:lnTo>
                <a:lnTo>
                  <a:pt x="0" y="602"/>
                </a:lnTo>
                <a:lnTo>
                  <a:pt x="0" y="533"/>
                </a:lnTo>
                <a:lnTo>
                  <a:pt x="9" y="533"/>
                </a:lnTo>
                <a:close/>
                <a:moveTo>
                  <a:pt x="20" y="639"/>
                </a:moveTo>
                <a:lnTo>
                  <a:pt x="23" y="646"/>
                </a:lnTo>
                <a:lnTo>
                  <a:pt x="23" y="646"/>
                </a:lnTo>
                <a:lnTo>
                  <a:pt x="33" y="658"/>
                </a:lnTo>
                <a:lnTo>
                  <a:pt x="32" y="657"/>
                </a:lnTo>
                <a:lnTo>
                  <a:pt x="45" y="668"/>
                </a:lnTo>
                <a:lnTo>
                  <a:pt x="44" y="667"/>
                </a:lnTo>
                <a:lnTo>
                  <a:pt x="58" y="675"/>
                </a:lnTo>
                <a:lnTo>
                  <a:pt x="57" y="675"/>
                </a:lnTo>
                <a:lnTo>
                  <a:pt x="73" y="680"/>
                </a:lnTo>
                <a:lnTo>
                  <a:pt x="70" y="688"/>
                </a:lnTo>
                <a:lnTo>
                  <a:pt x="54" y="683"/>
                </a:lnTo>
                <a:lnTo>
                  <a:pt x="39" y="675"/>
                </a:lnTo>
                <a:lnTo>
                  <a:pt x="26" y="664"/>
                </a:lnTo>
                <a:lnTo>
                  <a:pt x="15" y="651"/>
                </a:lnTo>
                <a:lnTo>
                  <a:pt x="12" y="644"/>
                </a:lnTo>
                <a:lnTo>
                  <a:pt x="20" y="639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242456F-0B13-F708-A12C-E99205B82F3D}"/>
              </a:ext>
            </a:extLst>
          </p:cNvPr>
          <p:cNvCxnSpPr>
            <a:cxnSpLocks/>
            <a:endCxn id="23" idx="0"/>
          </p:cNvCxnSpPr>
          <p:nvPr/>
        </p:nvCxnSpPr>
        <p:spPr bwMode="auto">
          <a:xfrm flipH="1">
            <a:off x="5146885" y="2150481"/>
            <a:ext cx="449372" cy="10392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FF04721-E4A4-FBAF-2B3F-F32221FDA940}"/>
              </a:ext>
            </a:extLst>
          </p:cNvPr>
          <p:cNvCxnSpPr>
            <a:cxnSpLocks/>
          </p:cNvCxnSpPr>
          <p:nvPr/>
        </p:nvCxnSpPr>
        <p:spPr bwMode="auto">
          <a:xfrm>
            <a:off x="6696395" y="2150486"/>
            <a:ext cx="481303" cy="10287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0CF2ECF8-AF29-F0E8-45BF-8195A4488D6B}"/>
              </a:ext>
            </a:extLst>
          </p:cNvPr>
          <p:cNvSpPr/>
          <p:nvPr/>
        </p:nvSpPr>
        <p:spPr bwMode="auto">
          <a:xfrm>
            <a:off x="4467367" y="1843982"/>
            <a:ext cx="576064" cy="5760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C6B7627-2036-B333-BB05-411A1A8F2784}"/>
              </a:ext>
            </a:extLst>
          </p:cNvPr>
          <p:cNvSpPr txBox="1"/>
          <p:nvPr/>
        </p:nvSpPr>
        <p:spPr>
          <a:xfrm>
            <a:off x="4508706" y="1950426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>
                <a:solidFill>
                  <a:schemeClr val="tx1"/>
                </a:solidFill>
              </a:rPr>
              <a:t>CSF</a:t>
            </a:r>
            <a:endParaRPr lang="en-US" sz="1600">
              <a:solidFill>
                <a:schemeClr val="tx1"/>
              </a:solidFill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05261B83-068D-26BC-E307-F2516798CB54}"/>
              </a:ext>
            </a:extLst>
          </p:cNvPr>
          <p:cNvCxnSpPr>
            <a:cxnSpLocks/>
          </p:cNvCxnSpPr>
          <p:nvPr/>
        </p:nvCxnSpPr>
        <p:spPr bwMode="auto">
          <a:xfrm flipV="1">
            <a:off x="3941836" y="2119705"/>
            <a:ext cx="519789" cy="3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635A9DE4-1B21-35DE-A82C-AB191BF02AC4}"/>
              </a:ext>
            </a:extLst>
          </p:cNvPr>
          <p:cNvCxnSpPr>
            <a:cxnSpLocks/>
          </p:cNvCxnSpPr>
          <p:nvPr/>
        </p:nvCxnSpPr>
        <p:spPr bwMode="auto">
          <a:xfrm>
            <a:off x="7593669" y="2167358"/>
            <a:ext cx="576064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08418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4C89A-F843-2B9C-B661-2B5BD95EC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/>
              <a:t>Simulations: AWGN without CSF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3E7AC-F978-FDFD-0648-0515C6058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365104"/>
            <a:ext cx="10361084" cy="17293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no channel selective filter (CSF) is used, the bandwidth of the signal does not matter in terms of required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 signal power and the noise power/bandwidth at the input of the envelope detector are the same</a:t>
            </a:r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9D235B-8F96-54C0-FBA7-D276868C09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00BE0-0125-3031-F4AD-C0853B6314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F93877-578D-5445-8F6D-908B7DC2AF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2024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E0D1B5-FF36-BFA5-F942-A496ACFCDA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815" y="1660733"/>
            <a:ext cx="3295639" cy="2533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365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9C137D-99BE-5993-3130-A27E4D51A7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D0007-0B75-3F7E-C606-0490D528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/>
              <a:t>Simulations: AWGN with CSF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4A173-E98A-3A0F-0557-47E3FFBCF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219042"/>
            <a:ext cx="10361084" cy="219916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i="1" dirty="0"/>
              <a:t>Note: </a:t>
            </a:r>
            <a:r>
              <a:rPr lang="en-US" sz="2000" dirty="0"/>
              <a:t>SNR is here defined over 20 MHz BW, </a:t>
            </a:r>
            <a:r>
              <a:rPr lang="en-US" sz="2000" i="1" dirty="0"/>
              <a:t>before</a:t>
            </a:r>
            <a:r>
              <a:rPr lang="en-US" sz="2000" dirty="0"/>
              <a:t> the CSF.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With a CSF, a smaller signal bandwidth will, however, also allow for correspondingly less noise at the envelope detector input. The SNR at the input of the envelope detector is thus increased for a narrower signal as the noise bandwidth is decreased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As can be seen, the gain is about 1 dB for a 2x (3 dB) decrease of the bandwidth</a:t>
            </a:r>
          </a:p>
          <a:p>
            <a:endParaRPr lang="en-SE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CA9E00-FE6A-6744-1D55-B3BE871C21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CBDE5-7304-F2CB-C46D-DB64D4D3F3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501AD9-2A1B-5A5C-F633-AD51059CC1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2024</a:t>
            </a:r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2B79F17-50B1-F9D3-E88D-7E2EAFC2CFD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809081" y="1426725"/>
            <a:ext cx="5286919" cy="287630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DE05A9-D950-3519-D723-EE36828853F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201320" y="1426725"/>
            <a:ext cx="5286919" cy="2883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416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7872D-8A26-E17D-9DEB-81763EDF8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Simulations: Explanation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1D4FE-5AC0-04CB-78D2-499733ADF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717032"/>
            <a:ext cx="10361084" cy="237738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reason why increasing the (noise) bandwidth of the CSF does not decrease the performance correspondingly is due to the LPF in the detector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LPF still removes part of the noise power, although the signal is passed through a non-linear component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BW of the LPF is determined by the data rate, not by the signal bandwidth, and is here 150 kHz (Highest frequency 1/(2x4us) = 125 kHz)</a:t>
            </a:r>
          </a:p>
          <a:p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18847D-67DE-A46D-031F-CD66729CED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83C48-D7FB-DE94-377E-CB751E1372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584804-A43F-4360-68CF-CCF6E13169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2024</a:t>
            </a:r>
            <a:endParaRPr lang="en-GB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6CA03B72-57AE-C609-A95C-4741FD757EAB}"/>
              </a:ext>
            </a:extLst>
          </p:cNvPr>
          <p:cNvSpPr/>
          <p:nvPr/>
        </p:nvSpPr>
        <p:spPr bwMode="auto">
          <a:xfrm rot="5400000">
            <a:off x="5733504" y="1656213"/>
            <a:ext cx="504056" cy="504056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8F19459-A52F-1250-5261-8EC31EEAEA8E}"/>
              </a:ext>
            </a:extLst>
          </p:cNvPr>
          <p:cNvCxnSpPr>
            <a:cxnSpLocks/>
          </p:cNvCxnSpPr>
          <p:nvPr/>
        </p:nvCxnSpPr>
        <p:spPr bwMode="auto">
          <a:xfrm>
            <a:off x="6237560" y="1656213"/>
            <a:ext cx="0" cy="504056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680E75D-C8CE-EEC1-6462-78CEBABD0BBC}"/>
              </a:ext>
            </a:extLst>
          </p:cNvPr>
          <p:cNvCxnSpPr>
            <a:cxnSpLocks/>
          </p:cNvCxnSpPr>
          <p:nvPr/>
        </p:nvCxnSpPr>
        <p:spPr bwMode="auto">
          <a:xfrm>
            <a:off x="4664819" y="1922280"/>
            <a:ext cx="1068691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31F2911-CC61-613D-63B1-AA2EB1FF572B}"/>
              </a:ext>
            </a:extLst>
          </p:cNvPr>
          <p:cNvCxnSpPr>
            <a:cxnSpLocks/>
          </p:cNvCxnSpPr>
          <p:nvPr/>
        </p:nvCxnSpPr>
        <p:spPr bwMode="auto">
          <a:xfrm>
            <a:off x="6237560" y="1922280"/>
            <a:ext cx="576064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0A6FBF1-A2B9-EFE7-3729-FAD4884701F8}"/>
              </a:ext>
            </a:extLst>
          </p:cNvPr>
          <p:cNvSpPr txBox="1"/>
          <p:nvPr/>
        </p:nvSpPr>
        <p:spPr>
          <a:xfrm>
            <a:off x="5669107" y="1796093"/>
            <a:ext cx="5741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err="1">
                <a:solidFill>
                  <a:schemeClr val="tx1"/>
                </a:solidFill>
              </a:rPr>
              <a:t>Env</a:t>
            </a:r>
            <a:r>
              <a:rPr lang="sv-SE" sz="800">
                <a:solidFill>
                  <a:schemeClr val="tx1"/>
                </a:solidFill>
              </a:rPr>
              <a:t>. Det.</a:t>
            </a:r>
            <a:endParaRPr lang="en-US" sz="800">
              <a:solidFill>
                <a:schemeClr val="tx1"/>
              </a:solidFill>
            </a:endParaRPr>
          </a:p>
        </p:txBody>
      </p:sp>
      <p:pic>
        <p:nvPicPr>
          <p:cNvPr id="12" name="Picture 5">
            <a:extLst>
              <a:ext uri="{FF2B5EF4-FFF2-40B4-BE49-F238E27FC236}">
                <a16:creationId xmlns:a16="http://schemas.microsoft.com/office/drawing/2014/main" id="{9BDE0CB8-BE06-54E5-7690-87041EE5BA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934" y="2757422"/>
            <a:ext cx="658651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>
            <a:extLst>
              <a:ext uri="{FF2B5EF4-FFF2-40B4-BE49-F238E27FC236}">
                <a16:creationId xmlns:a16="http://schemas.microsoft.com/office/drawing/2014/main" id="{82012492-9807-DAAD-E374-CAD33C283A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934" y="2757422"/>
            <a:ext cx="658651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7">
            <a:extLst>
              <a:ext uri="{FF2B5EF4-FFF2-40B4-BE49-F238E27FC236}">
                <a16:creationId xmlns:a16="http://schemas.microsoft.com/office/drawing/2014/main" id="{9639DCCC-BD75-4245-8413-18CDC49AA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702" y="2775979"/>
            <a:ext cx="581163" cy="353407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15" name="Picture 8">
            <a:extLst>
              <a:ext uri="{FF2B5EF4-FFF2-40B4-BE49-F238E27FC236}">
                <a16:creationId xmlns:a16="http://schemas.microsoft.com/office/drawing/2014/main" id="{20A832E7-893A-8742-D659-0001075854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855" y="2771755"/>
            <a:ext cx="642756" cy="42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9">
            <a:extLst>
              <a:ext uri="{FF2B5EF4-FFF2-40B4-BE49-F238E27FC236}">
                <a16:creationId xmlns:a16="http://schemas.microsoft.com/office/drawing/2014/main" id="{C502DE73-BE90-7E40-0209-0570D34552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855" y="2771755"/>
            <a:ext cx="642756" cy="42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E2E48D2-3FE2-CA30-2164-C3119249C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2937" y="2832485"/>
            <a:ext cx="12343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54">
              <a:buClrTx/>
              <a:buSzTx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| </a:t>
            </a:r>
            <a:endParaRPr lang="en-US" altLang="en-US" sz="1051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FDBE90B-DCF1-C8B4-C896-2CF29136F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2947" y="2832485"/>
            <a:ext cx="849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54">
              <a:buClrTx/>
              <a:buSzTx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endParaRPr lang="en-US" altLang="en-US" sz="1051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640F9B2-23D3-F937-EECE-9319907CF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8251" y="2832485"/>
            <a:ext cx="833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54">
              <a:buClrTx/>
              <a:buSzTx/>
            </a:pPr>
            <a:r>
              <a:rPr lang="en-US" altLang="en-US" sz="1400">
                <a:solidFill>
                  <a:srgbClr val="000000"/>
                </a:solidFill>
                <a:latin typeface="Calibri" panose="020F0502020204030204" pitchFamily="34" charset="0"/>
              </a:rPr>
              <a:t>|</a:t>
            </a:r>
            <a:endParaRPr lang="en-US" altLang="en-US" sz="1051"/>
          </a:p>
        </p:txBody>
      </p:sp>
      <p:sp>
        <p:nvSpPr>
          <p:cNvPr id="20" name="Line 13">
            <a:extLst>
              <a:ext uri="{FF2B5EF4-FFF2-40B4-BE49-F238E27FC236}">
                <a16:creationId xmlns:a16="http://schemas.microsoft.com/office/drawing/2014/main" id="{6BE70E8F-4FB2-5B5B-766A-30726BCA47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8543" y="2961532"/>
            <a:ext cx="234452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21" name="Freeform 14">
            <a:extLst>
              <a:ext uri="{FF2B5EF4-FFF2-40B4-BE49-F238E27FC236}">
                <a16:creationId xmlns:a16="http://schemas.microsoft.com/office/drawing/2014/main" id="{69EFE9F5-7ADC-9E17-FF21-BA3EB69D6779}"/>
              </a:ext>
            </a:extLst>
          </p:cNvPr>
          <p:cNvSpPr>
            <a:spLocks/>
          </p:cNvSpPr>
          <p:nvPr/>
        </p:nvSpPr>
        <p:spPr bwMode="auto">
          <a:xfrm>
            <a:off x="5206046" y="2939609"/>
            <a:ext cx="51659" cy="43859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22" name="Picture 15">
            <a:extLst>
              <a:ext uri="{FF2B5EF4-FFF2-40B4-BE49-F238E27FC236}">
                <a16:creationId xmlns:a16="http://schemas.microsoft.com/office/drawing/2014/main" id="{18C6120E-39E6-30AE-DC42-D230EA1E78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374" y="2757422"/>
            <a:ext cx="466917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6">
            <a:extLst>
              <a:ext uri="{FF2B5EF4-FFF2-40B4-BE49-F238E27FC236}">
                <a16:creationId xmlns:a16="http://schemas.microsoft.com/office/drawing/2014/main" id="{DCFF8C5B-CF67-FC21-4143-35F50AB5F6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374" y="2757422"/>
            <a:ext cx="465923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17">
            <a:extLst>
              <a:ext uri="{FF2B5EF4-FFF2-40B4-BE49-F238E27FC236}">
                <a16:creationId xmlns:a16="http://schemas.microsoft.com/office/drawing/2014/main" id="{9D3669A8-180D-00AD-1323-0F65048CA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165" y="2775979"/>
            <a:ext cx="389429" cy="353407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25" name="Picture 18">
            <a:extLst>
              <a:ext uri="{FF2B5EF4-FFF2-40B4-BE49-F238E27FC236}">
                <a16:creationId xmlns:a16="http://schemas.microsoft.com/office/drawing/2014/main" id="{D430095F-CDCA-E81F-C2D9-1CEB30380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114" y="2837551"/>
            <a:ext cx="383468" cy="275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9">
            <a:extLst>
              <a:ext uri="{FF2B5EF4-FFF2-40B4-BE49-F238E27FC236}">
                <a16:creationId xmlns:a16="http://schemas.microsoft.com/office/drawing/2014/main" id="{1F53B973-C03A-2DCE-EC74-AF49931A31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114" y="2836710"/>
            <a:ext cx="383468" cy="275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20">
            <a:extLst>
              <a:ext uri="{FF2B5EF4-FFF2-40B4-BE49-F238E27FC236}">
                <a16:creationId xmlns:a16="http://schemas.microsoft.com/office/drawing/2014/main" id="{D834C549-1EDC-7B61-27BB-DD5C6E8A0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3463" y="2881411"/>
            <a:ext cx="187552" cy="161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54">
              <a:buClrTx/>
              <a:buSzTx/>
            </a:pPr>
            <a:r>
              <a:rPr lang="en-US" altLang="en-US" sz="1051">
                <a:solidFill>
                  <a:srgbClr val="000000"/>
                </a:solidFill>
                <a:latin typeface="Calibri" panose="020F0502020204030204" pitchFamily="34" charset="0"/>
              </a:rPr>
              <a:t>LPF</a:t>
            </a:r>
            <a:endParaRPr lang="en-US" altLang="en-US" sz="1051"/>
          </a:p>
        </p:txBody>
      </p:sp>
      <p:sp>
        <p:nvSpPr>
          <p:cNvPr id="28" name="Line 21">
            <a:extLst>
              <a:ext uri="{FF2B5EF4-FFF2-40B4-BE49-F238E27FC236}">
                <a16:creationId xmlns:a16="http://schemas.microsoft.com/office/drawing/2014/main" id="{DA134F25-C347-6BA9-CEBD-C618720B2538}"/>
              </a:ext>
            </a:extLst>
          </p:cNvPr>
          <p:cNvSpPr>
            <a:spLocks noChangeShapeType="1"/>
          </p:cNvSpPr>
          <p:nvPr/>
        </p:nvSpPr>
        <p:spPr bwMode="auto">
          <a:xfrm>
            <a:off x="5843833" y="2961532"/>
            <a:ext cx="359627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29" name="Freeform 22">
            <a:extLst>
              <a:ext uri="{FF2B5EF4-FFF2-40B4-BE49-F238E27FC236}">
                <a16:creationId xmlns:a16="http://schemas.microsoft.com/office/drawing/2014/main" id="{EC6A32AA-8F28-0EE7-4254-6A7B5999C5F3}"/>
              </a:ext>
            </a:extLst>
          </p:cNvPr>
          <p:cNvSpPr>
            <a:spLocks/>
          </p:cNvSpPr>
          <p:nvPr/>
        </p:nvSpPr>
        <p:spPr bwMode="auto">
          <a:xfrm>
            <a:off x="6196506" y="2939609"/>
            <a:ext cx="51659" cy="43859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30" name="Line 29">
            <a:extLst>
              <a:ext uri="{FF2B5EF4-FFF2-40B4-BE49-F238E27FC236}">
                <a16:creationId xmlns:a16="http://schemas.microsoft.com/office/drawing/2014/main" id="{95FFAE88-50E4-2E52-4176-4138BD75A16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587" y="2961532"/>
            <a:ext cx="358632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31" name="Picture 49">
            <a:extLst>
              <a:ext uri="{FF2B5EF4-FFF2-40B4-BE49-F238E27FC236}">
                <a16:creationId xmlns:a16="http://schemas.microsoft.com/office/drawing/2014/main" id="{CC295BF2-5B95-6B5A-AE8C-FD0474FEEF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727" y="2641022"/>
            <a:ext cx="1706731" cy="64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50">
            <a:extLst>
              <a:ext uri="{FF2B5EF4-FFF2-40B4-BE49-F238E27FC236}">
                <a16:creationId xmlns:a16="http://schemas.microsoft.com/office/drawing/2014/main" id="{A198B7C2-3917-F1DA-A0D0-C9587C0F54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727" y="2641022"/>
            <a:ext cx="1706731" cy="64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Freeform 51">
            <a:extLst>
              <a:ext uri="{FF2B5EF4-FFF2-40B4-BE49-F238E27FC236}">
                <a16:creationId xmlns:a16="http://schemas.microsoft.com/office/drawing/2014/main" id="{66A4E362-A25A-7CEA-540B-DF965292619F}"/>
              </a:ext>
            </a:extLst>
          </p:cNvPr>
          <p:cNvSpPr>
            <a:spLocks noEditPoints="1"/>
          </p:cNvSpPr>
          <p:nvPr/>
        </p:nvSpPr>
        <p:spPr bwMode="auto">
          <a:xfrm>
            <a:off x="5131536" y="2655364"/>
            <a:ext cx="1637191" cy="581983"/>
          </a:xfrm>
          <a:custGeom>
            <a:avLst/>
            <a:gdLst>
              <a:gd name="T0" fmla="*/ 145 w 1648"/>
              <a:gd name="T1" fmla="*/ 690 h 690"/>
              <a:gd name="T2" fmla="*/ 256 w 1648"/>
              <a:gd name="T3" fmla="*/ 681 h 690"/>
              <a:gd name="T4" fmla="*/ 366 w 1648"/>
              <a:gd name="T5" fmla="*/ 681 h 690"/>
              <a:gd name="T6" fmla="*/ 477 w 1648"/>
              <a:gd name="T7" fmla="*/ 681 h 690"/>
              <a:gd name="T8" fmla="*/ 587 w 1648"/>
              <a:gd name="T9" fmla="*/ 681 h 690"/>
              <a:gd name="T10" fmla="*/ 697 w 1648"/>
              <a:gd name="T11" fmla="*/ 681 h 690"/>
              <a:gd name="T12" fmla="*/ 808 w 1648"/>
              <a:gd name="T13" fmla="*/ 681 h 690"/>
              <a:gd name="T14" fmla="*/ 918 w 1648"/>
              <a:gd name="T15" fmla="*/ 681 h 690"/>
              <a:gd name="T16" fmla="*/ 1029 w 1648"/>
              <a:gd name="T17" fmla="*/ 681 h 690"/>
              <a:gd name="T18" fmla="*/ 1139 w 1648"/>
              <a:gd name="T19" fmla="*/ 681 h 690"/>
              <a:gd name="T20" fmla="*/ 1250 w 1648"/>
              <a:gd name="T21" fmla="*/ 681 h 690"/>
              <a:gd name="T22" fmla="*/ 1360 w 1648"/>
              <a:gd name="T23" fmla="*/ 681 h 690"/>
              <a:gd name="T24" fmla="*/ 1471 w 1648"/>
              <a:gd name="T25" fmla="*/ 681 h 690"/>
              <a:gd name="T26" fmla="*/ 1560 w 1648"/>
              <a:gd name="T27" fmla="*/ 681 h 690"/>
              <a:gd name="T28" fmla="*/ 1582 w 1648"/>
              <a:gd name="T29" fmla="*/ 687 h 690"/>
              <a:gd name="T30" fmla="*/ 1610 w 1648"/>
              <a:gd name="T31" fmla="*/ 662 h 690"/>
              <a:gd name="T32" fmla="*/ 1633 w 1648"/>
              <a:gd name="T33" fmla="*/ 632 h 690"/>
              <a:gd name="T34" fmla="*/ 1639 w 1648"/>
              <a:gd name="T35" fmla="*/ 602 h 690"/>
              <a:gd name="T36" fmla="*/ 1642 w 1648"/>
              <a:gd name="T37" fmla="*/ 636 h 690"/>
              <a:gd name="T38" fmla="*/ 1639 w 1648"/>
              <a:gd name="T39" fmla="*/ 565 h 690"/>
              <a:gd name="T40" fmla="*/ 1639 w 1648"/>
              <a:gd name="T41" fmla="*/ 454 h 690"/>
              <a:gd name="T42" fmla="*/ 1639 w 1648"/>
              <a:gd name="T43" fmla="*/ 343 h 690"/>
              <a:gd name="T44" fmla="*/ 1639 w 1648"/>
              <a:gd name="T45" fmla="*/ 232 h 690"/>
              <a:gd name="T46" fmla="*/ 1639 w 1648"/>
              <a:gd name="T47" fmla="*/ 121 h 690"/>
              <a:gd name="T48" fmla="*/ 1633 w 1648"/>
              <a:gd name="T49" fmla="*/ 57 h 690"/>
              <a:gd name="T50" fmla="*/ 1647 w 1648"/>
              <a:gd name="T51" fmla="*/ 71 h 690"/>
              <a:gd name="T52" fmla="*/ 1604 w 1648"/>
              <a:gd name="T53" fmla="*/ 23 h 690"/>
              <a:gd name="T54" fmla="*/ 1577 w 1648"/>
              <a:gd name="T55" fmla="*/ 11 h 690"/>
              <a:gd name="T56" fmla="*/ 1560 w 1648"/>
              <a:gd name="T57" fmla="*/ 0 h 690"/>
              <a:gd name="T58" fmla="*/ 1607 w 1648"/>
              <a:gd name="T59" fmla="*/ 25 h 690"/>
              <a:gd name="T60" fmla="*/ 1503 w 1648"/>
              <a:gd name="T61" fmla="*/ 9 h 690"/>
              <a:gd name="T62" fmla="*/ 1392 w 1648"/>
              <a:gd name="T63" fmla="*/ 9 h 690"/>
              <a:gd name="T64" fmla="*/ 1282 w 1648"/>
              <a:gd name="T65" fmla="*/ 9 h 690"/>
              <a:gd name="T66" fmla="*/ 1171 w 1648"/>
              <a:gd name="T67" fmla="*/ 9 h 690"/>
              <a:gd name="T68" fmla="*/ 1061 w 1648"/>
              <a:gd name="T69" fmla="*/ 9 h 690"/>
              <a:gd name="T70" fmla="*/ 950 w 1648"/>
              <a:gd name="T71" fmla="*/ 9 h 690"/>
              <a:gd name="T72" fmla="*/ 840 w 1648"/>
              <a:gd name="T73" fmla="*/ 9 h 690"/>
              <a:gd name="T74" fmla="*/ 730 w 1648"/>
              <a:gd name="T75" fmla="*/ 9 h 690"/>
              <a:gd name="T76" fmla="*/ 619 w 1648"/>
              <a:gd name="T77" fmla="*/ 9 h 690"/>
              <a:gd name="T78" fmla="*/ 509 w 1648"/>
              <a:gd name="T79" fmla="*/ 9 h 690"/>
              <a:gd name="T80" fmla="*/ 398 w 1648"/>
              <a:gd name="T81" fmla="*/ 9 h 690"/>
              <a:gd name="T82" fmla="*/ 288 w 1648"/>
              <a:gd name="T83" fmla="*/ 9 h 690"/>
              <a:gd name="T84" fmla="*/ 177 w 1648"/>
              <a:gd name="T85" fmla="*/ 9 h 690"/>
              <a:gd name="T86" fmla="*/ 45 w 1648"/>
              <a:gd name="T87" fmla="*/ 23 h 690"/>
              <a:gd name="T88" fmla="*/ 17 w 1648"/>
              <a:gd name="T89" fmla="*/ 56 h 690"/>
              <a:gd name="T90" fmla="*/ 54 w 1648"/>
              <a:gd name="T91" fmla="*/ 7 h 690"/>
              <a:gd name="T92" fmla="*/ 0 w 1648"/>
              <a:gd name="T93" fmla="*/ 164 h 690"/>
              <a:gd name="T94" fmla="*/ 0 w 1648"/>
              <a:gd name="T95" fmla="*/ 274 h 690"/>
              <a:gd name="T96" fmla="*/ 0 w 1648"/>
              <a:gd name="T97" fmla="*/ 385 h 690"/>
              <a:gd name="T98" fmla="*/ 0 w 1648"/>
              <a:gd name="T99" fmla="*/ 496 h 690"/>
              <a:gd name="T100" fmla="*/ 9 w 1648"/>
              <a:gd name="T101" fmla="*/ 601 h 690"/>
              <a:gd name="T102" fmla="*/ 9 w 1648"/>
              <a:gd name="T103" fmla="*/ 533 h 690"/>
              <a:gd name="T104" fmla="*/ 32 w 1648"/>
              <a:gd name="T105" fmla="*/ 657 h 690"/>
              <a:gd name="T106" fmla="*/ 73 w 1648"/>
              <a:gd name="T107" fmla="*/ 680 h 690"/>
              <a:gd name="T108" fmla="*/ 15 w 1648"/>
              <a:gd name="T109" fmla="*/ 651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648" h="690">
                <a:moveTo>
                  <a:pt x="72" y="679"/>
                </a:moveTo>
                <a:lnTo>
                  <a:pt x="89" y="681"/>
                </a:lnTo>
                <a:lnTo>
                  <a:pt x="88" y="681"/>
                </a:lnTo>
                <a:lnTo>
                  <a:pt x="145" y="681"/>
                </a:lnTo>
                <a:lnTo>
                  <a:pt x="145" y="690"/>
                </a:lnTo>
                <a:lnTo>
                  <a:pt x="88" y="690"/>
                </a:lnTo>
                <a:lnTo>
                  <a:pt x="71" y="689"/>
                </a:lnTo>
                <a:lnTo>
                  <a:pt x="72" y="679"/>
                </a:lnTo>
                <a:close/>
                <a:moveTo>
                  <a:pt x="182" y="681"/>
                </a:moveTo>
                <a:lnTo>
                  <a:pt x="256" y="681"/>
                </a:lnTo>
                <a:lnTo>
                  <a:pt x="256" y="690"/>
                </a:lnTo>
                <a:lnTo>
                  <a:pt x="182" y="690"/>
                </a:lnTo>
                <a:lnTo>
                  <a:pt x="182" y="681"/>
                </a:lnTo>
                <a:close/>
                <a:moveTo>
                  <a:pt x="292" y="681"/>
                </a:moveTo>
                <a:lnTo>
                  <a:pt x="366" y="681"/>
                </a:lnTo>
                <a:lnTo>
                  <a:pt x="366" y="690"/>
                </a:lnTo>
                <a:lnTo>
                  <a:pt x="292" y="690"/>
                </a:lnTo>
                <a:lnTo>
                  <a:pt x="292" y="681"/>
                </a:lnTo>
                <a:close/>
                <a:moveTo>
                  <a:pt x="403" y="681"/>
                </a:moveTo>
                <a:lnTo>
                  <a:pt x="477" y="681"/>
                </a:lnTo>
                <a:lnTo>
                  <a:pt x="477" y="690"/>
                </a:lnTo>
                <a:lnTo>
                  <a:pt x="403" y="690"/>
                </a:lnTo>
                <a:lnTo>
                  <a:pt x="403" y="681"/>
                </a:lnTo>
                <a:close/>
                <a:moveTo>
                  <a:pt x="513" y="681"/>
                </a:moveTo>
                <a:lnTo>
                  <a:pt x="587" y="681"/>
                </a:lnTo>
                <a:lnTo>
                  <a:pt x="587" y="690"/>
                </a:lnTo>
                <a:lnTo>
                  <a:pt x="513" y="690"/>
                </a:lnTo>
                <a:lnTo>
                  <a:pt x="513" y="681"/>
                </a:lnTo>
                <a:close/>
                <a:moveTo>
                  <a:pt x="624" y="681"/>
                </a:moveTo>
                <a:lnTo>
                  <a:pt x="697" y="681"/>
                </a:lnTo>
                <a:lnTo>
                  <a:pt x="697" y="690"/>
                </a:lnTo>
                <a:lnTo>
                  <a:pt x="624" y="690"/>
                </a:lnTo>
                <a:lnTo>
                  <a:pt x="624" y="681"/>
                </a:lnTo>
                <a:close/>
                <a:moveTo>
                  <a:pt x="734" y="681"/>
                </a:moveTo>
                <a:lnTo>
                  <a:pt x="808" y="681"/>
                </a:lnTo>
                <a:lnTo>
                  <a:pt x="808" y="690"/>
                </a:lnTo>
                <a:lnTo>
                  <a:pt x="734" y="690"/>
                </a:lnTo>
                <a:lnTo>
                  <a:pt x="734" y="681"/>
                </a:lnTo>
                <a:close/>
                <a:moveTo>
                  <a:pt x="845" y="681"/>
                </a:moveTo>
                <a:lnTo>
                  <a:pt x="918" y="681"/>
                </a:lnTo>
                <a:lnTo>
                  <a:pt x="918" y="690"/>
                </a:lnTo>
                <a:lnTo>
                  <a:pt x="845" y="690"/>
                </a:lnTo>
                <a:lnTo>
                  <a:pt x="845" y="681"/>
                </a:lnTo>
                <a:close/>
                <a:moveTo>
                  <a:pt x="955" y="681"/>
                </a:moveTo>
                <a:lnTo>
                  <a:pt x="1029" y="681"/>
                </a:lnTo>
                <a:lnTo>
                  <a:pt x="1029" y="690"/>
                </a:lnTo>
                <a:lnTo>
                  <a:pt x="955" y="690"/>
                </a:lnTo>
                <a:lnTo>
                  <a:pt x="955" y="681"/>
                </a:lnTo>
                <a:close/>
                <a:moveTo>
                  <a:pt x="1065" y="681"/>
                </a:moveTo>
                <a:lnTo>
                  <a:pt x="1139" y="681"/>
                </a:lnTo>
                <a:lnTo>
                  <a:pt x="1139" y="690"/>
                </a:lnTo>
                <a:lnTo>
                  <a:pt x="1065" y="690"/>
                </a:lnTo>
                <a:lnTo>
                  <a:pt x="1065" y="681"/>
                </a:lnTo>
                <a:close/>
                <a:moveTo>
                  <a:pt x="1176" y="681"/>
                </a:moveTo>
                <a:lnTo>
                  <a:pt x="1250" y="681"/>
                </a:lnTo>
                <a:lnTo>
                  <a:pt x="1250" y="690"/>
                </a:lnTo>
                <a:lnTo>
                  <a:pt x="1176" y="690"/>
                </a:lnTo>
                <a:lnTo>
                  <a:pt x="1176" y="681"/>
                </a:lnTo>
                <a:close/>
                <a:moveTo>
                  <a:pt x="1286" y="681"/>
                </a:moveTo>
                <a:lnTo>
                  <a:pt x="1360" y="681"/>
                </a:lnTo>
                <a:lnTo>
                  <a:pt x="1360" y="690"/>
                </a:lnTo>
                <a:lnTo>
                  <a:pt x="1286" y="690"/>
                </a:lnTo>
                <a:lnTo>
                  <a:pt x="1286" y="681"/>
                </a:lnTo>
                <a:close/>
                <a:moveTo>
                  <a:pt x="1397" y="681"/>
                </a:moveTo>
                <a:lnTo>
                  <a:pt x="1471" y="681"/>
                </a:lnTo>
                <a:lnTo>
                  <a:pt x="1471" y="690"/>
                </a:lnTo>
                <a:lnTo>
                  <a:pt x="1397" y="690"/>
                </a:lnTo>
                <a:lnTo>
                  <a:pt x="1397" y="681"/>
                </a:lnTo>
                <a:close/>
                <a:moveTo>
                  <a:pt x="1507" y="681"/>
                </a:moveTo>
                <a:lnTo>
                  <a:pt x="1560" y="681"/>
                </a:lnTo>
                <a:lnTo>
                  <a:pt x="1560" y="681"/>
                </a:lnTo>
                <a:lnTo>
                  <a:pt x="1577" y="679"/>
                </a:lnTo>
                <a:lnTo>
                  <a:pt x="1576" y="680"/>
                </a:lnTo>
                <a:lnTo>
                  <a:pt x="1579" y="679"/>
                </a:lnTo>
                <a:lnTo>
                  <a:pt x="1582" y="687"/>
                </a:lnTo>
                <a:lnTo>
                  <a:pt x="1578" y="689"/>
                </a:lnTo>
                <a:lnTo>
                  <a:pt x="1560" y="690"/>
                </a:lnTo>
                <a:lnTo>
                  <a:pt x="1507" y="690"/>
                </a:lnTo>
                <a:lnTo>
                  <a:pt x="1507" y="681"/>
                </a:lnTo>
                <a:close/>
                <a:moveTo>
                  <a:pt x="1610" y="662"/>
                </a:moveTo>
                <a:lnTo>
                  <a:pt x="1616" y="657"/>
                </a:lnTo>
                <a:lnTo>
                  <a:pt x="1616" y="658"/>
                </a:lnTo>
                <a:lnTo>
                  <a:pt x="1626" y="646"/>
                </a:lnTo>
                <a:lnTo>
                  <a:pt x="1625" y="646"/>
                </a:lnTo>
                <a:lnTo>
                  <a:pt x="1633" y="632"/>
                </a:lnTo>
                <a:lnTo>
                  <a:pt x="1633" y="633"/>
                </a:lnTo>
                <a:lnTo>
                  <a:pt x="1638" y="618"/>
                </a:lnTo>
                <a:lnTo>
                  <a:pt x="1637" y="618"/>
                </a:lnTo>
                <a:lnTo>
                  <a:pt x="1639" y="601"/>
                </a:lnTo>
                <a:lnTo>
                  <a:pt x="1639" y="602"/>
                </a:lnTo>
                <a:lnTo>
                  <a:pt x="1639" y="602"/>
                </a:lnTo>
                <a:lnTo>
                  <a:pt x="1648" y="602"/>
                </a:lnTo>
                <a:lnTo>
                  <a:pt x="1648" y="602"/>
                </a:lnTo>
                <a:lnTo>
                  <a:pt x="1647" y="620"/>
                </a:lnTo>
                <a:lnTo>
                  <a:pt x="1642" y="636"/>
                </a:lnTo>
                <a:lnTo>
                  <a:pt x="1633" y="651"/>
                </a:lnTo>
                <a:lnTo>
                  <a:pt x="1623" y="664"/>
                </a:lnTo>
                <a:lnTo>
                  <a:pt x="1616" y="670"/>
                </a:lnTo>
                <a:lnTo>
                  <a:pt x="1610" y="662"/>
                </a:lnTo>
                <a:close/>
                <a:moveTo>
                  <a:pt x="1639" y="565"/>
                </a:moveTo>
                <a:lnTo>
                  <a:pt x="1639" y="491"/>
                </a:lnTo>
                <a:lnTo>
                  <a:pt x="1648" y="491"/>
                </a:lnTo>
                <a:lnTo>
                  <a:pt x="1648" y="565"/>
                </a:lnTo>
                <a:lnTo>
                  <a:pt x="1639" y="565"/>
                </a:lnTo>
                <a:close/>
                <a:moveTo>
                  <a:pt x="1639" y="454"/>
                </a:moveTo>
                <a:lnTo>
                  <a:pt x="1639" y="380"/>
                </a:lnTo>
                <a:lnTo>
                  <a:pt x="1648" y="380"/>
                </a:lnTo>
                <a:lnTo>
                  <a:pt x="1648" y="454"/>
                </a:lnTo>
                <a:lnTo>
                  <a:pt x="1639" y="454"/>
                </a:lnTo>
                <a:close/>
                <a:moveTo>
                  <a:pt x="1639" y="343"/>
                </a:moveTo>
                <a:lnTo>
                  <a:pt x="1639" y="269"/>
                </a:lnTo>
                <a:lnTo>
                  <a:pt x="1648" y="269"/>
                </a:lnTo>
                <a:lnTo>
                  <a:pt x="1648" y="343"/>
                </a:lnTo>
                <a:lnTo>
                  <a:pt x="1639" y="343"/>
                </a:lnTo>
                <a:close/>
                <a:moveTo>
                  <a:pt x="1639" y="232"/>
                </a:moveTo>
                <a:lnTo>
                  <a:pt x="1639" y="158"/>
                </a:lnTo>
                <a:lnTo>
                  <a:pt x="1648" y="158"/>
                </a:lnTo>
                <a:lnTo>
                  <a:pt x="1648" y="232"/>
                </a:lnTo>
                <a:lnTo>
                  <a:pt x="1639" y="232"/>
                </a:lnTo>
                <a:close/>
                <a:moveTo>
                  <a:pt x="1639" y="121"/>
                </a:moveTo>
                <a:lnTo>
                  <a:pt x="1639" y="88"/>
                </a:lnTo>
                <a:lnTo>
                  <a:pt x="1639" y="89"/>
                </a:lnTo>
                <a:lnTo>
                  <a:pt x="1637" y="72"/>
                </a:lnTo>
                <a:lnTo>
                  <a:pt x="1638" y="73"/>
                </a:lnTo>
                <a:lnTo>
                  <a:pt x="1633" y="57"/>
                </a:lnTo>
                <a:lnTo>
                  <a:pt x="1633" y="58"/>
                </a:lnTo>
                <a:lnTo>
                  <a:pt x="1629" y="51"/>
                </a:lnTo>
                <a:lnTo>
                  <a:pt x="1637" y="47"/>
                </a:lnTo>
                <a:lnTo>
                  <a:pt x="1642" y="54"/>
                </a:lnTo>
                <a:lnTo>
                  <a:pt x="1647" y="71"/>
                </a:lnTo>
                <a:lnTo>
                  <a:pt x="1648" y="88"/>
                </a:lnTo>
                <a:lnTo>
                  <a:pt x="1648" y="121"/>
                </a:lnTo>
                <a:lnTo>
                  <a:pt x="1639" y="121"/>
                </a:lnTo>
                <a:close/>
                <a:moveTo>
                  <a:pt x="1607" y="25"/>
                </a:moveTo>
                <a:lnTo>
                  <a:pt x="1604" y="23"/>
                </a:lnTo>
                <a:lnTo>
                  <a:pt x="1605" y="23"/>
                </a:lnTo>
                <a:lnTo>
                  <a:pt x="1590" y="15"/>
                </a:lnTo>
                <a:lnTo>
                  <a:pt x="1592" y="16"/>
                </a:lnTo>
                <a:lnTo>
                  <a:pt x="1576" y="11"/>
                </a:lnTo>
                <a:lnTo>
                  <a:pt x="1577" y="11"/>
                </a:lnTo>
                <a:lnTo>
                  <a:pt x="1560" y="9"/>
                </a:lnTo>
                <a:lnTo>
                  <a:pt x="1560" y="9"/>
                </a:lnTo>
                <a:lnTo>
                  <a:pt x="1540" y="9"/>
                </a:lnTo>
                <a:lnTo>
                  <a:pt x="1540" y="0"/>
                </a:lnTo>
                <a:lnTo>
                  <a:pt x="1560" y="0"/>
                </a:lnTo>
                <a:lnTo>
                  <a:pt x="1578" y="2"/>
                </a:lnTo>
                <a:lnTo>
                  <a:pt x="1595" y="7"/>
                </a:lnTo>
                <a:lnTo>
                  <a:pt x="1609" y="15"/>
                </a:lnTo>
                <a:lnTo>
                  <a:pt x="1613" y="18"/>
                </a:lnTo>
                <a:lnTo>
                  <a:pt x="1607" y="25"/>
                </a:lnTo>
                <a:close/>
                <a:moveTo>
                  <a:pt x="1503" y="9"/>
                </a:moveTo>
                <a:lnTo>
                  <a:pt x="1429" y="9"/>
                </a:lnTo>
                <a:lnTo>
                  <a:pt x="1429" y="0"/>
                </a:lnTo>
                <a:lnTo>
                  <a:pt x="1503" y="0"/>
                </a:lnTo>
                <a:lnTo>
                  <a:pt x="1503" y="9"/>
                </a:lnTo>
                <a:close/>
                <a:moveTo>
                  <a:pt x="1392" y="9"/>
                </a:moveTo>
                <a:lnTo>
                  <a:pt x="1319" y="9"/>
                </a:lnTo>
                <a:lnTo>
                  <a:pt x="1319" y="0"/>
                </a:lnTo>
                <a:lnTo>
                  <a:pt x="1392" y="0"/>
                </a:lnTo>
                <a:lnTo>
                  <a:pt x="1392" y="9"/>
                </a:lnTo>
                <a:close/>
                <a:moveTo>
                  <a:pt x="1282" y="9"/>
                </a:moveTo>
                <a:lnTo>
                  <a:pt x="1208" y="9"/>
                </a:lnTo>
                <a:lnTo>
                  <a:pt x="1208" y="0"/>
                </a:lnTo>
                <a:lnTo>
                  <a:pt x="1282" y="0"/>
                </a:lnTo>
                <a:lnTo>
                  <a:pt x="1282" y="9"/>
                </a:lnTo>
                <a:close/>
                <a:moveTo>
                  <a:pt x="1171" y="9"/>
                </a:moveTo>
                <a:lnTo>
                  <a:pt x="1098" y="9"/>
                </a:lnTo>
                <a:lnTo>
                  <a:pt x="1098" y="0"/>
                </a:lnTo>
                <a:lnTo>
                  <a:pt x="1171" y="0"/>
                </a:lnTo>
                <a:lnTo>
                  <a:pt x="1171" y="9"/>
                </a:lnTo>
                <a:close/>
                <a:moveTo>
                  <a:pt x="1061" y="9"/>
                </a:moveTo>
                <a:lnTo>
                  <a:pt x="987" y="9"/>
                </a:lnTo>
                <a:lnTo>
                  <a:pt x="987" y="0"/>
                </a:lnTo>
                <a:lnTo>
                  <a:pt x="1061" y="0"/>
                </a:lnTo>
                <a:lnTo>
                  <a:pt x="1061" y="9"/>
                </a:lnTo>
                <a:close/>
                <a:moveTo>
                  <a:pt x="950" y="9"/>
                </a:moveTo>
                <a:lnTo>
                  <a:pt x="877" y="9"/>
                </a:lnTo>
                <a:lnTo>
                  <a:pt x="877" y="0"/>
                </a:lnTo>
                <a:lnTo>
                  <a:pt x="950" y="0"/>
                </a:lnTo>
                <a:lnTo>
                  <a:pt x="950" y="9"/>
                </a:lnTo>
                <a:close/>
                <a:moveTo>
                  <a:pt x="840" y="9"/>
                </a:moveTo>
                <a:lnTo>
                  <a:pt x="767" y="9"/>
                </a:lnTo>
                <a:lnTo>
                  <a:pt x="767" y="0"/>
                </a:lnTo>
                <a:lnTo>
                  <a:pt x="840" y="0"/>
                </a:lnTo>
                <a:lnTo>
                  <a:pt x="840" y="9"/>
                </a:lnTo>
                <a:close/>
                <a:moveTo>
                  <a:pt x="730" y="9"/>
                </a:moveTo>
                <a:lnTo>
                  <a:pt x="656" y="9"/>
                </a:lnTo>
                <a:lnTo>
                  <a:pt x="656" y="0"/>
                </a:lnTo>
                <a:lnTo>
                  <a:pt x="730" y="0"/>
                </a:lnTo>
                <a:lnTo>
                  <a:pt x="730" y="9"/>
                </a:lnTo>
                <a:close/>
                <a:moveTo>
                  <a:pt x="619" y="9"/>
                </a:moveTo>
                <a:lnTo>
                  <a:pt x="546" y="9"/>
                </a:lnTo>
                <a:lnTo>
                  <a:pt x="546" y="0"/>
                </a:lnTo>
                <a:lnTo>
                  <a:pt x="619" y="0"/>
                </a:lnTo>
                <a:lnTo>
                  <a:pt x="619" y="9"/>
                </a:lnTo>
                <a:close/>
                <a:moveTo>
                  <a:pt x="509" y="9"/>
                </a:moveTo>
                <a:lnTo>
                  <a:pt x="435" y="9"/>
                </a:lnTo>
                <a:lnTo>
                  <a:pt x="435" y="0"/>
                </a:lnTo>
                <a:lnTo>
                  <a:pt x="509" y="0"/>
                </a:lnTo>
                <a:lnTo>
                  <a:pt x="509" y="9"/>
                </a:lnTo>
                <a:close/>
                <a:moveTo>
                  <a:pt x="398" y="9"/>
                </a:moveTo>
                <a:lnTo>
                  <a:pt x="325" y="9"/>
                </a:lnTo>
                <a:lnTo>
                  <a:pt x="325" y="0"/>
                </a:lnTo>
                <a:lnTo>
                  <a:pt x="398" y="0"/>
                </a:lnTo>
                <a:lnTo>
                  <a:pt x="398" y="9"/>
                </a:lnTo>
                <a:close/>
                <a:moveTo>
                  <a:pt x="288" y="9"/>
                </a:moveTo>
                <a:lnTo>
                  <a:pt x="214" y="9"/>
                </a:lnTo>
                <a:lnTo>
                  <a:pt x="214" y="0"/>
                </a:lnTo>
                <a:lnTo>
                  <a:pt x="288" y="0"/>
                </a:lnTo>
                <a:lnTo>
                  <a:pt x="288" y="9"/>
                </a:lnTo>
                <a:close/>
                <a:moveTo>
                  <a:pt x="177" y="9"/>
                </a:moveTo>
                <a:lnTo>
                  <a:pt x="104" y="9"/>
                </a:lnTo>
                <a:lnTo>
                  <a:pt x="104" y="0"/>
                </a:lnTo>
                <a:lnTo>
                  <a:pt x="177" y="0"/>
                </a:lnTo>
                <a:lnTo>
                  <a:pt x="177" y="9"/>
                </a:lnTo>
                <a:close/>
                <a:moveTo>
                  <a:pt x="69" y="12"/>
                </a:moveTo>
                <a:lnTo>
                  <a:pt x="57" y="16"/>
                </a:lnTo>
                <a:lnTo>
                  <a:pt x="58" y="15"/>
                </a:lnTo>
                <a:lnTo>
                  <a:pt x="44" y="23"/>
                </a:lnTo>
                <a:lnTo>
                  <a:pt x="45" y="23"/>
                </a:lnTo>
                <a:lnTo>
                  <a:pt x="32" y="33"/>
                </a:lnTo>
                <a:lnTo>
                  <a:pt x="33" y="32"/>
                </a:lnTo>
                <a:lnTo>
                  <a:pt x="23" y="45"/>
                </a:lnTo>
                <a:lnTo>
                  <a:pt x="23" y="44"/>
                </a:lnTo>
                <a:lnTo>
                  <a:pt x="17" y="56"/>
                </a:lnTo>
                <a:lnTo>
                  <a:pt x="8" y="52"/>
                </a:lnTo>
                <a:lnTo>
                  <a:pt x="15" y="39"/>
                </a:lnTo>
                <a:lnTo>
                  <a:pt x="26" y="26"/>
                </a:lnTo>
                <a:lnTo>
                  <a:pt x="39" y="15"/>
                </a:lnTo>
                <a:lnTo>
                  <a:pt x="54" y="7"/>
                </a:lnTo>
                <a:lnTo>
                  <a:pt x="66" y="3"/>
                </a:lnTo>
                <a:lnTo>
                  <a:pt x="69" y="12"/>
                </a:lnTo>
                <a:close/>
                <a:moveTo>
                  <a:pt x="9" y="90"/>
                </a:moveTo>
                <a:lnTo>
                  <a:pt x="9" y="164"/>
                </a:lnTo>
                <a:lnTo>
                  <a:pt x="0" y="164"/>
                </a:lnTo>
                <a:lnTo>
                  <a:pt x="0" y="90"/>
                </a:lnTo>
                <a:lnTo>
                  <a:pt x="9" y="90"/>
                </a:lnTo>
                <a:close/>
                <a:moveTo>
                  <a:pt x="9" y="201"/>
                </a:moveTo>
                <a:lnTo>
                  <a:pt x="9" y="274"/>
                </a:lnTo>
                <a:lnTo>
                  <a:pt x="0" y="274"/>
                </a:lnTo>
                <a:lnTo>
                  <a:pt x="0" y="201"/>
                </a:lnTo>
                <a:lnTo>
                  <a:pt x="9" y="201"/>
                </a:lnTo>
                <a:close/>
                <a:moveTo>
                  <a:pt x="9" y="311"/>
                </a:moveTo>
                <a:lnTo>
                  <a:pt x="9" y="385"/>
                </a:lnTo>
                <a:lnTo>
                  <a:pt x="0" y="385"/>
                </a:lnTo>
                <a:lnTo>
                  <a:pt x="0" y="311"/>
                </a:lnTo>
                <a:lnTo>
                  <a:pt x="9" y="311"/>
                </a:lnTo>
                <a:close/>
                <a:moveTo>
                  <a:pt x="9" y="422"/>
                </a:moveTo>
                <a:lnTo>
                  <a:pt x="9" y="496"/>
                </a:lnTo>
                <a:lnTo>
                  <a:pt x="0" y="496"/>
                </a:lnTo>
                <a:lnTo>
                  <a:pt x="0" y="422"/>
                </a:lnTo>
                <a:lnTo>
                  <a:pt x="9" y="422"/>
                </a:lnTo>
                <a:close/>
                <a:moveTo>
                  <a:pt x="9" y="533"/>
                </a:moveTo>
                <a:lnTo>
                  <a:pt x="9" y="602"/>
                </a:lnTo>
                <a:lnTo>
                  <a:pt x="9" y="601"/>
                </a:lnTo>
                <a:lnTo>
                  <a:pt x="10" y="606"/>
                </a:lnTo>
                <a:lnTo>
                  <a:pt x="1" y="607"/>
                </a:lnTo>
                <a:lnTo>
                  <a:pt x="0" y="602"/>
                </a:lnTo>
                <a:lnTo>
                  <a:pt x="0" y="533"/>
                </a:lnTo>
                <a:lnTo>
                  <a:pt x="9" y="533"/>
                </a:lnTo>
                <a:close/>
                <a:moveTo>
                  <a:pt x="20" y="639"/>
                </a:moveTo>
                <a:lnTo>
                  <a:pt x="23" y="646"/>
                </a:lnTo>
                <a:lnTo>
                  <a:pt x="23" y="646"/>
                </a:lnTo>
                <a:lnTo>
                  <a:pt x="33" y="658"/>
                </a:lnTo>
                <a:lnTo>
                  <a:pt x="32" y="657"/>
                </a:lnTo>
                <a:lnTo>
                  <a:pt x="45" y="668"/>
                </a:lnTo>
                <a:lnTo>
                  <a:pt x="44" y="667"/>
                </a:lnTo>
                <a:lnTo>
                  <a:pt x="58" y="675"/>
                </a:lnTo>
                <a:lnTo>
                  <a:pt x="57" y="675"/>
                </a:lnTo>
                <a:lnTo>
                  <a:pt x="73" y="680"/>
                </a:lnTo>
                <a:lnTo>
                  <a:pt x="70" y="688"/>
                </a:lnTo>
                <a:lnTo>
                  <a:pt x="54" y="683"/>
                </a:lnTo>
                <a:lnTo>
                  <a:pt x="39" y="675"/>
                </a:lnTo>
                <a:lnTo>
                  <a:pt x="26" y="664"/>
                </a:lnTo>
                <a:lnTo>
                  <a:pt x="15" y="651"/>
                </a:lnTo>
                <a:lnTo>
                  <a:pt x="12" y="644"/>
                </a:lnTo>
                <a:lnTo>
                  <a:pt x="20" y="639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3E48DF1-61F5-1B8B-2378-566D1A5B2DBF}"/>
              </a:ext>
            </a:extLst>
          </p:cNvPr>
          <p:cNvCxnSpPr>
            <a:cxnSpLocks/>
            <a:endCxn id="20" idx="0"/>
          </p:cNvCxnSpPr>
          <p:nvPr/>
        </p:nvCxnSpPr>
        <p:spPr bwMode="auto">
          <a:xfrm flipH="1">
            <a:off x="4978543" y="1922282"/>
            <a:ext cx="449372" cy="10392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5AC9B6B-3E0B-510C-1E6A-E016B827E333}"/>
              </a:ext>
            </a:extLst>
          </p:cNvPr>
          <p:cNvCxnSpPr>
            <a:cxnSpLocks/>
          </p:cNvCxnSpPr>
          <p:nvPr/>
        </p:nvCxnSpPr>
        <p:spPr bwMode="auto">
          <a:xfrm>
            <a:off x="6528055" y="1922287"/>
            <a:ext cx="481303" cy="10287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0E3E93ED-EB4C-8117-880F-9B2E11587B0F}"/>
              </a:ext>
            </a:extLst>
          </p:cNvPr>
          <p:cNvSpPr/>
          <p:nvPr/>
        </p:nvSpPr>
        <p:spPr bwMode="auto">
          <a:xfrm>
            <a:off x="4074904" y="1634248"/>
            <a:ext cx="576064" cy="5760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CC913A9-598C-7D71-FAAC-A8BBF05B9E94}"/>
              </a:ext>
            </a:extLst>
          </p:cNvPr>
          <p:cNvSpPr txBox="1"/>
          <p:nvPr/>
        </p:nvSpPr>
        <p:spPr>
          <a:xfrm>
            <a:off x="4116243" y="1740692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>
                <a:solidFill>
                  <a:schemeClr val="tx1"/>
                </a:solidFill>
              </a:rPr>
              <a:t>CSF</a:t>
            </a:r>
            <a:endParaRPr lang="en-US" sz="160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B0FCCEA-5916-D05B-48DC-A23DB119893C}"/>
              </a:ext>
            </a:extLst>
          </p:cNvPr>
          <p:cNvCxnSpPr>
            <a:cxnSpLocks/>
          </p:cNvCxnSpPr>
          <p:nvPr/>
        </p:nvCxnSpPr>
        <p:spPr bwMode="auto">
          <a:xfrm flipV="1">
            <a:off x="3549373" y="1909971"/>
            <a:ext cx="519789" cy="3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15900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me observations related to OOK" id="{6A491299-B7D4-5C49-ACA6-7A756DCFFD1E}" vid="{9830AF77-C653-8C40-94B3-CB131DFB65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2e84ceb-fbfd-47ab-be52-080c6b87953f}" enabled="0" method="" siteId="{92e84ceb-fbfd-47ab-be52-080c6b87953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17445</TotalTime>
  <Words>1336</Words>
  <Application>Microsoft Macintosh PowerPoint</Application>
  <PresentationFormat>Widescreen</PresentationFormat>
  <Paragraphs>181</Paragraphs>
  <Slides>15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Unicode MS</vt:lpstr>
      <vt:lpstr>Arial</vt:lpstr>
      <vt:lpstr>Calibri</vt:lpstr>
      <vt:lpstr>Cambria Math</vt:lpstr>
      <vt:lpstr>Times New Roman</vt:lpstr>
      <vt:lpstr>Office Theme</vt:lpstr>
      <vt:lpstr>Document</vt:lpstr>
      <vt:lpstr>Some observations related to OOK</vt:lpstr>
      <vt:lpstr>Abstract</vt:lpstr>
      <vt:lpstr>Outline</vt:lpstr>
      <vt:lpstr>Motivation</vt:lpstr>
      <vt:lpstr>Illustration of the idea</vt:lpstr>
      <vt:lpstr>Model for AMP Tag Receiver Processing</vt:lpstr>
      <vt:lpstr>Simulations: AWGN without CSF</vt:lpstr>
      <vt:lpstr>Simulations: AWGN with CSF </vt:lpstr>
      <vt:lpstr>Simulations: Explanation 1</vt:lpstr>
      <vt:lpstr>Simulations: Explanation 2</vt:lpstr>
      <vt:lpstr>Simulations: Frequency selective channels </vt:lpstr>
      <vt:lpstr>PSD limited TX power</vt:lpstr>
      <vt:lpstr>AMP Tag Receiver implementation aspects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observations related to OOK</dc:title>
  <dc:creator>Leif Wilhelmsson R</dc:creator>
  <cp:keywords/>
  <cp:lastModifiedBy>Leif Wilhelmsson R</cp:lastModifiedBy>
  <cp:revision>5</cp:revision>
  <cp:lastPrinted>1601-01-01T00:00:00Z</cp:lastPrinted>
  <dcterms:created xsi:type="dcterms:W3CDTF">2024-09-02T08:04:56Z</dcterms:created>
  <dcterms:modified xsi:type="dcterms:W3CDTF">2024-11-11T15:21:52Z</dcterms:modified>
  <cp:category>Name, Affiliation</cp:category>
</cp:coreProperties>
</file>