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930" r:id="rId4"/>
    <p:sldId id="938" r:id="rId5"/>
    <p:sldId id="939" r:id="rId6"/>
    <p:sldId id="933" r:id="rId7"/>
    <p:sldId id="932" r:id="rId8"/>
    <p:sldId id="934" r:id="rId9"/>
    <p:sldId id="936" r:id="rId10"/>
    <p:sldId id="942" r:id="rId11"/>
    <p:sldId id="945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44" autoAdjust="0"/>
    <p:restoredTop sz="94660"/>
  </p:normalViewPr>
  <p:slideViewPr>
    <p:cSldViewPr>
      <p:cViewPr varScale="1">
        <p:scale>
          <a:sx n="77" d="100"/>
          <a:sy n="77" d="100"/>
        </p:scale>
        <p:origin x="224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0" d="100"/>
        <a:sy n="180" d="100"/>
      </p:scale>
      <p:origin x="0" y="-4056"/>
    </p:cViewPr>
  </p:sorterViewPr>
  <p:notesViewPr>
    <p:cSldViewPr>
      <p:cViewPr varScale="1">
        <p:scale>
          <a:sx n="82" d="100"/>
          <a:sy n="82" d="100"/>
        </p:scale>
        <p:origin x="3936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10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5604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11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167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224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414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21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777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223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1840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923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Sept.</a:t>
            </a:r>
            <a:r>
              <a:rPr lang="aa-ET" dirty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Sept.</a:t>
            </a:r>
            <a:r>
              <a:rPr lang="aa-ET" dirty="0"/>
              <a:t>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Sept.</a:t>
            </a:r>
            <a:r>
              <a:rPr lang="aa-ET" dirty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Sept.</a:t>
            </a:r>
            <a:r>
              <a:rPr lang="aa-ET" dirty="0"/>
              <a:t>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Sept.</a:t>
            </a:r>
            <a:r>
              <a:rPr lang="aa-ET" dirty="0"/>
              <a:t>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Sept.</a:t>
            </a:r>
            <a:r>
              <a:rPr lang="aa-ET" dirty="0"/>
              <a:t>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Sept.</a:t>
            </a:r>
            <a:r>
              <a:rPr lang="aa-ET" dirty="0"/>
              <a:t>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Sept.</a:t>
            </a:r>
            <a:r>
              <a:rPr lang="aa-ET" dirty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Sept.</a:t>
            </a:r>
            <a:r>
              <a:rPr lang="aa-ET" dirty="0"/>
              <a:t>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</a:t>
            </a:r>
            <a:r>
              <a:rPr lang="aa-ET" dirty="0"/>
              <a:t>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Dror Regev,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7143757" y="333375"/>
            <a:ext cx="4109015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802.11-24/1520r0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eeexplore.ieee.org/stamp/stamp.jsp?tp=&amp;arnumber=6740091" TargetMode="External"/><Relationship Id="rId5" Type="http://schemas.openxmlformats.org/officeDocument/2006/relationships/image" Target="../media/image3.png"/><Relationship Id="rId4" Type="http://schemas.openxmlformats.org/officeDocument/2006/relationships/hyperlink" Target="https://ieeexplore.ieee.org/stamp/stamp.jsp?tp=&amp;arnumber=6376990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3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764704"/>
            <a:ext cx="10363200" cy="698971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Charging and Discharging Intervals in Passive AMP STAs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2024-09-05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Sept.</a:t>
            </a:r>
            <a:r>
              <a:rPr lang="aa-ET" dirty="0"/>
              <a:t>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4994121"/>
              </p:ext>
            </p:extLst>
          </p:nvPr>
        </p:nvGraphicFramePr>
        <p:xfrm>
          <a:off x="984250" y="2413000"/>
          <a:ext cx="10615613" cy="261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8" name="Document" r:id="rId4" imgW="10473902" imgH="2580964" progId="Word.Document.8">
                  <p:embed/>
                </p:oleObj>
              </mc:Choice>
              <mc:Fallback>
                <p:oleObj name="Document" r:id="rId4" imgW="10473902" imgH="258096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2413000"/>
                        <a:ext cx="10615613" cy="26114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Sept.</a:t>
            </a:r>
            <a:r>
              <a:rPr lang="aa-ET" dirty="0"/>
              <a:t> 2024</a:t>
            </a:r>
            <a:endParaRPr lang="en-GB" dirty="0"/>
          </a:p>
        </p:txBody>
      </p:sp>
      <p:sp>
        <p:nvSpPr>
          <p:cNvPr id="188" name="Slide Number Placeholder 5">
            <a:extLst>
              <a:ext uri="{FF2B5EF4-FFF2-40B4-BE49-F238E27FC236}">
                <a16:creationId xmlns:a16="http://schemas.microsoft.com/office/drawing/2014/main" id="{35D11307-4ABE-4F2F-BC05-57F2710AEDB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208605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10</a:t>
            </a:fld>
            <a:endParaRPr lang="en-GB"/>
          </a:p>
        </p:txBody>
      </p:sp>
      <p:sp>
        <p:nvSpPr>
          <p:cNvPr id="196" name="Footer Placeholder 4">
            <a:extLst>
              <a:ext uri="{FF2B5EF4-FFF2-40B4-BE49-F238E27FC236}">
                <a16:creationId xmlns:a16="http://schemas.microsoft.com/office/drawing/2014/main" id="{B22D0CAB-2981-4E78-B000-3E4DD4850A3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8565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D034B14-56A5-47BB-AEFC-177A2C494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0" y="685803"/>
            <a:ext cx="7770814" cy="742948"/>
          </a:xfrm>
        </p:spPr>
        <p:txBody>
          <a:bodyPr/>
          <a:lstStyle/>
          <a:p>
            <a:r>
              <a:rPr lang="en-US" sz="3000" dirty="0"/>
              <a:t>Straw Poll #1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8C12D11-37AF-4861-B4D7-D089546A8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3390" y="1498588"/>
            <a:ext cx="9905138" cy="4643436"/>
          </a:xfrm>
        </p:spPr>
        <p:txBody>
          <a:bodyPr/>
          <a:lstStyle/>
          <a:p>
            <a:pPr marL="0" lvl="1" indent="0"/>
            <a:r>
              <a:rPr lang="en-US" sz="2250" dirty="0"/>
              <a:t>Do you agree that the AMP STA design shall meet a minimal harvester sensitivity of TBD energizing power at the antenna?</a:t>
            </a:r>
          </a:p>
          <a:p>
            <a:pPr marL="0" lvl="1" indent="0"/>
            <a:r>
              <a:rPr lang="en-US" sz="1800" dirty="0"/>
              <a:t>Note: Sensitivity is frequency dependent</a:t>
            </a:r>
          </a:p>
          <a:p>
            <a:endParaRPr lang="en-US" dirty="0"/>
          </a:p>
          <a:p>
            <a:r>
              <a:rPr lang="en-US" dirty="0"/>
              <a:t>Yes</a:t>
            </a:r>
          </a:p>
          <a:p>
            <a:r>
              <a:rPr lang="en-US" dirty="0"/>
              <a:t>No</a:t>
            </a:r>
          </a:p>
          <a:p>
            <a:r>
              <a:rPr lang="en-US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30971937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Sept.</a:t>
            </a:r>
            <a:r>
              <a:rPr lang="aa-ET" dirty="0"/>
              <a:t> 2024</a:t>
            </a:r>
            <a:endParaRPr lang="en-GB" dirty="0"/>
          </a:p>
        </p:txBody>
      </p:sp>
      <p:sp>
        <p:nvSpPr>
          <p:cNvPr id="188" name="Slide Number Placeholder 5">
            <a:extLst>
              <a:ext uri="{FF2B5EF4-FFF2-40B4-BE49-F238E27FC236}">
                <a16:creationId xmlns:a16="http://schemas.microsoft.com/office/drawing/2014/main" id="{35D11307-4ABE-4F2F-BC05-57F2710AEDB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208605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11</a:t>
            </a:fld>
            <a:endParaRPr lang="en-GB"/>
          </a:p>
        </p:txBody>
      </p:sp>
      <p:sp>
        <p:nvSpPr>
          <p:cNvPr id="196" name="Footer Placeholder 4">
            <a:extLst>
              <a:ext uri="{FF2B5EF4-FFF2-40B4-BE49-F238E27FC236}">
                <a16:creationId xmlns:a16="http://schemas.microsoft.com/office/drawing/2014/main" id="{B22D0CAB-2981-4E78-B000-3E4DD4850A3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8565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9C3F0907-610E-4530-8E55-A1924BFC38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B9C87C7E-E893-43ED-9B02-CD86DC23A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en-US" dirty="0"/>
              <a:t>11-24-0047-00-0 AMP Station operation states; Solomon </a:t>
            </a:r>
            <a:r>
              <a:rPr lang="en-US" dirty="0" err="1"/>
              <a:t>Trainin</a:t>
            </a:r>
            <a:r>
              <a:rPr lang="en-US" dirty="0"/>
              <a:t> (</a:t>
            </a:r>
            <a:r>
              <a:rPr lang="en-US" dirty="0" err="1"/>
              <a:t>Wiliot</a:t>
            </a:r>
            <a:r>
              <a:rPr lang="en-US" dirty="0"/>
              <a:t>)</a:t>
            </a:r>
          </a:p>
          <a:p>
            <a:pPr marL="457200" indent="-457200">
              <a:buFont typeface="Times New Roman" pitchFamily="16" charset="0"/>
              <a:buAutoNum type="arabicPeriod"/>
            </a:pPr>
            <a:r>
              <a:rPr lang="en-US" dirty="0"/>
              <a:t>11-24-0826-00-0 Energy balance of the state-based AMP station; Solomon </a:t>
            </a:r>
            <a:r>
              <a:rPr lang="en-US" dirty="0" err="1"/>
              <a:t>Trainin</a:t>
            </a:r>
            <a:r>
              <a:rPr lang="en-US" dirty="0"/>
              <a:t> (</a:t>
            </a:r>
            <a:r>
              <a:rPr lang="en-US" dirty="0" err="1"/>
              <a:t>Wiliot</a:t>
            </a:r>
            <a:r>
              <a:rPr lang="en-US" dirty="0"/>
              <a:t>)</a:t>
            </a:r>
          </a:p>
          <a:p>
            <a:pPr marL="457200" indent="-457200">
              <a:buFont typeface="Times New Roman" pitchFamily="16" charset="0"/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38923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An AMP STA that harvests ambient RF may be able to charge and store energy on a capacitor to a voltage that enables RX+TX operation of the STA before the voltage drops and the STA goes into idle mode to re-charge the capacitor. The parameters involved in maximum RX+TX operation duration, STA re-charging and initial charging are investigated.</a:t>
            </a:r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0" indent="0">
              <a:tabLst>
                <a:tab pos="3571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Sept.</a:t>
            </a:r>
            <a:r>
              <a:rPr lang="aa-ET" dirty="0"/>
              <a:t>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IE" dirty="0"/>
              <a:t>Background: Passive Tag Analog Front-End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Sept.</a:t>
            </a:r>
            <a:r>
              <a:rPr lang="aa-ET" dirty="0"/>
              <a:t> 2024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34734BA-0C4F-4500-B720-3495EEEB70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1958" y="2041044"/>
            <a:ext cx="5664629" cy="3736021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332B5FC-C4A1-4F45-97CF-A95E81CEA125}"/>
              </a:ext>
            </a:extLst>
          </p:cNvPr>
          <p:cNvSpPr txBox="1">
            <a:spLocks/>
          </p:cNvSpPr>
          <p:nvPr/>
        </p:nvSpPr>
        <p:spPr>
          <a:xfrm>
            <a:off x="6132540" y="1722574"/>
            <a:ext cx="6374592" cy="445700"/>
          </a:xfrm>
          <a:prstGeom prst="rect">
            <a:avLst/>
          </a:prstGeom>
        </p:spPr>
        <p:txBody>
          <a:bodyPr vert="horz" lIns="121920" tIns="60960" rIns="121920" bIns="6096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https://ieeexplore.ieee.org/stamp/stamp.jsp?tp=&amp;arnumber=6376990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endParaRPr lang="en-US" sz="14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78BDFB8-B228-4E05-9071-E78B19C8A5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59365" y="4191654"/>
            <a:ext cx="2971576" cy="2008413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F1702A3E-97D1-4915-B7EE-4770B8C5A6B8}"/>
              </a:ext>
            </a:extLst>
          </p:cNvPr>
          <p:cNvGrpSpPr/>
          <p:nvPr/>
        </p:nvGrpSpPr>
        <p:grpSpPr>
          <a:xfrm>
            <a:off x="5397789" y="3909055"/>
            <a:ext cx="1365140" cy="979776"/>
            <a:chOff x="4048341" y="3147815"/>
            <a:chExt cx="1023855" cy="734832"/>
          </a:xfrm>
        </p:grpSpPr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0C05E59B-8E00-4BDD-AA9A-C149F692DB9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512826" y="3147815"/>
              <a:ext cx="559370" cy="303780"/>
            </a:xfrm>
            <a:prstGeom prst="straightConnector1">
              <a:avLst/>
            </a:prstGeom>
            <a:noFill/>
            <a:ln w="25400" cap="flat" cmpd="sng" algn="ctr">
              <a:solidFill>
                <a:srgbClr val="0070C0"/>
              </a:solidFill>
              <a:prstDash val="solid"/>
              <a:round/>
              <a:headEnd type="triangle" w="lg" len="lg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F08449B-0101-4175-B9CC-43C0B69F6599}"/>
                </a:ext>
              </a:extLst>
            </p:cNvPr>
            <p:cNvSpPr/>
            <p:nvPr/>
          </p:nvSpPr>
          <p:spPr>
            <a:xfrm>
              <a:off x="4048341" y="3505572"/>
              <a:ext cx="577322" cy="3770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667" b="1" dirty="0">
                  <a:solidFill>
                    <a:srgbClr val="0070C0"/>
                  </a:solidFill>
                  <a:latin typeface="+mn-lt"/>
                  <a:ea typeface="+mn-ea"/>
                </a:rPr>
                <a:t>V</a:t>
              </a:r>
              <a:r>
                <a:rPr lang="en-US" sz="2667" b="1" baseline="-25000" dirty="0">
                  <a:solidFill>
                    <a:srgbClr val="0070C0"/>
                  </a:solidFill>
                  <a:latin typeface="+mn-lt"/>
                  <a:ea typeface="+mn-ea"/>
                </a:rPr>
                <a:t>dd</a:t>
              </a:r>
              <a:r>
                <a:rPr lang="en-US" sz="2667" b="1" dirty="0">
                  <a:solidFill>
                    <a:srgbClr val="0070C0"/>
                  </a:solidFill>
                  <a:latin typeface="+mn-lt"/>
                  <a:ea typeface="+mn-ea"/>
                </a:rPr>
                <a:t> 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BAA20EFE-19D4-4800-8ADB-5FFB3417FE8E}"/>
              </a:ext>
            </a:extLst>
          </p:cNvPr>
          <p:cNvSpPr txBox="1"/>
          <p:nvPr/>
        </p:nvSpPr>
        <p:spPr>
          <a:xfrm>
            <a:off x="636038" y="2044005"/>
            <a:ext cx="5171930" cy="1754326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Signals: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POR – “Power On Reset”. Reset the logic of the tag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BS – Back Scattering enable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Srx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 – Detected RX signal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Stx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 – TX modulation signal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fosc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 – On-chip oscillator generated frequency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DB6A5A1-07CE-4AE6-97B6-70AED202EA2E}"/>
              </a:ext>
            </a:extLst>
          </p:cNvPr>
          <p:cNvSpPr txBox="1">
            <a:spLocks/>
          </p:cNvSpPr>
          <p:nvPr/>
        </p:nvSpPr>
        <p:spPr>
          <a:xfrm>
            <a:off x="880998" y="3963062"/>
            <a:ext cx="5095965" cy="5535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https://ieeexplore.ieee.org/stamp/stamp.jsp?tp=&amp;arnumber=6740091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087573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82556" y="433485"/>
            <a:ext cx="10361084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Energizer to STA WPT Losses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208605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Sept.</a:t>
            </a:r>
            <a:r>
              <a:rPr lang="aa-ET" dirty="0"/>
              <a:t> 2024</a:t>
            </a:r>
            <a:endParaRPr lang="en-GB" dirty="0"/>
          </a:p>
        </p:txBody>
      </p:sp>
      <p:graphicFrame>
        <p:nvGraphicFramePr>
          <p:cNvPr id="90" name="Table 89">
            <a:extLst>
              <a:ext uri="{FF2B5EF4-FFF2-40B4-BE49-F238E27FC236}">
                <a16:creationId xmlns:a16="http://schemas.microsoft.com/office/drawing/2014/main" id="{B95298F6-ABC7-4F79-BA28-27635F514C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380327"/>
              </p:ext>
            </p:extLst>
          </p:nvPr>
        </p:nvGraphicFramePr>
        <p:xfrm>
          <a:off x="7664342" y="2197728"/>
          <a:ext cx="3950020" cy="35569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505">
                  <a:extLst>
                    <a:ext uri="{9D8B030D-6E8A-4147-A177-3AD203B41FA5}">
                      <a16:colId xmlns:a16="http://schemas.microsoft.com/office/drawing/2014/main" val="1121005807"/>
                    </a:ext>
                  </a:extLst>
                </a:gridCol>
                <a:gridCol w="987505">
                  <a:extLst>
                    <a:ext uri="{9D8B030D-6E8A-4147-A177-3AD203B41FA5}">
                      <a16:colId xmlns:a16="http://schemas.microsoft.com/office/drawing/2014/main" val="1755140564"/>
                    </a:ext>
                  </a:extLst>
                </a:gridCol>
                <a:gridCol w="987505">
                  <a:extLst>
                    <a:ext uri="{9D8B030D-6E8A-4147-A177-3AD203B41FA5}">
                      <a16:colId xmlns:a16="http://schemas.microsoft.com/office/drawing/2014/main" val="1251490342"/>
                    </a:ext>
                  </a:extLst>
                </a:gridCol>
                <a:gridCol w="987505">
                  <a:extLst>
                    <a:ext uri="{9D8B030D-6E8A-4147-A177-3AD203B41FA5}">
                      <a16:colId xmlns:a16="http://schemas.microsoft.com/office/drawing/2014/main" val="1658541123"/>
                    </a:ext>
                  </a:extLst>
                </a:gridCol>
              </a:tblGrid>
              <a:tr h="942213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200" kern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noProof="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717474"/>
                  </a:ext>
                </a:extLst>
              </a:tr>
              <a:tr h="871566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21394"/>
                  </a:ext>
                </a:extLst>
              </a:tr>
              <a:tr h="871566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576622"/>
                  </a:ext>
                </a:extLst>
              </a:tr>
              <a:tr h="871566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463DF5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604220"/>
                  </a:ext>
                </a:extLst>
              </a:tr>
            </a:tbl>
          </a:graphicData>
        </a:graphic>
      </p:graphicFrame>
      <p:grpSp>
        <p:nvGrpSpPr>
          <p:cNvPr id="27" name="Group 26">
            <a:extLst>
              <a:ext uri="{FF2B5EF4-FFF2-40B4-BE49-F238E27FC236}">
                <a16:creationId xmlns:a16="http://schemas.microsoft.com/office/drawing/2014/main" id="{207802A8-3F62-437C-9152-BA5D01109D50}"/>
              </a:ext>
            </a:extLst>
          </p:cNvPr>
          <p:cNvGrpSpPr/>
          <p:nvPr/>
        </p:nvGrpSpPr>
        <p:grpSpPr>
          <a:xfrm>
            <a:off x="11531540" y="1988840"/>
            <a:ext cx="126295" cy="160080"/>
            <a:chOff x="11280576" y="5090719"/>
            <a:chExt cx="126295" cy="160080"/>
          </a:xfrm>
        </p:grpSpPr>
        <p:sp>
          <p:nvSpPr>
            <p:cNvPr id="126" name="Isosceles Triangle 125">
              <a:extLst>
                <a:ext uri="{FF2B5EF4-FFF2-40B4-BE49-F238E27FC236}">
                  <a16:creationId xmlns:a16="http://schemas.microsoft.com/office/drawing/2014/main" id="{26EC1EEF-9BCA-494F-86C2-8CFC88B60006}"/>
                </a:ext>
              </a:extLst>
            </p:cNvPr>
            <p:cNvSpPr/>
            <p:nvPr/>
          </p:nvSpPr>
          <p:spPr bwMode="auto">
            <a:xfrm flipV="1">
              <a:off x="11280576" y="5090719"/>
              <a:ext cx="126295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cxnSp>
          <p:nvCxnSpPr>
            <p:cNvPr id="127" name="Straight Connector 126">
              <a:extLst>
                <a:ext uri="{FF2B5EF4-FFF2-40B4-BE49-F238E27FC236}">
                  <a16:creationId xmlns:a16="http://schemas.microsoft.com/office/drawing/2014/main" id="{815AB1A8-2B9D-4041-B65D-D41995E4A22D}"/>
                </a:ext>
              </a:extLst>
            </p:cNvPr>
            <p:cNvCxnSpPr/>
            <p:nvPr/>
          </p:nvCxnSpPr>
          <p:spPr bwMode="auto">
            <a:xfrm>
              <a:off x="11343724" y="5180518"/>
              <a:ext cx="0" cy="7028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2" name="TextBox 241">
            <a:extLst>
              <a:ext uri="{FF2B5EF4-FFF2-40B4-BE49-F238E27FC236}">
                <a16:creationId xmlns:a16="http://schemas.microsoft.com/office/drawing/2014/main" id="{D4A5C85D-2F24-4F01-99B4-55DC551951C6}"/>
              </a:ext>
            </a:extLst>
          </p:cNvPr>
          <p:cNvSpPr txBox="1"/>
          <p:nvPr/>
        </p:nvSpPr>
        <p:spPr>
          <a:xfrm>
            <a:off x="11067237" y="1877718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9DA8013D-149C-4B2E-9A7F-85C4BAD670B1}"/>
              </a:ext>
            </a:extLst>
          </p:cNvPr>
          <p:cNvSpPr txBox="1"/>
          <p:nvPr/>
        </p:nvSpPr>
        <p:spPr>
          <a:xfrm>
            <a:off x="259591" y="3526124"/>
            <a:ext cx="7039068" cy="455920"/>
          </a:xfrm>
          <a:prstGeom prst="rect">
            <a:avLst/>
          </a:prstGeom>
          <a:noFill/>
        </p:spPr>
        <p:txBody>
          <a:bodyPr wrap="square" rtlCol="1">
            <a:no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800" b="1" dirty="0" err="1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Friis</a:t>
            </a:r>
            <a:r>
              <a:rPr lang="en-US" sz="18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 simplified WPT energizing loss:  </a:t>
            </a:r>
            <a:r>
              <a:rPr lang="en-US" sz="1800" b="1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WPT</a:t>
            </a:r>
            <a:r>
              <a:rPr lang="en-US" sz="1800" b="1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loss</a:t>
            </a:r>
            <a:r>
              <a:rPr lang="en-US" sz="1800" b="1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 = 20log</a:t>
            </a:r>
            <a:r>
              <a:rPr lang="en-US" sz="1800" b="1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10</a:t>
            </a:r>
            <a:r>
              <a:rPr lang="en-US" sz="1800" b="1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(</a:t>
            </a:r>
            <a:r>
              <a:rPr lang="el-GR" sz="1800" b="1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λ</a:t>
            </a:r>
            <a:r>
              <a:rPr lang="en-US" sz="1800" b="1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) – 20log</a:t>
            </a:r>
            <a:r>
              <a:rPr lang="en-US" sz="1800" b="1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10</a:t>
            </a:r>
            <a:r>
              <a:rPr lang="en-US" sz="1800" b="1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(4</a:t>
            </a:r>
            <a:r>
              <a:rPr lang="el-GR" sz="1800" b="1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π</a:t>
            </a:r>
            <a:r>
              <a:rPr lang="en-US" sz="1800" b="1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d) </a:t>
            </a:r>
            <a:endParaRPr lang="en-US" sz="1800" b="1" baseline="-25000" dirty="0">
              <a:solidFill>
                <a:srgbClr val="000000"/>
              </a:solidFill>
              <a:latin typeface="Calibri" pitchFamily="34" charset="0"/>
              <a:ea typeface="宋体" charset="-122"/>
            </a:endParaRPr>
          </a:p>
          <a:p>
            <a:pPr defTabSz="914400" eaLnBrk="1" hangingPunct="1">
              <a:buClrTx/>
              <a:buSzTx/>
              <a:buFontTx/>
              <a:buNone/>
            </a:pPr>
            <a:r>
              <a:rPr lang="en-US" sz="1800" b="1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 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67E6B006-BA9A-4E55-A4DD-C90472418FA7}"/>
              </a:ext>
            </a:extLst>
          </p:cNvPr>
          <p:cNvSpPr txBox="1"/>
          <p:nvPr/>
        </p:nvSpPr>
        <p:spPr>
          <a:xfrm>
            <a:off x="9715419" y="2196862"/>
            <a:ext cx="1898943" cy="160043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WPT Loss Factors: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Distance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Frequency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Antennas Gain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Tag orientation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Shadowing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rPr>
              <a:t>Object Absorption</a:t>
            </a:r>
          </a:p>
        </p:txBody>
      </p:sp>
      <p:graphicFrame>
        <p:nvGraphicFramePr>
          <p:cNvPr id="250" name="Table 249">
            <a:extLst>
              <a:ext uri="{FF2B5EF4-FFF2-40B4-BE49-F238E27FC236}">
                <a16:creationId xmlns:a16="http://schemas.microsoft.com/office/drawing/2014/main" id="{28006F27-D652-4DA9-A284-77E41B047E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400714"/>
              </p:ext>
            </p:extLst>
          </p:nvPr>
        </p:nvGraphicFramePr>
        <p:xfrm>
          <a:off x="944705" y="3885722"/>
          <a:ext cx="4968552" cy="207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0268">
                  <a:extLst>
                    <a:ext uri="{9D8B030D-6E8A-4147-A177-3AD203B41FA5}">
                      <a16:colId xmlns:a16="http://schemas.microsoft.com/office/drawing/2014/main" val="1121005807"/>
                    </a:ext>
                  </a:extLst>
                </a:gridCol>
                <a:gridCol w="997071">
                  <a:extLst>
                    <a:ext uri="{9D8B030D-6E8A-4147-A177-3AD203B41FA5}">
                      <a16:colId xmlns:a16="http://schemas.microsoft.com/office/drawing/2014/main" val="1755140564"/>
                    </a:ext>
                  </a:extLst>
                </a:gridCol>
                <a:gridCol w="997071">
                  <a:extLst>
                    <a:ext uri="{9D8B030D-6E8A-4147-A177-3AD203B41FA5}">
                      <a16:colId xmlns:a16="http://schemas.microsoft.com/office/drawing/2014/main" val="751029392"/>
                    </a:ext>
                  </a:extLst>
                </a:gridCol>
                <a:gridCol w="997071">
                  <a:extLst>
                    <a:ext uri="{9D8B030D-6E8A-4147-A177-3AD203B41FA5}">
                      <a16:colId xmlns:a16="http://schemas.microsoft.com/office/drawing/2014/main" val="1658541123"/>
                    </a:ext>
                  </a:extLst>
                </a:gridCol>
                <a:gridCol w="997071">
                  <a:extLst>
                    <a:ext uri="{9D8B030D-6E8A-4147-A177-3AD203B41FA5}">
                      <a16:colId xmlns:a16="http://schemas.microsoft.com/office/drawing/2014/main" val="1446607852"/>
                    </a:ext>
                  </a:extLst>
                </a:gridCol>
              </a:tblGrid>
              <a:tr h="46487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463DF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Distance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463DF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 GHz Loss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463DF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 GHz Loss</a:t>
                      </a: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463DF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1400" baseline="-25000" dirty="0">
                          <a:solidFill>
                            <a:srgbClr val="463DF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 2.4/0.9 GHz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463DF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dBm</a:t>
                      </a:r>
                      <a:endParaRPr lang="en-US" sz="1400" baseline="-250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463DF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US" sz="1400" baseline="-25000" dirty="0">
                          <a:solidFill>
                            <a:srgbClr val="463DF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 2.4/0.9 GHz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rgbClr val="463DF5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dBm</a:t>
                      </a:r>
                      <a:endParaRPr lang="en-US" sz="1400" baseline="-25000" dirty="0">
                        <a:solidFill>
                          <a:srgbClr val="463DF5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187327"/>
                  </a:ext>
                </a:extLst>
              </a:tr>
              <a:tr h="31124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m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华文细黑"/>
                          <a:cs typeface="Times New Roman" panose="02020603050405020304" pitchFamily="18" charset="0"/>
                        </a:rPr>
                        <a:t>40 dB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31.5 dB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华文细黑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-20/-11.5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146150"/>
                  </a:ext>
                </a:extLst>
              </a:tr>
              <a:tr h="31124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m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华文细黑"/>
                          <a:cs typeface="Times New Roman" panose="02020603050405020304" pitchFamily="18" charset="0"/>
                        </a:rPr>
                        <a:t>46 dB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37.5 dB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华文细黑"/>
                          <a:cs typeface="Times New Roman" panose="02020603050405020304" pitchFamily="18" charset="0"/>
                        </a:rPr>
                        <a:t>20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-26/-17.5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717474"/>
                  </a:ext>
                </a:extLst>
              </a:tr>
              <a:tr h="31124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m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华文细黑"/>
                          <a:cs typeface="Times New Roman" panose="02020603050405020304" pitchFamily="18" charset="0"/>
                        </a:rPr>
                        <a:t>52 dB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43.5 dB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华文细黑"/>
                          <a:cs typeface="Times New Roman" panose="02020603050405020304" pitchFamily="18" charset="0"/>
                        </a:rPr>
                        <a:t>20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-32/-23.5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21394"/>
                  </a:ext>
                </a:extLst>
              </a:tr>
              <a:tr h="31124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m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华文细黑"/>
                          <a:cs typeface="Times New Roman" panose="02020603050405020304" pitchFamily="18" charset="0"/>
                        </a:rPr>
                        <a:t>54 dB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45.5 dB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华文细黑"/>
                          <a:cs typeface="Times New Roman" panose="02020603050405020304" pitchFamily="18" charset="0"/>
                        </a:rPr>
                        <a:t>20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华文细黑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-34/-25.5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3576622"/>
                  </a:ext>
                </a:extLst>
              </a:tr>
              <a:tr h="311248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m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华文细黑"/>
                          <a:cs typeface="Times New Roman" panose="02020603050405020304" pitchFamily="18" charset="0"/>
                        </a:rPr>
                        <a:t>60 dB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51.5 dB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华文细黑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-40/-31.5</a:t>
                      </a:r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604220"/>
                  </a:ext>
                </a:extLst>
              </a:tr>
            </a:tbl>
          </a:graphicData>
        </a:graphic>
      </p:graphicFrame>
      <p:grpSp>
        <p:nvGrpSpPr>
          <p:cNvPr id="28" name="Group 27">
            <a:extLst>
              <a:ext uri="{FF2B5EF4-FFF2-40B4-BE49-F238E27FC236}">
                <a16:creationId xmlns:a16="http://schemas.microsoft.com/office/drawing/2014/main" id="{0D3A4F44-0300-491C-9FB9-F9A64B035B94}"/>
              </a:ext>
            </a:extLst>
          </p:cNvPr>
          <p:cNvGrpSpPr/>
          <p:nvPr/>
        </p:nvGrpSpPr>
        <p:grpSpPr>
          <a:xfrm rot="16200000">
            <a:off x="7867087" y="4260950"/>
            <a:ext cx="1356524" cy="1280643"/>
            <a:chOff x="7753554" y="2006002"/>
            <a:chExt cx="1356524" cy="1280643"/>
          </a:xfrm>
        </p:grpSpPr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4B190229-40E0-433C-8DF4-5DE881FA2C78}"/>
                </a:ext>
              </a:extLst>
            </p:cNvPr>
            <p:cNvSpPr/>
            <p:nvPr/>
          </p:nvSpPr>
          <p:spPr bwMode="auto">
            <a:xfrm>
              <a:off x="8227159" y="2422211"/>
              <a:ext cx="410458" cy="416209"/>
            </a:xfrm>
            <a:prstGeom prst="ellipse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9FA8ED2B-2159-4E49-919F-57780B05F3E2}"/>
                </a:ext>
              </a:extLst>
            </p:cNvPr>
            <p:cNvSpPr/>
            <p:nvPr/>
          </p:nvSpPr>
          <p:spPr bwMode="auto">
            <a:xfrm>
              <a:off x="8006143" y="2230115"/>
              <a:ext cx="852489" cy="822084"/>
            </a:xfrm>
            <a:prstGeom prst="ellipse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7911C30B-6CF2-44BB-BF53-F45599F36360}"/>
                </a:ext>
              </a:extLst>
            </p:cNvPr>
            <p:cNvSpPr/>
            <p:nvPr/>
          </p:nvSpPr>
          <p:spPr bwMode="auto">
            <a:xfrm>
              <a:off x="7753554" y="2006002"/>
              <a:ext cx="1356524" cy="1280643"/>
            </a:xfrm>
            <a:prstGeom prst="ellipse">
              <a:avLst/>
            </a:prstGeom>
            <a:noFill/>
            <a:ln w="63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A57302A-5AC0-4A5F-A2EF-8B10A23D6862}"/>
              </a:ext>
            </a:extLst>
          </p:cNvPr>
          <p:cNvGrpSpPr/>
          <p:nvPr/>
        </p:nvGrpSpPr>
        <p:grpSpPr>
          <a:xfrm rot="16200000">
            <a:off x="9078441" y="4844101"/>
            <a:ext cx="135485" cy="97079"/>
            <a:chOff x="8372705" y="3198618"/>
            <a:chExt cx="135485" cy="97079"/>
          </a:xfrm>
        </p:grpSpPr>
        <p:sp>
          <p:nvSpPr>
            <p:cNvPr id="133" name="Isosceles Triangle 132">
              <a:extLst>
                <a:ext uri="{FF2B5EF4-FFF2-40B4-BE49-F238E27FC236}">
                  <a16:creationId xmlns:a16="http://schemas.microsoft.com/office/drawing/2014/main" id="{D5BC2D60-8385-4A00-8F35-9551467D77D5}"/>
                </a:ext>
              </a:extLst>
            </p:cNvPr>
            <p:cNvSpPr/>
            <p:nvPr/>
          </p:nvSpPr>
          <p:spPr bwMode="auto">
            <a:xfrm flipV="1">
              <a:off x="8375490" y="3206764"/>
              <a:ext cx="126294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D9AFBB81-A961-4BEE-BE08-B6B31F6068EA}"/>
                </a:ext>
              </a:extLst>
            </p:cNvPr>
            <p:cNvSpPr/>
            <p:nvPr/>
          </p:nvSpPr>
          <p:spPr bwMode="auto">
            <a:xfrm>
              <a:off x="8372705" y="3198618"/>
              <a:ext cx="135485" cy="9707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244909C-E76B-493A-934A-8DD14A333B4E}"/>
              </a:ext>
            </a:extLst>
          </p:cNvPr>
          <p:cNvGrpSpPr/>
          <p:nvPr/>
        </p:nvGrpSpPr>
        <p:grpSpPr>
          <a:xfrm>
            <a:off x="8442313" y="4871159"/>
            <a:ext cx="126295" cy="160080"/>
            <a:chOff x="8370041" y="2493786"/>
            <a:chExt cx="126295" cy="160080"/>
          </a:xfrm>
        </p:grpSpPr>
        <p:sp>
          <p:nvSpPr>
            <p:cNvPr id="142" name="Isosceles Triangle 141">
              <a:extLst>
                <a:ext uri="{FF2B5EF4-FFF2-40B4-BE49-F238E27FC236}">
                  <a16:creationId xmlns:a16="http://schemas.microsoft.com/office/drawing/2014/main" id="{39329D03-E40A-444A-B42D-76DB980FC9E4}"/>
                </a:ext>
              </a:extLst>
            </p:cNvPr>
            <p:cNvSpPr/>
            <p:nvPr/>
          </p:nvSpPr>
          <p:spPr bwMode="auto">
            <a:xfrm flipV="1">
              <a:off x="8370041" y="2493786"/>
              <a:ext cx="126295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AF2A1E42-E41B-451C-B43D-B3E702D92E6F}"/>
                </a:ext>
              </a:extLst>
            </p:cNvPr>
            <p:cNvCxnSpPr/>
            <p:nvPr/>
          </p:nvCxnSpPr>
          <p:spPr bwMode="auto">
            <a:xfrm>
              <a:off x="8433189" y="2583585"/>
              <a:ext cx="0" cy="7028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1AEC047-49C8-42AD-B937-83B0CA6CCA3C}"/>
              </a:ext>
            </a:extLst>
          </p:cNvPr>
          <p:cNvGrpSpPr/>
          <p:nvPr/>
        </p:nvGrpSpPr>
        <p:grpSpPr>
          <a:xfrm rot="16200000">
            <a:off x="8873617" y="3293394"/>
            <a:ext cx="135485" cy="97079"/>
            <a:chOff x="9923412" y="2993794"/>
            <a:chExt cx="135485" cy="97079"/>
          </a:xfrm>
        </p:grpSpPr>
        <p:sp>
          <p:nvSpPr>
            <p:cNvPr id="164" name="Isosceles Triangle 163">
              <a:extLst>
                <a:ext uri="{FF2B5EF4-FFF2-40B4-BE49-F238E27FC236}">
                  <a16:creationId xmlns:a16="http://schemas.microsoft.com/office/drawing/2014/main" id="{CD816B05-15D2-4C03-BCCC-CE0B4AC22B2D}"/>
                </a:ext>
              </a:extLst>
            </p:cNvPr>
            <p:cNvSpPr/>
            <p:nvPr/>
          </p:nvSpPr>
          <p:spPr bwMode="auto">
            <a:xfrm rot="2021294" flipV="1">
              <a:off x="9924242" y="3000252"/>
              <a:ext cx="126294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7BC4394A-8A0C-498A-BF45-E2389DA84FB0}"/>
                </a:ext>
              </a:extLst>
            </p:cNvPr>
            <p:cNvSpPr/>
            <p:nvPr/>
          </p:nvSpPr>
          <p:spPr bwMode="auto">
            <a:xfrm rot="2021294">
              <a:off x="9923412" y="2993794"/>
              <a:ext cx="135485" cy="9707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167" name="TextBox 166">
            <a:extLst>
              <a:ext uri="{FF2B5EF4-FFF2-40B4-BE49-F238E27FC236}">
                <a16:creationId xmlns:a16="http://schemas.microsoft.com/office/drawing/2014/main" id="{09D23AC7-1B1E-4931-9DB3-7EAAC8586357}"/>
              </a:ext>
            </a:extLst>
          </p:cNvPr>
          <p:cNvSpPr txBox="1"/>
          <p:nvPr/>
        </p:nvSpPr>
        <p:spPr>
          <a:xfrm>
            <a:off x="7774591" y="5221815"/>
            <a:ext cx="12666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Energizer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76A32F6-FEAE-4218-9770-651DAFD4C9C9}"/>
              </a:ext>
            </a:extLst>
          </p:cNvPr>
          <p:cNvGrpSpPr/>
          <p:nvPr/>
        </p:nvGrpSpPr>
        <p:grpSpPr>
          <a:xfrm rot="16200000">
            <a:off x="8777437" y="4036163"/>
            <a:ext cx="432666" cy="941444"/>
            <a:chOff x="8609870" y="2624022"/>
            <a:chExt cx="432666" cy="941444"/>
          </a:xfrm>
        </p:grpSpPr>
        <p:sp>
          <p:nvSpPr>
            <p:cNvPr id="184" name="Block Arc 183">
              <a:extLst>
                <a:ext uri="{FF2B5EF4-FFF2-40B4-BE49-F238E27FC236}">
                  <a16:creationId xmlns:a16="http://schemas.microsoft.com/office/drawing/2014/main" id="{C804D5C2-68E5-4346-95D2-500304F72385}"/>
                </a:ext>
              </a:extLst>
            </p:cNvPr>
            <p:cNvSpPr/>
            <p:nvPr/>
          </p:nvSpPr>
          <p:spPr bwMode="auto">
            <a:xfrm rot="18876773" flipH="1" flipV="1">
              <a:off x="8438543" y="2905792"/>
              <a:ext cx="779563" cy="216024"/>
            </a:xfrm>
            <a:prstGeom prst="block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85" name="Block Arc 184">
              <a:extLst>
                <a:ext uri="{FF2B5EF4-FFF2-40B4-BE49-F238E27FC236}">
                  <a16:creationId xmlns:a16="http://schemas.microsoft.com/office/drawing/2014/main" id="{686E5B56-9517-47DB-8171-EF5776A89B7C}"/>
                </a:ext>
              </a:extLst>
            </p:cNvPr>
            <p:cNvSpPr/>
            <p:nvPr/>
          </p:nvSpPr>
          <p:spPr bwMode="auto">
            <a:xfrm rot="18876773" flipH="1" flipV="1">
              <a:off x="8512372" y="2867977"/>
              <a:ext cx="507775" cy="152400"/>
            </a:xfrm>
            <a:prstGeom prst="block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86" name="Block Arc 185">
              <a:extLst>
                <a:ext uri="{FF2B5EF4-FFF2-40B4-BE49-F238E27FC236}">
                  <a16:creationId xmlns:a16="http://schemas.microsoft.com/office/drawing/2014/main" id="{F013F28E-11D7-4504-B9FB-2C143ABDD4F5}"/>
                </a:ext>
              </a:extLst>
            </p:cNvPr>
            <p:cNvSpPr/>
            <p:nvPr/>
          </p:nvSpPr>
          <p:spPr bwMode="auto">
            <a:xfrm rot="18876773" flipH="1" flipV="1">
              <a:off x="8520625" y="2830358"/>
              <a:ext cx="317035" cy="138545"/>
            </a:xfrm>
            <a:prstGeom prst="block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88" name="Block Arc 187">
              <a:extLst>
                <a:ext uri="{FF2B5EF4-FFF2-40B4-BE49-F238E27FC236}">
                  <a16:creationId xmlns:a16="http://schemas.microsoft.com/office/drawing/2014/main" id="{D1D0C9A6-03FE-44B0-B028-169CFFB250B0}"/>
                </a:ext>
              </a:extLst>
            </p:cNvPr>
            <p:cNvSpPr/>
            <p:nvPr/>
          </p:nvSpPr>
          <p:spPr bwMode="auto">
            <a:xfrm rot="18876773" flipH="1" flipV="1">
              <a:off x="8466746" y="2989676"/>
              <a:ext cx="935556" cy="216024"/>
            </a:xfrm>
            <a:prstGeom prst="blockArc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7F0F40EA-DF5A-4DF0-A2BA-355AA3E7CC69}"/>
              </a:ext>
            </a:extLst>
          </p:cNvPr>
          <p:cNvGrpSpPr/>
          <p:nvPr/>
        </p:nvGrpSpPr>
        <p:grpSpPr>
          <a:xfrm rot="16200000">
            <a:off x="8948449" y="2392532"/>
            <a:ext cx="97080" cy="135485"/>
            <a:chOff x="10824273" y="3030221"/>
            <a:chExt cx="97080" cy="135485"/>
          </a:xfrm>
        </p:grpSpPr>
        <p:sp>
          <p:nvSpPr>
            <p:cNvPr id="199" name="Isosceles Triangle 198">
              <a:extLst>
                <a:ext uri="{FF2B5EF4-FFF2-40B4-BE49-F238E27FC236}">
                  <a16:creationId xmlns:a16="http://schemas.microsoft.com/office/drawing/2014/main" id="{6A1300A0-7C08-4F0E-97F4-A2AA2F2A8FE7}"/>
                </a:ext>
              </a:extLst>
            </p:cNvPr>
            <p:cNvSpPr/>
            <p:nvPr/>
          </p:nvSpPr>
          <p:spPr bwMode="auto">
            <a:xfrm rot="5400000" flipV="1">
              <a:off x="10805593" y="3051687"/>
              <a:ext cx="126294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00" name="Rectangle 199">
              <a:extLst>
                <a:ext uri="{FF2B5EF4-FFF2-40B4-BE49-F238E27FC236}">
                  <a16:creationId xmlns:a16="http://schemas.microsoft.com/office/drawing/2014/main" id="{EC36CB5E-99CA-4D37-9465-F1849812D8B6}"/>
                </a:ext>
              </a:extLst>
            </p:cNvPr>
            <p:cNvSpPr/>
            <p:nvPr/>
          </p:nvSpPr>
          <p:spPr bwMode="auto">
            <a:xfrm rot="5400000">
              <a:off x="10805071" y="3049424"/>
              <a:ext cx="135485" cy="9707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461C514-D18F-41D9-B905-44DA02CD330F}"/>
              </a:ext>
            </a:extLst>
          </p:cNvPr>
          <p:cNvGrpSpPr/>
          <p:nvPr/>
        </p:nvGrpSpPr>
        <p:grpSpPr>
          <a:xfrm rot="16200000">
            <a:off x="8499853" y="2872595"/>
            <a:ext cx="135485" cy="97204"/>
            <a:chOff x="10344148" y="2619968"/>
            <a:chExt cx="135485" cy="97204"/>
          </a:xfrm>
        </p:grpSpPr>
        <p:sp>
          <p:nvSpPr>
            <p:cNvPr id="205" name="Isosceles Triangle 204">
              <a:extLst>
                <a:ext uri="{FF2B5EF4-FFF2-40B4-BE49-F238E27FC236}">
                  <a16:creationId xmlns:a16="http://schemas.microsoft.com/office/drawing/2014/main" id="{3DE33783-FA98-47A9-828F-27613A602345}"/>
                </a:ext>
              </a:extLst>
            </p:cNvPr>
            <p:cNvSpPr/>
            <p:nvPr/>
          </p:nvSpPr>
          <p:spPr bwMode="auto">
            <a:xfrm rot="18983921" flipV="1">
              <a:off x="10350241" y="2628239"/>
              <a:ext cx="126294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06" name="Rectangle 205">
              <a:extLst>
                <a:ext uri="{FF2B5EF4-FFF2-40B4-BE49-F238E27FC236}">
                  <a16:creationId xmlns:a16="http://schemas.microsoft.com/office/drawing/2014/main" id="{F577AF58-2023-4CB2-9874-32F7A673FE7B}"/>
                </a:ext>
              </a:extLst>
            </p:cNvPr>
            <p:cNvSpPr/>
            <p:nvPr/>
          </p:nvSpPr>
          <p:spPr bwMode="auto">
            <a:xfrm rot="18983921">
              <a:off x="10344148" y="2619968"/>
              <a:ext cx="135485" cy="9707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4390021-306C-4C72-A57C-2B3D55BF6081}"/>
              </a:ext>
            </a:extLst>
          </p:cNvPr>
          <p:cNvGrpSpPr/>
          <p:nvPr/>
        </p:nvGrpSpPr>
        <p:grpSpPr>
          <a:xfrm rot="16200000">
            <a:off x="9321952" y="3852471"/>
            <a:ext cx="135485" cy="97342"/>
            <a:chOff x="9364203" y="3441998"/>
            <a:chExt cx="135485" cy="97342"/>
          </a:xfrm>
        </p:grpSpPr>
        <p:sp>
          <p:nvSpPr>
            <p:cNvPr id="210" name="Isosceles Triangle 209">
              <a:extLst>
                <a:ext uri="{FF2B5EF4-FFF2-40B4-BE49-F238E27FC236}">
                  <a16:creationId xmlns:a16="http://schemas.microsoft.com/office/drawing/2014/main" id="{4316507D-0619-4234-8E78-62CF93EFB07E}"/>
                </a:ext>
              </a:extLst>
            </p:cNvPr>
            <p:cNvSpPr/>
            <p:nvPr/>
          </p:nvSpPr>
          <p:spPr bwMode="auto">
            <a:xfrm rot="19360872" flipV="1">
              <a:off x="9369828" y="3450407"/>
              <a:ext cx="126294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11" name="Rectangle 210">
              <a:extLst>
                <a:ext uri="{FF2B5EF4-FFF2-40B4-BE49-F238E27FC236}">
                  <a16:creationId xmlns:a16="http://schemas.microsoft.com/office/drawing/2014/main" id="{246BE603-7193-4E7A-AFAC-477537A80ED1}"/>
                </a:ext>
              </a:extLst>
            </p:cNvPr>
            <p:cNvSpPr/>
            <p:nvPr/>
          </p:nvSpPr>
          <p:spPr bwMode="auto">
            <a:xfrm rot="19360872">
              <a:off x="9364203" y="3441998"/>
              <a:ext cx="135485" cy="9707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cxnSp>
        <p:nvCxnSpPr>
          <p:cNvPr id="212" name="Straight Arrow Connector 211">
            <a:extLst>
              <a:ext uri="{FF2B5EF4-FFF2-40B4-BE49-F238E27FC236}">
                <a16:creationId xmlns:a16="http://schemas.microsoft.com/office/drawing/2014/main" id="{2F0723C3-A3D3-4109-8019-68B991D69C32}"/>
              </a:ext>
            </a:extLst>
          </p:cNvPr>
          <p:cNvCxnSpPr>
            <a:cxnSpLocks/>
          </p:cNvCxnSpPr>
          <p:nvPr/>
        </p:nvCxnSpPr>
        <p:spPr bwMode="auto">
          <a:xfrm rot="16200000">
            <a:off x="7622139" y="3901045"/>
            <a:ext cx="1828021" cy="3163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F1EBF3B-3628-4975-A742-E4D33A363039}"/>
              </a:ext>
            </a:extLst>
          </p:cNvPr>
          <p:cNvGrpSpPr/>
          <p:nvPr/>
        </p:nvGrpSpPr>
        <p:grpSpPr>
          <a:xfrm rot="16200000">
            <a:off x="7843439" y="3852603"/>
            <a:ext cx="135485" cy="97079"/>
            <a:chOff x="9364203" y="1963616"/>
            <a:chExt cx="135485" cy="97079"/>
          </a:xfrm>
        </p:grpSpPr>
        <p:sp>
          <p:nvSpPr>
            <p:cNvPr id="231" name="Isosceles Triangle 230">
              <a:extLst>
                <a:ext uri="{FF2B5EF4-FFF2-40B4-BE49-F238E27FC236}">
                  <a16:creationId xmlns:a16="http://schemas.microsoft.com/office/drawing/2014/main" id="{FFBF3B15-213C-4AB7-99C9-7E391756E13A}"/>
                </a:ext>
              </a:extLst>
            </p:cNvPr>
            <p:cNvSpPr/>
            <p:nvPr/>
          </p:nvSpPr>
          <p:spPr bwMode="auto">
            <a:xfrm rot="2092110" flipV="1">
              <a:off x="9364985" y="1969996"/>
              <a:ext cx="126294" cy="88933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232" name="Rectangle 231">
              <a:extLst>
                <a:ext uri="{FF2B5EF4-FFF2-40B4-BE49-F238E27FC236}">
                  <a16:creationId xmlns:a16="http://schemas.microsoft.com/office/drawing/2014/main" id="{F96F8355-39D0-4DBF-A60A-F2FC04F209BD}"/>
                </a:ext>
              </a:extLst>
            </p:cNvPr>
            <p:cNvSpPr/>
            <p:nvPr/>
          </p:nvSpPr>
          <p:spPr bwMode="auto">
            <a:xfrm rot="2092110">
              <a:off x="9364203" y="1963616"/>
              <a:ext cx="135485" cy="97079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CC9900"/>
                </a:buClr>
                <a:buSzTx/>
                <a:tabLst/>
              </a:pPr>
              <a:endPara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cxnSp>
        <p:nvCxnSpPr>
          <p:cNvPr id="233" name="Straight Arrow Connector 232">
            <a:extLst>
              <a:ext uri="{FF2B5EF4-FFF2-40B4-BE49-F238E27FC236}">
                <a16:creationId xmlns:a16="http://schemas.microsoft.com/office/drawing/2014/main" id="{C841581E-F826-4CE0-834C-9E922FBE273D}"/>
              </a:ext>
            </a:extLst>
          </p:cNvPr>
          <p:cNvCxnSpPr>
            <a:cxnSpLocks/>
          </p:cNvCxnSpPr>
          <p:nvPr/>
        </p:nvCxnSpPr>
        <p:spPr bwMode="auto">
          <a:xfrm rot="16200000" flipH="1" flipV="1">
            <a:off x="8488830" y="4024323"/>
            <a:ext cx="904266" cy="776142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3" name="Straight Arrow Connector 242">
            <a:extLst>
              <a:ext uri="{FF2B5EF4-FFF2-40B4-BE49-F238E27FC236}">
                <a16:creationId xmlns:a16="http://schemas.microsoft.com/office/drawing/2014/main" id="{9BF4E43E-B8FA-4FF3-8655-496ADE2516D3}"/>
              </a:ext>
            </a:extLst>
          </p:cNvPr>
          <p:cNvCxnSpPr>
            <a:cxnSpLocks/>
            <a:stCxn id="232" idx="1"/>
          </p:cNvCxnSpPr>
          <p:nvPr/>
        </p:nvCxnSpPr>
        <p:spPr bwMode="auto">
          <a:xfrm rot="16200000" flipH="1">
            <a:off x="7743937" y="4085240"/>
            <a:ext cx="896968" cy="639934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4" name="Straight Arrow Connector 243">
            <a:extLst>
              <a:ext uri="{FF2B5EF4-FFF2-40B4-BE49-F238E27FC236}">
                <a16:creationId xmlns:a16="http://schemas.microsoft.com/office/drawing/2014/main" id="{16327759-5986-48F9-8F62-067825752DE4}"/>
              </a:ext>
            </a:extLst>
          </p:cNvPr>
          <p:cNvCxnSpPr>
            <a:cxnSpLocks/>
          </p:cNvCxnSpPr>
          <p:nvPr/>
        </p:nvCxnSpPr>
        <p:spPr bwMode="auto">
          <a:xfrm rot="16200000">
            <a:off x="8826205" y="4634442"/>
            <a:ext cx="12300" cy="526023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DA041DC-3E64-49DD-9766-73FEB69B90FB}"/>
              </a:ext>
            </a:extLst>
          </p:cNvPr>
          <p:cNvGrpSpPr/>
          <p:nvPr/>
        </p:nvGrpSpPr>
        <p:grpSpPr>
          <a:xfrm rot="16200000">
            <a:off x="8750967" y="2733151"/>
            <a:ext cx="1288893" cy="2592551"/>
            <a:chOff x="8659215" y="2200112"/>
            <a:chExt cx="1288893" cy="2592551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9097EE0-5641-4BA9-A21D-F5B46D66393D}"/>
                </a:ext>
              </a:extLst>
            </p:cNvPr>
            <p:cNvSpPr/>
            <p:nvPr/>
          </p:nvSpPr>
          <p:spPr bwMode="auto">
            <a:xfrm rot="2716159">
              <a:off x="8529985" y="2855077"/>
              <a:ext cx="2073087" cy="763158"/>
            </a:xfrm>
            <a:custGeom>
              <a:avLst/>
              <a:gdLst>
                <a:gd name="connsiteX0" fmla="*/ 0 w 4370773"/>
                <a:gd name="connsiteY0" fmla="*/ 658655 h 763158"/>
                <a:gd name="connsiteX1" fmla="*/ 1402080 w 4370773"/>
                <a:gd name="connsiteY1" fmla="*/ 162266 h 763158"/>
                <a:gd name="connsiteX2" fmla="*/ 2656114 w 4370773"/>
                <a:gd name="connsiteY2" fmla="*/ 5512 h 763158"/>
                <a:gd name="connsiteX3" fmla="*/ 3692434 w 4370773"/>
                <a:gd name="connsiteY3" fmla="*/ 83889 h 763158"/>
                <a:gd name="connsiteX4" fmla="*/ 4275908 w 4370773"/>
                <a:gd name="connsiteY4" fmla="*/ 528026 h 763158"/>
                <a:gd name="connsiteX5" fmla="*/ 4362994 w 4370773"/>
                <a:gd name="connsiteY5" fmla="*/ 763158 h 763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70773" h="763158">
                  <a:moveTo>
                    <a:pt x="0" y="658655"/>
                  </a:moveTo>
                  <a:cubicBezTo>
                    <a:pt x="479697" y="464889"/>
                    <a:pt x="959394" y="271123"/>
                    <a:pt x="1402080" y="162266"/>
                  </a:cubicBezTo>
                  <a:cubicBezTo>
                    <a:pt x="1844766" y="53409"/>
                    <a:pt x="2274388" y="18575"/>
                    <a:pt x="2656114" y="5512"/>
                  </a:cubicBezTo>
                  <a:cubicBezTo>
                    <a:pt x="3037840" y="-7551"/>
                    <a:pt x="3422468" y="-3197"/>
                    <a:pt x="3692434" y="83889"/>
                  </a:cubicBezTo>
                  <a:cubicBezTo>
                    <a:pt x="3962400" y="170975"/>
                    <a:pt x="4164148" y="414815"/>
                    <a:pt x="4275908" y="528026"/>
                  </a:cubicBezTo>
                  <a:cubicBezTo>
                    <a:pt x="4387668" y="641237"/>
                    <a:pt x="4375331" y="702197"/>
                    <a:pt x="4362994" y="763158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8CFDA77F-88F5-4299-8FE1-9D116D401A71}"/>
                </a:ext>
              </a:extLst>
            </p:cNvPr>
            <p:cNvSpPr/>
            <p:nvPr/>
          </p:nvSpPr>
          <p:spPr bwMode="auto">
            <a:xfrm rot="2716159" flipV="1">
              <a:off x="8004250" y="3374541"/>
              <a:ext cx="2073087" cy="763158"/>
            </a:xfrm>
            <a:custGeom>
              <a:avLst/>
              <a:gdLst>
                <a:gd name="connsiteX0" fmla="*/ 0 w 4370773"/>
                <a:gd name="connsiteY0" fmla="*/ 658655 h 763158"/>
                <a:gd name="connsiteX1" fmla="*/ 1402080 w 4370773"/>
                <a:gd name="connsiteY1" fmla="*/ 162266 h 763158"/>
                <a:gd name="connsiteX2" fmla="*/ 2656114 w 4370773"/>
                <a:gd name="connsiteY2" fmla="*/ 5512 h 763158"/>
                <a:gd name="connsiteX3" fmla="*/ 3692434 w 4370773"/>
                <a:gd name="connsiteY3" fmla="*/ 83889 h 763158"/>
                <a:gd name="connsiteX4" fmla="*/ 4275908 w 4370773"/>
                <a:gd name="connsiteY4" fmla="*/ 528026 h 763158"/>
                <a:gd name="connsiteX5" fmla="*/ 4362994 w 4370773"/>
                <a:gd name="connsiteY5" fmla="*/ 763158 h 7631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370773" h="763158">
                  <a:moveTo>
                    <a:pt x="0" y="658655"/>
                  </a:moveTo>
                  <a:cubicBezTo>
                    <a:pt x="479697" y="464889"/>
                    <a:pt x="959394" y="271123"/>
                    <a:pt x="1402080" y="162266"/>
                  </a:cubicBezTo>
                  <a:cubicBezTo>
                    <a:pt x="1844766" y="53409"/>
                    <a:pt x="2274388" y="18575"/>
                    <a:pt x="2656114" y="5512"/>
                  </a:cubicBezTo>
                  <a:cubicBezTo>
                    <a:pt x="3037840" y="-7551"/>
                    <a:pt x="3422468" y="-3197"/>
                    <a:pt x="3692434" y="83889"/>
                  </a:cubicBezTo>
                  <a:cubicBezTo>
                    <a:pt x="3962400" y="170975"/>
                    <a:pt x="4164148" y="414815"/>
                    <a:pt x="4275908" y="528026"/>
                  </a:cubicBezTo>
                  <a:cubicBezTo>
                    <a:pt x="4387668" y="641237"/>
                    <a:pt x="4375331" y="702197"/>
                    <a:pt x="4362994" y="763158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251" name="TextBox 250">
            <a:extLst>
              <a:ext uri="{FF2B5EF4-FFF2-40B4-BE49-F238E27FC236}">
                <a16:creationId xmlns:a16="http://schemas.microsoft.com/office/drawing/2014/main" id="{BEFF867D-C08F-48C0-9EB5-FFB2828B7AB5}"/>
              </a:ext>
            </a:extLst>
          </p:cNvPr>
          <p:cNvSpPr txBox="1"/>
          <p:nvPr/>
        </p:nvSpPr>
        <p:spPr>
          <a:xfrm>
            <a:off x="8168492" y="4900579"/>
            <a:ext cx="4555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P</a:t>
            </a:r>
            <a:r>
              <a:rPr lang="en-US" sz="2000" b="1" baseline="-25000" dirty="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37C8F253-8951-409E-BC7A-FDE5FB75DDD3}"/>
              </a:ext>
            </a:extLst>
          </p:cNvPr>
          <p:cNvSpPr txBox="1"/>
          <p:nvPr/>
        </p:nvSpPr>
        <p:spPr>
          <a:xfrm>
            <a:off x="7607712" y="3396675"/>
            <a:ext cx="5020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P</a:t>
            </a:r>
            <a:r>
              <a:rPr lang="en-US" sz="2000" b="1" baseline="-25000" dirty="0">
                <a:solidFill>
                  <a:schemeClr val="tx1"/>
                </a:solidFill>
              </a:rPr>
              <a:t>r1</a:t>
            </a:r>
          </a:p>
        </p:txBody>
      </p:sp>
      <p:sp>
        <p:nvSpPr>
          <p:cNvPr id="253" name="TextBox 252">
            <a:extLst>
              <a:ext uri="{FF2B5EF4-FFF2-40B4-BE49-F238E27FC236}">
                <a16:creationId xmlns:a16="http://schemas.microsoft.com/office/drawing/2014/main" id="{108FF24F-1B50-43C6-B8C6-4E044CA78B3F}"/>
              </a:ext>
            </a:extLst>
          </p:cNvPr>
          <p:cNvSpPr txBox="1"/>
          <p:nvPr/>
        </p:nvSpPr>
        <p:spPr>
          <a:xfrm>
            <a:off x="8030659" y="2997989"/>
            <a:ext cx="5020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P</a:t>
            </a:r>
            <a:r>
              <a:rPr lang="en-US" sz="2000" b="1" baseline="-25000" dirty="0">
                <a:solidFill>
                  <a:schemeClr val="tx1"/>
                </a:solidFill>
              </a:rPr>
              <a:t>r2</a:t>
            </a:r>
          </a:p>
        </p:txBody>
      </p:sp>
      <p:sp>
        <p:nvSpPr>
          <p:cNvPr id="254" name="TextBox 253">
            <a:extLst>
              <a:ext uri="{FF2B5EF4-FFF2-40B4-BE49-F238E27FC236}">
                <a16:creationId xmlns:a16="http://schemas.microsoft.com/office/drawing/2014/main" id="{C341174F-7432-4DA3-AC30-D46891761CAC}"/>
              </a:ext>
            </a:extLst>
          </p:cNvPr>
          <p:cNvSpPr txBox="1"/>
          <p:nvPr/>
        </p:nvSpPr>
        <p:spPr>
          <a:xfrm>
            <a:off x="8721475" y="2877331"/>
            <a:ext cx="5020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P</a:t>
            </a:r>
            <a:r>
              <a:rPr lang="en-US" sz="2000" b="1" baseline="-25000" dirty="0">
                <a:solidFill>
                  <a:schemeClr val="tx1"/>
                </a:solidFill>
              </a:rPr>
              <a:t>r3</a:t>
            </a: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id="{7AC6910B-1AF4-48C5-9865-6C007464FB5D}"/>
              </a:ext>
            </a:extLst>
          </p:cNvPr>
          <p:cNvSpPr txBox="1"/>
          <p:nvPr/>
        </p:nvSpPr>
        <p:spPr bwMode="auto">
          <a:xfrm>
            <a:off x="149651" y="1345989"/>
            <a:ext cx="7612967" cy="2316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latin typeface="+mn-lt"/>
                <a:ea typeface="+mn-ea"/>
              </a:rPr>
              <a:t>Accurate energizing power received </a:t>
            </a:r>
            <a:r>
              <a:rPr lang="en-US" sz="2000" b="1" kern="0" dirty="0">
                <a:solidFill>
                  <a:srgbClr val="0070C0"/>
                </a:solidFill>
                <a:latin typeface="Calibri" pitchFamily="34" charset="0"/>
                <a:ea typeface="宋体" charset="-122"/>
              </a:rPr>
              <a:t>P</a:t>
            </a:r>
            <a:r>
              <a:rPr lang="en-US" sz="2000" b="1" kern="0" baseline="-25000" dirty="0">
                <a:solidFill>
                  <a:srgbClr val="0070C0"/>
                </a:solidFill>
                <a:latin typeface="Calibri" pitchFamily="34" charset="0"/>
                <a:ea typeface="宋体" charset="-122"/>
              </a:rPr>
              <a:t>r</a:t>
            </a:r>
            <a:r>
              <a:rPr lang="en-US" sz="2000" b="1" dirty="0">
                <a:solidFill>
                  <a:srgbClr val="000000"/>
                </a:solidFill>
                <a:latin typeface="+mn-lt"/>
                <a:ea typeface="+mn-ea"/>
              </a:rPr>
              <a:t> at each STA antenna depends on multiple parameters. Antenna gain is a trade-off.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0000"/>
              </a:solidFill>
              <a:latin typeface="+mn-lt"/>
              <a:ea typeface="+mn-ea"/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000000"/>
                </a:solidFill>
                <a:latin typeface="+mn-lt"/>
                <a:ea typeface="+mn-ea"/>
              </a:rPr>
              <a:t>Higher than 20 dBm </a:t>
            </a:r>
            <a:r>
              <a:rPr lang="en-US" sz="2000" b="1" kern="0" dirty="0">
                <a:solidFill>
                  <a:srgbClr val="0070C0"/>
                </a:solidFill>
                <a:latin typeface="Calibri" pitchFamily="34" charset="0"/>
                <a:ea typeface="宋体" charset="-122"/>
              </a:rPr>
              <a:t>P</a:t>
            </a:r>
            <a:r>
              <a:rPr lang="en-US" sz="2000" b="1" kern="0" baseline="-25000" dirty="0">
                <a:solidFill>
                  <a:srgbClr val="0070C0"/>
                </a:solidFill>
                <a:latin typeface="Calibri" pitchFamily="34" charset="0"/>
                <a:ea typeface="宋体" charset="-122"/>
              </a:rPr>
              <a:t>T  </a:t>
            </a:r>
            <a:r>
              <a:rPr lang="en-US" sz="2000" b="1" dirty="0">
                <a:solidFill>
                  <a:srgbClr val="000000"/>
                </a:solidFill>
                <a:latin typeface="+mn-lt"/>
                <a:ea typeface="+mn-ea"/>
              </a:rPr>
              <a:t>energizer EIRP </a:t>
            </a:r>
            <a:r>
              <a:rPr lang="en-US" sz="2000" b="1" dirty="0">
                <a:solidFill>
                  <a:srgbClr val="000000"/>
                </a:solidFill>
              </a:rPr>
              <a:t>transmitted </a:t>
            </a:r>
            <a:r>
              <a:rPr lang="en-US" sz="2000" b="1" dirty="0">
                <a:solidFill>
                  <a:srgbClr val="000000"/>
                </a:solidFill>
                <a:latin typeface="+mn-lt"/>
                <a:ea typeface="+mn-ea"/>
              </a:rPr>
              <a:t>levels such as 27, 30 or 36 dBm are potentially available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b="1" dirty="0">
                <a:solidFill>
                  <a:srgbClr val="0070C0"/>
                </a:solidFill>
              </a:rPr>
              <a:t>Can the energizer deliver </a:t>
            </a:r>
            <a:r>
              <a:rPr lang="en-US" b="1" u="sng" dirty="0">
                <a:solidFill>
                  <a:srgbClr val="0070C0"/>
                </a:solidFill>
              </a:rPr>
              <a:t>enough power to all STAs</a:t>
            </a:r>
            <a:r>
              <a:rPr lang="en-US" b="1" dirty="0">
                <a:solidFill>
                  <a:srgbClr val="0070C0"/>
                </a:solidFill>
              </a:rPr>
              <a:t>?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endParaRPr lang="en-US" b="1" dirty="0">
              <a:solidFill>
                <a:srgbClr val="0070C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endParaRPr lang="en-US" b="1" dirty="0">
              <a:solidFill>
                <a:srgbClr val="0070C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b="1" dirty="0">
              <a:solidFill>
                <a:srgbClr val="000000"/>
              </a:solidFill>
              <a:latin typeface="+mn-lt"/>
              <a:ea typeface="+mn-ea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45647B9-21D8-4F41-8137-47F5D2D40A8A}"/>
              </a:ext>
            </a:extLst>
          </p:cNvPr>
          <p:cNvSpPr txBox="1"/>
          <p:nvPr/>
        </p:nvSpPr>
        <p:spPr>
          <a:xfrm>
            <a:off x="8677082" y="1678991"/>
            <a:ext cx="1898943" cy="523220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P</a:t>
            </a:r>
            <a:r>
              <a:rPr lang="en-US" sz="14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T </a:t>
            </a:r>
            <a:r>
              <a:rPr lang="en-US" sz="14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- Power transmitted</a:t>
            </a:r>
          </a:p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4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P</a:t>
            </a:r>
            <a:r>
              <a:rPr lang="en-US" sz="1400" b="1" kern="0" baseline="-250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r </a:t>
            </a:r>
            <a:r>
              <a:rPr lang="en-US" sz="14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- Power received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00E3FA2-D0CE-4EA6-AFF6-CCFAD621AADB}"/>
              </a:ext>
            </a:extLst>
          </p:cNvPr>
          <p:cNvSpPr txBox="1"/>
          <p:nvPr/>
        </p:nvSpPr>
        <p:spPr>
          <a:xfrm>
            <a:off x="9423033" y="5007031"/>
            <a:ext cx="2182245" cy="738664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Antenna Gain trade-off: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defRPr/>
            </a:pPr>
            <a:r>
              <a:rPr lang="en-US" sz="1400" b="1" kern="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Reduced loss vs. reduced spatial coverage.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F66C3B-8EA1-485F-B4BB-DB8754C6871D}"/>
              </a:ext>
            </a:extLst>
          </p:cNvPr>
          <p:cNvSpPr/>
          <p:nvPr/>
        </p:nvSpPr>
        <p:spPr>
          <a:xfrm>
            <a:off x="767408" y="5995634"/>
            <a:ext cx="113139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i="1" dirty="0">
                <a:solidFill>
                  <a:srgbClr val="0070C0"/>
                </a:solidFill>
                <a:latin typeface="Calibri" pitchFamily="34" charset="0"/>
                <a:ea typeface="宋体" charset="-122"/>
              </a:rPr>
              <a:t>WPT Energizing Loss @ 900 MHz is lower.</a:t>
            </a:r>
            <a:endParaRPr lang="en-US" b="1" i="1" dirty="0">
              <a:solidFill>
                <a:srgbClr val="0070C0"/>
              </a:solidFill>
              <a:latin typeface="Calibri" pitchFamily="34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715214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361084" cy="79898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STA Power Charging / Discharging Timing Profile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208605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78565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Sept.</a:t>
            </a:r>
            <a:r>
              <a:rPr lang="aa-ET" dirty="0"/>
              <a:t> 2024</a:t>
            </a:r>
            <a:endParaRPr lang="en-GB" dirty="0"/>
          </a:p>
        </p:txBody>
      </p:sp>
      <p:sp>
        <p:nvSpPr>
          <p:cNvPr id="195" name="TextBox 194">
            <a:extLst>
              <a:ext uri="{FF2B5EF4-FFF2-40B4-BE49-F238E27FC236}">
                <a16:creationId xmlns:a16="http://schemas.microsoft.com/office/drawing/2014/main" id="{2318EEDD-FFC0-43D0-8DFE-9C0666F03FCD}"/>
              </a:ext>
            </a:extLst>
          </p:cNvPr>
          <p:cNvSpPr txBox="1"/>
          <p:nvPr/>
        </p:nvSpPr>
        <p:spPr bwMode="auto">
          <a:xfrm>
            <a:off x="119336" y="4653136"/>
            <a:ext cx="11737304" cy="188249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0000"/>
                </a:solidFill>
                <a:latin typeface="+mn-lt"/>
                <a:ea typeface="+mn-ea"/>
              </a:rPr>
              <a:t>STA harvests energy from 0 volts to </a:t>
            </a:r>
            <a:r>
              <a:rPr lang="en-US" sz="1800" b="1" dirty="0">
                <a:solidFill>
                  <a:srgbClr val="000000"/>
                </a:solidFill>
              </a:rPr>
              <a:t>V</a:t>
            </a:r>
            <a:r>
              <a:rPr lang="en-US" sz="1800" b="1" baseline="-25000" dirty="0">
                <a:solidFill>
                  <a:srgbClr val="000000"/>
                </a:solidFill>
              </a:rPr>
              <a:t>min</a:t>
            </a:r>
            <a:r>
              <a:rPr lang="en-US" sz="1800" b="1" dirty="0">
                <a:solidFill>
                  <a:srgbClr val="000000"/>
                </a:solidFill>
                <a:latin typeface="+mn-lt"/>
                <a:ea typeface="+mn-ea"/>
              </a:rPr>
              <a:t>. Then the voltage is sufficient to power-on reset some digital circuits, bias a reference voltage for level measurements and control impedance matching to optimize </a:t>
            </a:r>
            <a:r>
              <a:rPr lang="en-US" sz="1800" b="1" dirty="0">
                <a:solidFill>
                  <a:srgbClr val="000000"/>
                </a:solidFill>
              </a:rPr>
              <a:t>harvesting and </a:t>
            </a:r>
            <a:r>
              <a:rPr lang="en-US" sz="1800" b="1" dirty="0">
                <a:solidFill>
                  <a:srgbClr val="000000"/>
                </a:solidFill>
                <a:latin typeface="+mn-lt"/>
                <a:ea typeface="+mn-ea"/>
              </a:rPr>
              <a:t>charging.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0000"/>
                </a:solidFill>
              </a:rPr>
              <a:t>Once the STA V</a:t>
            </a:r>
            <a:r>
              <a:rPr lang="en-US" sz="1800" b="1" baseline="-25000" dirty="0">
                <a:solidFill>
                  <a:srgbClr val="000000"/>
                </a:solidFill>
              </a:rPr>
              <a:t>dd</a:t>
            </a:r>
            <a:r>
              <a:rPr lang="en-US" sz="1800" b="1" dirty="0">
                <a:solidFill>
                  <a:srgbClr val="000000"/>
                </a:solidFill>
              </a:rPr>
              <a:t> approaches V</a:t>
            </a:r>
            <a:r>
              <a:rPr lang="en-US" sz="1800" b="1" baseline="-25000" dirty="0">
                <a:solidFill>
                  <a:srgbClr val="000000"/>
                </a:solidFill>
              </a:rPr>
              <a:t>H  </a:t>
            </a:r>
            <a:r>
              <a:rPr lang="en-US" sz="1800" b="1" dirty="0">
                <a:solidFill>
                  <a:srgbClr val="000000"/>
                </a:solidFill>
              </a:rPr>
              <a:t>it turns to “RX standby mode” and waits for a command. 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0000"/>
                </a:solidFill>
              </a:rPr>
              <a:t>Absorbing in-band PPDU signal energy, the STA turns on “RX mode” and may be able to follow up with “TX mode” afterwards with sufficient stored energy.</a:t>
            </a:r>
          </a:p>
          <a:p>
            <a:pPr marL="342900" indent="-342900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rgbClr val="000000"/>
                </a:solidFill>
                <a:latin typeface="+mn-lt"/>
                <a:ea typeface="+mn-ea"/>
              </a:rPr>
              <a:t>Once the stored voltage V</a:t>
            </a:r>
            <a:r>
              <a:rPr lang="en-US" sz="1800" b="1" baseline="-25000" dirty="0">
                <a:solidFill>
                  <a:srgbClr val="000000"/>
                </a:solidFill>
                <a:latin typeface="+mn-lt"/>
                <a:ea typeface="+mn-ea"/>
              </a:rPr>
              <a:t>dd</a:t>
            </a:r>
            <a:r>
              <a:rPr lang="en-US" sz="1800" b="1" dirty="0">
                <a:solidFill>
                  <a:srgbClr val="000000"/>
                </a:solidFill>
                <a:latin typeface="+mn-lt"/>
                <a:ea typeface="+mn-ea"/>
              </a:rPr>
              <a:t> drops </a:t>
            </a:r>
            <a:r>
              <a:rPr lang="en-US" sz="1800" b="1" dirty="0">
                <a:solidFill>
                  <a:srgbClr val="000000"/>
                </a:solidFill>
              </a:rPr>
              <a:t>below V</a:t>
            </a:r>
            <a:r>
              <a:rPr lang="en-US" sz="1800" b="1" baseline="-25000" dirty="0">
                <a:solidFill>
                  <a:srgbClr val="000000"/>
                </a:solidFill>
              </a:rPr>
              <a:t>L</a:t>
            </a:r>
            <a:r>
              <a:rPr lang="en-US" sz="1800" b="1" dirty="0">
                <a:solidFill>
                  <a:srgbClr val="000000"/>
                </a:solidFill>
                <a:latin typeface="+mn-lt"/>
                <a:ea typeface="+mn-ea"/>
              </a:rPr>
              <a:t> the </a:t>
            </a:r>
            <a:r>
              <a:rPr lang="en-US" sz="1800" b="1" dirty="0">
                <a:solidFill>
                  <a:srgbClr val="000000"/>
                </a:solidFill>
              </a:rPr>
              <a:t>STA turns into “idle” mode</a:t>
            </a:r>
            <a:r>
              <a:rPr lang="en-US" sz="1800" b="1" dirty="0">
                <a:solidFill>
                  <a:srgbClr val="000000"/>
                </a:solidFill>
                <a:latin typeface="+mn-lt"/>
                <a:ea typeface="+mn-ea"/>
              </a:rPr>
              <a:t>. 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0665BFC0-5314-4358-9308-93826AF81E31}"/>
              </a:ext>
            </a:extLst>
          </p:cNvPr>
          <p:cNvSpPr/>
          <p:nvPr/>
        </p:nvSpPr>
        <p:spPr>
          <a:xfrm>
            <a:off x="1271464" y="1785590"/>
            <a:ext cx="13681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b="1" dirty="0">
                <a:solidFill>
                  <a:srgbClr val="0070C0"/>
                </a:solidFill>
              </a:rPr>
              <a:t>Voltage measured on chip</a:t>
            </a:r>
            <a:endParaRPr lang="en-US" sz="1800" dirty="0">
              <a:solidFill>
                <a:srgbClr val="0070C0"/>
              </a:solidFill>
            </a:endParaRPr>
          </a:p>
        </p:txBody>
      </p: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481DC05C-E90A-4015-B701-F072251074D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2478075" y="2065867"/>
            <a:ext cx="377565" cy="6039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triangle" w="lg" len="lg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18002271-A4A0-4937-A6F2-ADA3E3B4464B}"/>
              </a:ext>
            </a:extLst>
          </p:cNvPr>
          <p:cNvGrpSpPr/>
          <p:nvPr/>
        </p:nvGrpSpPr>
        <p:grpSpPr>
          <a:xfrm>
            <a:off x="476106" y="3100698"/>
            <a:ext cx="2338260" cy="1376505"/>
            <a:chOff x="491980" y="3071592"/>
            <a:chExt cx="1963419" cy="1229860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53BBDC53-1005-447C-8722-92236880D61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91980" y="3071592"/>
              <a:ext cx="1819657" cy="1229860"/>
            </a:xfrm>
            <a:prstGeom prst="rect">
              <a:avLst/>
            </a:prstGeom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6D42542-E701-4CB2-834F-49EEE00A6AA5}"/>
                </a:ext>
              </a:extLst>
            </p:cNvPr>
            <p:cNvSpPr/>
            <p:nvPr/>
          </p:nvSpPr>
          <p:spPr>
            <a:xfrm>
              <a:off x="1921278" y="3187122"/>
              <a:ext cx="53412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b="1" dirty="0">
                  <a:solidFill>
                    <a:srgbClr val="0070C0"/>
                  </a:solidFill>
                  <a:latin typeface="+mn-lt"/>
                  <a:ea typeface="+mn-ea"/>
                </a:rPr>
                <a:t>V</a:t>
              </a:r>
              <a:r>
                <a:rPr lang="en-US" sz="1600" b="1" baseline="-25000" dirty="0">
                  <a:solidFill>
                    <a:srgbClr val="0070C0"/>
                  </a:solidFill>
                  <a:latin typeface="+mn-lt"/>
                  <a:ea typeface="+mn-ea"/>
                </a:rPr>
                <a:t>dd</a:t>
              </a:r>
              <a:r>
                <a:rPr lang="en-US" sz="1600" b="1" dirty="0">
                  <a:solidFill>
                    <a:srgbClr val="0070C0"/>
                  </a:solidFill>
                  <a:latin typeface="+mn-lt"/>
                  <a:ea typeface="+mn-ea"/>
                </a:rPr>
                <a:t> </a:t>
              </a:r>
            </a:p>
          </p:txBody>
        </p:sp>
      </p:grp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53380C9-F847-40B0-AC9B-EC0F65013BEA}"/>
              </a:ext>
            </a:extLst>
          </p:cNvPr>
          <p:cNvCxnSpPr>
            <a:cxnSpLocks/>
          </p:cNvCxnSpPr>
          <p:nvPr/>
        </p:nvCxnSpPr>
        <p:spPr bwMode="auto">
          <a:xfrm flipV="1">
            <a:off x="2435960" y="2492896"/>
            <a:ext cx="0" cy="813451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triangle" w="lg" len="lg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091AA65F-DCD7-4B58-83B7-527E3018ACD5}"/>
              </a:ext>
            </a:extLst>
          </p:cNvPr>
          <p:cNvGrpSpPr/>
          <p:nvPr/>
        </p:nvGrpSpPr>
        <p:grpSpPr>
          <a:xfrm>
            <a:off x="2911054" y="1374689"/>
            <a:ext cx="8729562" cy="3350455"/>
            <a:chOff x="2911054" y="1374689"/>
            <a:chExt cx="8729562" cy="3350455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022D4C1C-CE22-49FF-AE0B-622F7DBC90F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11054" y="1374689"/>
              <a:ext cx="8729562" cy="3350455"/>
            </a:xfrm>
            <a:prstGeom prst="rect">
              <a:avLst/>
            </a:prstGeom>
          </p:spPr>
        </p:pic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4FF5AD47-8253-4A63-8BDD-B3CB21D68E8D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4403171" y="4299377"/>
              <a:ext cx="6526736" cy="18631"/>
            </a:xfrm>
            <a:prstGeom prst="straightConnector1">
              <a:avLst/>
            </a:prstGeom>
            <a:ln>
              <a:solidFill>
                <a:srgbClr val="FF0000"/>
              </a:solidFill>
              <a:headEnd type="none"/>
              <a:tailEnd type="none"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294786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2"/>
            <a:ext cx="10151025" cy="883174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Storage Capacitor Discharging Interval During RX&amp;TX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Sept.</a:t>
            </a:r>
            <a:r>
              <a:rPr lang="aa-ET" dirty="0"/>
              <a:t> 2024</a:t>
            </a:r>
            <a:endParaRPr lang="en-GB" dirty="0"/>
          </a:p>
        </p:txBody>
      </p: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2B9F68DE-22F1-4931-B827-0B3DB51FAE7A}"/>
              </a:ext>
            </a:extLst>
          </p:cNvPr>
          <p:cNvCxnSpPr>
            <a:cxnSpLocks/>
          </p:cNvCxnSpPr>
          <p:nvPr/>
        </p:nvCxnSpPr>
        <p:spPr bwMode="auto">
          <a:xfrm>
            <a:off x="7287328" y="1412776"/>
            <a:ext cx="5603" cy="3335958"/>
          </a:xfrm>
          <a:prstGeom prst="straightConnector1">
            <a:avLst/>
          </a:prstGeom>
          <a:ln>
            <a:headEnd type="stealth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95" name="Straight Arrow Connector 94">
            <a:extLst>
              <a:ext uri="{FF2B5EF4-FFF2-40B4-BE49-F238E27FC236}">
                <a16:creationId xmlns:a16="http://schemas.microsoft.com/office/drawing/2014/main" id="{8A008C49-B38E-4AFD-9402-F9FCA07B46C7}"/>
              </a:ext>
            </a:extLst>
          </p:cNvPr>
          <p:cNvCxnSpPr>
            <a:cxnSpLocks/>
          </p:cNvCxnSpPr>
          <p:nvPr/>
        </p:nvCxnSpPr>
        <p:spPr bwMode="auto">
          <a:xfrm rot="5400000" flipH="1">
            <a:off x="6056069" y="3163074"/>
            <a:ext cx="3035712" cy="0"/>
          </a:xfrm>
          <a:prstGeom prst="straightConnector1">
            <a:avLst/>
          </a:prstGeom>
          <a:ln w="6350">
            <a:solidFill>
              <a:schemeClr val="accent4">
                <a:shade val="95000"/>
                <a:satMod val="105000"/>
              </a:schemeClr>
            </a:solidFill>
            <a:prstDash val="dash"/>
            <a:headEnd type="none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0AED5FAC-74A7-4271-8C53-88658A5F7C47}"/>
              </a:ext>
            </a:extLst>
          </p:cNvPr>
          <p:cNvCxnSpPr>
            <a:cxnSpLocks/>
          </p:cNvCxnSpPr>
          <p:nvPr/>
        </p:nvCxnSpPr>
        <p:spPr bwMode="auto">
          <a:xfrm rot="5400000" flipH="1">
            <a:off x="9258664" y="3160992"/>
            <a:ext cx="3035712" cy="0"/>
          </a:xfrm>
          <a:prstGeom prst="straightConnector1">
            <a:avLst/>
          </a:prstGeom>
          <a:ln w="6350">
            <a:solidFill>
              <a:schemeClr val="accent4">
                <a:shade val="95000"/>
                <a:satMod val="105000"/>
              </a:schemeClr>
            </a:solidFill>
            <a:prstDash val="dash"/>
            <a:headEnd type="none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50BBB404-EB0C-405C-A9B3-F2F8AAEA2196}"/>
              </a:ext>
            </a:extLst>
          </p:cNvPr>
          <p:cNvCxnSpPr>
            <a:cxnSpLocks/>
          </p:cNvCxnSpPr>
          <p:nvPr/>
        </p:nvCxnSpPr>
        <p:spPr bwMode="auto">
          <a:xfrm>
            <a:off x="7574908" y="3371212"/>
            <a:ext cx="0" cy="1379870"/>
          </a:xfrm>
          <a:prstGeom prst="straightConnector1">
            <a:avLst/>
          </a:prstGeom>
          <a:ln>
            <a:headEnd type="stealth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27" name="Rectangle 126">
            <a:extLst>
              <a:ext uri="{FF2B5EF4-FFF2-40B4-BE49-F238E27FC236}">
                <a16:creationId xmlns:a16="http://schemas.microsoft.com/office/drawing/2014/main" id="{BF7474A8-33F5-44A6-A634-FD66BDB0458F}"/>
              </a:ext>
            </a:extLst>
          </p:cNvPr>
          <p:cNvSpPr/>
          <p:nvPr/>
        </p:nvSpPr>
        <p:spPr>
          <a:xfrm rot="16200000">
            <a:off x="7053660" y="3347062"/>
            <a:ext cx="717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Power</a:t>
            </a:r>
            <a:endParaRPr lang="en-US" dirty="0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22263E57-047E-4C45-B695-5BA651CB6185}"/>
              </a:ext>
            </a:extLst>
          </p:cNvPr>
          <p:cNvSpPr/>
          <p:nvPr/>
        </p:nvSpPr>
        <p:spPr>
          <a:xfrm>
            <a:off x="7213551" y="1439152"/>
            <a:ext cx="393056" cy="3059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463DF5"/>
                </a:solidFill>
              </a:rPr>
              <a:t>V</a:t>
            </a:r>
            <a:r>
              <a:rPr lang="en-US" sz="1600" b="1" baseline="-25000" dirty="0">
                <a:solidFill>
                  <a:srgbClr val="463DF5"/>
                </a:solidFill>
              </a:rPr>
              <a:t>H</a:t>
            </a:r>
            <a:endParaRPr lang="en-US" sz="1600" dirty="0">
              <a:solidFill>
                <a:srgbClr val="463DF5"/>
              </a:solidFill>
            </a:endParaRPr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2FF0FFE1-C7B5-4A24-87C3-54F338E4D10A}"/>
              </a:ext>
            </a:extLst>
          </p:cNvPr>
          <p:cNvSpPr/>
          <p:nvPr/>
        </p:nvSpPr>
        <p:spPr>
          <a:xfrm>
            <a:off x="7231135" y="2237492"/>
            <a:ext cx="364202" cy="3059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463DF5"/>
                </a:solidFill>
              </a:rPr>
              <a:t>V</a:t>
            </a:r>
            <a:r>
              <a:rPr lang="en-US" sz="1600" b="1" baseline="-25000" dirty="0">
                <a:solidFill>
                  <a:srgbClr val="463DF5"/>
                </a:solidFill>
              </a:rPr>
              <a:t>L</a:t>
            </a:r>
            <a:endParaRPr lang="en-US" sz="1600" dirty="0">
              <a:solidFill>
                <a:srgbClr val="463DF5"/>
              </a:solidFill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C99DFBD4-55BE-41CA-A419-1CD10AE7BC86}"/>
              </a:ext>
            </a:extLst>
          </p:cNvPr>
          <p:cNvSpPr/>
          <p:nvPr/>
        </p:nvSpPr>
        <p:spPr>
          <a:xfrm>
            <a:off x="9313800" y="2013283"/>
            <a:ext cx="1052276" cy="3059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</a:rPr>
              <a:t>Re-Charge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49987F0A-8BFB-4B28-8270-F7F1132C2FD0}"/>
              </a:ext>
            </a:extLst>
          </p:cNvPr>
          <p:cNvSpPr/>
          <p:nvPr/>
        </p:nvSpPr>
        <p:spPr bwMode="auto">
          <a:xfrm rot="5400000">
            <a:off x="9728068" y="3545103"/>
            <a:ext cx="230632" cy="1866271"/>
          </a:xfrm>
          <a:prstGeom prst="rect">
            <a:avLst/>
          </a:prstGeom>
          <a:pattFill prst="wdDnDiag">
            <a:fgClr>
              <a:schemeClr val="tx2">
                <a:lumMod val="40000"/>
                <a:lumOff val="60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5" name="TextBox 144">
                <a:extLst>
                  <a:ext uri="{FF2B5EF4-FFF2-40B4-BE49-F238E27FC236}">
                    <a16:creationId xmlns:a16="http://schemas.microsoft.com/office/drawing/2014/main" id="{58E1A014-85D7-4579-8D4F-07F10CDF1CDD}"/>
                  </a:ext>
                </a:extLst>
              </p:cNvPr>
              <p:cNvSpPr txBox="1"/>
              <p:nvPr/>
            </p:nvSpPr>
            <p:spPr>
              <a:xfrm>
                <a:off x="8588414" y="3963029"/>
                <a:ext cx="197169" cy="25032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 panose="02040503050406030204" pitchFamily="18" charset="0"/>
                        </a:rPr>
                        <m:t>𝑻</m:t>
                      </m:r>
                    </m:oMath>
                  </m:oMathPara>
                </a14:m>
                <a:endParaRPr lang="en-US" b="1" i="1" dirty="0"/>
              </a:p>
            </p:txBody>
          </p:sp>
        </mc:Choice>
        <mc:Fallback xmlns="">
          <p:sp>
            <p:nvSpPr>
              <p:cNvPr id="145" name="TextBox 144">
                <a:extLst>
                  <a:ext uri="{FF2B5EF4-FFF2-40B4-BE49-F238E27FC236}">
                    <a16:creationId xmlns:a16="http://schemas.microsoft.com/office/drawing/2014/main" id="{58E1A014-85D7-4579-8D4F-07F10CDF1C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88414" y="3963029"/>
                <a:ext cx="197169" cy="250322"/>
              </a:xfrm>
              <a:prstGeom prst="rect">
                <a:avLst/>
              </a:prstGeom>
              <a:blipFill>
                <a:blip r:embed="rId3"/>
                <a:stretch>
                  <a:fillRect l="-53125" r="-53125" b="-609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44D23C9B-3CFA-4B3F-9E18-DF1F1CC0A272}"/>
              </a:ext>
            </a:extLst>
          </p:cNvPr>
          <p:cNvCxnSpPr>
            <a:cxnSpLocks/>
          </p:cNvCxnSpPr>
          <p:nvPr/>
        </p:nvCxnSpPr>
        <p:spPr bwMode="auto">
          <a:xfrm flipH="1">
            <a:off x="7546761" y="1751372"/>
            <a:ext cx="1028897" cy="18559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Arrow Connector 150">
            <a:extLst>
              <a:ext uri="{FF2B5EF4-FFF2-40B4-BE49-F238E27FC236}">
                <a16:creationId xmlns:a16="http://schemas.microsoft.com/office/drawing/2014/main" id="{18E1BED7-856E-4DE0-AC76-E1D3DDDF95E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464152" y="2295636"/>
            <a:ext cx="3728542" cy="18246"/>
          </a:xfrm>
          <a:prstGeom prst="straightConnector1">
            <a:avLst/>
          </a:prstGeom>
          <a:ln w="6350">
            <a:solidFill>
              <a:schemeClr val="accent4">
                <a:shade val="95000"/>
                <a:satMod val="105000"/>
              </a:schemeClr>
            </a:solidFill>
            <a:prstDash val="dash"/>
            <a:headEnd type="none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52" name="Straight Arrow Connector 151">
            <a:extLst>
              <a:ext uri="{FF2B5EF4-FFF2-40B4-BE49-F238E27FC236}">
                <a16:creationId xmlns:a16="http://schemas.microsoft.com/office/drawing/2014/main" id="{C232FF45-BCEB-4A04-BA8C-52A303BAE4E9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184232" y="1741847"/>
            <a:ext cx="3005891" cy="20320"/>
          </a:xfrm>
          <a:prstGeom prst="straightConnector1">
            <a:avLst/>
          </a:prstGeom>
          <a:ln w="6350">
            <a:solidFill>
              <a:schemeClr val="accent4">
                <a:shade val="95000"/>
                <a:satMod val="105000"/>
              </a:schemeClr>
            </a:solidFill>
            <a:prstDash val="dash"/>
            <a:headEnd type="none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53" name="Arc 152">
            <a:extLst>
              <a:ext uri="{FF2B5EF4-FFF2-40B4-BE49-F238E27FC236}">
                <a16:creationId xmlns:a16="http://schemas.microsoft.com/office/drawing/2014/main" id="{59E2C75B-A22B-4690-AD4F-9D2DE3A5AF05}"/>
              </a:ext>
            </a:extLst>
          </p:cNvPr>
          <p:cNvSpPr/>
          <p:nvPr/>
        </p:nvSpPr>
        <p:spPr bwMode="auto">
          <a:xfrm rot="16200000">
            <a:off x="9136207" y="1068607"/>
            <a:ext cx="3268038" cy="4621099"/>
          </a:xfrm>
          <a:prstGeom prst="arc">
            <a:avLst>
              <a:gd name="adj1" fmla="val 17814698"/>
              <a:gd name="adj2" fmla="val 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58A4562A-0209-42C4-B1ED-2EB451399717}"/>
              </a:ext>
            </a:extLst>
          </p:cNvPr>
          <p:cNvSpPr/>
          <p:nvPr/>
        </p:nvSpPr>
        <p:spPr>
          <a:xfrm rot="16200000">
            <a:off x="7064994" y="3677540"/>
            <a:ext cx="717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800" b="1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Power</a:t>
            </a:r>
            <a:endParaRPr lang="en-US" sz="1800" dirty="0">
              <a:solidFill>
                <a:srgbClr val="000000"/>
              </a:solidFill>
              <a:latin typeface="Calibri" pitchFamily="34" charset="0"/>
              <a:ea typeface="宋体" charset="-122"/>
            </a:endParaRP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115CFFDB-A7E8-4442-BCCC-445F1E729ECB}"/>
              </a:ext>
            </a:extLst>
          </p:cNvPr>
          <p:cNvSpPr/>
          <p:nvPr/>
        </p:nvSpPr>
        <p:spPr>
          <a:xfrm rot="16200000">
            <a:off x="6736569" y="1917362"/>
            <a:ext cx="816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800" b="1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Voltage</a:t>
            </a:r>
            <a:endParaRPr lang="en-US" sz="1800" dirty="0">
              <a:solidFill>
                <a:srgbClr val="000000"/>
              </a:solidFill>
              <a:latin typeface="Calibri" pitchFamily="34" charset="0"/>
              <a:ea typeface="宋体" charset="-122"/>
            </a:endParaRPr>
          </a:p>
        </p:txBody>
      </p:sp>
      <p:cxnSp>
        <p:nvCxnSpPr>
          <p:cNvPr id="165" name="Straight Arrow Connector 164">
            <a:extLst>
              <a:ext uri="{FF2B5EF4-FFF2-40B4-BE49-F238E27FC236}">
                <a16:creationId xmlns:a16="http://schemas.microsoft.com/office/drawing/2014/main" id="{6B66FFEB-ACF5-4554-B844-85BB9EE5A49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176120" y="4592076"/>
            <a:ext cx="4481558" cy="14878"/>
          </a:xfrm>
          <a:prstGeom prst="straightConnector1">
            <a:avLst/>
          </a:prstGeom>
          <a:noFill/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headEnd type="stealth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7" name="Rectangle 166">
            <a:extLst>
              <a:ext uri="{FF2B5EF4-FFF2-40B4-BE49-F238E27FC236}">
                <a16:creationId xmlns:a16="http://schemas.microsoft.com/office/drawing/2014/main" id="{EB3AE85B-5B89-46F8-A232-FD46156F9D0B}"/>
              </a:ext>
            </a:extLst>
          </p:cNvPr>
          <p:cNvSpPr/>
          <p:nvPr/>
        </p:nvSpPr>
        <p:spPr>
          <a:xfrm>
            <a:off x="10945099" y="4581853"/>
            <a:ext cx="657552" cy="3337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800" b="1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Time</a:t>
            </a:r>
            <a:endParaRPr lang="en-US" sz="1800" dirty="0">
              <a:solidFill>
                <a:srgbClr val="000000"/>
              </a:solidFill>
              <a:latin typeface="Calibri" pitchFamily="34" charset="0"/>
              <a:ea typeface="宋体" charset="-122"/>
            </a:endParaRPr>
          </a:p>
        </p:txBody>
      </p: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22754D67-1A71-418C-A669-FA70D67B95A5}"/>
              </a:ext>
            </a:extLst>
          </p:cNvPr>
          <p:cNvGrpSpPr/>
          <p:nvPr/>
        </p:nvGrpSpPr>
        <p:grpSpPr>
          <a:xfrm>
            <a:off x="964017" y="1484784"/>
            <a:ext cx="2540756" cy="1742346"/>
            <a:chOff x="2543808" y="3387671"/>
            <a:chExt cx="2167106" cy="1464607"/>
          </a:xfrm>
        </p:grpSpPr>
        <p:pic>
          <p:nvPicPr>
            <p:cNvPr id="177" name="Picture 176">
              <a:extLst>
                <a:ext uri="{FF2B5EF4-FFF2-40B4-BE49-F238E27FC236}">
                  <a16:creationId xmlns:a16="http://schemas.microsoft.com/office/drawing/2014/main" id="{CDE53E26-B18C-47D8-AF44-22044B5CEF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43808" y="3435846"/>
              <a:ext cx="2016224" cy="1416432"/>
            </a:xfrm>
            <a:prstGeom prst="rect">
              <a:avLst/>
            </a:prstGeom>
          </p:spPr>
        </p:pic>
        <p:sp>
          <p:nvSpPr>
            <p:cNvPr id="178" name="Rectangle 177">
              <a:extLst>
                <a:ext uri="{FF2B5EF4-FFF2-40B4-BE49-F238E27FC236}">
                  <a16:creationId xmlns:a16="http://schemas.microsoft.com/office/drawing/2014/main" id="{F2150507-2F65-41E3-BE3F-892CC0CB6F81}"/>
                </a:ext>
              </a:extLst>
            </p:cNvPr>
            <p:cNvSpPr/>
            <p:nvPr/>
          </p:nvSpPr>
          <p:spPr>
            <a:xfrm>
              <a:off x="4145053" y="3387671"/>
              <a:ext cx="565861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2000" b="1" dirty="0">
                  <a:solidFill>
                    <a:srgbClr val="0070C0"/>
                  </a:solidFill>
                  <a:latin typeface="FrutigerNext LT Medium"/>
                  <a:ea typeface="华文细黑"/>
                </a:rPr>
                <a:t>V</a:t>
              </a:r>
              <a:r>
                <a:rPr lang="en-US" sz="2000" b="1" baseline="-25000" dirty="0">
                  <a:solidFill>
                    <a:srgbClr val="0070C0"/>
                  </a:solidFill>
                  <a:latin typeface="FrutigerNext LT Medium"/>
                  <a:ea typeface="华文细黑"/>
                </a:rPr>
                <a:t>dd</a:t>
              </a:r>
              <a:r>
                <a:rPr lang="en-US" sz="2000" b="1" dirty="0">
                  <a:solidFill>
                    <a:srgbClr val="0070C0"/>
                  </a:solidFill>
                  <a:latin typeface="FrutigerNext LT Medium"/>
                  <a:ea typeface="华文细黑"/>
                </a:rPr>
                <a:t> </a:t>
              </a:r>
            </a:p>
          </p:txBody>
        </p:sp>
      </p:grpSp>
      <p:sp>
        <p:nvSpPr>
          <p:cNvPr id="182" name="Rectangle 181">
            <a:extLst>
              <a:ext uri="{FF2B5EF4-FFF2-40B4-BE49-F238E27FC236}">
                <a16:creationId xmlns:a16="http://schemas.microsoft.com/office/drawing/2014/main" id="{438743CC-EBA0-497F-B639-89953E190F3F}"/>
              </a:ext>
            </a:extLst>
          </p:cNvPr>
          <p:cNvSpPr/>
          <p:nvPr/>
        </p:nvSpPr>
        <p:spPr>
          <a:xfrm>
            <a:off x="3171288" y="2504258"/>
            <a:ext cx="16425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800" b="1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Energy stored on a capacitor:</a:t>
            </a:r>
            <a:endParaRPr lang="en-US" sz="1800" dirty="0">
              <a:solidFill>
                <a:srgbClr val="000000"/>
              </a:solidFill>
              <a:latin typeface="Calibri" pitchFamily="34" charset="0"/>
              <a:ea typeface="宋体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4" name="TextBox 183">
                <a:extLst>
                  <a:ext uri="{FF2B5EF4-FFF2-40B4-BE49-F238E27FC236}">
                    <a16:creationId xmlns:a16="http://schemas.microsoft.com/office/drawing/2014/main" id="{83A50AD4-AF68-4782-80A0-8FD7937F063B}"/>
                  </a:ext>
                </a:extLst>
              </p:cNvPr>
              <p:cNvSpPr txBox="1"/>
              <p:nvPr/>
            </p:nvSpPr>
            <p:spPr>
              <a:xfrm>
                <a:off x="4759384" y="2578833"/>
                <a:ext cx="1735988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𝑬</m:t>
                      </m:r>
                      <m:r>
                        <a:rPr lang="en-US" b="1" i="1" baseline="-250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en-US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n-US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𝑽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b="1" i="1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mc:Choice>
        <mc:Fallback xmlns="">
          <p:sp>
            <p:nvSpPr>
              <p:cNvPr id="184" name="TextBox 183">
                <a:extLst>
                  <a:ext uri="{FF2B5EF4-FFF2-40B4-BE49-F238E27FC236}">
                    <a16:creationId xmlns:a16="http://schemas.microsoft.com/office/drawing/2014/main" id="{83A50AD4-AF68-4782-80A0-8FD7937F06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9384" y="2578833"/>
                <a:ext cx="1735988" cy="69147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5" name="Straight Arrow Connector 184">
            <a:extLst>
              <a:ext uri="{FF2B5EF4-FFF2-40B4-BE49-F238E27FC236}">
                <a16:creationId xmlns:a16="http://schemas.microsoft.com/office/drawing/2014/main" id="{F41FDCF2-02E8-4582-9F3F-C6C31120D9E7}"/>
              </a:ext>
            </a:extLst>
          </p:cNvPr>
          <p:cNvCxnSpPr>
            <a:cxnSpLocks/>
          </p:cNvCxnSpPr>
          <p:nvPr/>
        </p:nvCxnSpPr>
        <p:spPr bwMode="auto">
          <a:xfrm>
            <a:off x="3387249" y="1953747"/>
            <a:ext cx="346659" cy="1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triangle" w="lg" len="lg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6" name="Rectangle 185">
                <a:extLst>
                  <a:ext uri="{FF2B5EF4-FFF2-40B4-BE49-F238E27FC236}">
                    <a16:creationId xmlns:a16="http://schemas.microsoft.com/office/drawing/2014/main" id="{9CAF1054-0A9C-4FF3-8C5C-B73CCE5E3CA9}"/>
                  </a:ext>
                </a:extLst>
              </p:cNvPr>
              <p:cNvSpPr/>
              <p:nvPr/>
            </p:nvSpPr>
            <p:spPr>
              <a:xfrm>
                <a:off x="407368" y="4153376"/>
                <a:ext cx="11521279" cy="23391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914400" eaLnBrk="1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Example: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 C=10 nF, V</a:t>
                </a:r>
                <a:r>
                  <a:rPr lang="en-US" sz="1800" baseline="-25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H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=1.1v,  V</a:t>
                </a:r>
                <a:r>
                  <a:rPr lang="en-US" sz="1800" baseline="-25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L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=0.9v, </a:t>
                </a:r>
              </a:p>
              <a:p>
                <a:pPr defTabSz="914400" eaLnBrk="1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P</a:t>
                </a:r>
                <a:r>
                  <a:rPr lang="en-US" sz="1800" baseline="-25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D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 – STA dissipated power averaged over RX &amp; TX duration=10uW</a:t>
                </a:r>
              </a:p>
              <a:p>
                <a:pPr defTabSz="914400" eaLnBrk="1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endParaRPr lang="en-US" sz="1800" dirty="0">
                  <a:solidFill>
                    <a:srgbClr val="000000"/>
                  </a:solidFill>
                  <a:latin typeface="Calibri" pitchFamily="34" charset="0"/>
                  <a:ea typeface="Calibri" panose="020F0502020204030204" pitchFamily="34" charset="0"/>
                </a:endParaRPr>
              </a:p>
              <a:p>
                <a:pPr defTabSz="914400" eaLnBrk="1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Energy discharged from 1.1v to 0.9v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: E</a:t>
                </a:r>
                <a:r>
                  <a:rPr lang="en-US" sz="1800" baseline="-25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Disch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 =0.5</a:t>
                </a:r>
                <a:r>
                  <a:rPr lang="en-US" sz="1800" b="1" dirty="0">
                    <a:solidFill>
                      <a:srgbClr val="000000"/>
                    </a:solidFill>
                    <a:latin typeface="Calibri" pitchFamily="34" charset="0"/>
                    <a:ea typeface="宋体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10^</a:t>
                </a:r>
                <a:r>
                  <a:rPr lang="en-US" sz="1800" baseline="30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-8 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(1.21-0.81) = 2</a:t>
                </a:r>
                <a:r>
                  <a:rPr lang="en-US" sz="1800" b="1" dirty="0">
                    <a:solidFill>
                      <a:srgbClr val="000000"/>
                    </a:solidFill>
                    <a:latin typeface="Calibri" pitchFamily="34" charset="0"/>
                    <a:ea typeface="宋体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10^</a:t>
                </a:r>
                <a:r>
                  <a:rPr lang="en-US" sz="1800" baseline="30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-9 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Joule (W</a:t>
                </a:r>
                <a:r>
                  <a:rPr lang="en-US" sz="1800" b="1" dirty="0">
                    <a:solidFill>
                      <a:srgbClr val="000000"/>
                    </a:solidFill>
                    <a:latin typeface="Calibri" pitchFamily="34" charset="0"/>
                    <a:ea typeface="宋体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Sec)</a:t>
                </a:r>
              </a:p>
              <a:p>
                <a:pPr defTabSz="914400" eaLnBrk="1" hangingPunct="1">
                  <a:buClrTx/>
                  <a:buSzTx/>
                  <a:buFontTx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Discharge interval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: </a:t>
                </a:r>
                <a:r>
                  <a:rPr lang="en-US" sz="1800" b="1" i="1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T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 = E</a:t>
                </a:r>
                <a:r>
                  <a:rPr lang="en-US" sz="1800" baseline="-25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Disch 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/P</a:t>
                </a:r>
                <a:r>
                  <a:rPr lang="en-US" sz="1800" baseline="-25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D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 = 2</a:t>
                </a:r>
                <a:r>
                  <a:rPr lang="en-US" sz="1800" b="1" dirty="0">
                    <a:solidFill>
                      <a:srgbClr val="000000"/>
                    </a:solidFill>
                    <a:latin typeface="Calibri" pitchFamily="34" charset="0"/>
                    <a:ea typeface="宋体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 10^</a:t>
                </a:r>
                <a:r>
                  <a:rPr lang="en-US" sz="1800" baseline="30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-4 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Sec  </a:t>
                </a:r>
                <a:r>
                  <a:rPr lang="en-US" sz="1800" b="1" i="1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= 200 </a:t>
                </a:r>
                <a:r>
                  <a:rPr lang="en-US" sz="1800" b="1" i="1" dirty="0" err="1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uSec</a:t>
                </a:r>
                <a:r>
                  <a:rPr lang="en-US" sz="1800" b="1" i="1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. </a:t>
                </a:r>
              </a:p>
              <a:p>
                <a:pPr defTabSz="914400" eaLnBrk="1" hangingPunct="1">
                  <a:buClrTx/>
                  <a:buSzTx/>
                  <a:buFontTx/>
                  <a:buNone/>
                </a:pPr>
                <a:r>
                  <a:rPr lang="en-US" sz="2000" b="1" dirty="0">
                    <a:solidFill>
                      <a:srgbClr val="463DF5"/>
                    </a:solidFill>
                  </a:rPr>
                  <a:t>This result is independent of the STA harvester performance, or the ambient power at the antenna</a:t>
                </a:r>
                <a:endParaRPr lang="en-US" sz="2000" b="1" i="1" dirty="0">
                  <a:solidFill>
                    <a:srgbClr val="000000"/>
                  </a:solidFill>
                  <a:latin typeface="Calibri" pitchFamily="34" charset="0"/>
                  <a:ea typeface="Calibri" panose="020F0502020204030204" pitchFamily="34" charset="0"/>
                </a:endParaRPr>
              </a:p>
              <a:p>
                <a:pPr defTabSz="914400" eaLnBrk="1" hangingPunct="1">
                  <a:buClrTx/>
                  <a:buSzTx/>
                  <a:buFontTx/>
                  <a:buNone/>
                </a:pPr>
                <a:endParaRPr lang="en-US" sz="1800" b="1" i="1" dirty="0">
                  <a:solidFill>
                    <a:srgbClr val="000000"/>
                  </a:solidFill>
                  <a:latin typeface="Calibri" pitchFamily="34" charset="0"/>
                  <a:ea typeface="Calibri" panose="020F0502020204030204" pitchFamily="34" charset="0"/>
                </a:endParaRPr>
              </a:p>
              <a:p>
                <a:pPr defTabSz="914400" eaLnBrk="1" hangingPunct="1">
                  <a:buClrTx/>
                  <a:buSzTx/>
                  <a:buFontTx/>
                  <a:buNone/>
                </a:pPr>
                <a:r>
                  <a:rPr lang="en-US" sz="1800" b="1" i="1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T – </a:t>
                </a:r>
                <a:r>
                  <a:rPr lang="en-US" sz="1800" b="1" i="1" u="sng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Maximum RX &amp; TX duration</a:t>
                </a:r>
                <a:r>
                  <a:rPr lang="en-US" sz="1800" b="1" i="1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. STA power consumption and capacitor value need to support this duration</a:t>
                </a:r>
                <a:endParaRPr lang="en-US" sz="1800" b="1" i="1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mc:Choice>
        <mc:Fallback xmlns="">
          <p:sp>
            <p:nvSpPr>
              <p:cNvPr id="186" name="Rectangle 185">
                <a:extLst>
                  <a:ext uri="{FF2B5EF4-FFF2-40B4-BE49-F238E27FC236}">
                    <a16:creationId xmlns:a16="http://schemas.microsoft.com/office/drawing/2014/main" id="{9CAF1054-0A9C-4FF3-8C5C-B73CCE5E3C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68" y="4153376"/>
                <a:ext cx="11521279" cy="2339102"/>
              </a:xfrm>
              <a:prstGeom prst="rect">
                <a:avLst/>
              </a:prstGeom>
              <a:blipFill>
                <a:blip r:embed="rId6"/>
                <a:stretch>
                  <a:fillRect l="-582" t="-1302" b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8" name="Slide Number Placeholder 5">
            <a:extLst>
              <a:ext uri="{FF2B5EF4-FFF2-40B4-BE49-F238E27FC236}">
                <a16:creationId xmlns:a16="http://schemas.microsoft.com/office/drawing/2014/main" id="{35D11307-4ABE-4F2F-BC05-57F2710AEDB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208605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196" name="Footer Placeholder 4">
            <a:extLst>
              <a:ext uri="{FF2B5EF4-FFF2-40B4-BE49-F238E27FC236}">
                <a16:creationId xmlns:a16="http://schemas.microsoft.com/office/drawing/2014/main" id="{B22D0CAB-2981-4E78-B000-3E4DD4850A3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2930A9D8-B8C8-41FD-B805-F4D38C893E5D}"/>
              </a:ext>
            </a:extLst>
          </p:cNvPr>
          <p:cNvCxnSpPr>
            <a:cxnSpLocks/>
          </p:cNvCxnSpPr>
          <p:nvPr/>
        </p:nvCxnSpPr>
        <p:spPr bwMode="auto">
          <a:xfrm rot="5400000" flipH="1">
            <a:off x="7219984" y="2984202"/>
            <a:ext cx="3359227" cy="0"/>
          </a:xfrm>
          <a:prstGeom prst="straightConnector1">
            <a:avLst/>
          </a:prstGeom>
          <a:ln w="6350">
            <a:solidFill>
              <a:schemeClr val="accent4">
                <a:shade val="95000"/>
                <a:satMod val="105000"/>
              </a:schemeClr>
            </a:solidFill>
            <a:prstDash val="dash"/>
            <a:headEnd type="none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448A7442-EA38-4438-8B10-9FA0EEAB9462}"/>
              </a:ext>
            </a:extLst>
          </p:cNvPr>
          <p:cNvCxnSpPr>
            <a:cxnSpLocks/>
          </p:cNvCxnSpPr>
          <p:nvPr/>
        </p:nvCxnSpPr>
        <p:spPr bwMode="auto">
          <a:xfrm flipV="1">
            <a:off x="8886444" y="3376226"/>
            <a:ext cx="386375" cy="179856"/>
          </a:xfrm>
          <a:prstGeom prst="straightConnector1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triangle" w="lg" len="lg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9081B359-73F6-44FC-9AC0-BB7862F65A47}"/>
              </a:ext>
            </a:extLst>
          </p:cNvPr>
          <p:cNvSpPr/>
          <p:nvPr/>
        </p:nvSpPr>
        <p:spPr>
          <a:xfrm>
            <a:off x="9228002" y="3192306"/>
            <a:ext cx="4683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</a:rPr>
              <a:t>TX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C6AA16A-6B21-479D-99EB-03ADCD092208}"/>
              </a:ext>
            </a:extLst>
          </p:cNvPr>
          <p:cNvSpPr/>
          <p:nvPr/>
        </p:nvSpPr>
        <p:spPr bwMode="auto">
          <a:xfrm>
            <a:off x="8571089" y="3878496"/>
            <a:ext cx="131866" cy="700920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CC1790D-7F85-4907-A0EE-B5CE0C817AB3}"/>
              </a:ext>
            </a:extLst>
          </p:cNvPr>
          <p:cNvSpPr/>
          <p:nvPr/>
        </p:nvSpPr>
        <p:spPr bwMode="auto">
          <a:xfrm>
            <a:off x="8730286" y="3544645"/>
            <a:ext cx="160688" cy="1034657"/>
          </a:xfrm>
          <a:prstGeom prst="rect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07E7CAF8-3F1E-44FB-A6B9-F650832C0BDD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184233" y="3427063"/>
            <a:ext cx="364637" cy="429787"/>
          </a:xfrm>
          <a:prstGeom prst="straightConnector1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triangle" w="lg" len="lg"/>
            <a:tailEnd type="non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9641FF96-F899-48A7-994B-1474C52DC394}"/>
              </a:ext>
            </a:extLst>
          </p:cNvPr>
          <p:cNvCxnSpPr>
            <a:cxnSpLocks/>
          </p:cNvCxnSpPr>
          <p:nvPr/>
        </p:nvCxnSpPr>
        <p:spPr bwMode="auto">
          <a:xfrm>
            <a:off x="8585183" y="1748657"/>
            <a:ext cx="117119" cy="186382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A0E604F1-481F-467D-969A-7B16846FBF8E}"/>
              </a:ext>
            </a:extLst>
          </p:cNvPr>
          <p:cNvCxnSpPr>
            <a:cxnSpLocks/>
          </p:cNvCxnSpPr>
          <p:nvPr/>
        </p:nvCxnSpPr>
        <p:spPr bwMode="auto">
          <a:xfrm>
            <a:off x="8702486" y="1922196"/>
            <a:ext cx="190073" cy="498692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AA3FD9EE-2864-4750-B61F-B9E6291AC4FD}"/>
              </a:ext>
            </a:extLst>
          </p:cNvPr>
          <p:cNvCxnSpPr>
            <a:cxnSpLocks/>
          </p:cNvCxnSpPr>
          <p:nvPr/>
        </p:nvCxnSpPr>
        <p:spPr bwMode="auto">
          <a:xfrm rot="5400000" flipH="1">
            <a:off x="7022012" y="2992585"/>
            <a:ext cx="3359227" cy="0"/>
          </a:xfrm>
          <a:prstGeom prst="straightConnector1">
            <a:avLst/>
          </a:prstGeom>
          <a:ln w="6350">
            <a:solidFill>
              <a:schemeClr val="accent4">
                <a:shade val="95000"/>
                <a:satMod val="105000"/>
              </a:schemeClr>
            </a:solidFill>
            <a:prstDash val="dash"/>
            <a:headEnd type="none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95E38CB9-4BC7-4B90-8A49-D248FF417949}"/>
              </a:ext>
            </a:extLst>
          </p:cNvPr>
          <p:cNvSpPr/>
          <p:nvPr/>
        </p:nvSpPr>
        <p:spPr bwMode="auto">
          <a:xfrm rot="5400000">
            <a:off x="7891798" y="3922231"/>
            <a:ext cx="339199" cy="974945"/>
          </a:xfrm>
          <a:prstGeom prst="rect">
            <a:avLst/>
          </a:prstGeom>
          <a:pattFill prst="wdDnDiag">
            <a:fgClr>
              <a:schemeClr val="tx2">
                <a:lumMod val="40000"/>
                <a:lumOff val="60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D98CA23-14B2-4556-92B8-2315B6535F5D}"/>
              </a:ext>
            </a:extLst>
          </p:cNvPr>
          <p:cNvSpPr/>
          <p:nvPr/>
        </p:nvSpPr>
        <p:spPr>
          <a:xfrm>
            <a:off x="7761372" y="3282935"/>
            <a:ext cx="47961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</a:rPr>
              <a:t>RX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216E7DCE-49B0-4EC7-A6B5-47C8256C8779}"/>
              </a:ext>
            </a:extLst>
          </p:cNvPr>
          <p:cNvSpPr/>
          <p:nvPr/>
        </p:nvSpPr>
        <p:spPr>
          <a:xfrm>
            <a:off x="8866528" y="4048026"/>
            <a:ext cx="73289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463DF5"/>
                </a:solidFill>
              </a:rPr>
              <a:t>“Idle”</a:t>
            </a:r>
            <a:endParaRPr lang="en-US" sz="1600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C39FE478-6E5D-4B6A-8A48-700DEBE362B5}"/>
              </a:ext>
            </a:extLst>
          </p:cNvPr>
          <p:cNvSpPr/>
          <p:nvPr/>
        </p:nvSpPr>
        <p:spPr>
          <a:xfrm>
            <a:off x="7522464" y="3904693"/>
            <a:ext cx="11192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463DF5"/>
                </a:solidFill>
              </a:rPr>
              <a:t>“Standby”</a:t>
            </a:r>
            <a:endParaRPr lang="en-US" sz="1600" dirty="0"/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EB43DE4-E54A-4443-B790-2D900807E2D0}"/>
              </a:ext>
            </a:extLst>
          </p:cNvPr>
          <p:cNvCxnSpPr>
            <a:cxnSpLocks/>
          </p:cNvCxnSpPr>
          <p:nvPr/>
        </p:nvCxnSpPr>
        <p:spPr bwMode="auto">
          <a:xfrm rot="5400000" flipH="1">
            <a:off x="6883709" y="3020382"/>
            <a:ext cx="3359227" cy="0"/>
          </a:xfrm>
          <a:prstGeom prst="straightConnector1">
            <a:avLst/>
          </a:prstGeom>
          <a:ln w="6350">
            <a:solidFill>
              <a:schemeClr val="accent4">
                <a:shade val="95000"/>
                <a:satMod val="105000"/>
              </a:schemeClr>
            </a:solidFill>
            <a:prstDash val="dash"/>
            <a:headEnd type="none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D7805057-3D41-49D7-B181-F2DEB06A7F0A}"/>
              </a:ext>
            </a:extLst>
          </p:cNvPr>
          <p:cNvSpPr/>
          <p:nvPr/>
        </p:nvSpPr>
        <p:spPr>
          <a:xfrm>
            <a:off x="7193333" y="1836322"/>
            <a:ext cx="4315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463DF5"/>
                </a:solidFill>
              </a:rPr>
              <a:t>V</a:t>
            </a:r>
            <a:r>
              <a:rPr lang="en-US" sz="1600" b="1" baseline="-25000" dirty="0">
                <a:solidFill>
                  <a:srgbClr val="463DF5"/>
                </a:solidFill>
              </a:rPr>
              <a:t>N</a:t>
            </a:r>
            <a:endParaRPr lang="en-US" sz="1600" dirty="0">
              <a:solidFill>
                <a:srgbClr val="463DF5"/>
              </a:solidFill>
            </a:endParaRP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B5CC9AA7-B4F2-4AC4-B8BD-8B09870992D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536160" y="2015803"/>
            <a:ext cx="3389584" cy="16587"/>
          </a:xfrm>
          <a:prstGeom prst="straightConnector1">
            <a:avLst/>
          </a:prstGeom>
          <a:ln w="6350">
            <a:solidFill>
              <a:schemeClr val="accent4">
                <a:shade val="95000"/>
                <a:satMod val="105000"/>
              </a:schemeClr>
            </a:solidFill>
            <a:prstDash val="dash"/>
            <a:headEnd type="none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6B2A86AF-1A22-4A61-9966-171DCA39B355}"/>
              </a:ext>
            </a:extLst>
          </p:cNvPr>
          <p:cNvCxnSpPr>
            <a:cxnSpLocks/>
          </p:cNvCxnSpPr>
          <p:nvPr/>
        </p:nvCxnSpPr>
        <p:spPr bwMode="auto">
          <a:xfrm rot="5400000" flipH="1">
            <a:off x="8134380" y="3154343"/>
            <a:ext cx="3035712" cy="0"/>
          </a:xfrm>
          <a:prstGeom prst="straightConnector1">
            <a:avLst/>
          </a:prstGeom>
          <a:ln w="6350">
            <a:solidFill>
              <a:schemeClr val="accent4">
                <a:shade val="95000"/>
                <a:satMod val="105000"/>
              </a:schemeClr>
            </a:solidFill>
            <a:prstDash val="dash"/>
            <a:headEnd type="none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74D2163B-6946-459A-AABA-83451159345B}"/>
              </a:ext>
            </a:extLst>
          </p:cNvPr>
          <p:cNvSpPr/>
          <p:nvPr/>
        </p:nvSpPr>
        <p:spPr bwMode="auto">
          <a:xfrm rot="5400000">
            <a:off x="10044776" y="3872610"/>
            <a:ext cx="339199" cy="1124283"/>
          </a:xfrm>
          <a:prstGeom prst="rect">
            <a:avLst/>
          </a:prstGeom>
          <a:pattFill prst="wdDnDiag">
            <a:fgClr>
              <a:schemeClr val="tx2">
                <a:lumMod val="40000"/>
                <a:lumOff val="60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95D7AFE-6CF8-414D-86AA-6DD4550D072E}"/>
              </a:ext>
            </a:extLst>
          </p:cNvPr>
          <p:cNvSpPr/>
          <p:nvPr/>
        </p:nvSpPr>
        <p:spPr>
          <a:xfrm>
            <a:off x="9688661" y="3929741"/>
            <a:ext cx="11192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463DF5"/>
                </a:solidFill>
              </a:rPr>
              <a:t>“Standby”</a:t>
            </a:r>
            <a:endParaRPr lang="en-US" sz="1600" b="1" dirty="0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CE1D3EF3-1BED-4293-8AEF-61F02B1FD878}"/>
              </a:ext>
            </a:extLst>
          </p:cNvPr>
          <p:cNvSpPr/>
          <p:nvPr/>
        </p:nvSpPr>
        <p:spPr>
          <a:xfrm>
            <a:off x="7985142" y="2433809"/>
            <a:ext cx="1472367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</a:rPr>
              <a:t>T - Discharge Interval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A9D54DAC-5DB0-4D36-A5CD-0151884FC3D0}"/>
              </a:ext>
            </a:extLst>
          </p:cNvPr>
          <p:cNvCxnSpPr>
            <a:cxnSpLocks/>
          </p:cNvCxnSpPr>
          <p:nvPr/>
        </p:nvCxnSpPr>
        <p:spPr bwMode="auto">
          <a:xfrm>
            <a:off x="8553782" y="2996952"/>
            <a:ext cx="353007" cy="0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97EEC544-FC34-46CE-8657-2E582FB3598E}"/>
              </a:ext>
            </a:extLst>
          </p:cNvPr>
          <p:cNvSpPr/>
          <p:nvPr/>
        </p:nvSpPr>
        <p:spPr>
          <a:xfrm>
            <a:off x="4055077" y="1565716"/>
            <a:ext cx="300383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463DF5"/>
                </a:solidFill>
              </a:rPr>
              <a:t>V</a:t>
            </a:r>
            <a:r>
              <a:rPr lang="en-US" sz="1600" b="1" baseline="-25000" dirty="0">
                <a:solidFill>
                  <a:srgbClr val="463DF5"/>
                </a:solidFill>
              </a:rPr>
              <a:t>H</a:t>
            </a:r>
            <a:r>
              <a:rPr lang="en-US" sz="1600" b="1" dirty="0">
                <a:solidFill>
                  <a:srgbClr val="463DF5"/>
                </a:solidFill>
              </a:rPr>
              <a:t>- Capacitor high voltage level</a:t>
            </a:r>
            <a:endParaRPr lang="en-US" sz="1600" dirty="0">
              <a:solidFill>
                <a:srgbClr val="463DF5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6491044-B04B-4B78-9E70-867E9DF761EA}"/>
              </a:ext>
            </a:extLst>
          </p:cNvPr>
          <p:cNvSpPr/>
          <p:nvPr/>
        </p:nvSpPr>
        <p:spPr>
          <a:xfrm>
            <a:off x="4063802" y="2010791"/>
            <a:ext cx="29092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463DF5"/>
                </a:solidFill>
              </a:rPr>
              <a:t>V</a:t>
            </a:r>
            <a:r>
              <a:rPr lang="en-US" sz="1600" b="1" baseline="-25000" dirty="0">
                <a:solidFill>
                  <a:srgbClr val="463DF5"/>
                </a:solidFill>
              </a:rPr>
              <a:t>L</a:t>
            </a:r>
            <a:r>
              <a:rPr lang="en-US" sz="1600" b="1" dirty="0">
                <a:solidFill>
                  <a:srgbClr val="463DF5"/>
                </a:solidFill>
              </a:rPr>
              <a:t>- Capacitor low voltage level</a:t>
            </a:r>
            <a:endParaRPr lang="en-US" sz="1600" dirty="0">
              <a:solidFill>
                <a:srgbClr val="463DF5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CAF52966-7EA1-4F34-8796-7621FB702C98}"/>
                  </a:ext>
                </a:extLst>
              </p:cNvPr>
              <p:cNvSpPr txBox="1"/>
              <p:nvPr/>
            </p:nvSpPr>
            <p:spPr>
              <a:xfrm>
                <a:off x="2207568" y="3573016"/>
                <a:ext cx="4932657" cy="57618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 defTabSz="914400" eaLnBrk="1" hangingPunct="1"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𝑫𝒊𝒔𝒄𝒉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𝑬</m:t>
                      </m:r>
                      <m:r>
                        <a:rPr lang="en-US" sz="2000" b="1" i="1" baseline="-250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en-US" sz="2000" b="1" i="1" baseline="-400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𝑯</m:t>
                      </m:r>
                      <m:r>
                        <a:rPr lang="en-US" sz="2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𝑬</m:t>
                      </m:r>
                      <m:r>
                        <a:rPr lang="en-US" sz="2000" b="1" i="1" baseline="-250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en-US" sz="2000" b="1" i="1" baseline="-400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en-US" sz="2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20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n-US" sz="2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20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20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sub>
                            <m:sup>
                              <m:r>
                                <a:rPr lang="en-US" sz="20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sz="2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20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𝑳</m:t>
                              </m:r>
                            </m:sub>
                            <m:sup>
                              <m:r>
                                <a:rPr lang="en-US" sz="20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US" sz="2000" b="1" i="1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CAF52966-7EA1-4F34-8796-7621FB702C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7568" y="3573016"/>
                <a:ext cx="4932657" cy="57618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Rectangle 68">
            <a:extLst>
              <a:ext uri="{FF2B5EF4-FFF2-40B4-BE49-F238E27FC236}">
                <a16:creationId xmlns:a16="http://schemas.microsoft.com/office/drawing/2014/main" id="{A08F8BA6-A0CB-4E7A-8DB1-E45295A9A4AE}"/>
              </a:ext>
            </a:extLst>
          </p:cNvPr>
          <p:cNvSpPr/>
          <p:nvPr/>
        </p:nvSpPr>
        <p:spPr>
          <a:xfrm>
            <a:off x="324458" y="3357847"/>
            <a:ext cx="430504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600" b="1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Maximum energy discharge from the capacitor:</a:t>
            </a:r>
            <a:endParaRPr lang="en-US" sz="1600" dirty="0">
              <a:solidFill>
                <a:srgbClr val="000000"/>
              </a:solidFill>
              <a:latin typeface="Calibri" pitchFamily="34" charset="0"/>
              <a:ea typeface="宋体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583061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151025" cy="1065213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Storage Capacitor Re-Charge Interval Parameters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Sept.</a:t>
            </a:r>
            <a:r>
              <a:rPr lang="aa-ET" dirty="0"/>
              <a:t> 2024</a:t>
            </a:r>
            <a:endParaRPr lang="en-GB" dirty="0"/>
          </a:p>
        </p:txBody>
      </p:sp>
      <p:sp>
        <p:nvSpPr>
          <p:cNvPr id="188" name="Slide Number Placeholder 5">
            <a:extLst>
              <a:ext uri="{FF2B5EF4-FFF2-40B4-BE49-F238E27FC236}">
                <a16:creationId xmlns:a16="http://schemas.microsoft.com/office/drawing/2014/main" id="{35D11307-4ABE-4F2F-BC05-57F2710AEDB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208605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196" name="Footer Placeholder 4">
            <a:extLst>
              <a:ext uri="{FF2B5EF4-FFF2-40B4-BE49-F238E27FC236}">
                <a16:creationId xmlns:a16="http://schemas.microsoft.com/office/drawing/2014/main" id="{B22D0CAB-2981-4E78-B000-3E4DD4850A3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8565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cxnSp>
        <p:nvCxnSpPr>
          <p:cNvPr id="197" name="Straight Arrow Connector 196">
            <a:extLst>
              <a:ext uri="{FF2B5EF4-FFF2-40B4-BE49-F238E27FC236}">
                <a16:creationId xmlns:a16="http://schemas.microsoft.com/office/drawing/2014/main" id="{C4EF4B69-6956-4BDA-814E-882702425A1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965357" y="4726668"/>
            <a:ext cx="4557211" cy="14001"/>
          </a:xfrm>
          <a:prstGeom prst="straightConnector1">
            <a:avLst/>
          </a:prstGeom>
          <a:ln>
            <a:headEnd type="stealth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8" name="Straight Arrow Connector 197">
            <a:extLst>
              <a:ext uri="{FF2B5EF4-FFF2-40B4-BE49-F238E27FC236}">
                <a16:creationId xmlns:a16="http://schemas.microsoft.com/office/drawing/2014/main" id="{CE659030-081B-4D0E-98D4-C47F84FEA657}"/>
              </a:ext>
            </a:extLst>
          </p:cNvPr>
          <p:cNvCxnSpPr>
            <a:cxnSpLocks/>
          </p:cNvCxnSpPr>
          <p:nvPr/>
        </p:nvCxnSpPr>
        <p:spPr bwMode="auto">
          <a:xfrm>
            <a:off x="7021141" y="1514083"/>
            <a:ext cx="0" cy="3383172"/>
          </a:xfrm>
          <a:prstGeom prst="straightConnector1">
            <a:avLst/>
          </a:prstGeom>
          <a:ln>
            <a:headEnd type="stealth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99" name="Straight Arrow Connector 198">
            <a:extLst>
              <a:ext uri="{FF2B5EF4-FFF2-40B4-BE49-F238E27FC236}">
                <a16:creationId xmlns:a16="http://schemas.microsoft.com/office/drawing/2014/main" id="{31EFB390-BAE1-437F-B320-B1507802905D}"/>
              </a:ext>
            </a:extLst>
          </p:cNvPr>
          <p:cNvCxnSpPr>
            <a:cxnSpLocks/>
          </p:cNvCxnSpPr>
          <p:nvPr/>
        </p:nvCxnSpPr>
        <p:spPr bwMode="auto">
          <a:xfrm rot="5400000" flipH="1">
            <a:off x="5683814" y="3248477"/>
            <a:ext cx="3156550" cy="0"/>
          </a:xfrm>
          <a:prstGeom prst="straightConnector1">
            <a:avLst/>
          </a:prstGeom>
          <a:ln w="6350">
            <a:solidFill>
              <a:schemeClr val="accent4">
                <a:shade val="95000"/>
                <a:satMod val="105000"/>
              </a:schemeClr>
            </a:solidFill>
            <a:prstDash val="dash"/>
            <a:headEnd type="none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0" name="Straight Arrow Connector 199">
            <a:extLst>
              <a:ext uri="{FF2B5EF4-FFF2-40B4-BE49-F238E27FC236}">
                <a16:creationId xmlns:a16="http://schemas.microsoft.com/office/drawing/2014/main" id="{54694C10-CFAC-4BF4-B934-408BE18EB9C8}"/>
              </a:ext>
            </a:extLst>
          </p:cNvPr>
          <p:cNvCxnSpPr>
            <a:cxnSpLocks/>
          </p:cNvCxnSpPr>
          <p:nvPr/>
        </p:nvCxnSpPr>
        <p:spPr bwMode="auto">
          <a:xfrm rot="5400000" flipH="1">
            <a:off x="5903837" y="3246954"/>
            <a:ext cx="3156550" cy="0"/>
          </a:xfrm>
          <a:prstGeom prst="straightConnector1">
            <a:avLst/>
          </a:prstGeom>
          <a:ln w="6350">
            <a:solidFill>
              <a:schemeClr val="accent4">
                <a:shade val="95000"/>
                <a:satMod val="105000"/>
              </a:schemeClr>
            </a:solidFill>
            <a:prstDash val="dash"/>
            <a:headEnd type="none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1" name="Straight Arrow Connector 200">
            <a:extLst>
              <a:ext uri="{FF2B5EF4-FFF2-40B4-BE49-F238E27FC236}">
                <a16:creationId xmlns:a16="http://schemas.microsoft.com/office/drawing/2014/main" id="{F3F2201A-588E-49C3-BCFC-B383D08AB247}"/>
              </a:ext>
            </a:extLst>
          </p:cNvPr>
          <p:cNvCxnSpPr>
            <a:cxnSpLocks/>
          </p:cNvCxnSpPr>
          <p:nvPr/>
        </p:nvCxnSpPr>
        <p:spPr bwMode="auto">
          <a:xfrm rot="5400000" flipH="1">
            <a:off x="7728253" y="3246312"/>
            <a:ext cx="3156550" cy="0"/>
          </a:xfrm>
          <a:prstGeom prst="straightConnector1">
            <a:avLst/>
          </a:prstGeom>
          <a:ln w="6350">
            <a:solidFill>
              <a:schemeClr val="accent4">
                <a:shade val="95000"/>
                <a:satMod val="105000"/>
              </a:schemeClr>
            </a:solidFill>
            <a:prstDash val="dash"/>
            <a:headEnd type="none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2" name="Straight Arrow Connector 201">
            <a:extLst>
              <a:ext uri="{FF2B5EF4-FFF2-40B4-BE49-F238E27FC236}">
                <a16:creationId xmlns:a16="http://schemas.microsoft.com/office/drawing/2014/main" id="{60B2D1C3-A49A-4375-9A4A-D0789FB8FA18}"/>
              </a:ext>
            </a:extLst>
          </p:cNvPr>
          <p:cNvCxnSpPr>
            <a:cxnSpLocks/>
          </p:cNvCxnSpPr>
          <p:nvPr/>
        </p:nvCxnSpPr>
        <p:spPr bwMode="auto">
          <a:xfrm rot="5400000" flipH="1">
            <a:off x="7515742" y="3246312"/>
            <a:ext cx="3156550" cy="0"/>
          </a:xfrm>
          <a:prstGeom prst="straightConnector1">
            <a:avLst/>
          </a:prstGeom>
          <a:ln w="6350">
            <a:solidFill>
              <a:schemeClr val="accent4">
                <a:shade val="95000"/>
                <a:satMod val="105000"/>
              </a:schemeClr>
            </a:solidFill>
            <a:prstDash val="dash"/>
            <a:headEnd type="none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3" name="Straight Arrow Connector 202">
            <a:extLst>
              <a:ext uri="{FF2B5EF4-FFF2-40B4-BE49-F238E27FC236}">
                <a16:creationId xmlns:a16="http://schemas.microsoft.com/office/drawing/2014/main" id="{7D0CDCE9-C449-428D-8BCA-68F0FD5B2E94}"/>
              </a:ext>
            </a:extLst>
          </p:cNvPr>
          <p:cNvCxnSpPr>
            <a:cxnSpLocks/>
          </p:cNvCxnSpPr>
          <p:nvPr/>
        </p:nvCxnSpPr>
        <p:spPr bwMode="auto">
          <a:xfrm rot="5400000" flipH="1">
            <a:off x="9372107" y="3230433"/>
            <a:ext cx="3156550" cy="0"/>
          </a:xfrm>
          <a:prstGeom prst="straightConnector1">
            <a:avLst/>
          </a:prstGeom>
          <a:ln w="6350">
            <a:solidFill>
              <a:schemeClr val="accent4">
                <a:shade val="95000"/>
                <a:satMod val="105000"/>
              </a:schemeClr>
            </a:solidFill>
            <a:prstDash val="dash"/>
            <a:headEnd type="none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5" name="Straight Arrow Connector 204">
            <a:extLst>
              <a:ext uri="{FF2B5EF4-FFF2-40B4-BE49-F238E27FC236}">
                <a16:creationId xmlns:a16="http://schemas.microsoft.com/office/drawing/2014/main" id="{12A65DD5-7EF0-41CB-95CC-3101B9FC6413}"/>
              </a:ext>
            </a:extLst>
          </p:cNvPr>
          <p:cNvCxnSpPr>
            <a:cxnSpLocks/>
          </p:cNvCxnSpPr>
          <p:nvPr/>
        </p:nvCxnSpPr>
        <p:spPr bwMode="auto">
          <a:xfrm>
            <a:off x="7262933" y="3464899"/>
            <a:ext cx="0" cy="1434796"/>
          </a:xfrm>
          <a:prstGeom prst="straightConnector1">
            <a:avLst/>
          </a:prstGeom>
          <a:ln>
            <a:headEnd type="stealth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8" name="Straight Arrow Connector 207">
            <a:extLst>
              <a:ext uri="{FF2B5EF4-FFF2-40B4-BE49-F238E27FC236}">
                <a16:creationId xmlns:a16="http://schemas.microsoft.com/office/drawing/2014/main" id="{7ED00A33-4C30-4024-9273-84C335749C17}"/>
              </a:ext>
            </a:extLst>
          </p:cNvPr>
          <p:cNvCxnSpPr>
            <a:cxnSpLocks/>
          </p:cNvCxnSpPr>
          <p:nvPr/>
        </p:nvCxnSpPr>
        <p:spPr bwMode="auto">
          <a:xfrm flipH="1">
            <a:off x="7276795" y="2058916"/>
            <a:ext cx="3934208" cy="0"/>
          </a:xfrm>
          <a:prstGeom prst="straightConnector1">
            <a:avLst/>
          </a:prstGeom>
          <a:ln w="6350">
            <a:solidFill>
              <a:schemeClr val="accent4">
                <a:shade val="95000"/>
                <a:satMod val="105000"/>
              </a:schemeClr>
            </a:solidFill>
            <a:prstDash val="dash"/>
            <a:headEnd type="none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26670D65-4E3B-417C-8A43-F102F3372988}"/>
              </a:ext>
            </a:extLst>
          </p:cNvPr>
          <p:cNvCxnSpPr>
            <a:cxnSpLocks/>
          </p:cNvCxnSpPr>
          <p:nvPr/>
        </p:nvCxnSpPr>
        <p:spPr bwMode="auto">
          <a:xfrm>
            <a:off x="7267933" y="1780234"/>
            <a:ext cx="241141" cy="688974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0" name="Arc 209">
            <a:extLst>
              <a:ext uri="{FF2B5EF4-FFF2-40B4-BE49-F238E27FC236}">
                <a16:creationId xmlns:a16="http://schemas.microsoft.com/office/drawing/2014/main" id="{FA87129A-2DC1-4D6E-B981-F483CBCBDF3A}"/>
              </a:ext>
            </a:extLst>
          </p:cNvPr>
          <p:cNvSpPr/>
          <p:nvPr/>
        </p:nvSpPr>
        <p:spPr bwMode="auto">
          <a:xfrm rot="16200000">
            <a:off x="9254870" y="1480983"/>
            <a:ext cx="3398124" cy="4049397"/>
          </a:xfrm>
          <a:prstGeom prst="arc">
            <a:avLst>
              <a:gd name="adj1" fmla="val 18121593"/>
              <a:gd name="adj2" fmla="val 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E36AC080-B83E-4FFA-BA95-D9853A8864B6}"/>
              </a:ext>
            </a:extLst>
          </p:cNvPr>
          <p:cNvCxnSpPr>
            <a:cxnSpLocks/>
          </p:cNvCxnSpPr>
          <p:nvPr/>
        </p:nvCxnSpPr>
        <p:spPr bwMode="auto">
          <a:xfrm>
            <a:off x="9095200" y="1787634"/>
            <a:ext cx="241141" cy="688974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F87F9459-E73C-409F-A320-089E988E799D}"/>
              </a:ext>
            </a:extLst>
          </p:cNvPr>
          <p:cNvCxnSpPr>
            <a:cxnSpLocks/>
          </p:cNvCxnSpPr>
          <p:nvPr/>
        </p:nvCxnSpPr>
        <p:spPr bwMode="auto">
          <a:xfrm>
            <a:off x="10964393" y="1805272"/>
            <a:ext cx="260238" cy="697371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D9B4DBD4-13D8-403F-8303-AACD387F6CC3}"/>
              </a:ext>
            </a:extLst>
          </p:cNvPr>
          <p:cNvCxnSpPr>
            <a:cxnSpLocks/>
          </p:cNvCxnSpPr>
          <p:nvPr/>
        </p:nvCxnSpPr>
        <p:spPr bwMode="auto">
          <a:xfrm flipH="1">
            <a:off x="11211003" y="2339887"/>
            <a:ext cx="173231" cy="154157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Straight Arrow Connector 213">
            <a:extLst>
              <a:ext uri="{FF2B5EF4-FFF2-40B4-BE49-F238E27FC236}">
                <a16:creationId xmlns:a16="http://schemas.microsoft.com/office/drawing/2014/main" id="{1E57B576-9919-4B09-A2BE-6B3F3FF48CEA}"/>
              </a:ext>
            </a:extLst>
          </p:cNvPr>
          <p:cNvCxnSpPr>
            <a:cxnSpLocks/>
          </p:cNvCxnSpPr>
          <p:nvPr/>
        </p:nvCxnSpPr>
        <p:spPr bwMode="auto">
          <a:xfrm rot="5400000" flipH="1">
            <a:off x="9607906" y="3219666"/>
            <a:ext cx="3156550" cy="0"/>
          </a:xfrm>
          <a:prstGeom prst="straightConnector1">
            <a:avLst/>
          </a:prstGeom>
          <a:ln w="6350">
            <a:solidFill>
              <a:schemeClr val="accent4">
                <a:shade val="95000"/>
                <a:satMod val="105000"/>
              </a:schemeClr>
            </a:solidFill>
            <a:prstDash val="dash"/>
            <a:headEnd type="none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17" name="Rectangle 216">
            <a:extLst>
              <a:ext uri="{FF2B5EF4-FFF2-40B4-BE49-F238E27FC236}">
                <a16:creationId xmlns:a16="http://schemas.microsoft.com/office/drawing/2014/main" id="{06B8E776-9794-461E-A134-4A6211B86479}"/>
              </a:ext>
            </a:extLst>
          </p:cNvPr>
          <p:cNvSpPr/>
          <p:nvPr/>
        </p:nvSpPr>
        <p:spPr>
          <a:xfrm>
            <a:off x="7006761" y="1458405"/>
            <a:ext cx="337041" cy="3181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463DF5"/>
                </a:solidFill>
              </a:rPr>
              <a:t>V</a:t>
            </a:r>
            <a:r>
              <a:rPr lang="en-US" sz="1600" b="1" baseline="-25000" dirty="0">
                <a:solidFill>
                  <a:srgbClr val="463DF5"/>
                </a:solidFill>
              </a:rPr>
              <a:t>H</a:t>
            </a:r>
            <a:endParaRPr lang="en-US" sz="1600" dirty="0">
              <a:solidFill>
                <a:srgbClr val="463DF5"/>
              </a:solidFill>
            </a:endParaRP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C933A715-4A3A-4250-9937-5D7B81F6A291}"/>
              </a:ext>
            </a:extLst>
          </p:cNvPr>
          <p:cNvSpPr/>
          <p:nvPr/>
        </p:nvSpPr>
        <p:spPr>
          <a:xfrm>
            <a:off x="6951304" y="2286051"/>
            <a:ext cx="312299" cy="3181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463DF5"/>
                </a:solidFill>
              </a:rPr>
              <a:t>V</a:t>
            </a:r>
            <a:r>
              <a:rPr lang="en-US" sz="1600" b="1" baseline="-25000" dirty="0">
                <a:solidFill>
                  <a:srgbClr val="463DF5"/>
                </a:solidFill>
              </a:rPr>
              <a:t>L</a:t>
            </a:r>
            <a:endParaRPr lang="en-US" sz="1600" dirty="0">
              <a:solidFill>
                <a:srgbClr val="463DF5"/>
              </a:solidFill>
            </a:endParaRP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B8859DB2-EF42-408C-AB2F-67CC6ABC8792}"/>
              </a:ext>
            </a:extLst>
          </p:cNvPr>
          <p:cNvSpPr/>
          <p:nvPr/>
        </p:nvSpPr>
        <p:spPr>
          <a:xfrm>
            <a:off x="7809752" y="2041171"/>
            <a:ext cx="902315" cy="3181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</a:rPr>
              <a:t>Re-Charge</a:t>
            </a:r>
            <a:endParaRPr lang="en-US" sz="1600" dirty="0">
              <a:solidFill>
                <a:srgbClr val="0070C0"/>
              </a:solidFill>
            </a:endParaRPr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35D0484E-59CE-492B-9585-629FF96A2821}"/>
              </a:ext>
            </a:extLst>
          </p:cNvPr>
          <p:cNvSpPr/>
          <p:nvPr/>
        </p:nvSpPr>
        <p:spPr>
          <a:xfrm>
            <a:off x="9679656" y="2049638"/>
            <a:ext cx="902315" cy="3181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</a:rPr>
              <a:t>Re-Charge</a:t>
            </a:r>
            <a:endParaRPr lang="en-US" sz="1600" dirty="0">
              <a:solidFill>
                <a:srgbClr val="0070C0"/>
              </a:solidFill>
            </a:endParaRPr>
          </a:p>
        </p:txBody>
      </p:sp>
      <p:cxnSp>
        <p:nvCxnSpPr>
          <p:cNvPr id="226" name="Straight Arrow Connector 225">
            <a:extLst>
              <a:ext uri="{FF2B5EF4-FFF2-40B4-BE49-F238E27FC236}">
                <a16:creationId xmlns:a16="http://schemas.microsoft.com/office/drawing/2014/main" id="{9BB1BC48-0971-4916-87B8-EF295C900591}"/>
              </a:ext>
            </a:extLst>
          </p:cNvPr>
          <p:cNvCxnSpPr>
            <a:cxnSpLocks/>
          </p:cNvCxnSpPr>
          <p:nvPr/>
        </p:nvCxnSpPr>
        <p:spPr bwMode="auto">
          <a:xfrm flipH="1">
            <a:off x="7123706" y="4485726"/>
            <a:ext cx="4279300" cy="2079"/>
          </a:xfrm>
          <a:prstGeom prst="straightConnector1">
            <a:avLst/>
          </a:prstGeom>
          <a:ln w="6350">
            <a:solidFill>
              <a:schemeClr val="accent4">
                <a:shade val="95000"/>
                <a:satMod val="105000"/>
              </a:schemeClr>
            </a:solidFill>
            <a:prstDash val="dash"/>
            <a:headEnd type="none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27" name="Straight Arrow Connector 226">
            <a:extLst>
              <a:ext uri="{FF2B5EF4-FFF2-40B4-BE49-F238E27FC236}">
                <a16:creationId xmlns:a16="http://schemas.microsoft.com/office/drawing/2014/main" id="{CE4EFA74-E6CB-4AC3-98E1-1F0CED37415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123706" y="2339887"/>
            <a:ext cx="4260527" cy="37157"/>
          </a:xfrm>
          <a:prstGeom prst="straightConnector1">
            <a:avLst/>
          </a:prstGeom>
          <a:ln w="6350">
            <a:solidFill>
              <a:schemeClr val="accent4">
                <a:shade val="95000"/>
                <a:satMod val="105000"/>
              </a:schemeClr>
            </a:solidFill>
            <a:prstDash val="dash"/>
            <a:headEnd type="none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28" name="Straight Arrow Connector 227">
            <a:extLst>
              <a:ext uri="{FF2B5EF4-FFF2-40B4-BE49-F238E27FC236}">
                <a16:creationId xmlns:a16="http://schemas.microsoft.com/office/drawing/2014/main" id="{39D87EFC-2755-41E6-A262-BF74E61F93BE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7166894" y="1764053"/>
            <a:ext cx="4217339" cy="21341"/>
          </a:xfrm>
          <a:prstGeom prst="straightConnector1">
            <a:avLst/>
          </a:prstGeom>
          <a:ln w="6350">
            <a:solidFill>
              <a:schemeClr val="accent4">
                <a:shade val="95000"/>
                <a:satMod val="105000"/>
              </a:schemeClr>
            </a:solidFill>
            <a:prstDash val="dash"/>
            <a:headEnd type="none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29" name="Rectangle 228">
            <a:extLst>
              <a:ext uri="{FF2B5EF4-FFF2-40B4-BE49-F238E27FC236}">
                <a16:creationId xmlns:a16="http://schemas.microsoft.com/office/drawing/2014/main" id="{F997EB9C-E0F4-4073-A83C-82233359D373}"/>
              </a:ext>
            </a:extLst>
          </p:cNvPr>
          <p:cNvSpPr/>
          <p:nvPr/>
        </p:nvSpPr>
        <p:spPr>
          <a:xfrm>
            <a:off x="7973077" y="3742410"/>
            <a:ext cx="5373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i="1" dirty="0">
                <a:solidFill>
                  <a:srgbClr val="463DF5"/>
                </a:solidFill>
              </a:rPr>
              <a:t>P</a:t>
            </a:r>
            <a:r>
              <a:rPr lang="en-US" sz="1600" b="1" i="1" baseline="-25000" dirty="0">
                <a:solidFill>
                  <a:srgbClr val="463DF5"/>
                </a:solidFill>
              </a:rPr>
              <a:t>Rch</a:t>
            </a:r>
            <a:endParaRPr lang="en-US" sz="1600" i="1" dirty="0">
              <a:solidFill>
                <a:srgbClr val="463DF5"/>
              </a:solidFill>
            </a:endParaRP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328D6A43-A7B9-4D4B-918C-8AE8F9A79D69}"/>
              </a:ext>
            </a:extLst>
          </p:cNvPr>
          <p:cNvSpPr/>
          <p:nvPr/>
        </p:nvSpPr>
        <p:spPr>
          <a:xfrm>
            <a:off x="9879153" y="3717032"/>
            <a:ext cx="5373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i="1" dirty="0">
                <a:solidFill>
                  <a:srgbClr val="463DF5"/>
                </a:solidFill>
              </a:rPr>
              <a:t>P</a:t>
            </a:r>
            <a:r>
              <a:rPr lang="en-US" sz="1600" b="1" i="1" baseline="-25000" dirty="0">
                <a:solidFill>
                  <a:srgbClr val="463DF5"/>
                </a:solidFill>
              </a:rPr>
              <a:t>Rch</a:t>
            </a:r>
            <a:endParaRPr lang="en-US" sz="1600" i="1" dirty="0">
              <a:solidFill>
                <a:srgbClr val="463DF5"/>
              </a:solidFill>
            </a:endParaRP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22047DA8-37DA-4CE5-9510-78B3E7F6D6E3}"/>
              </a:ext>
            </a:extLst>
          </p:cNvPr>
          <p:cNvSpPr/>
          <p:nvPr/>
        </p:nvSpPr>
        <p:spPr bwMode="auto">
          <a:xfrm rot="5400000">
            <a:off x="8173957" y="3815839"/>
            <a:ext cx="239812" cy="1600306"/>
          </a:xfrm>
          <a:prstGeom prst="rect">
            <a:avLst/>
          </a:prstGeom>
          <a:pattFill prst="wdDnDiag">
            <a:fgClr>
              <a:schemeClr val="tx2">
                <a:lumMod val="40000"/>
                <a:lumOff val="60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E33CD09A-FBE7-4082-B473-A50C494FA707}"/>
              </a:ext>
            </a:extLst>
          </p:cNvPr>
          <p:cNvSpPr/>
          <p:nvPr/>
        </p:nvSpPr>
        <p:spPr bwMode="auto">
          <a:xfrm rot="5400000">
            <a:off x="10002441" y="3805588"/>
            <a:ext cx="239812" cy="1620085"/>
          </a:xfrm>
          <a:prstGeom prst="rect">
            <a:avLst/>
          </a:prstGeom>
          <a:pattFill prst="wdDnDiag">
            <a:fgClr>
              <a:schemeClr val="tx2">
                <a:lumMod val="40000"/>
                <a:lumOff val="60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101BD387-3135-4FF7-A245-CD2D942AC9AD}"/>
              </a:ext>
            </a:extLst>
          </p:cNvPr>
          <p:cNvSpPr/>
          <p:nvPr/>
        </p:nvSpPr>
        <p:spPr bwMode="auto">
          <a:xfrm rot="5400000">
            <a:off x="11167934" y="4514114"/>
            <a:ext cx="239812" cy="203059"/>
          </a:xfrm>
          <a:prstGeom prst="rect">
            <a:avLst/>
          </a:prstGeom>
          <a:pattFill prst="wdDnDiag">
            <a:fgClr>
              <a:schemeClr val="tx2">
                <a:lumMod val="40000"/>
                <a:lumOff val="60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34" name="Straight Arrow Connector 233">
            <a:extLst>
              <a:ext uri="{FF2B5EF4-FFF2-40B4-BE49-F238E27FC236}">
                <a16:creationId xmlns:a16="http://schemas.microsoft.com/office/drawing/2014/main" id="{866D2716-FA2B-42B6-9A4C-C1B140BCA701}"/>
              </a:ext>
            </a:extLst>
          </p:cNvPr>
          <p:cNvCxnSpPr>
            <a:cxnSpLocks/>
          </p:cNvCxnSpPr>
          <p:nvPr/>
        </p:nvCxnSpPr>
        <p:spPr bwMode="auto">
          <a:xfrm>
            <a:off x="7471959" y="3652669"/>
            <a:ext cx="1622058" cy="0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" name="Straight Arrow Connector 234">
            <a:extLst>
              <a:ext uri="{FF2B5EF4-FFF2-40B4-BE49-F238E27FC236}">
                <a16:creationId xmlns:a16="http://schemas.microsoft.com/office/drawing/2014/main" id="{841410D4-3F7E-474B-BF09-A16D87547FF9}"/>
              </a:ext>
            </a:extLst>
          </p:cNvPr>
          <p:cNvCxnSpPr>
            <a:cxnSpLocks/>
          </p:cNvCxnSpPr>
          <p:nvPr/>
        </p:nvCxnSpPr>
        <p:spPr bwMode="auto">
          <a:xfrm>
            <a:off x="9316562" y="3648969"/>
            <a:ext cx="1622058" cy="0"/>
          </a:xfrm>
          <a:prstGeom prst="straightConnector1">
            <a:avLst/>
          </a:prstGeom>
          <a:noFill/>
          <a:ln w="3175" cap="flat" cmpd="sng" algn="ctr">
            <a:solidFill>
              <a:schemeClr val="tx1"/>
            </a:solidFill>
            <a:prstDash val="solid"/>
            <a:round/>
            <a:headEnd type="stealth"/>
            <a:tailEnd type="stealth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4" name="Arc 243">
            <a:extLst>
              <a:ext uri="{FF2B5EF4-FFF2-40B4-BE49-F238E27FC236}">
                <a16:creationId xmlns:a16="http://schemas.microsoft.com/office/drawing/2014/main" id="{402C5E38-B505-49D1-8874-EA9817BE06A1}"/>
              </a:ext>
            </a:extLst>
          </p:cNvPr>
          <p:cNvSpPr/>
          <p:nvPr/>
        </p:nvSpPr>
        <p:spPr bwMode="auto">
          <a:xfrm rot="16200000">
            <a:off x="7402493" y="1468019"/>
            <a:ext cx="3398124" cy="4049397"/>
          </a:xfrm>
          <a:prstGeom prst="arc">
            <a:avLst>
              <a:gd name="adj1" fmla="val 18219072"/>
              <a:gd name="adj2" fmla="val 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Rectangle 246">
            <a:extLst>
              <a:ext uri="{FF2B5EF4-FFF2-40B4-BE49-F238E27FC236}">
                <a16:creationId xmlns:a16="http://schemas.microsoft.com/office/drawing/2014/main" id="{D8782800-CC6A-48AE-9DE7-D586F162ACB4}"/>
              </a:ext>
            </a:extLst>
          </p:cNvPr>
          <p:cNvSpPr/>
          <p:nvPr/>
        </p:nvSpPr>
        <p:spPr>
          <a:xfrm rot="16200000">
            <a:off x="6745277" y="3812776"/>
            <a:ext cx="746335" cy="3166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800" b="1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Power</a:t>
            </a:r>
            <a:endParaRPr lang="en-US" sz="1800" dirty="0">
              <a:solidFill>
                <a:srgbClr val="000000"/>
              </a:solidFill>
              <a:latin typeface="Calibri" pitchFamily="34" charset="0"/>
              <a:ea typeface="宋体" charset="-122"/>
            </a:endParaRPr>
          </a:p>
        </p:txBody>
      </p:sp>
      <p:sp>
        <p:nvSpPr>
          <p:cNvPr id="248" name="Rectangle 247">
            <a:extLst>
              <a:ext uri="{FF2B5EF4-FFF2-40B4-BE49-F238E27FC236}">
                <a16:creationId xmlns:a16="http://schemas.microsoft.com/office/drawing/2014/main" id="{B7A0B477-3E26-41BA-AF58-47EB4F2AC1D3}"/>
              </a:ext>
            </a:extLst>
          </p:cNvPr>
          <p:cNvSpPr/>
          <p:nvPr/>
        </p:nvSpPr>
        <p:spPr>
          <a:xfrm rot="16200000">
            <a:off x="6405971" y="1932623"/>
            <a:ext cx="848884" cy="3166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800" b="1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Voltage</a:t>
            </a:r>
            <a:endParaRPr lang="en-US" sz="1800" dirty="0">
              <a:solidFill>
                <a:srgbClr val="000000"/>
              </a:solidFill>
              <a:latin typeface="Calibri" pitchFamily="34" charset="0"/>
              <a:ea typeface="宋体" charset="-122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8A3FAA9-67AF-4376-B385-5000FB5267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05529" y="4747633"/>
            <a:ext cx="653463" cy="4640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49" name="Rectangle 248">
                <a:extLst>
                  <a:ext uri="{FF2B5EF4-FFF2-40B4-BE49-F238E27FC236}">
                    <a16:creationId xmlns:a16="http://schemas.microsoft.com/office/drawing/2014/main" id="{121BFF81-2531-4C4F-B858-BEB10328C746}"/>
                  </a:ext>
                </a:extLst>
              </p:cNvPr>
              <p:cNvSpPr/>
              <p:nvPr/>
            </p:nvSpPr>
            <p:spPr>
              <a:xfrm>
                <a:off x="513956" y="4199411"/>
                <a:ext cx="11245036" cy="255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914400" eaLnBrk="1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lang="en-US" sz="1600" b="1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Example:</a:t>
                </a:r>
                <a:r>
                  <a:rPr lang="en-US" sz="16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 C=10 nF, V</a:t>
                </a:r>
                <a:r>
                  <a:rPr lang="en-US" sz="1600" baseline="-25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H</a:t>
                </a:r>
                <a:r>
                  <a:rPr lang="en-US" sz="16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=1.1v,  V</a:t>
                </a:r>
                <a:r>
                  <a:rPr lang="en-US" sz="1600" baseline="-25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L</a:t>
                </a:r>
                <a:r>
                  <a:rPr lang="en-US" sz="16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=0.9v, </a:t>
                </a:r>
              </a:p>
              <a:p>
                <a:pPr defTabSz="914400" eaLnBrk="1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lang="en-US" sz="16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P</a:t>
                </a:r>
                <a:r>
                  <a:rPr lang="en-US" sz="1600" baseline="-25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Ant</a:t>
                </a:r>
                <a:r>
                  <a:rPr lang="en-US" sz="16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- power at the antenna = -23 dBm = 5uW</a:t>
                </a:r>
              </a:p>
              <a:p>
                <a:pPr defTabSz="914400" eaLnBrk="1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</a:pPr>
                <a:r>
                  <a:rPr lang="en-US" sz="16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DC</a:t>
                </a:r>
                <a:r>
                  <a:rPr lang="en-US" sz="1600" baseline="-25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Eff</a:t>
                </a:r>
                <a:r>
                  <a:rPr lang="en-US" sz="16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 =0.4 (40%), P</a:t>
                </a:r>
                <a:r>
                  <a:rPr lang="en-US" sz="1600" baseline="-25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Rch</a:t>
                </a:r>
                <a:r>
                  <a:rPr lang="en-US" sz="16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 – Average power consumed by STA during re-charge=1uW</a:t>
                </a:r>
              </a:p>
              <a:p>
                <a:pPr defTabSz="914400" eaLnBrk="1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lang="en-US" sz="16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P</a:t>
                </a:r>
                <a:r>
                  <a:rPr lang="en-US" sz="1600" baseline="-25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Hrv </a:t>
                </a:r>
                <a:r>
                  <a:rPr lang="en-US" sz="16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=5</a:t>
                </a:r>
                <a:r>
                  <a:rPr lang="en-US" sz="1600" b="1" dirty="0">
                    <a:solidFill>
                      <a:srgbClr val="000000"/>
                    </a:solidFill>
                    <a:latin typeface="Calibri" pitchFamily="34" charset="0"/>
                    <a:ea typeface="宋体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0.4= 2 </a:t>
                </a:r>
                <a:r>
                  <a:rPr lang="en-US" sz="1600" dirty="0" err="1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uW</a:t>
                </a:r>
                <a:r>
                  <a:rPr lang="en-US" sz="16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, </a:t>
                </a:r>
                <a:r>
                  <a:rPr lang="en-US" sz="1600" dirty="0" err="1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E</a:t>
                </a:r>
                <a:r>
                  <a:rPr lang="en-US" sz="1600" baseline="-25000" dirty="0" err="1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Rch</a:t>
                </a:r>
                <a:r>
                  <a:rPr lang="en-US" sz="16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 =2</a:t>
                </a:r>
                <a:r>
                  <a:rPr lang="en-US" sz="1600" b="1" dirty="0">
                    <a:solidFill>
                      <a:srgbClr val="000000"/>
                    </a:solidFill>
                    <a:latin typeface="Calibri" pitchFamily="34" charset="0"/>
                    <a:ea typeface="宋体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10^</a:t>
                </a:r>
                <a:r>
                  <a:rPr lang="en-US" sz="1600" baseline="30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-3 </a:t>
                </a:r>
                <a:r>
                  <a:rPr lang="en-US" sz="1600" dirty="0" err="1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uW</a:t>
                </a:r>
                <a:r>
                  <a:rPr lang="en-US" sz="1600" b="1" dirty="0">
                    <a:solidFill>
                      <a:srgbClr val="000000"/>
                    </a:solidFill>
                    <a:latin typeface="Calibri" pitchFamily="34" charset="0"/>
                    <a:ea typeface="宋体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Sec</a:t>
                </a:r>
              </a:p>
              <a:p>
                <a:pPr defTabSz="914400" eaLnBrk="1" hangingPunct="1">
                  <a:buClrTx/>
                  <a:buSzTx/>
                  <a:buFontTx/>
                  <a:buNone/>
                </a:pPr>
                <a:r>
                  <a:rPr lang="en-US" sz="1600" b="1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Recharge interval</a:t>
                </a:r>
                <a:r>
                  <a:rPr lang="en-US" sz="16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: </a:t>
                </a:r>
                <a:r>
                  <a:rPr lang="en-US" sz="1600" dirty="0" err="1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T</a:t>
                </a:r>
                <a:r>
                  <a:rPr lang="en-US" sz="1600" baseline="-25000" dirty="0" err="1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Rch</a:t>
                </a:r>
                <a:r>
                  <a:rPr lang="en-US" sz="1600" baseline="-25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 </a:t>
                </a:r>
                <a:r>
                  <a:rPr lang="en-US" sz="16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= 2</a:t>
                </a:r>
                <a:r>
                  <a:rPr lang="en-US" sz="1600" b="1" dirty="0">
                    <a:solidFill>
                      <a:srgbClr val="000000"/>
                    </a:solidFill>
                    <a:latin typeface="Calibri" pitchFamily="34" charset="0"/>
                    <a:ea typeface="宋体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 10^</a:t>
                </a:r>
                <a:r>
                  <a:rPr lang="en-US" sz="1600" baseline="30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-3</a:t>
                </a:r>
                <a:r>
                  <a:rPr lang="en-US" sz="16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/( 2-1) </a:t>
                </a:r>
                <a:r>
                  <a:rPr lang="en-US" sz="1600" b="1" i="1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= 2 </a:t>
                </a:r>
                <a:r>
                  <a:rPr lang="en-US" sz="1600" b="1" i="1" dirty="0" err="1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mSec</a:t>
                </a:r>
                <a:endParaRPr lang="en-US" sz="1600" b="1" i="1" dirty="0">
                  <a:solidFill>
                    <a:srgbClr val="000000"/>
                  </a:solidFill>
                  <a:latin typeface="Calibri" pitchFamily="34" charset="0"/>
                  <a:ea typeface="Calibri" panose="020F0502020204030204" pitchFamily="34" charset="0"/>
                </a:endParaRPr>
              </a:p>
              <a:p>
                <a:pPr defTabSz="914400" eaLnBrk="1" hangingPunct="1">
                  <a:buClrTx/>
                  <a:buSzTx/>
                  <a:buFontTx/>
                  <a:buNone/>
                </a:pPr>
                <a:endParaRPr lang="en-US" sz="1600" b="1" i="1" dirty="0">
                  <a:solidFill>
                    <a:srgbClr val="000000"/>
                  </a:solidFill>
                  <a:latin typeface="Calibri" pitchFamily="34" charset="0"/>
                  <a:ea typeface="Calibri" panose="020F0502020204030204" pitchFamily="34" charset="0"/>
                </a:endParaRPr>
              </a:p>
              <a:p>
                <a:pPr defTabSz="914400" eaLnBrk="1" hangingPunct="1">
                  <a:buClrTx/>
                  <a:buSzTx/>
                </a:pPr>
                <a:r>
                  <a:rPr lang="en-US" sz="1600" b="1" dirty="0">
                    <a:solidFill>
                      <a:srgbClr val="463DF5"/>
                    </a:solidFill>
                  </a:rPr>
                  <a:t>This result is dependent on the ambient power at the antenna and the STA performance</a:t>
                </a:r>
                <a:endParaRPr lang="en-US" sz="1600" b="1" i="1" dirty="0">
                  <a:solidFill>
                    <a:srgbClr val="000000"/>
                  </a:solidFill>
                  <a:latin typeface="Calibri" pitchFamily="34" charset="0"/>
                  <a:ea typeface="Calibri" panose="020F0502020204030204" pitchFamily="34" charset="0"/>
                </a:endParaRPr>
              </a:p>
              <a:p>
                <a:pPr defTabSz="914400" eaLnBrk="1" hangingPunct="1">
                  <a:buClrTx/>
                  <a:buSzTx/>
                  <a:buFontTx/>
                  <a:buNone/>
                </a:pPr>
                <a:r>
                  <a:rPr lang="en-US" sz="1600" i="1" dirty="0">
                    <a:solidFill>
                      <a:srgbClr val="FF0000"/>
                    </a:solidFill>
                    <a:latin typeface="Calibri" pitchFamily="34" charset="0"/>
                    <a:ea typeface="宋体" charset="-122"/>
                  </a:rPr>
                  <a:t>For “Re-Charge” we demand </a:t>
                </a:r>
              </a:p>
              <a:p>
                <a:pPr defTabSz="914400" eaLnBrk="1" hangingPunct="1">
                  <a:buClrTx/>
                  <a:buSzTx/>
                  <a:buFontTx/>
                  <a:buNone/>
                </a:pPr>
                <a:r>
                  <a:rPr lang="en-US" sz="1600" i="1" dirty="0">
                    <a:solidFill>
                      <a:srgbClr val="FF0000"/>
                    </a:solidFill>
                    <a:latin typeface="Calibri" pitchFamily="34" charset="0"/>
                    <a:ea typeface="宋体" charset="-122"/>
                  </a:rPr>
                  <a:t>and hence </a:t>
                </a:r>
                <a:r>
                  <a:rPr lang="en-US" sz="1600" b="1" i="1" dirty="0">
                    <a:solidFill>
                      <a:srgbClr val="FF0000"/>
                    </a:solidFill>
                    <a:latin typeface="Calibri" pitchFamily="34" charset="0"/>
                    <a:ea typeface="宋体" charset="-122"/>
                  </a:rPr>
                  <a:t>if</a:t>
                </a:r>
                <a:r>
                  <a:rPr lang="en-US" sz="1600" i="1" dirty="0">
                    <a:solidFill>
                      <a:srgbClr val="FF0000"/>
                    </a:solidFill>
                    <a:latin typeface="Calibri" pitchFamily="34" charset="0"/>
                    <a:ea typeface="宋体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1600" b="1" i="1" baseline="-250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𝑨𝒏𝒕</m:t>
                    </m:r>
                    <m:r>
                      <a:rPr lang="en-US" sz="1600" b="1" i="1" baseline="-250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b="1" i="1" dirty="0">
                    <a:solidFill>
                      <a:srgbClr val="FF0000"/>
                    </a:solidFill>
                    <a:latin typeface="Calibri" pitchFamily="34" charset="0"/>
                    <a:ea typeface="宋体" charset="-122"/>
                  </a:rPr>
                  <a:t>is lower than -26dBm, the capacitor will not re-charge in this example</a:t>
                </a:r>
              </a:p>
              <a:p>
                <a:pPr defTabSz="914400" eaLnBrk="1" hangingPunct="1">
                  <a:buClrTx/>
                  <a:buSzTx/>
                  <a:buFontTx/>
                  <a:buNone/>
                </a:pPr>
                <a:endParaRPr lang="en-US" sz="1600" b="1" i="1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mc:Choice>
        <mc:Fallback xmlns="">
          <p:sp>
            <p:nvSpPr>
              <p:cNvPr id="249" name="Rectangle 248">
                <a:extLst>
                  <a:ext uri="{FF2B5EF4-FFF2-40B4-BE49-F238E27FC236}">
                    <a16:creationId xmlns:a16="http://schemas.microsoft.com/office/drawing/2014/main" id="{121BFF81-2531-4C4F-B858-BEB10328C7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956" y="4199411"/>
                <a:ext cx="11245036" cy="2554545"/>
              </a:xfrm>
              <a:prstGeom prst="rect">
                <a:avLst/>
              </a:prstGeom>
              <a:blipFill>
                <a:blip r:embed="rId4"/>
                <a:stretch>
                  <a:fillRect l="-271" t="-7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0" name="Rectangle 249">
            <a:extLst>
              <a:ext uri="{FF2B5EF4-FFF2-40B4-BE49-F238E27FC236}">
                <a16:creationId xmlns:a16="http://schemas.microsoft.com/office/drawing/2014/main" id="{96E3E63B-1261-4EC0-A622-AE55DAFB972F}"/>
              </a:ext>
            </a:extLst>
          </p:cNvPr>
          <p:cNvSpPr/>
          <p:nvPr/>
        </p:nvSpPr>
        <p:spPr>
          <a:xfrm>
            <a:off x="544323" y="1556792"/>
            <a:ext cx="49696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800" b="1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Energy accumulated during “Re-charge” interval:</a:t>
            </a:r>
            <a:endParaRPr lang="en-US" sz="1800" dirty="0">
              <a:solidFill>
                <a:srgbClr val="000000"/>
              </a:solidFill>
              <a:latin typeface="Calibri" pitchFamily="34" charset="0"/>
              <a:ea typeface="宋体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2" name="TextBox 251">
                <a:extLst>
                  <a:ext uri="{FF2B5EF4-FFF2-40B4-BE49-F238E27FC236}">
                    <a16:creationId xmlns:a16="http://schemas.microsoft.com/office/drawing/2014/main" id="{03E934DC-96BD-42BF-9D7C-36C80356F5B4}"/>
                  </a:ext>
                </a:extLst>
              </p:cNvPr>
              <p:cNvSpPr txBox="1"/>
              <p:nvPr/>
            </p:nvSpPr>
            <p:spPr>
              <a:xfrm>
                <a:off x="573007" y="1928349"/>
                <a:ext cx="6282810" cy="3032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𝑹𝒄𝒉</m:t>
                        </m:r>
                      </m:sub>
                    </m:sSub>
                    <m:r>
                      <a:rPr lang="en-US" sz="1800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800" b="1" dirty="0">
                    <a:solidFill>
                      <a:srgbClr val="000000"/>
                    </a:solidFill>
                    <a:latin typeface="Calibri" pitchFamily="34" charset="0"/>
                    <a:ea typeface="宋体" charset="-122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800" b="1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宋体" charset="-122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𝑷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𝑯𝒓𝒗</m:t>
                            </m:r>
                          </m:sub>
                        </m:sSub>
                        <m:r>
                          <a:rPr lang="en-US" sz="1800" b="1" i="1" baseline="-2500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1800" b="1" i="1" dirty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  <a:ea typeface="宋体" charset="-122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𝑷</m:t>
                            </m:r>
                          </m:e>
                          <m:sub>
                            <m:r>
                              <a:rPr lang="en-US" sz="1800" b="1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𝑹𝒄𝒉</m:t>
                            </m:r>
                          </m:sub>
                        </m:sSub>
                      </m:e>
                    </m:d>
                    <m:r>
                      <a:rPr lang="en-US" sz="1800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US" sz="1800" b="1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𝑹𝒄𝒉</m:t>
                        </m:r>
                      </m:sub>
                    </m:sSub>
                    <m:r>
                      <a:rPr lang="en-US" sz="18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 sz="1800" b="1" dirty="0">
                        <a:solidFill>
                          <a:srgbClr val="000000"/>
                        </a:solidFill>
                        <a:latin typeface="Calibri" pitchFamily="34" charset="0"/>
                        <a:ea typeface="宋体" charset="-122"/>
                      </a:rPr>
                      <m:t> </m:t>
                    </m:r>
                    <m:r>
                      <a:rPr lang="en-US" sz="1800" b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en-US" sz="1800" b="1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𝑨𝒏𝒕</m:t>
                        </m:r>
                      </m:sub>
                    </m:sSub>
                    <m:r>
                      <a:rPr lang="en-US" sz="18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∙</m:t>
                    </m:r>
                    <m:sSub>
                      <m:sSubPr>
                        <m:ctrlPr>
                          <a:rPr lang="en-US" sz="1800" b="1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𝑫𝑪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𝑬𝒇𝒇</m:t>
                        </m:r>
                      </m:sub>
                    </m:sSub>
                    <m:r>
                      <a:rPr lang="en-US" sz="18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1800" b="1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𝑹𝒄𝒉</m:t>
                        </m:r>
                      </m:sub>
                    </m:sSub>
                    <m:r>
                      <a:rPr lang="en-US" sz="18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)∙</m:t>
                    </m:r>
                    <m:sSub>
                      <m:sSubPr>
                        <m:ctrlPr>
                          <a:rPr lang="en-US" sz="1800" b="1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sz="18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𝑹𝒄𝒉</m:t>
                        </m:r>
                      </m:sub>
                    </m:sSub>
                  </m:oMath>
                </a14:m>
                <a:endParaRPr lang="en-US" sz="1800" b="1" i="1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mc:Choice>
        <mc:Fallback xmlns="">
          <p:sp>
            <p:nvSpPr>
              <p:cNvPr id="252" name="TextBox 251">
                <a:extLst>
                  <a:ext uri="{FF2B5EF4-FFF2-40B4-BE49-F238E27FC236}">
                    <a16:creationId xmlns:a16="http://schemas.microsoft.com/office/drawing/2014/main" id="{03E934DC-96BD-42BF-9D7C-36C80356F5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007" y="1928349"/>
                <a:ext cx="6282810" cy="303225"/>
              </a:xfrm>
              <a:prstGeom prst="rect">
                <a:avLst/>
              </a:prstGeom>
              <a:blipFill>
                <a:blip r:embed="rId5"/>
                <a:stretch>
                  <a:fillRect l="-1358" b="-2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3" name="Rectangle 252">
                <a:extLst>
                  <a:ext uri="{FF2B5EF4-FFF2-40B4-BE49-F238E27FC236}">
                    <a16:creationId xmlns:a16="http://schemas.microsoft.com/office/drawing/2014/main" id="{CE1F220C-49A7-4B94-A5BD-F13AF9A3177E}"/>
                  </a:ext>
                </a:extLst>
              </p:cNvPr>
              <p:cNvSpPr/>
              <p:nvPr/>
            </p:nvSpPr>
            <p:spPr>
              <a:xfrm>
                <a:off x="490271" y="2340979"/>
                <a:ext cx="6113164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r>
                  <a:rPr lang="en-US" sz="1600" dirty="0">
                    <a:solidFill>
                      <a:srgbClr val="000000"/>
                    </a:solidFill>
                    <a:latin typeface="Calibri" pitchFamily="34" charset="0"/>
                    <a:ea typeface="宋体" charset="-122"/>
                  </a:rPr>
                  <a:t>Where:</a:t>
                </a:r>
              </a:p>
              <a:p>
                <a:pPr defTabSz="914400" eaLnBrk="1" hangingPunct="1">
                  <a:buClrTx/>
                  <a:buSzTx/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𝑻</m:t>
                    </m:r>
                    <m:r>
                      <a:rPr lang="en-US" sz="1600" b="1" i="1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𝑹𝒄𝒉</m:t>
                    </m:r>
                    <m:r>
                      <a:rPr lang="en-US" sz="1600" b="1" i="1" baseline="-250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Calibri" pitchFamily="34" charset="0"/>
                    <a:ea typeface="宋体" charset="-122"/>
                  </a:rPr>
                  <a:t>- recharge interval </a:t>
                </a:r>
                <a:endParaRPr lang="en-US" sz="1600" b="1" i="1" dirty="0">
                  <a:solidFill>
                    <a:srgbClr val="000000"/>
                  </a:solidFill>
                  <a:latin typeface="Cambria Math" panose="02040503050406030204" pitchFamily="18" charset="0"/>
                  <a:ea typeface="宋体" charset="-122"/>
                </a:endParaRPr>
              </a:p>
              <a:p>
                <a:pPr defTabSz="914400" eaLnBrk="1" hangingPunct="1">
                  <a:buClrTx/>
                  <a:buSzTx/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1600" b="1" i="1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𝑨𝒏𝒕</m:t>
                    </m:r>
                    <m:r>
                      <a:rPr lang="en-US" sz="1600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6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1600" b="1" i="1" baseline="-250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𝑯𝒓</m:t>
                    </m:r>
                    <m:r>
                      <a:rPr lang="en-US" sz="1600" b="1" i="1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sz="1600" b="1" i="1" baseline="-250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6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1600" b="1" i="1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𝑹𝒄𝒉</m:t>
                    </m:r>
                    <m:r>
                      <a:rPr lang="en-US" sz="1600" b="1" i="1" baseline="-250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Calibri" pitchFamily="34" charset="0"/>
                    <a:ea typeface="宋体" charset="-122"/>
                  </a:rPr>
                  <a:t>- antenna, harvested and re-charge dissipated power levels respectively</a:t>
                </a:r>
              </a:p>
              <a:p>
                <a:pPr defTabSz="914400" eaLnBrk="1" hangingPunct="1">
                  <a:buClrTx/>
                  <a:buSzTx/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600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𝑫𝑪</m:t>
                    </m:r>
                    <m:r>
                      <a:rPr lang="en-US" sz="1600" b="1" i="1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𝑬𝒇𝒇</m:t>
                    </m:r>
                  </m:oMath>
                </a14:m>
                <a:r>
                  <a:rPr lang="en-US" sz="1600" dirty="0">
                    <a:solidFill>
                      <a:srgbClr val="000000"/>
                    </a:solidFill>
                    <a:latin typeface="Calibri" pitchFamily="34" charset="0"/>
                    <a:ea typeface="宋体" charset="-122"/>
                  </a:rPr>
                  <a:t> – RF to DC conversion efficiency</a:t>
                </a:r>
              </a:p>
            </p:txBody>
          </p:sp>
        </mc:Choice>
        <mc:Fallback xmlns="">
          <p:sp>
            <p:nvSpPr>
              <p:cNvPr id="253" name="Rectangle 252">
                <a:extLst>
                  <a:ext uri="{FF2B5EF4-FFF2-40B4-BE49-F238E27FC236}">
                    <a16:creationId xmlns:a16="http://schemas.microsoft.com/office/drawing/2014/main" id="{CE1F220C-49A7-4B94-A5BD-F13AF9A3177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271" y="2340979"/>
                <a:ext cx="6113164" cy="1323439"/>
              </a:xfrm>
              <a:prstGeom prst="rect">
                <a:avLst/>
              </a:prstGeom>
              <a:blipFill>
                <a:blip r:embed="rId7"/>
                <a:stretch>
                  <a:fillRect l="-499" t="-1382" b="-50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6" name="TextBox 255">
                <a:extLst>
                  <a:ext uri="{FF2B5EF4-FFF2-40B4-BE49-F238E27FC236}">
                    <a16:creationId xmlns:a16="http://schemas.microsoft.com/office/drawing/2014/main" id="{7AD06E60-ACEB-4608-8AB7-D37C572B6184}"/>
                  </a:ext>
                </a:extLst>
              </p:cNvPr>
              <p:cNvSpPr txBox="1"/>
              <p:nvPr/>
            </p:nvSpPr>
            <p:spPr>
              <a:xfrm>
                <a:off x="8040216" y="3356993"/>
                <a:ext cx="4792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r>
                        <a:rPr lang="en-US" sz="1800" b="1" i="1" baseline="-250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𝑹𝒄𝒉</m:t>
                      </m:r>
                    </m:oMath>
                  </m:oMathPara>
                </a14:m>
                <a:endParaRPr lang="en-US" sz="1800" b="1" i="1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mc:Choice>
        <mc:Fallback xmlns="">
          <p:sp>
            <p:nvSpPr>
              <p:cNvPr id="256" name="TextBox 255">
                <a:extLst>
                  <a:ext uri="{FF2B5EF4-FFF2-40B4-BE49-F238E27FC236}">
                    <a16:creationId xmlns:a16="http://schemas.microsoft.com/office/drawing/2014/main" id="{7AD06E60-ACEB-4608-8AB7-D37C572B61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40216" y="3356993"/>
                <a:ext cx="479297" cy="276999"/>
              </a:xfrm>
              <a:prstGeom prst="rect">
                <a:avLst/>
              </a:prstGeom>
              <a:blipFill>
                <a:blip r:embed="rId8"/>
                <a:stretch>
                  <a:fillRect l="-11392" r="-7595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7" name="TextBox 256">
                <a:extLst>
                  <a:ext uri="{FF2B5EF4-FFF2-40B4-BE49-F238E27FC236}">
                    <a16:creationId xmlns:a16="http://schemas.microsoft.com/office/drawing/2014/main" id="{A035F12E-3616-4C76-88AA-0E7951E50BFD}"/>
                  </a:ext>
                </a:extLst>
              </p:cNvPr>
              <p:cNvSpPr txBox="1"/>
              <p:nvPr/>
            </p:nvSpPr>
            <p:spPr>
              <a:xfrm>
                <a:off x="9912424" y="3356992"/>
                <a:ext cx="4792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𝑻</m:t>
                      </m:r>
                      <m:r>
                        <a:rPr lang="en-US" sz="1800" b="1" i="1" baseline="-250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𝑹𝒄𝒉</m:t>
                      </m:r>
                    </m:oMath>
                  </m:oMathPara>
                </a14:m>
                <a:endParaRPr lang="en-US" sz="1800" b="1" i="1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mc:Choice>
        <mc:Fallback xmlns="">
          <p:sp>
            <p:nvSpPr>
              <p:cNvPr id="257" name="TextBox 256">
                <a:extLst>
                  <a:ext uri="{FF2B5EF4-FFF2-40B4-BE49-F238E27FC236}">
                    <a16:creationId xmlns:a16="http://schemas.microsoft.com/office/drawing/2014/main" id="{A035F12E-3616-4C76-88AA-0E7951E50B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2424" y="3356992"/>
                <a:ext cx="479297" cy="276999"/>
              </a:xfrm>
              <a:prstGeom prst="rect">
                <a:avLst/>
              </a:prstGeom>
              <a:blipFill>
                <a:blip r:embed="rId9"/>
                <a:stretch>
                  <a:fillRect l="-10127" r="-7595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C3EDEB51-F651-4CAE-96D8-6FD523F0B355}"/>
              </a:ext>
            </a:extLst>
          </p:cNvPr>
          <p:cNvGrpSpPr/>
          <p:nvPr/>
        </p:nvGrpSpPr>
        <p:grpSpPr>
          <a:xfrm>
            <a:off x="8879639" y="4946959"/>
            <a:ext cx="2287204" cy="1500121"/>
            <a:chOff x="4385797" y="3330711"/>
            <a:chExt cx="2468718" cy="1642963"/>
          </a:xfrm>
        </p:grpSpPr>
        <p:pic>
          <p:nvPicPr>
            <p:cNvPr id="258" name="Picture 257">
              <a:extLst>
                <a:ext uri="{FF2B5EF4-FFF2-40B4-BE49-F238E27FC236}">
                  <a16:creationId xmlns:a16="http://schemas.microsoft.com/office/drawing/2014/main" id="{4B4DFF86-194A-4D7C-979F-885FE2800E9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423645" y="3330711"/>
              <a:ext cx="2430870" cy="1642963"/>
            </a:xfrm>
            <a:prstGeom prst="rect">
              <a:avLst/>
            </a:prstGeom>
          </p:spPr>
        </p:pic>
        <p:sp>
          <p:nvSpPr>
            <p:cNvPr id="259" name="Rectangle 258">
              <a:extLst>
                <a:ext uri="{FF2B5EF4-FFF2-40B4-BE49-F238E27FC236}">
                  <a16:creationId xmlns:a16="http://schemas.microsoft.com/office/drawing/2014/main" id="{91E2728E-EF70-4E42-A6F9-D12A9ACE1BA7}"/>
                </a:ext>
              </a:extLst>
            </p:cNvPr>
            <p:cNvSpPr/>
            <p:nvPr/>
          </p:nvSpPr>
          <p:spPr>
            <a:xfrm>
              <a:off x="4385797" y="3859854"/>
              <a:ext cx="60472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b="1" dirty="0">
                  <a:solidFill>
                    <a:srgbClr val="0070C0"/>
                  </a:solidFill>
                  <a:latin typeface="+mn-lt"/>
                  <a:ea typeface="+mn-ea"/>
                </a:rPr>
                <a:t>P</a:t>
              </a:r>
              <a:r>
                <a:rPr lang="en-US" sz="1600" b="1" baseline="-25000" dirty="0">
                  <a:solidFill>
                    <a:srgbClr val="0070C0"/>
                  </a:solidFill>
                  <a:latin typeface="+mn-lt"/>
                  <a:ea typeface="+mn-ea"/>
                </a:rPr>
                <a:t>Ant</a:t>
              </a:r>
              <a:r>
                <a:rPr lang="en-US" sz="1600" b="1" dirty="0">
                  <a:solidFill>
                    <a:srgbClr val="0070C0"/>
                  </a:solidFill>
                  <a:latin typeface="+mn-lt"/>
                  <a:ea typeface="+mn-ea"/>
                </a:rPr>
                <a:t> </a:t>
              </a:r>
            </a:p>
          </p:txBody>
        </p:sp>
        <p:sp>
          <p:nvSpPr>
            <p:cNvPr id="260" name="Rectangle 259">
              <a:extLst>
                <a:ext uri="{FF2B5EF4-FFF2-40B4-BE49-F238E27FC236}">
                  <a16:creationId xmlns:a16="http://schemas.microsoft.com/office/drawing/2014/main" id="{23FC9A8A-FC2E-4FC0-9085-3812AD557377}"/>
                </a:ext>
              </a:extLst>
            </p:cNvPr>
            <p:cNvSpPr/>
            <p:nvPr/>
          </p:nvSpPr>
          <p:spPr>
            <a:xfrm>
              <a:off x="4621346" y="4236376"/>
              <a:ext cx="778235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b="1" dirty="0">
                  <a:solidFill>
                    <a:srgbClr val="0070C0"/>
                  </a:solidFill>
                  <a:latin typeface="+mn-lt"/>
                  <a:ea typeface="+mn-ea"/>
                </a:rPr>
                <a:t>DC</a:t>
              </a:r>
              <a:r>
                <a:rPr lang="en-US" sz="1600" b="1" baseline="-25000" dirty="0">
                  <a:solidFill>
                    <a:srgbClr val="0070C0"/>
                  </a:solidFill>
                  <a:latin typeface="+mn-lt"/>
                  <a:ea typeface="+mn-ea"/>
                </a:rPr>
                <a:t>Eff</a:t>
              </a:r>
              <a:r>
                <a:rPr lang="en-US" sz="1600" b="1" dirty="0">
                  <a:solidFill>
                    <a:srgbClr val="0070C0"/>
                  </a:solidFill>
                  <a:latin typeface="+mn-lt"/>
                  <a:ea typeface="+mn-ea"/>
                </a:rPr>
                <a:t> </a:t>
              </a:r>
            </a:p>
          </p:txBody>
        </p:sp>
      </p:grpSp>
      <p:sp>
        <p:nvSpPr>
          <p:cNvPr id="55" name="Rectangle 54">
            <a:extLst>
              <a:ext uri="{FF2B5EF4-FFF2-40B4-BE49-F238E27FC236}">
                <a16:creationId xmlns:a16="http://schemas.microsoft.com/office/drawing/2014/main" id="{105B77CD-A704-4CBD-8DB0-8ADC71F1E022}"/>
              </a:ext>
            </a:extLst>
          </p:cNvPr>
          <p:cNvSpPr/>
          <p:nvPr/>
        </p:nvSpPr>
        <p:spPr>
          <a:xfrm>
            <a:off x="6921956" y="1853256"/>
            <a:ext cx="4315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463DF5"/>
                </a:solidFill>
              </a:rPr>
              <a:t>V</a:t>
            </a:r>
            <a:r>
              <a:rPr lang="en-US" sz="1600" b="1" baseline="-25000" dirty="0">
                <a:solidFill>
                  <a:srgbClr val="463DF5"/>
                </a:solidFill>
              </a:rPr>
              <a:t>N</a:t>
            </a:r>
            <a:endParaRPr lang="en-US" sz="1600" dirty="0">
              <a:solidFill>
                <a:srgbClr val="463DF5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9CF2341C-36F4-4DD8-AEB1-8E9BD9BD4DB9}"/>
              </a:ext>
            </a:extLst>
          </p:cNvPr>
          <p:cNvSpPr/>
          <p:nvPr/>
        </p:nvSpPr>
        <p:spPr bwMode="auto">
          <a:xfrm rot="5400000">
            <a:off x="10344405" y="4131682"/>
            <a:ext cx="339199" cy="864773"/>
          </a:xfrm>
          <a:prstGeom prst="rect">
            <a:avLst/>
          </a:prstGeom>
          <a:pattFill prst="wdDnDiag">
            <a:fgClr>
              <a:schemeClr val="tx2">
                <a:lumMod val="40000"/>
                <a:lumOff val="60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968BC2D-A1B2-4393-8403-513816F7F17D}"/>
              </a:ext>
            </a:extLst>
          </p:cNvPr>
          <p:cNvSpPr/>
          <p:nvPr/>
        </p:nvSpPr>
        <p:spPr>
          <a:xfrm>
            <a:off x="10030089" y="4067173"/>
            <a:ext cx="10005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463DF5"/>
                </a:solidFill>
              </a:rPr>
              <a:t>“Standby”</a:t>
            </a:r>
            <a:endParaRPr lang="en-US" sz="1400" b="1" dirty="0"/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1CC7802C-42F6-4743-8DCD-7F88E9568773}"/>
              </a:ext>
            </a:extLst>
          </p:cNvPr>
          <p:cNvCxnSpPr>
            <a:cxnSpLocks/>
          </p:cNvCxnSpPr>
          <p:nvPr/>
        </p:nvCxnSpPr>
        <p:spPr bwMode="auto">
          <a:xfrm rot="5400000" flipH="1">
            <a:off x="8503344" y="3246312"/>
            <a:ext cx="3156550" cy="0"/>
          </a:xfrm>
          <a:prstGeom prst="straightConnector1">
            <a:avLst/>
          </a:prstGeom>
          <a:ln w="6350">
            <a:solidFill>
              <a:schemeClr val="accent4">
                <a:shade val="95000"/>
                <a:satMod val="105000"/>
              </a:schemeClr>
            </a:solidFill>
            <a:prstDash val="dash"/>
            <a:headEnd type="none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9" name="Rectangle 58">
            <a:extLst>
              <a:ext uri="{FF2B5EF4-FFF2-40B4-BE49-F238E27FC236}">
                <a16:creationId xmlns:a16="http://schemas.microsoft.com/office/drawing/2014/main" id="{E8CF2375-D2B1-4331-8C43-E4A40840F1FC}"/>
              </a:ext>
            </a:extLst>
          </p:cNvPr>
          <p:cNvSpPr/>
          <p:nvPr/>
        </p:nvSpPr>
        <p:spPr bwMode="auto">
          <a:xfrm rot="5400000">
            <a:off x="8463857" y="4122337"/>
            <a:ext cx="339199" cy="898451"/>
          </a:xfrm>
          <a:prstGeom prst="rect">
            <a:avLst/>
          </a:prstGeom>
          <a:pattFill prst="wdDnDiag">
            <a:fgClr>
              <a:schemeClr val="tx2">
                <a:lumMod val="40000"/>
                <a:lumOff val="60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A6720CAD-BB92-48B3-9341-E1D11248342C}"/>
              </a:ext>
            </a:extLst>
          </p:cNvPr>
          <p:cNvSpPr/>
          <p:nvPr/>
        </p:nvSpPr>
        <p:spPr>
          <a:xfrm>
            <a:off x="8154388" y="4066200"/>
            <a:ext cx="10005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463DF5"/>
                </a:solidFill>
              </a:rPr>
              <a:t>“Standby”</a:t>
            </a:r>
            <a:endParaRPr lang="en-US" sz="1400" b="1" dirty="0"/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D5A1367D-8799-4EE2-98C3-958CBEFC1F21}"/>
              </a:ext>
            </a:extLst>
          </p:cNvPr>
          <p:cNvCxnSpPr>
            <a:cxnSpLocks/>
          </p:cNvCxnSpPr>
          <p:nvPr/>
        </p:nvCxnSpPr>
        <p:spPr bwMode="auto">
          <a:xfrm rot="5400000" flipH="1">
            <a:off x="6605957" y="3246312"/>
            <a:ext cx="3156550" cy="0"/>
          </a:xfrm>
          <a:prstGeom prst="straightConnector1">
            <a:avLst/>
          </a:prstGeom>
          <a:ln w="6350">
            <a:solidFill>
              <a:schemeClr val="accent4">
                <a:shade val="95000"/>
                <a:satMod val="105000"/>
              </a:schemeClr>
            </a:solidFill>
            <a:prstDash val="dash"/>
            <a:headEnd type="none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A4969A0F-FD95-4E4D-B86A-B1D20191AF6D}"/>
              </a:ext>
            </a:extLst>
          </p:cNvPr>
          <p:cNvSpPr/>
          <p:nvPr/>
        </p:nvSpPr>
        <p:spPr>
          <a:xfrm>
            <a:off x="9284223" y="4177958"/>
            <a:ext cx="6639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463DF5"/>
                </a:solidFill>
              </a:rPr>
              <a:t>“Idle”</a:t>
            </a:r>
            <a:endParaRPr lang="en-US" sz="1400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28EB3435-64E8-481B-9ED7-756826DC2A03}"/>
              </a:ext>
            </a:extLst>
          </p:cNvPr>
          <p:cNvSpPr/>
          <p:nvPr/>
        </p:nvSpPr>
        <p:spPr>
          <a:xfrm>
            <a:off x="7439612" y="4190198"/>
            <a:ext cx="66396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463DF5"/>
                </a:solidFill>
              </a:rPr>
              <a:t>“Idle”</a:t>
            </a:r>
            <a:endParaRPr lang="en-US" sz="1400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D1E2CD9-2943-4074-B2E2-DE0C311EAA66}"/>
              </a:ext>
            </a:extLst>
          </p:cNvPr>
          <p:cNvSpPr/>
          <p:nvPr/>
        </p:nvSpPr>
        <p:spPr>
          <a:xfrm rot="5400000">
            <a:off x="6945805" y="2829344"/>
            <a:ext cx="9159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Discharge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CEED84A-DB60-4026-8408-0155A3C20C23}"/>
              </a:ext>
            </a:extLst>
          </p:cNvPr>
          <p:cNvSpPr/>
          <p:nvPr/>
        </p:nvSpPr>
        <p:spPr>
          <a:xfrm rot="5400000">
            <a:off x="8757773" y="2854492"/>
            <a:ext cx="9159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Discharge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A49BB4C-E480-4237-A2B7-435756DE282A}"/>
              </a:ext>
            </a:extLst>
          </p:cNvPr>
          <p:cNvSpPr/>
          <p:nvPr/>
        </p:nvSpPr>
        <p:spPr>
          <a:xfrm rot="5400000">
            <a:off x="10636515" y="2906230"/>
            <a:ext cx="91599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Discharge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F84A8026-F1FA-4BE2-95D0-38FFA684C2F3}"/>
              </a:ext>
            </a:extLst>
          </p:cNvPr>
          <p:cNvSpPr/>
          <p:nvPr/>
        </p:nvSpPr>
        <p:spPr>
          <a:xfrm>
            <a:off x="11088735" y="5248940"/>
            <a:ext cx="6238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+mn-lt"/>
                <a:ea typeface="+mn-ea"/>
              </a:rPr>
              <a:t>V</a:t>
            </a:r>
            <a:r>
              <a:rPr lang="en-US" sz="2000" b="1" baseline="-25000" dirty="0">
                <a:solidFill>
                  <a:srgbClr val="0070C0"/>
                </a:solidFill>
                <a:latin typeface="+mn-lt"/>
                <a:ea typeface="+mn-ea"/>
              </a:rPr>
              <a:t>dd</a:t>
            </a:r>
            <a:r>
              <a:rPr lang="en-US" sz="2000" b="1" dirty="0">
                <a:solidFill>
                  <a:srgbClr val="0070C0"/>
                </a:solidFill>
                <a:latin typeface="+mn-lt"/>
                <a:ea typeface="+mn-ea"/>
              </a:rPr>
              <a:t> 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202F208-99E5-4B70-8A51-198F6AB6B2B2}"/>
              </a:ext>
            </a:extLst>
          </p:cNvPr>
          <p:cNvSpPr/>
          <p:nvPr/>
        </p:nvSpPr>
        <p:spPr>
          <a:xfrm>
            <a:off x="506859" y="3812513"/>
            <a:ext cx="181232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600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On the other hand:</a:t>
            </a:r>
          </a:p>
          <a:p>
            <a:pPr defTabSz="914400" eaLnBrk="1" hangingPunct="1">
              <a:buClrTx/>
              <a:buSzTx/>
              <a:buFontTx/>
              <a:buNone/>
            </a:pPr>
            <a:endParaRPr lang="en-US" sz="1600" dirty="0">
              <a:solidFill>
                <a:srgbClr val="000000"/>
              </a:solidFill>
              <a:latin typeface="Calibri" pitchFamily="34" charset="0"/>
              <a:ea typeface="宋体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399647C3-1B8B-47B4-A8C9-547CD13F0A7B}"/>
                  </a:ext>
                </a:extLst>
              </p:cNvPr>
              <p:cNvSpPr txBox="1"/>
              <p:nvPr/>
            </p:nvSpPr>
            <p:spPr>
              <a:xfrm>
                <a:off x="2081193" y="3710207"/>
                <a:ext cx="4265150" cy="51860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 defTabSz="914400" eaLnBrk="1" hangingPunct="1">
                  <a:buClrTx/>
                  <a:buSzTx/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𝑹𝒄𝒉</m:t>
                          </m:r>
                        </m:sub>
                      </m:sSub>
                      <m:r>
                        <a:rPr lang="en-US" sz="1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𝑬</m:t>
                      </m:r>
                      <m:r>
                        <a:rPr lang="en-US" sz="1800" b="1" i="1" baseline="-250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en-US" sz="1800" b="1" i="1" baseline="-400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𝑯</m:t>
                      </m:r>
                      <m:r>
                        <a:rPr lang="en-US" sz="1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𝑬</m:t>
                      </m:r>
                      <m:r>
                        <a:rPr lang="en-US" sz="1800" b="1" i="1" baseline="-2500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𝑺</m:t>
                      </m:r>
                      <m:r>
                        <a:rPr lang="en-US" sz="1800" b="1" i="1" baseline="-400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𝑳</m:t>
                      </m:r>
                      <m:r>
                        <a:rPr lang="en-US" sz="1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18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en-US" sz="1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𝑪</m:t>
                      </m:r>
                      <m:r>
                        <a:rPr lang="en-US" sz="1800" b="1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1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en-US" sz="18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18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sub>
                            <m:sup>
                              <m:r>
                                <a:rPr lang="en-US" sz="18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  <m:r>
                            <a:rPr lang="en-US" sz="1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en-US" sz="18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n-US" sz="1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𝑳</m:t>
                              </m:r>
                            </m:sub>
                            <m:sup>
                              <m:r>
                                <a:rPr lang="en-US" sz="1800" b="1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US" sz="1800" b="1" i="1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399647C3-1B8B-47B4-A8C9-547CD13F0A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1193" y="3710207"/>
                <a:ext cx="4265150" cy="51860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9784454-50A5-4B56-85F7-F6ED592FCC3C}"/>
                  </a:ext>
                </a:extLst>
              </p:cNvPr>
              <p:cNvSpPr txBox="1"/>
              <p:nvPr/>
            </p:nvSpPr>
            <p:spPr>
              <a:xfrm>
                <a:off x="3143672" y="5936379"/>
                <a:ext cx="1263038" cy="22892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𝑯𝒓𝒗</m:t>
                        </m:r>
                      </m:sub>
                    </m:sSub>
                  </m:oMath>
                </a14:m>
                <a:r>
                  <a:rPr lang="en-US" sz="1800" b="1" dirty="0">
                    <a:solidFill>
                      <a:srgbClr val="FF0000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en-US" sz="1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1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𝑹𝒄𝒉</m:t>
                        </m:r>
                      </m:sub>
                    </m:sSub>
                  </m:oMath>
                </a14:m>
                <a:endParaRPr lang="en-US" sz="18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9784454-50A5-4B56-85F7-F6ED592FCC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672" y="5936379"/>
                <a:ext cx="1263038" cy="228925"/>
              </a:xfrm>
              <a:prstGeom prst="rect">
                <a:avLst/>
              </a:prstGeom>
              <a:blipFill>
                <a:blip r:embed="rId12"/>
                <a:stretch>
                  <a:fillRect l="-6763" r="-4348" b="-486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27861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151025" cy="1065213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Capacitor Initial Charging Interval Parameters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Sept.</a:t>
            </a:r>
            <a:r>
              <a:rPr lang="aa-ET" dirty="0"/>
              <a:t> 2024</a:t>
            </a:r>
            <a:endParaRPr lang="en-GB" dirty="0"/>
          </a:p>
        </p:txBody>
      </p:sp>
      <p:sp>
        <p:nvSpPr>
          <p:cNvPr id="188" name="Slide Number Placeholder 5">
            <a:extLst>
              <a:ext uri="{FF2B5EF4-FFF2-40B4-BE49-F238E27FC236}">
                <a16:creationId xmlns:a16="http://schemas.microsoft.com/office/drawing/2014/main" id="{35D11307-4ABE-4F2F-BC05-57F2710AEDB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208605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196" name="Footer Placeholder 4">
            <a:extLst>
              <a:ext uri="{FF2B5EF4-FFF2-40B4-BE49-F238E27FC236}">
                <a16:creationId xmlns:a16="http://schemas.microsoft.com/office/drawing/2014/main" id="{B22D0CAB-2981-4E78-B000-3E4DD4850A3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6557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967547F-1426-46C6-95DB-F7E905C839B6}"/>
              </a:ext>
            </a:extLst>
          </p:cNvPr>
          <p:cNvGrpSpPr/>
          <p:nvPr/>
        </p:nvGrpSpPr>
        <p:grpSpPr>
          <a:xfrm>
            <a:off x="7464152" y="1494167"/>
            <a:ext cx="6465039" cy="5071734"/>
            <a:chOff x="6590767" y="1403680"/>
            <a:chExt cx="6465039" cy="5071734"/>
          </a:xfrm>
        </p:grpSpPr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7CF2D99F-79D4-4B7F-92E8-472B39E7E9B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752026" y="4851511"/>
              <a:ext cx="4104456" cy="1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  <a:headEnd type="stealth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97C52774-2F49-4116-A9AB-1AC0ECEE319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0242" y="1434862"/>
              <a:ext cx="0" cy="3600400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  <a:headEnd type="stealth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Straight Arrow Connector 83">
              <a:extLst>
                <a:ext uri="{FF2B5EF4-FFF2-40B4-BE49-F238E27FC236}">
                  <a16:creationId xmlns:a16="http://schemas.microsoft.com/office/drawing/2014/main" id="{3BA6312D-82D5-4E18-8B3B-D6ECF9C0F279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730493" y="3240792"/>
              <a:ext cx="3980229" cy="5727"/>
            </a:xfrm>
            <a:prstGeom prst="straightConnector1">
              <a:avLst/>
            </a:prstGeom>
            <a:noFill/>
            <a:ln w="6350" cap="flat" cmpd="sng" algn="ctr">
              <a:solidFill>
                <a:srgbClr val="000000">
                  <a:shade val="95000"/>
                  <a:satMod val="105000"/>
                </a:srgbClr>
              </a:solidFill>
              <a:prstDash val="dash"/>
              <a:headEnd type="none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5" name="Arc 84">
              <a:extLst>
                <a:ext uri="{FF2B5EF4-FFF2-40B4-BE49-F238E27FC236}">
                  <a16:creationId xmlns:a16="http://schemas.microsoft.com/office/drawing/2014/main" id="{0496D5FC-A8AE-426D-955C-FCAC27BCA0DE}"/>
                </a:ext>
              </a:extLst>
            </p:cNvPr>
            <p:cNvSpPr/>
            <p:nvPr/>
          </p:nvSpPr>
          <p:spPr bwMode="auto">
            <a:xfrm rot="16200000">
              <a:off x="8238881" y="1917881"/>
              <a:ext cx="3228895" cy="5886172"/>
            </a:xfrm>
            <a:prstGeom prst="arc">
              <a:avLst>
                <a:gd name="adj1" fmla="val 16228369"/>
                <a:gd name="adj2" fmla="val 17306315"/>
              </a:avLst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endParaRPr>
            </a:p>
          </p:txBody>
        </p:sp>
        <p:cxnSp>
          <p:nvCxnSpPr>
            <p:cNvPr id="86" name="Straight Arrow Connector 85">
              <a:extLst>
                <a:ext uri="{FF2B5EF4-FFF2-40B4-BE49-F238E27FC236}">
                  <a16:creationId xmlns:a16="http://schemas.microsoft.com/office/drawing/2014/main" id="{BA4C5BC9-9AC8-41DE-898B-8D79C9E4BB8D}"/>
                </a:ext>
              </a:extLst>
            </p:cNvPr>
            <p:cNvCxnSpPr>
              <a:cxnSpLocks/>
            </p:cNvCxnSpPr>
            <p:nvPr/>
          </p:nvCxnSpPr>
          <p:spPr bwMode="auto">
            <a:xfrm rot="5400000" flipH="1">
              <a:off x="9061739" y="3265721"/>
              <a:ext cx="3359227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000000">
                  <a:shade val="95000"/>
                  <a:satMod val="105000"/>
                </a:srgbClr>
              </a:solidFill>
              <a:prstDash val="dash"/>
              <a:headEnd type="none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FDB93738-B3A5-4BBD-A639-AA407E43FF7F}"/>
                </a:ext>
              </a:extLst>
            </p:cNvPr>
            <p:cNvCxnSpPr>
              <a:cxnSpLocks/>
            </p:cNvCxnSpPr>
            <p:nvPr/>
          </p:nvCxnSpPr>
          <p:spPr bwMode="auto">
            <a:xfrm rot="5400000" flipH="1">
              <a:off x="7396056" y="3904519"/>
              <a:ext cx="1896195" cy="0"/>
            </a:xfrm>
            <a:prstGeom prst="straightConnector1">
              <a:avLst/>
            </a:prstGeom>
            <a:noFill/>
            <a:ln w="6350" cap="flat" cmpd="sng" algn="ctr">
              <a:solidFill>
                <a:srgbClr val="000000">
                  <a:shade val="95000"/>
                  <a:satMod val="105000"/>
                </a:srgbClr>
              </a:solidFill>
              <a:prstDash val="dash"/>
              <a:headEnd type="none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B96E0DE3-15EF-4A9E-AD1E-38259FC1617A}"/>
                </a:ext>
              </a:extLst>
            </p:cNvPr>
            <p:cNvSpPr/>
            <p:nvPr/>
          </p:nvSpPr>
          <p:spPr>
            <a:xfrm>
              <a:off x="10089162" y="4801464"/>
              <a:ext cx="65755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Time</a:t>
              </a:r>
              <a:endParaRPr lang="en-US" sz="1800" dirty="0">
                <a:solidFill>
                  <a:srgbClr val="000000"/>
                </a:solidFill>
                <a:latin typeface="Calibri" pitchFamily="34" charset="0"/>
                <a:ea typeface="宋体" charset="-122"/>
              </a:endParaRPr>
            </a:p>
          </p:txBody>
        </p:sp>
        <p:cxnSp>
          <p:nvCxnSpPr>
            <p:cNvPr id="89" name="Straight Connector 88">
              <a:extLst>
                <a:ext uri="{FF2B5EF4-FFF2-40B4-BE49-F238E27FC236}">
                  <a16:creationId xmlns:a16="http://schemas.microsoft.com/office/drawing/2014/main" id="{8CBA9C4E-09B2-4A71-B786-D4920B5831B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46127" y="3255324"/>
              <a:ext cx="92730" cy="184179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EF40A9AA-BB00-4FD6-AF0F-B030FBE894C8}"/>
                </a:ext>
              </a:extLst>
            </p:cNvPr>
            <p:cNvSpPr/>
            <p:nvPr/>
          </p:nvSpPr>
          <p:spPr>
            <a:xfrm rot="16200000">
              <a:off x="6323738" y="1950629"/>
              <a:ext cx="90338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Voltage</a:t>
              </a:r>
              <a:endParaRPr lang="en-US" sz="1800" dirty="0">
                <a:solidFill>
                  <a:srgbClr val="00000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59B43742-2EF3-431D-8D2C-B315679A6C75}"/>
                </a:ext>
              </a:extLst>
            </p:cNvPr>
            <p:cNvSpPr/>
            <p:nvPr/>
          </p:nvSpPr>
          <p:spPr>
            <a:xfrm>
              <a:off x="6883219" y="1403680"/>
              <a:ext cx="39305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600" b="1" dirty="0">
                  <a:solidFill>
                    <a:srgbClr val="463DF5"/>
                  </a:solidFill>
                  <a:latin typeface="Calibri" pitchFamily="34" charset="0"/>
                  <a:ea typeface="宋体" charset="-122"/>
                </a:rPr>
                <a:t>V</a:t>
              </a:r>
              <a:r>
                <a:rPr lang="en-US" sz="1600" b="1" baseline="-25000" dirty="0">
                  <a:solidFill>
                    <a:srgbClr val="463DF5"/>
                  </a:solidFill>
                  <a:latin typeface="Calibri" pitchFamily="34" charset="0"/>
                  <a:ea typeface="宋体" charset="-122"/>
                </a:rPr>
                <a:t>H</a:t>
              </a:r>
              <a:endParaRPr lang="en-US" sz="1600" dirty="0">
                <a:solidFill>
                  <a:srgbClr val="463DF5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66D9C17E-C425-4FC6-A223-B769C09EE431}"/>
                </a:ext>
              </a:extLst>
            </p:cNvPr>
            <p:cNvSpPr/>
            <p:nvPr/>
          </p:nvSpPr>
          <p:spPr>
            <a:xfrm>
              <a:off x="6883219" y="2256397"/>
              <a:ext cx="364202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600" b="1" dirty="0">
                  <a:solidFill>
                    <a:srgbClr val="463DF5"/>
                  </a:solidFill>
                  <a:latin typeface="Calibri" pitchFamily="34" charset="0"/>
                  <a:ea typeface="宋体" charset="-122"/>
                </a:rPr>
                <a:t>V</a:t>
              </a:r>
              <a:r>
                <a:rPr lang="en-US" sz="1600" b="1" baseline="-25000" dirty="0">
                  <a:solidFill>
                    <a:srgbClr val="463DF5"/>
                  </a:solidFill>
                  <a:latin typeface="Calibri" pitchFamily="34" charset="0"/>
                  <a:ea typeface="宋体" charset="-122"/>
                </a:rPr>
                <a:t>L</a:t>
              </a:r>
              <a:endParaRPr lang="en-US" sz="1600" dirty="0">
                <a:solidFill>
                  <a:srgbClr val="463DF5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93" name="Arc 92">
              <a:extLst>
                <a:ext uri="{FF2B5EF4-FFF2-40B4-BE49-F238E27FC236}">
                  <a16:creationId xmlns:a16="http://schemas.microsoft.com/office/drawing/2014/main" id="{C32CC1A1-BC4C-4CD7-8F50-EDA0D5BEA9F9}"/>
                </a:ext>
              </a:extLst>
            </p:cNvPr>
            <p:cNvSpPr/>
            <p:nvPr/>
          </p:nvSpPr>
          <p:spPr bwMode="auto">
            <a:xfrm rot="16200000">
              <a:off x="8937101" y="1197887"/>
              <a:ext cx="3616312" cy="4621099"/>
            </a:xfrm>
            <a:prstGeom prst="arc">
              <a:avLst>
                <a:gd name="adj1" fmla="val 16317609"/>
                <a:gd name="adj2" fmla="val 0"/>
              </a:avLst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94" name="Rectangle 93">
              <a:extLst>
                <a:ext uri="{FF2B5EF4-FFF2-40B4-BE49-F238E27FC236}">
                  <a16:creationId xmlns:a16="http://schemas.microsoft.com/office/drawing/2014/main" id="{853C65E3-AA4F-4F7E-B178-9F910DEEFB12}"/>
                </a:ext>
              </a:extLst>
            </p:cNvPr>
            <p:cNvSpPr/>
            <p:nvPr/>
          </p:nvSpPr>
          <p:spPr>
            <a:xfrm>
              <a:off x="8668223" y="2304989"/>
              <a:ext cx="1712264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914400" eaLnBrk="1" hangingPunct="1">
                <a:buClrTx/>
                <a:buSzTx/>
                <a:buFontTx/>
                <a:buNone/>
              </a:pPr>
              <a:r>
                <a:rPr lang="en-US" sz="1600" b="1" dirty="0">
                  <a:solidFill>
                    <a:srgbClr val="0070C0"/>
                  </a:solidFill>
                  <a:latin typeface="Calibri" pitchFamily="34" charset="0"/>
                  <a:ea typeface="宋体" charset="-122"/>
                </a:rPr>
                <a:t>Controlled</a:t>
              </a:r>
            </a:p>
            <a:p>
              <a:pPr algn="ctr" defTabSz="914400" eaLnBrk="1" hangingPunct="1">
                <a:buClrTx/>
                <a:buSzTx/>
                <a:buFontTx/>
                <a:buNone/>
              </a:pPr>
              <a:r>
                <a:rPr lang="en-US" sz="1600" b="1" dirty="0">
                  <a:solidFill>
                    <a:srgbClr val="0070C0"/>
                  </a:solidFill>
                  <a:latin typeface="Calibri" pitchFamily="34" charset="0"/>
                  <a:ea typeface="宋体" charset="-122"/>
                </a:rPr>
                <a:t>Optimal Charging </a:t>
              </a:r>
            </a:p>
            <a:p>
              <a:pPr algn="ctr" defTabSz="914400" eaLnBrk="1" hangingPunct="1">
                <a:buClrTx/>
                <a:buSzTx/>
                <a:buFontTx/>
                <a:buNone/>
              </a:pPr>
              <a:endParaRPr lang="en-US" sz="1600" dirty="0">
                <a:solidFill>
                  <a:srgbClr val="0070C0"/>
                </a:solidFill>
                <a:latin typeface="Calibri" pitchFamily="34" charset="0"/>
                <a:ea typeface="宋体" charset="-122"/>
              </a:endParaRPr>
            </a:p>
          </p:txBody>
        </p: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BD07D552-BA91-4A74-BD04-19A8F0C23FBC}"/>
                </a:ext>
              </a:extLst>
            </p:cNvPr>
            <p:cNvGrpSpPr/>
            <p:nvPr/>
          </p:nvGrpSpPr>
          <p:grpSpPr>
            <a:xfrm>
              <a:off x="7284090" y="3764701"/>
              <a:ext cx="200123" cy="464300"/>
              <a:chOff x="1027706" y="3011749"/>
              <a:chExt cx="200123" cy="464300"/>
            </a:xfrm>
          </p:grpSpPr>
          <p:cxnSp>
            <p:nvCxnSpPr>
              <p:cNvPr id="96" name="Connector: Curved 95">
                <a:extLst>
                  <a:ext uri="{FF2B5EF4-FFF2-40B4-BE49-F238E27FC236}">
                    <a16:creationId xmlns:a16="http://schemas.microsoft.com/office/drawing/2014/main" id="{93CD7636-A90F-402C-ADF4-22874582F0A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6200000" flipH="1">
                <a:off x="880326" y="3184653"/>
                <a:ext cx="438776" cy="144016"/>
              </a:xfrm>
              <a:prstGeom prst="curvedConnector3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97" name="Connector: Curved 96">
                <a:extLst>
                  <a:ext uri="{FF2B5EF4-FFF2-40B4-BE49-F238E27FC236}">
                    <a16:creationId xmlns:a16="http://schemas.microsoft.com/office/drawing/2014/main" id="{E7FD3484-C4D8-4463-9E80-C80880FC7CB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6200000" flipH="1">
                <a:off x="936433" y="3159129"/>
                <a:ext cx="438776" cy="144016"/>
              </a:xfrm>
              <a:prstGeom prst="curvedConnector3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F136126F-5546-4852-A046-740FC226838C}"/>
                </a:ext>
              </a:extLst>
            </p:cNvPr>
            <p:cNvGrpSpPr/>
            <p:nvPr/>
          </p:nvGrpSpPr>
          <p:grpSpPr>
            <a:xfrm rot="1018261">
              <a:off x="7967559" y="3166250"/>
              <a:ext cx="200123" cy="464300"/>
              <a:chOff x="1027706" y="3011749"/>
              <a:chExt cx="200123" cy="464300"/>
            </a:xfrm>
          </p:grpSpPr>
          <p:cxnSp>
            <p:nvCxnSpPr>
              <p:cNvPr id="99" name="Connector: Curved 98">
                <a:extLst>
                  <a:ext uri="{FF2B5EF4-FFF2-40B4-BE49-F238E27FC236}">
                    <a16:creationId xmlns:a16="http://schemas.microsoft.com/office/drawing/2014/main" id="{29A1A4FA-5D6B-4BA0-BA8F-B2CAB5B574C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6200000" flipH="1">
                <a:off x="880326" y="3184653"/>
                <a:ext cx="438776" cy="144016"/>
              </a:xfrm>
              <a:prstGeom prst="curvedConnector3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00" name="Connector: Curved 99">
                <a:extLst>
                  <a:ext uri="{FF2B5EF4-FFF2-40B4-BE49-F238E27FC236}">
                    <a16:creationId xmlns:a16="http://schemas.microsoft.com/office/drawing/2014/main" id="{A3D9F3DF-5F1B-4B42-AB31-3F209E45634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6200000" flipH="1">
                <a:off x="936433" y="3159129"/>
                <a:ext cx="438776" cy="144016"/>
              </a:xfrm>
              <a:prstGeom prst="curvedConnector3">
                <a:avLst/>
              </a:prstGeom>
              <a:noFill/>
              <a:ln w="25400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645D7E56-A60C-4190-BD11-EB59331D65ED}"/>
                </a:ext>
              </a:extLst>
            </p:cNvPr>
            <p:cNvSpPr/>
            <p:nvPr/>
          </p:nvSpPr>
          <p:spPr>
            <a:xfrm>
              <a:off x="7125127" y="4081121"/>
              <a:ext cx="1346323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914400" eaLnBrk="1" hangingPunct="1">
                <a:buClrTx/>
                <a:buSzTx/>
                <a:buFontTx/>
                <a:buNone/>
              </a:pPr>
              <a:r>
                <a:rPr lang="en-US" sz="1600" b="1" dirty="0">
                  <a:solidFill>
                    <a:srgbClr val="0070C0"/>
                  </a:solidFill>
                  <a:latin typeface="Calibri" pitchFamily="34" charset="0"/>
                  <a:ea typeface="宋体" charset="-122"/>
                </a:rPr>
                <a:t>Initial </a:t>
              </a:r>
            </a:p>
            <a:p>
              <a:pPr algn="ctr" defTabSz="914400" eaLnBrk="1" hangingPunct="1">
                <a:buClrTx/>
                <a:buSzTx/>
                <a:buFontTx/>
                <a:buNone/>
              </a:pPr>
              <a:r>
                <a:rPr lang="en-US" sz="1600" b="1" dirty="0">
                  <a:solidFill>
                    <a:srgbClr val="0070C0"/>
                  </a:solidFill>
                  <a:latin typeface="Calibri" pitchFamily="34" charset="0"/>
                  <a:ea typeface="宋体" charset="-122"/>
                </a:rPr>
                <a:t>Charging </a:t>
              </a:r>
            </a:p>
            <a:p>
              <a:pPr algn="ctr" defTabSz="914400" eaLnBrk="1" hangingPunct="1">
                <a:buClrTx/>
                <a:buSzTx/>
                <a:buFontTx/>
                <a:buNone/>
              </a:pPr>
              <a:endParaRPr lang="en-US" sz="1600" dirty="0">
                <a:solidFill>
                  <a:srgbClr val="0070C0"/>
                </a:solidFill>
                <a:latin typeface="Calibri" pitchFamily="34" charset="0"/>
                <a:ea typeface="宋体" charset="-122"/>
              </a:endParaRPr>
            </a:p>
          </p:txBody>
        </p:sp>
        <p:cxnSp>
          <p:nvCxnSpPr>
            <p:cNvPr id="102" name="Straight Connector 101">
              <a:extLst>
                <a:ext uri="{FF2B5EF4-FFF2-40B4-BE49-F238E27FC236}">
                  <a16:creationId xmlns:a16="http://schemas.microsoft.com/office/drawing/2014/main" id="{49F91260-4932-4C63-8EBD-CD842947ADC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8075450" y="3246609"/>
              <a:ext cx="259956" cy="126287"/>
            </a:xfrm>
            <a:prstGeom prst="line">
              <a:avLst/>
            </a:prstGeom>
            <a:noFill/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276E94A1-2B55-4262-A070-5F82838716DD}"/>
                </a:ext>
              </a:extLst>
            </p:cNvPr>
            <p:cNvSpPr/>
            <p:nvPr/>
          </p:nvSpPr>
          <p:spPr>
            <a:xfrm>
              <a:off x="6852344" y="2870103"/>
              <a:ext cx="167840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600" b="1" dirty="0">
                  <a:solidFill>
                    <a:srgbClr val="463DF5"/>
                  </a:solidFill>
                  <a:latin typeface="Calibri" pitchFamily="34" charset="0"/>
                  <a:ea typeface="宋体" charset="-122"/>
                </a:rPr>
                <a:t>V</a:t>
              </a:r>
              <a:r>
                <a:rPr lang="en-US" sz="1600" b="1" baseline="-25000" dirty="0">
                  <a:solidFill>
                    <a:srgbClr val="463DF5"/>
                  </a:solidFill>
                  <a:latin typeface="Calibri" pitchFamily="34" charset="0"/>
                  <a:ea typeface="宋体" charset="-122"/>
                </a:rPr>
                <a:t>min</a:t>
              </a:r>
              <a:r>
                <a:rPr lang="en-US" sz="1600" b="1" dirty="0">
                  <a:solidFill>
                    <a:srgbClr val="463DF5"/>
                  </a:solidFill>
                  <a:latin typeface="Calibri" pitchFamily="34" charset="0"/>
                  <a:ea typeface="宋体" charset="-122"/>
                </a:rPr>
                <a:t>- POR Voltage</a:t>
              </a:r>
              <a:endParaRPr lang="en-US" sz="1600" dirty="0">
                <a:solidFill>
                  <a:srgbClr val="463DF5"/>
                </a:solidFill>
                <a:latin typeface="Calibri" pitchFamily="34" charset="0"/>
                <a:ea typeface="宋体" charset="-122"/>
              </a:endParaRPr>
            </a:p>
          </p:txBody>
        </p:sp>
        <p:cxnSp>
          <p:nvCxnSpPr>
            <p:cNvPr id="104" name="Straight Arrow Connector 103">
              <a:extLst>
                <a:ext uri="{FF2B5EF4-FFF2-40B4-BE49-F238E27FC236}">
                  <a16:creationId xmlns:a16="http://schemas.microsoft.com/office/drawing/2014/main" id="{551DEF8E-1FC6-491B-8502-0561D8F811CB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726867" y="1682582"/>
              <a:ext cx="3980229" cy="5727"/>
            </a:xfrm>
            <a:prstGeom prst="straightConnector1">
              <a:avLst/>
            </a:prstGeom>
            <a:noFill/>
            <a:ln w="6350" cap="flat" cmpd="sng" algn="ctr">
              <a:solidFill>
                <a:srgbClr val="000000">
                  <a:shade val="95000"/>
                  <a:satMod val="105000"/>
                </a:srgbClr>
              </a:solidFill>
              <a:prstDash val="dash"/>
              <a:headEnd type="none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5" name="Rectangle 104">
                  <a:extLst>
                    <a:ext uri="{FF2B5EF4-FFF2-40B4-BE49-F238E27FC236}">
                      <a16:creationId xmlns:a16="http://schemas.microsoft.com/office/drawing/2014/main" id="{8B73E5CC-01BB-4C63-AEB7-0E824FA3D861}"/>
                    </a:ext>
                  </a:extLst>
                </p:cNvPr>
                <p:cNvSpPr/>
                <p:nvPr/>
              </p:nvSpPr>
              <p:spPr>
                <a:xfrm>
                  <a:off x="8930353" y="3259900"/>
                  <a:ext cx="1165704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defTabSz="914400" eaLnBrk="1" hangingPunct="1">
                    <a:buClrTx/>
                    <a:buSzTx/>
                    <a:buFontTx/>
                    <a:buNone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463DF5"/>
                            </a:solidFill>
                            <a:latin typeface="Cambria Math" panose="02040503050406030204" pitchFamily="18" charset="0"/>
                          </a:rPr>
                          <m:t>𝑫𝑪</m:t>
                        </m:r>
                        <m:r>
                          <a:rPr lang="en-US" b="1" i="1" baseline="-25000">
                            <a:solidFill>
                              <a:srgbClr val="463DF5"/>
                            </a:solidFill>
                            <a:latin typeface="Cambria Math" panose="02040503050406030204" pitchFamily="18" charset="0"/>
                          </a:rPr>
                          <m:t>𝑬𝒇𝒇</m:t>
                        </m:r>
                        <m:r>
                          <a:rPr lang="en-US" b="1" i="1" baseline="-40000">
                            <a:solidFill>
                              <a:srgbClr val="463DF5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oMath>
                    </m:oMathPara>
                  </a14:m>
                  <a:endParaRPr lang="en-US" dirty="0">
                    <a:solidFill>
                      <a:srgbClr val="463DF5"/>
                    </a:solidFill>
                    <a:latin typeface="Calibri" pitchFamily="34" charset="0"/>
                    <a:ea typeface="宋体" charset="-122"/>
                  </a:endParaRPr>
                </a:p>
              </p:txBody>
            </p:sp>
          </mc:Choice>
          <mc:Fallback xmlns="">
            <p:sp>
              <p:nvSpPr>
                <p:cNvPr id="105" name="Rectangle 104">
                  <a:extLst>
                    <a:ext uri="{FF2B5EF4-FFF2-40B4-BE49-F238E27FC236}">
                      <a16:creationId xmlns:a16="http://schemas.microsoft.com/office/drawing/2014/main" id="{8B73E5CC-01BB-4C63-AEB7-0E824FA3D86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930353" y="3259900"/>
                  <a:ext cx="1165704" cy="461665"/>
                </a:xfrm>
                <a:prstGeom prst="rect">
                  <a:avLst/>
                </a:prstGeom>
                <a:blipFill>
                  <a:blip r:embed="rId3"/>
                  <a:stretch>
                    <a:fillRect b="-18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7" name="Straight Arrow Connector 106">
              <a:extLst>
                <a:ext uri="{FF2B5EF4-FFF2-40B4-BE49-F238E27FC236}">
                  <a16:creationId xmlns:a16="http://schemas.microsoft.com/office/drawing/2014/main" id="{CD4C7D0C-BC51-4A75-8D5F-C5883967681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347098" y="3436280"/>
              <a:ext cx="0" cy="1526922"/>
            </a:xfrm>
            <a:prstGeom prst="straightConnector1">
              <a:avLst/>
            </a:prstGeom>
            <a:noFill/>
            <a:ln w="9525" cap="flat" cmpd="sng" algn="ctr">
              <a:solidFill>
                <a:srgbClr val="000000">
                  <a:shade val="95000"/>
                  <a:satMod val="105000"/>
                </a:srgbClr>
              </a:solidFill>
              <a:prstDash val="solid"/>
              <a:headEnd type="stealth"/>
              <a:tailEnd type="none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EDCBAA0C-5CFD-4230-BC94-ADE69829E01E}"/>
                </a:ext>
              </a:extLst>
            </p:cNvPr>
            <p:cNvSpPr/>
            <p:nvPr/>
          </p:nvSpPr>
          <p:spPr>
            <a:xfrm rot="16200000">
              <a:off x="8080870" y="3696271"/>
              <a:ext cx="79425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800" b="1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rPr>
                <a:t>Power</a:t>
              </a:r>
              <a:endParaRPr lang="en-US" sz="1800" dirty="0">
                <a:solidFill>
                  <a:srgbClr val="000000"/>
                </a:solidFill>
                <a:latin typeface="Calibri" pitchFamily="34" charset="0"/>
                <a:ea typeface="宋体" charset="-122"/>
              </a:endParaRPr>
            </a:p>
          </p:txBody>
        </p:sp>
        <p:sp>
          <p:nvSpPr>
            <p:cNvPr id="109" name="Rectangle 108">
              <a:extLst>
                <a:ext uri="{FF2B5EF4-FFF2-40B4-BE49-F238E27FC236}">
                  <a16:creationId xmlns:a16="http://schemas.microsoft.com/office/drawing/2014/main" id="{897227FC-B560-45AC-A072-AFF7151B940F}"/>
                </a:ext>
              </a:extLst>
            </p:cNvPr>
            <p:cNvSpPr/>
            <p:nvPr/>
          </p:nvSpPr>
          <p:spPr>
            <a:xfrm>
              <a:off x="8295407" y="4327587"/>
              <a:ext cx="108895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r>
                <a:rPr lang="en-US" sz="1400" b="1" dirty="0">
                  <a:solidFill>
                    <a:srgbClr val="463DF5"/>
                  </a:solidFill>
                  <a:latin typeface="Calibri" pitchFamily="34" charset="0"/>
                  <a:ea typeface="宋体" charset="-122"/>
                </a:rPr>
                <a:t>“Power-On”</a:t>
              </a:r>
              <a:endParaRPr lang="en-US" sz="1400" dirty="0">
                <a:solidFill>
                  <a:srgbClr val="000000"/>
                </a:solidFill>
                <a:latin typeface="Calibri" pitchFamily="34" charset="0"/>
                <a:ea typeface="宋体" charset="-122"/>
              </a:endParaRPr>
            </a:p>
          </p:txBody>
        </p:sp>
      </p:grpSp>
      <p:sp>
        <p:nvSpPr>
          <p:cNvPr id="111" name="Rectangle 110">
            <a:extLst>
              <a:ext uri="{FF2B5EF4-FFF2-40B4-BE49-F238E27FC236}">
                <a16:creationId xmlns:a16="http://schemas.microsoft.com/office/drawing/2014/main" id="{00E508BC-250A-49CB-8F14-E39FCA61152A}"/>
              </a:ext>
            </a:extLst>
          </p:cNvPr>
          <p:cNvSpPr/>
          <p:nvPr/>
        </p:nvSpPr>
        <p:spPr bwMode="auto">
          <a:xfrm rot="5400000">
            <a:off x="10285751" y="3616095"/>
            <a:ext cx="266732" cy="2385074"/>
          </a:xfrm>
          <a:prstGeom prst="rect">
            <a:avLst/>
          </a:prstGeom>
          <a:pattFill prst="wdDnDiag">
            <a:fgClr>
              <a:schemeClr val="tx2">
                <a:lumMod val="40000"/>
                <a:lumOff val="60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B1BD44FA-A15B-4306-9519-91E7331797CF}"/>
                  </a:ext>
                </a:extLst>
              </p:cNvPr>
              <p:cNvSpPr/>
              <p:nvPr/>
            </p:nvSpPr>
            <p:spPr>
              <a:xfrm>
                <a:off x="572255" y="4417900"/>
                <a:ext cx="11047843" cy="22159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914400" eaLnBrk="1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lang="en-US" sz="1800" b="1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Example: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 C=10 </a:t>
                </a:r>
                <a:r>
                  <a:rPr lang="en-US" sz="1800" dirty="0" err="1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nF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, V</a:t>
                </a:r>
                <a:r>
                  <a:rPr lang="en-US" sz="1800" baseline="-25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H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=1.1v,  DC</a:t>
                </a:r>
                <a:r>
                  <a:rPr lang="en-US" sz="1800" baseline="-25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Eff</a:t>
                </a:r>
                <a:r>
                  <a:rPr lang="en-US" sz="1800" baseline="-40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0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 =0.1 (10%), P</a:t>
                </a:r>
                <a:r>
                  <a:rPr lang="en-US" sz="1800" baseline="-25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Ant 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= -23 dBm = 5uW</a:t>
                </a:r>
                <a:endParaRPr lang="en-US" sz="1800" baseline="-25000" dirty="0">
                  <a:solidFill>
                    <a:srgbClr val="000000"/>
                  </a:solidFill>
                  <a:latin typeface="Calibri" pitchFamily="34" charset="0"/>
                  <a:ea typeface="Calibri" panose="020F0502020204030204" pitchFamily="34" charset="0"/>
                </a:endParaRPr>
              </a:p>
              <a:p>
                <a:pPr defTabSz="914400" eaLnBrk="1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P</a:t>
                </a:r>
                <a:r>
                  <a:rPr lang="en-US" sz="1800" baseline="-25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Hrv 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=5</a:t>
                </a:r>
                <a:r>
                  <a:rPr lang="en-US" sz="1800" b="1" dirty="0">
                    <a:solidFill>
                      <a:srgbClr val="000000"/>
                    </a:solidFill>
                    <a:latin typeface="Calibri" pitchFamily="34" charset="0"/>
                    <a:ea typeface="宋体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0.1= 0.5 </a:t>
                </a:r>
                <a:r>
                  <a:rPr lang="en-US" sz="1800" dirty="0" err="1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uW</a:t>
                </a:r>
                <a:endParaRPr lang="en-US" sz="1800" dirty="0">
                  <a:solidFill>
                    <a:srgbClr val="000000"/>
                  </a:solidFill>
                  <a:latin typeface="Calibri" pitchFamily="34" charset="0"/>
                  <a:ea typeface="Calibri" panose="020F0502020204030204" pitchFamily="34" charset="0"/>
                </a:endParaRPr>
              </a:p>
              <a:p>
                <a:pPr defTabSz="914400" eaLnBrk="1" hangingPunct="1"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E</a:t>
                </a:r>
                <a:r>
                  <a:rPr lang="en-US" sz="1800" baseline="-25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S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 =5∙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宋体" charset="-122"/>
                  </a:rPr>
                  <a:t>1.21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10^</a:t>
                </a:r>
                <a:r>
                  <a:rPr lang="en-US" sz="1800" baseline="30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-9 </a:t>
                </a:r>
                <a:r>
                  <a:rPr lang="en-US" sz="18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≈</a:t>
                </a:r>
                <a:r>
                  <a:rPr lang="en-US" sz="1800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6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10^</a:t>
                </a:r>
                <a:r>
                  <a:rPr lang="en-US" sz="1800" baseline="30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-9 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W</a:t>
                </a:r>
                <a:r>
                  <a:rPr lang="en-US" sz="1800" b="1" dirty="0">
                    <a:solidFill>
                      <a:srgbClr val="000000"/>
                    </a:solidFill>
                    <a:latin typeface="Calibri" pitchFamily="34" charset="0"/>
                    <a:ea typeface="宋体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Sec</a:t>
                </a:r>
              </a:p>
              <a:p>
                <a:pPr defTabSz="914400" eaLnBrk="1" hangingPunct="1">
                  <a:buClrTx/>
                  <a:buSzTx/>
                  <a:buFontTx/>
                  <a:buNone/>
                </a:pPr>
                <a:r>
                  <a:rPr lang="en-US" sz="1600" b="1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Capacitor initial charging Interval</a:t>
                </a:r>
                <a:r>
                  <a:rPr lang="en-US" sz="16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: </a:t>
                </a:r>
                <a:r>
                  <a:rPr lang="en-US" sz="2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T</a:t>
                </a:r>
                <a:r>
                  <a:rPr lang="en-US" sz="2000" baseline="-250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Store</a:t>
                </a:r>
                <a:r>
                  <a:rPr lang="en-US" sz="2000" b="1" i="1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= 12 mSec </a:t>
                </a:r>
                <a:r>
                  <a:rPr lang="en-US" sz="1600" i="1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@ -23 dBm, 10nF, 1.1v and 10% efficiency</a:t>
                </a:r>
              </a:p>
              <a:p>
                <a:pPr defTabSz="914400" eaLnBrk="1" hangingPunct="1">
                  <a:buClrTx/>
                  <a:buSzTx/>
                </a:pPr>
                <a:r>
                  <a:rPr lang="en-US" sz="1600" b="1" dirty="0">
                    <a:solidFill>
                      <a:srgbClr val="463DF5"/>
                    </a:solidFill>
                  </a:rPr>
                  <a:t>This result is dependent on the ambient power at the antenna and the STA performance</a:t>
                </a:r>
                <a:endParaRPr lang="en-US" sz="1600" b="1" i="1" dirty="0">
                  <a:solidFill>
                    <a:srgbClr val="000000"/>
                  </a:solidFill>
                  <a:latin typeface="Calibri" pitchFamily="34" charset="0"/>
                  <a:ea typeface="Calibri" panose="020F0502020204030204" pitchFamily="34" charset="0"/>
                </a:endParaRPr>
              </a:p>
              <a:p>
                <a:pPr defTabSz="914400" eaLnBrk="1" hangingPunct="1">
                  <a:buClrTx/>
                  <a:buSzTx/>
                </a:pPr>
                <a:r>
                  <a:rPr lang="en-US" sz="1600" b="1" i="1" dirty="0">
                    <a:solidFill>
                      <a:srgbClr val="FF0000"/>
                    </a:solidFill>
                    <a:latin typeface="Calibri" pitchFamily="34" charset="0"/>
                    <a:ea typeface="宋体" charset="-122"/>
                  </a:rPr>
                  <a:t>Not all harvesters are sensitive enough to charge from -23 dBm. </a:t>
                </a:r>
              </a:p>
              <a:p>
                <a:pPr defTabSz="914400" eaLnBrk="1" hangingPunct="1">
                  <a:buClrTx/>
                  <a:buSzTx/>
                </a:pPr>
                <a:r>
                  <a:rPr lang="en-US" sz="1600" b="1" i="1" dirty="0">
                    <a:solidFill>
                      <a:srgbClr val="FF0000"/>
                    </a:solidFill>
                    <a:latin typeface="Calibri" pitchFamily="34" charset="0"/>
                    <a:ea typeface="宋体" charset="-122"/>
                  </a:rPr>
                  <a:t>In fact, for charging all STAs in 10 m range, we may need harvesters that are sensitive enough @ &lt; -32 dBm / 900 MHz</a:t>
                </a:r>
              </a:p>
              <a:p>
                <a:pPr defTabSz="914400" eaLnBrk="1" hangingPunct="1">
                  <a:buClrTx/>
                  <a:buSzTx/>
                  <a:buFontTx/>
                  <a:buNone/>
                </a:pPr>
                <a:endParaRPr lang="en-US" sz="1600" i="1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mc:Choice>
        <mc:Fallback xmlns="">
          <p:sp>
            <p:nvSpPr>
              <p:cNvPr id="112" name="Rectangle 111">
                <a:extLst>
                  <a:ext uri="{FF2B5EF4-FFF2-40B4-BE49-F238E27FC236}">
                    <a16:creationId xmlns:a16="http://schemas.microsoft.com/office/drawing/2014/main" id="{B1BD44FA-A15B-4306-9519-91E7331797C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255" y="4417900"/>
                <a:ext cx="11047843" cy="2215991"/>
              </a:xfrm>
              <a:prstGeom prst="rect">
                <a:avLst/>
              </a:prstGeom>
              <a:blipFill>
                <a:blip r:embed="rId4"/>
                <a:stretch>
                  <a:fillRect l="-497" t="-1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Rectangle 112">
            <a:extLst>
              <a:ext uri="{FF2B5EF4-FFF2-40B4-BE49-F238E27FC236}">
                <a16:creationId xmlns:a16="http://schemas.microsoft.com/office/drawing/2014/main" id="{BEA04E6B-A13C-43E5-81CE-FB74974D5C6C}"/>
              </a:ext>
            </a:extLst>
          </p:cNvPr>
          <p:cNvSpPr/>
          <p:nvPr/>
        </p:nvSpPr>
        <p:spPr>
          <a:xfrm>
            <a:off x="576391" y="1844824"/>
            <a:ext cx="42185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eaLnBrk="1" hangingPunct="1">
              <a:buClrTx/>
              <a:buSzTx/>
              <a:buFontTx/>
              <a:buNone/>
            </a:pPr>
            <a:r>
              <a:rPr lang="en-US" sz="1800" b="1" dirty="0">
                <a:solidFill>
                  <a:srgbClr val="000000"/>
                </a:solidFill>
                <a:latin typeface="Calibri" pitchFamily="34" charset="0"/>
                <a:ea typeface="宋体" charset="-122"/>
              </a:rPr>
              <a:t>Energy charged from zero voltage:</a:t>
            </a:r>
            <a:endParaRPr lang="en-US" sz="1800" dirty="0">
              <a:solidFill>
                <a:srgbClr val="000000"/>
              </a:solidFill>
              <a:latin typeface="Calibri" pitchFamily="34" charset="0"/>
              <a:ea typeface="宋体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7398FEFE-E4FD-4956-B0D8-A52F2881EDB1}"/>
                  </a:ext>
                </a:extLst>
              </p:cNvPr>
              <p:cNvSpPr/>
              <p:nvPr/>
            </p:nvSpPr>
            <p:spPr>
              <a:xfrm>
                <a:off x="573704" y="2924944"/>
                <a:ext cx="706147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宋体" charset="-122"/>
                  </a:rPr>
                  <a:t>Where:</a:t>
                </a:r>
              </a:p>
              <a:p>
                <a:pPr defTabSz="914400" eaLnBrk="1" hangingPunct="1">
                  <a:buClrTx/>
                  <a:buSzTx/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𝑻</m:t>
                    </m:r>
                    <m:r>
                      <a:rPr lang="en-US" sz="1800" b="1" i="1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𝑺𝒕𝒐𝒓𝒆</m:t>
                    </m:r>
                    <m:r>
                      <a:rPr lang="en-US" sz="1800" b="1" i="1" baseline="-250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-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宋体" charset="-122"/>
                  </a:rPr>
                  <a:t> Capacitor charging interval from zero voltage</a:t>
                </a:r>
                <a:endParaRPr lang="en-US" sz="1800" b="1" i="1" dirty="0">
                  <a:solidFill>
                    <a:srgbClr val="000000"/>
                  </a:solidFill>
                  <a:latin typeface="Cambria Math" panose="02040503050406030204" pitchFamily="18" charset="0"/>
                  <a:ea typeface="宋体" charset="-122"/>
                </a:endParaRPr>
              </a:p>
              <a:p>
                <a:pPr defTabSz="914400" eaLnBrk="1" hangingPunct="1">
                  <a:buClrTx/>
                  <a:buSzTx/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1800" b="1" i="1" baseline="-250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𝑯𝒓</m:t>
                    </m:r>
                    <m:r>
                      <a:rPr lang="en-US" sz="1800" b="1" i="1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𝒗</m:t>
                    </m:r>
                    <m:r>
                      <a:rPr lang="en-US" sz="1800" b="1" i="1" baseline="-250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-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宋体" charset="-122"/>
                  </a:rPr>
                  <a:t> Harvested power </a:t>
                </a:r>
                <a:endParaRPr lang="en-US" sz="1800" b="1" i="1" dirty="0">
                  <a:solidFill>
                    <a:srgbClr val="000000"/>
                  </a:solidFill>
                  <a:latin typeface="Cambria Math" panose="02040503050406030204" pitchFamily="18" charset="0"/>
                  <a:ea typeface="宋体" charset="-122"/>
                </a:endParaRPr>
              </a:p>
              <a:p>
                <a:pPr defTabSz="914400" eaLnBrk="1" hangingPunct="1">
                  <a:buClrTx/>
                  <a:buSzTx/>
                  <a:buFontTx/>
                  <a:buNone/>
                </a:pP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𝑫𝑪</m:t>
                    </m:r>
                    <m:r>
                      <a:rPr lang="en-US" sz="1800" b="1" i="1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𝑬𝒇𝒇</m:t>
                    </m:r>
                    <m:r>
                      <a:rPr lang="en-US" sz="1800" b="1" i="1" baseline="-40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宋体" charset="-122"/>
                  </a:rPr>
                  <a:t> 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–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宋体" charset="-122"/>
                  </a:rPr>
                  <a:t> Average RF to DC conversion efficiency from 0 voltage to V</a:t>
                </a:r>
                <a:r>
                  <a:rPr lang="en-US" sz="1800" baseline="-25000" dirty="0">
                    <a:solidFill>
                      <a:srgbClr val="000000"/>
                    </a:solidFill>
                    <a:latin typeface="Calibri" pitchFamily="34" charset="0"/>
                    <a:ea typeface="宋体" charset="-122"/>
                  </a:rPr>
                  <a:t>H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宋体" charset="-122"/>
                  </a:rPr>
                  <a:t> </a:t>
                </a:r>
              </a:p>
            </p:txBody>
          </p:sp>
        </mc:Choice>
        <mc:Fallback xmlns=""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7398FEFE-E4FD-4956-B0D8-A52F2881EDB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704" y="2924944"/>
                <a:ext cx="7061471" cy="1200329"/>
              </a:xfrm>
              <a:prstGeom prst="rect">
                <a:avLst/>
              </a:prstGeom>
              <a:blipFill>
                <a:blip r:embed="rId5"/>
                <a:stretch>
                  <a:fillRect l="-691" t="-3046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6" name="Picture 115">
            <a:extLst>
              <a:ext uri="{FF2B5EF4-FFF2-40B4-BE49-F238E27FC236}">
                <a16:creationId xmlns:a16="http://schemas.microsoft.com/office/drawing/2014/main" id="{40B10CFA-5905-4E25-8530-EAB00882A06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41660" y="1498005"/>
            <a:ext cx="2430870" cy="1642963"/>
          </a:xfrm>
          <a:prstGeom prst="rect">
            <a:avLst/>
          </a:prstGeom>
        </p:spPr>
      </p:pic>
      <p:sp>
        <p:nvSpPr>
          <p:cNvPr id="117" name="Rectangle 116">
            <a:extLst>
              <a:ext uri="{FF2B5EF4-FFF2-40B4-BE49-F238E27FC236}">
                <a16:creationId xmlns:a16="http://schemas.microsoft.com/office/drawing/2014/main" id="{37E14391-A133-4AF4-A39A-19A63156B517}"/>
              </a:ext>
            </a:extLst>
          </p:cNvPr>
          <p:cNvSpPr/>
          <p:nvPr/>
        </p:nvSpPr>
        <p:spPr>
          <a:xfrm>
            <a:off x="4653067" y="2074069"/>
            <a:ext cx="60472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+mn-lt"/>
                <a:ea typeface="+mn-ea"/>
              </a:rPr>
              <a:t>P</a:t>
            </a:r>
            <a:r>
              <a:rPr lang="en-US" sz="1600" b="1" baseline="-25000" dirty="0">
                <a:solidFill>
                  <a:srgbClr val="0070C0"/>
                </a:solidFill>
                <a:latin typeface="+mn-lt"/>
                <a:ea typeface="+mn-ea"/>
              </a:rPr>
              <a:t>Ant</a:t>
            </a:r>
            <a:r>
              <a:rPr lang="en-US" sz="1600" b="1" dirty="0">
                <a:solidFill>
                  <a:srgbClr val="0070C0"/>
                </a:solidFill>
                <a:latin typeface="+mn-lt"/>
                <a:ea typeface="+mn-ea"/>
              </a:rPr>
              <a:t> </a:t>
            </a: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B9D62E0D-CFE6-4107-91AF-459EE2740BD7}"/>
              </a:ext>
            </a:extLst>
          </p:cNvPr>
          <p:cNvSpPr/>
          <p:nvPr/>
        </p:nvSpPr>
        <p:spPr>
          <a:xfrm>
            <a:off x="4782794" y="2440267"/>
            <a:ext cx="7782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0070C0"/>
                </a:solidFill>
                <a:latin typeface="+mn-lt"/>
                <a:ea typeface="+mn-ea"/>
              </a:rPr>
              <a:t>DC</a:t>
            </a:r>
            <a:r>
              <a:rPr lang="en-US" sz="1600" b="1" baseline="-25000" dirty="0">
                <a:solidFill>
                  <a:srgbClr val="0070C0"/>
                </a:solidFill>
                <a:latin typeface="+mn-lt"/>
                <a:ea typeface="+mn-ea"/>
              </a:rPr>
              <a:t>Eff</a:t>
            </a:r>
            <a:r>
              <a:rPr lang="en-US" sz="1600" b="1" baseline="-40000" dirty="0">
                <a:solidFill>
                  <a:srgbClr val="0070C0"/>
                </a:solidFill>
                <a:latin typeface="+mn-lt"/>
                <a:ea typeface="+mn-ea"/>
              </a:rPr>
              <a:t>0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497C2A6-EA7C-4553-8829-9579FFB370A7}"/>
              </a:ext>
            </a:extLst>
          </p:cNvPr>
          <p:cNvCxnSpPr>
            <a:cxnSpLocks/>
          </p:cNvCxnSpPr>
          <p:nvPr/>
        </p:nvCxnSpPr>
        <p:spPr bwMode="auto">
          <a:xfrm flipH="1">
            <a:off x="8112224" y="2215986"/>
            <a:ext cx="3544226" cy="0"/>
          </a:xfrm>
          <a:prstGeom prst="straightConnector1">
            <a:avLst/>
          </a:prstGeom>
          <a:ln w="6350">
            <a:solidFill>
              <a:schemeClr val="accent4">
                <a:shade val="95000"/>
                <a:satMod val="105000"/>
              </a:schemeClr>
            </a:solidFill>
            <a:prstDash val="dash"/>
            <a:headEnd type="none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5534697C-A158-4B52-9BE6-EAE31DDF0AE5}"/>
              </a:ext>
            </a:extLst>
          </p:cNvPr>
          <p:cNvSpPr/>
          <p:nvPr/>
        </p:nvSpPr>
        <p:spPr>
          <a:xfrm>
            <a:off x="7712589" y="1916832"/>
            <a:ext cx="4315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>
                <a:solidFill>
                  <a:srgbClr val="463DF5"/>
                </a:solidFill>
              </a:rPr>
              <a:t>V</a:t>
            </a:r>
            <a:r>
              <a:rPr lang="en-US" sz="1600" b="1" baseline="-25000" dirty="0">
                <a:solidFill>
                  <a:srgbClr val="463DF5"/>
                </a:solidFill>
              </a:rPr>
              <a:t>N</a:t>
            </a:r>
            <a:endParaRPr lang="en-US" sz="1600" dirty="0">
              <a:solidFill>
                <a:srgbClr val="463DF5"/>
              </a:solidFill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F493594-C994-4B65-BEB4-2AFEBF62AE1D}"/>
              </a:ext>
            </a:extLst>
          </p:cNvPr>
          <p:cNvCxnSpPr>
            <a:cxnSpLocks/>
          </p:cNvCxnSpPr>
          <p:nvPr/>
        </p:nvCxnSpPr>
        <p:spPr bwMode="auto">
          <a:xfrm flipH="1">
            <a:off x="7763936" y="2677477"/>
            <a:ext cx="3847718" cy="0"/>
          </a:xfrm>
          <a:prstGeom prst="straightConnector1">
            <a:avLst/>
          </a:prstGeom>
          <a:ln w="6350">
            <a:solidFill>
              <a:schemeClr val="accent4">
                <a:shade val="95000"/>
                <a:satMod val="105000"/>
              </a:schemeClr>
            </a:solidFill>
            <a:prstDash val="dash"/>
            <a:headEnd type="none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C5CD4579-4821-4CC6-AA05-6B13EA08A6DA}"/>
              </a:ext>
            </a:extLst>
          </p:cNvPr>
          <p:cNvSpPr/>
          <p:nvPr/>
        </p:nvSpPr>
        <p:spPr bwMode="auto">
          <a:xfrm rot="5400000">
            <a:off x="10804215" y="4140204"/>
            <a:ext cx="339199" cy="1275623"/>
          </a:xfrm>
          <a:prstGeom prst="rect">
            <a:avLst/>
          </a:prstGeom>
          <a:pattFill prst="wdDnDiag">
            <a:fgClr>
              <a:schemeClr val="tx2">
                <a:lumMod val="40000"/>
                <a:lumOff val="60000"/>
              </a:schemeClr>
            </a:fgClr>
            <a:bgClr>
              <a:schemeClr val="bg1"/>
            </a:bgClr>
          </a:pattFill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C261767-3AC5-49D7-A656-6BD3FBA59817}"/>
              </a:ext>
            </a:extLst>
          </p:cNvPr>
          <p:cNvSpPr/>
          <p:nvPr/>
        </p:nvSpPr>
        <p:spPr>
          <a:xfrm>
            <a:off x="10475487" y="4264185"/>
            <a:ext cx="10005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dirty="0">
                <a:solidFill>
                  <a:srgbClr val="463DF5"/>
                </a:solidFill>
              </a:rPr>
              <a:t>“Standby”</a:t>
            </a:r>
            <a:endParaRPr lang="en-US" sz="1400" b="1" dirty="0"/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BC303EC3-A542-4F2F-9479-575D12CA161D}"/>
              </a:ext>
            </a:extLst>
          </p:cNvPr>
          <p:cNvCxnSpPr>
            <a:cxnSpLocks/>
          </p:cNvCxnSpPr>
          <p:nvPr/>
        </p:nvCxnSpPr>
        <p:spPr bwMode="auto">
          <a:xfrm rot="5400000" flipH="1">
            <a:off x="8826616" y="3421291"/>
            <a:ext cx="3035712" cy="0"/>
          </a:xfrm>
          <a:prstGeom prst="straightConnector1">
            <a:avLst/>
          </a:prstGeom>
          <a:ln w="6350">
            <a:solidFill>
              <a:schemeClr val="accent4">
                <a:shade val="95000"/>
                <a:satMod val="105000"/>
              </a:schemeClr>
            </a:solidFill>
            <a:prstDash val="dash"/>
            <a:headEnd type="none"/>
            <a:tailEnd type="none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E8FD8BF2-9B15-46C7-9CFB-D01A54B4A36C}"/>
              </a:ext>
            </a:extLst>
          </p:cNvPr>
          <p:cNvSpPr/>
          <p:nvPr/>
        </p:nvSpPr>
        <p:spPr>
          <a:xfrm>
            <a:off x="6960096" y="1844824"/>
            <a:ext cx="5790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70C0"/>
                </a:solidFill>
                <a:latin typeface="+mn-lt"/>
                <a:ea typeface="+mn-ea"/>
              </a:rPr>
              <a:t>V</a:t>
            </a:r>
            <a:r>
              <a:rPr lang="en-US" sz="1800" b="1" baseline="-25000" dirty="0">
                <a:solidFill>
                  <a:srgbClr val="0070C0"/>
                </a:solidFill>
                <a:latin typeface="+mn-lt"/>
                <a:ea typeface="+mn-ea"/>
              </a:rPr>
              <a:t>dd</a:t>
            </a:r>
            <a:r>
              <a:rPr lang="en-US" sz="1800" b="1" dirty="0">
                <a:solidFill>
                  <a:srgbClr val="0070C0"/>
                </a:solidFill>
                <a:latin typeface="+mn-lt"/>
                <a:ea typeface="+mn-ea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5A5D7076-961B-41DD-96B1-21E6FAD115AC}"/>
                  </a:ext>
                </a:extLst>
              </p:cNvPr>
              <p:cNvSpPr txBox="1"/>
              <p:nvPr/>
            </p:nvSpPr>
            <p:spPr>
              <a:xfrm>
                <a:off x="212332" y="2286674"/>
                <a:ext cx="4265150" cy="44313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 defTabSz="914400" eaLnBrk="1" hangingPunct="1">
                  <a:buClrTx/>
                  <a:buSzTx/>
                  <a:buFontTx/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  <m:sub>
                        <m:r>
                          <a:rPr lang="en-US" sz="20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𝑺</m:t>
                        </m:r>
                      </m:sub>
                    </m:sSub>
                    <m:r>
                      <a:rPr lang="en-US" sz="2000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b="1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宋体" charset="-122"/>
                          </a:rPr>
                        </m:ctrlPr>
                      </m:sSubPr>
                      <m:e>
                        <m:r>
                          <a:rPr lang="en-US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𝑯𝒓𝒗</m:t>
                        </m:r>
                      </m:sub>
                    </m:sSub>
                    <m:r>
                      <a:rPr lang="en-US" sz="20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sz="2000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𝑻</m:t>
                    </m:r>
                    <m:r>
                      <a:rPr lang="en-US" sz="2000" b="1" i="1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𝑺𝒕𝒐𝒓𝒆</m:t>
                    </m:r>
                    <m:r>
                      <a:rPr lang="en-US" sz="2000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0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2000" b="1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US" sz="20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sz="2000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𝑪</m:t>
                    </m:r>
                    <m:r>
                      <a:rPr lang="en-US" sz="20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sz="2000" b="1" dirty="0">
                    <a:solidFill>
                      <a:srgbClr val="000000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𝑽</m:t>
                        </m:r>
                      </m:e>
                      <m:sub>
                        <m:r>
                          <a:rPr lang="en-US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𝑯</m:t>
                        </m:r>
                      </m:sub>
                      <m:sup>
                        <m:r>
                          <a:rPr lang="en-US" sz="2000" b="1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bSup>
                  </m:oMath>
                </a14:m>
                <a:endParaRPr lang="en-US" sz="2000" b="1" i="1" dirty="0">
                  <a:solidFill>
                    <a:srgbClr val="000000"/>
                  </a:solidFill>
                  <a:latin typeface="Calibri" pitchFamily="34" charset="0"/>
                  <a:ea typeface="宋体" charset="-122"/>
                </a:endParaRPr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5A5D7076-961B-41DD-96B1-21E6FAD115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32" y="2286674"/>
                <a:ext cx="4265150" cy="44313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36947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151025" cy="1065213"/>
          </a:xfrm>
          <a:ln/>
        </p:spPr>
        <p:txBody>
          <a:bodyPr/>
          <a:lstStyle/>
          <a:p>
            <a:pPr algn="l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Summary of Results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Sept.</a:t>
            </a:r>
            <a:r>
              <a:rPr lang="aa-ET" dirty="0"/>
              <a:t> 2024</a:t>
            </a:r>
            <a:endParaRPr lang="en-GB" dirty="0"/>
          </a:p>
        </p:txBody>
      </p:sp>
      <p:sp>
        <p:nvSpPr>
          <p:cNvPr id="188" name="Slide Number Placeholder 5">
            <a:extLst>
              <a:ext uri="{FF2B5EF4-FFF2-40B4-BE49-F238E27FC236}">
                <a16:creationId xmlns:a16="http://schemas.microsoft.com/office/drawing/2014/main" id="{35D11307-4ABE-4F2F-BC05-57F2710AEDB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208605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9</a:t>
            </a:fld>
            <a:endParaRPr lang="en-GB"/>
          </a:p>
        </p:txBody>
      </p:sp>
      <p:sp>
        <p:nvSpPr>
          <p:cNvPr id="196" name="Footer Placeholder 4">
            <a:extLst>
              <a:ext uri="{FF2B5EF4-FFF2-40B4-BE49-F238E27FC236}">
                <a16:creationId xmlns:a16="http://schemas.microsoft.com/office/drawing/2014/main" id="{B22D0CAB-2981-4E78-B000-3E4DD4850A3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78565" y="6475414"/>
            <a:ext cx="4246027" cy="180975"/>
          </a:xfrm>
        </p:spPr>
        <p:txBody>
          <a:bodyPr/>
          <a:lstStyle/>
          <a:p>
            <a:r>
              <a:rPr lang="en-GB" dirty="0"/>
              <a:t>Dror Regev, Huawei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0060A891-62FD-4784-80D0-0AA10D410073}"/>
                  </a:ext>
                </a:extLst>
              </p:cNvPr>
              <p:cNvSpPr/>
              <p:nvPr/>
            </p:nvSpPr>
            <p:spPr>
              <a:xfrm>
                <a:off x="551385" y="1852905"/>
                <a:ext cx="11377264" cy="36933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 defTabSz="914400" eaLnBrk="1" hangingPunct="1">
                  <a:buClrTx/>
                  <a:buSzTx/>
                  <a:buFont typeface="Arial" panose="020B0604020202020204" pitchFamily="34" charset="0"/>
                  <a:buChar char="•"/>
                </a:pPr>
                <a:r>
                  <a:rPr lang="en-US" sz="1800" b="1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Maximum RX &amp; TX Duration 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is dependent on the respective discharge interval and </a:t>
                </a:r>
                <a:r>
                  <a:rPr lang="en-US" sz="1800" b="1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is a function of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:</a:t>
                </a:r>
              </a:p>
              <a:p>
                <a:pPr lvl="1" defTabSz="914400" eaLnBrk="1" hangingPunct="1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Storage capacitor -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endParaRPr lang="en-US" sz="1800" dirty="0">
                  <a:solidFill>
                    <a:srgbClr val="000000"/>
                  </a:solidFill>
                  <a:latin typeface="Calibri" pitchFamily="34" charset="0"/>
                  <a:ea typeface="Calibri" panose="020F0502020204030204" pitchFamily="34" charset="0"/>
                </a:endParaRPr>
              </a:p>
              <a:p>
                <a:pPr lvl="1" defTabSz="914400" eaLnBrk="1" hangingPunct="1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Maximum and minimum voltage levels -</a:t>
                </a:r>
                <a:r>
                  <a:rPr lang="en-US" sz="1800" b="1" i="1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宋体" charset="-122"/>
                  </a:rPr>
                  <a:t>V</a:t>
                </a:r>
                <a:r>
                  <a:rPr lang="en-US" sz="1800" b="1" i="1" baseline="-25000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宋体" charset="-122"/>
                  </a:rPr>
                  <a:t>H</a:t>
                </a:r>
                <a:r>
                  <a:rPr lang="en-US" sz="1800" b="1" i="1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宋体" charset="-122"/>
                  </a:rPr>
                  <a:t> , V</a:t>
                </a:r>
                <a:r>
                  <a:rPr lang="en-US" sz="1800" b="1" i="1" baseline="-25000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宋体" charset="-122"/>
                  </a:rPr>
                  <a:t>L</a:t>
                </a:r>
                <a:r>
                  <a:rPr lang="en-US" sz="1800" b="1" i="1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宋体" charset="-122"/>
                  </a:rPr>
                  <a:t>  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(which depend on the CMOS process and circuit design)</a:t>
                </a:r>
              </a:p>
              <a:p>
                <a:pPr lvl="1" defTabSz="914400" eaLnBrk="1" hangingPunct="1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Power dissipated during TX &amp; RX - </a:t>
                </a:r>
                <a:r>
                  <a:rPr lang="en-US" sz="1800" b="1" i="1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宋体" charset="-122"/>
                  </a:rPr>
                  <a:t>P</a:t>
                </a:r>
                <a:r>
                  <a:rPr lang="en-US" sz="1800" b="1" i="1" baseline="-25000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宋体" charset="-122"/>
                  </a:rPr>
                  <a:t>D </a:t>
                </a:r>
                <a:r>
                  <a:rPr lang="en-US" sz="1800" b="1" i="1" baseline="-25000" dirty="0">
                    <a:solidFill>
                      <a:srgbClr val="000000"/>
                    </a:solidFill>
                    <a:latin typeface="Cambria Math" panose="02040503050406030204" pitchFamily="18" charset="0"/>
                    <a:ea typeface="宋体" charset="-122"/>
                  </a:rPr>
                  <a:t> 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(depends also on process and circuit design)</a:t>
                </a:r>
              </a:p>
              <a:p>
                <a:pPr lvl="1" defTabSz="914400" eaLnBrk="1" hangingPunct="1">
                  <a:buClrTx/>
                  <a:buSzTx/>
                  <a:buFont typeface="Wingdings" panose="05000000000000000000" pitchFamily="2" charset="2"/>
                  <a:buChar char="Ø"/>
                </a:pPr>
                <a:endParaRPr lang="en-US" sz="1800" dirty="0">
                  <a:solidFill>
                    <a:srgbClr val="000000"/>
                  </a:solidFill>
                  <a:latin typeface="Calibri" pitchFamily="34" charset="0"/>
                  <a:ea typeface="Calibri" panose="020F0502020204030204" pitchFamily="34" charset="0"/>
                </a:endParaRPr>
              </a:p>
              <a:p>
                <a:pPr marL="285750" indent="-285750" defTabSz="914400" eaLnBrk="1" hangingPunct="1">
                  <a:buClrTx/>
                  <a:buSzTx/>
                  <a:buFont typeface="Arial" panose="020B0604020202020204" pitchFamily="34" charset="0"/>
                  <a:buChar char="•"/>
                </a:pPr>
                <a:r>
                  <a:rPr lang="en-US" sz="1800" b="1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Re-charging the storage capacitor during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𝑻</m:t>
                    </m:r>
                    <m:r>
                      <a:rPr lang="en-US" sz="1800" b="1" i="1" baseline="-250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𝑹𝒄𝒉</m:t>
                    </m:r>
                    <m:r>
                      <a:rPr lang="en-US" sz="1800" b="1" i="1" baseline="-2500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b="1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interval is a function of</a:t>
                </a: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:</a:t>
                </a:r>
              </a:p>
              <a:p>
                <a:pPr lvl="1" defTabSz="914400" eaLnBrk="1" hangingPunct="1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Storage capacitor -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𝑪</m:t>
                    </m:r>
                  </m:oMath>
                </a14:m>
                <a:endParaRPr lang="en-US" sz="1800" dirty="0">
                  <a:solidFill>
                    <a:srgbClr val="000000"/>
                  </a:solidFill>
                  <a:latin typeface="Calibri" pitchFamily="34" charset="0"/>
                  <a:ea typeface="Calibri" panose="020F0502020204030204" pitchFamily="34" charset="0"/>
                </a:endParaRPr>
              </a:p>
              <a:p>
                <a:pPr lvl="1" defTabSz="914400" eaLnBrk="1" hangingPunct="1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Maximum and minimum voltage levels -</a:t>
                </a:r>
                <a:r>
                  <a:rPr lang="en-US" sz="1800" b="1" i="1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宋体" charset="-122"/>
                  </a:rPr>
                  <a:t>V</a:t>
                </a:r>
                <a:r>
                  <a:rPr lang="en-US" sz="1800" b="1" i="1" baseline="-25000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宋体" charset="-122"/>
                  </a:rPr>
                  <a:t>H</a:t>
                </a:r>
                <a:r>
                  <a:rPr lang="en-US" sz="1800" b="1" i="1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宋体" charset="-122"/>
                  </a:rPr>
                  <a:t> , V</a:t>
                </a:r>
                <a:r>
                  <a:rPr lang="en-US" sz="1800" b="1" i="1" baseline="-25000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宋体" charset="-122"/>
                  </a:rPr>
                  <a:t>L</a:t>
                </a:r>
                <a:endParaRPr lang="en-US" sz="1800" dirty="0">
                  <a:solidFill>
                    <a:srgbClr val="0070C0"/>
                  </a:solidFill>
                  <a:latin typeface="Calibri" pitchFamily="34" charset="0"/>
                  <a:ea typeface="Calibri" panose="020F0502020204030204" pitchFamily="34" charset="0"/>
                </a:endParaRPr>
              </a:p>
              <a:p>
                <a:pPr lvl="1" defTabSz="914400" eaLnBrk="1" hangingPunct="1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Power consumed during “Re-charge” interval -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1800" b="1" i="1" baseline="-2500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𝑹𝒄𝒉</m:t>
                    </m:r>
                  </m:oMath>
                </a14:m>
                <a:endParaRPr lang="en-US" sz="1800" i="1" baseline="-25000" dirty="0">
                  <a:solidFill>
                    <a:srgbClr val="000000"/>
                  </a:solidFill>
                  <a:latin typeface="Cambria Math" panose="02040503050406030204" pitchFamily="18" charset="0"/>
                  <a:ea typeface="宋体" charset="-122"/>
                </a:endParaRPr>
              </a:p>
              <a:p>
                <a:pPr lvl="1" defTabSz="914400" eaLnBrk="1" hangingPunct="1">
                  <a:buClrTx/>
                  <a:buSzTx/>
                  <a:buFont typeface="Wingdings" panose="05000000000000000000" pitchFamily="2" charset="2"/>
                  <a:buChar char="Ø"/>
                </a:pPr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Power harvested -</a:t>
                </a:r>
                <a14:m>
                  <m:oMath xmlns:m="http://schemas.openxmlformats.org/officeDocument/2006/math">
                    <m:r>
                      <a:rPr lang="en-US" sz="180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1800" b="1" i="1" baseline="-2500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𝑯𝒓𝒗</m:t>
                    </m:r>
                  </m:oMath>
                </a14:m>
                <a:r>
                  <a:rPr lang="en-US" sz="1800" i="1" baseline="-25000" dirty="0">
                    <a:solidFill>
                      <a:srgbClr val="0070C0"/>
                    </a:solidFill>
                    <a:latin typeface="Cambria Math" panose="02040503050406030204" pitchFamily="18" charset="0"/>
                    <a:ea typeface="宋体" charset="-122"/>
                  </a:rPr>
                  <a:t> </a:t>
                </a:r>
                <a:r>
                  <a:rPr lang="en-US" sz="1800" dirty="0">
                    <a:solidFill>
                      <a:srgbClr val="0070C0"/>
                    </a:solidFill>
                    <a:latin typeface="Calibri" pitchFamily="34" charset="0"/>
                    <a:ea typeface="Calibri" panose="020F0502020204030204" pitchFamily="34" charset="0"/>
                  </a:rPr>
                  <a:t> =</a:t>
                </a:r>
                <a:r>
                  <a:rPr lang="en-US" sz="1800" b="1" dirty="0">
                    <a:solidFill>
                      <a:srgbClr val="0070C0"/>
                    </a:solidFill>
                    <a:latin typeface="Calibri" pitchFamily="34" charset="0"/>
                    <a:ea typeface="宋体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sz="1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1800" b="1" i="1" baseline="-2500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𝑨𝒏𝒕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∙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𝑫𝑪</m:t>
                    </m:r>
                    <m:r>
                      <a:rPr lang="en-US" sz="1800" b="1" i="1" baseline="-2500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𝑬𝒇𝒇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 (Conversion efficiency of the RF at the antenna to DC on the capacitor)</a:t>
                </a:r>
              </a:p>
              <a:p>
                <a:pPr lvl="1" defTabSz="914400" eaLnBrk="1" hangingPunct="1">
                  <a:buClrTx/>
                  <a:buSzTx/>
                  <a:buFont typeface="Wingdings" panose="05000000000000000000" pitchFamily="2" charset="2"/>
                  <a:buChar char="Ø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800" b="0" i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Efficcieny</m:t>
                    </m:r>
                    <m:r>
                      <a:rPr lang="en-US" sz="1800" b="1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 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𝑫𝑪</m:t>
                    </m:r>
                    <m:r>
                      <a:rPr lang="en-US" sz="1800" b="1" i="1" baseline="-2500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𝑬𝒇𝒇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 is function of the power at the antenna and</a:t>
                </a:r>
                <a14:m>
                  <m:oMath xmlns:m="http://schemas.openxmlformats.org/officeDocument/2006/math">
                    <m:r>
                      <a:rPr lang="en-US" sz="1800" b="0" i="0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1800" b="1" i="1" baseline="-2500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𝑰𝒅𝒍</m:t>
                    </m:r>
                    <m:r>
                      <a:rPr lang="en-US" sz="18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1800" b="1" i="1" baseline="-2500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𝒔𝒕𝒃𝒚</m:t>
                    </m:r>
                  </m:oMath>
                </a14:m>
                <a:r>
                  <a:rPr lang="en-US" sz="1800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 power consumption levels</a:t>
                </a:r>
              </a:p>
              <a:p>
                <a:pPr marL="457200" lvl="1" indent="0" defTabSz="914400" eaLnBrk="1" hangingPunct="1">
                  <a:buClrTx/>
                  <a:buSzTx/>
                  <a:buFontTx/>
                  <a:buNone/>
                </a:pPr>
                <a:endParaRPr lang="en-US" sz="1800" dirty="0">
                  <a:solidFill>
                    <a:srgbClr val="000000"/>
                  </a:solidFill>
                  <a:latin typeface="Calibri" pitchFamily="34" charset="0"/>
                  <a:ea typeface="Calibri" panose="020F0502020204030204" pitchFamily="34" charset="0"/>
                </a:endParaRPr>
              </a:p>
              <a:p>
                <a:pPr defTabSz="914400" eaLnBrk="1" hangingPunct="1">
                  <a:buClrTx/>
                  <a:buSzTx/>
                </a:pPr>
                <a:r>
                  <a:rPr lang="en-US" sz="1800" b="1" dirty="0">
                    <a:solidFill>
                      <a:srgbClr val="000000"/>
                    </a:solidFill>
                    <a:latin typeface="Calibri" pitchFamily="34" charset="0"/>
                    <a:ea typeface="Calibri" panose="020F0502020204030204" pitchFamily="34" charset="0"/>
                  </a:rPr>
                  <a:t> </a:t>
                </a:r>
                <a:endParaRPr lang="en-US" sz="1800" i="1" baseline="-25000" dirty="0">
                  <a:solidFill>
                    <a:srgbClr val="000000"/>
                  </a:solidFill>
                  <a:latin typeface="Cambria Math" panose="02040503050406030204" pitchFamily="18" charset="0"/>
                  <a:ea typeface="宋体" charset="-122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0060A891-62FD-4784-80D0-0AA10D4100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385" y="1852905"/>
                <a:ext cx="11377264" cy="3693319"/>
              </a:xfrm>
              <a:prstGeom prst="rect">
                <a:avLst/>
              </a:prstGeom>
              <a:blipFill>
                <a:blip r:embed="rId3"/>
                <a:stretch>
                  <a:fillRect l="-321" t="-9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72513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(3)</Template>
  <TotalTime>24480</TotalTime>
  <Words>1545</Words>
  <Application>Microsoft Office PowerPoint</Application>
  <PresentationFormat>Widescreen</PresentationFormat>
  <Paragraphs>285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MS Gothic</vt:lpstr>
      <vt:lpstr>宋体</vt:lpstr>
      <vt:lpstr>华文细黑</vt:lpstr>
      <vt:lpstr>Arial</vt:lpstr>
      <vt:lpstr>Arial Unicode MS</vt:lpstr>
      <vt:lpstr>Calibri</vt:lpstr>
      <vt:lpstr>Cambria Math</vt:lpstr>
      <vt:lpstr>FrutigerNext LT Medium</vt:lpstr>
      <vt:lpstr>Times New Roman</vt:lpstr>
      <vt:lpstr>Wingdings</vt:lpstr>
      <vt:lpstr>Office Theme</vt:lpstr>
      <vt:lpstr>Document</vt:lpstr>
      <vt:lpstr>Charging and Discharging Intervals in Passive AMP STAs </vt:lpstr>
      <vt:lpstr>Abstract</vt:lpstr>
      <vt:lpstr>Background: Passive Tag Analog Front-End</vt:lpstr>
      <vt:lpstr>Energizer to STA WPT Losses</vt:lpstr>
      <vt:lpstr>STA Power Charging / Discharging Timing Profile</vt:lpstr>
      <vt:lpstr>Storage Capacitor Discharging Interval During RX&amp;TX</vt:lpstr>
      <vt:lpstr>Storage Capacitor Re-Charge Interval Parameters</vt:lpstr>
      <vt:lpstr>Capacitor Initial Charging Interval Parameters</vt:lpstr>
      <vt:lpstr>Summary of Results</vt:lpstr>
      <vt:lpstr>Straw Poll #1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Solomon Trainin</dc:creator>
  <cp:keywords/>
  <cp:lastModifiedBy>Dror Regev (A)</cp:lastModifiedBy>
  <cp:revision>330</cp:revision>
  <cp:lastPrinted>1601-01-01T00:00:00Z</cp:lastPrinted>
  <dcterms:created xsi:type="dcterms:W3CDTF">2024-04-23T10:05:01Z</dcterms:created>
  <dcterms:modified xsi:type="dcterms:W3CDTF">2024-09-05T08:05:53Z</dcterms:modified>
  <cp:category>Name, Affiliation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(2)6Hsy3w7rQ0T/nlkfxIqdX9/ndL/bBUoQP214+sgcX3la0uNEopbTpUicZw1DopvvDI2T3Yon
tIcCS5m9pUosiRKiSSpW7J2Oc3aFoacf3ukwL7EVmThHVODYDGawSJcytI2aIOwaZUiDrcgq
EaVeYJEMShsv67NXNAfeOLeB8chgSMETKXC4NipHEWKufQcI9h4EgdoNjen3wUS2gBPdeas6
MBSHZrjWMmT3PA/G8X</vt:lpwstr>
  </property>
  <property fmtid="{D5CDD505-2E9C-101B-9397-08002B2CF9AE}" pid="3" name="_2015_ms_pID_7253431">
    <vt:lpwstr>2I5/F/05Vv2yOGgfKZStjB9fUXEyv3HQd2qhoD6M8H4tyPkcLOlHRR
/TB1P6w5j1d0ATCqY/+nXwRRSh8w4uceuXMe94lEz2s+vyjgkD2KhyHwVTVxbQtoUrq1KX6t
/ZUIxoAWkCD+FGgFaPImzeaMDqXdrsLtjHwOiO1fV2bDrYb2W+ZMeY4s03oI+krMOXLQghpU
PQgfvfNPjW6jcab0</vt:lpwstr>
  </property>
</Properties>
</file>