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4"/>
  </p:notesMasterIdLst>
  <p:handoutMasterIdLst>
    <p:handoutMasterId r:id="rId105"/>
  </p:handoutMasterIdLst>
  <p:sldIdLst>
    <p:sldId id="256" r:id="rId2"/>
    <p:sldId id="257" r:id="rId3"/>
    <p:sldId id="283" r:id="rId4"/>
    <p:sldId id="262" r:id="rId5"/>
    <p:sldId id="265" r:id="rId6"/>
    <p:sldId id="273" r:id="rId7"/>
    <p:sldId id="2373" r:id="rId8"/>
    <p:sldId id="276" r:id="rId9"/>
    <p:sldId id="2390" r:id="rId10"/>
    <p:sldId id="2380" r:id="rId11"/>
    <p:sldId id="290" r:id="rId12"/>
    <p:sldId id="524" r:id="rId13"/>
    <p:sldId id="269" r:id="rId14"/>
    <p:sldId id="293" r:id="rId15"/>
    <p:sldId id="309" r:id="rId16"/>
    <p:sldId id="306" r:id="rId17"/>
    <p:sldId id="310" r:id="rId18"/>
    <p:sldId id="296" r:id="rId19"/>
    <p:sldId id="2392" r:id="rId20"/>
    <p:sldId id="2394" r:id="rId21"/>
    <p:sldId id="275" r:id="rId22"/>
    <p:sldId id="267" r:id="rId23"/>
    <p:sldId id="284" r:id="rId24"/>
    <p:sldId id="280" r:id="rId25"/>
    <p:sldId id="285" r:id="rId26"/>
    <p:sldId id="286" r:id="rId27"/>
    <p:sldId id="2395" r:id="rId28"/>
    <p:sldId id="279" r:id="rId29"/>
    <p:sldId id="264" r:id="rId30"/>
    <p:sldId id="2398" r:id="rId31"/>
    <p:sldId id="270" r:id="rId32"/>
    <p:sldId id="2399" r:id="rId33"/>
    <p:sldId id="2400" r:id="rId34"/>
    <p:sldId id="2401" r:id="rId35"/>
    <p:sldId id="1367" r:id="rId36"/>
    <p:sldId id="1424" r:id="rId37"/>
    <p:sldId id="258" r:id="rId38"/>
    <p:sldId id="2403" r:id="rId39"/>
    <p:sldId id="2374" r:id="rId40"/>
    <p:sldId id="259" r:id="rId41"/>
    <p:sldId id="2404" r:id="rId42"/>
    <p:sldId id="2550" r:id="rId43"/>
    <p:sldId id="2697" r:id="rId44"/>
    <p:sldId id="2715" r:id="rId45"/>
    <p:sldId id="2712" r:id="rId46"/>
    <p:sldId id="261" r:id="rId47"/>
    <p:sldId id="2716" r:id="rId48"/>
    <p:sldId id="2717" r:id="rId49"/>
    <p:sldId id="2718" r:id="rId50"/>
    <p:sldId id="1578" r:id="rId51"/>
    <p:sldId id="1573" r:id="rId52"/>
    <p:sldId id="1579" r:id="rId53"/>
    <p:sldId id="1580" r:id="rId54"/>
    <p:sldId id="2719" r:id="rId55"/>
    <p:sldId id="263" r:id="rId56"/>
    <p:sldId id="2721" r:id="rId57"/>
    <p:sldId id="331" r:id="rId58"/>
    <p:sldId id="2723" r:id="rId59"/>
    <p:sldId id="386" r:id="rId60"/>
    <p:sldId id="2725" r:id="rId61"/>
    <p:sldId id="912" r:id="rId62"/>
    <p:sldId id="913" r:id="rId63"/>
    <p:sldId id="914" r:id="rId64"/>
    <p:sldId id="2726" r:id="rId65"/>
    <p:sldId id="910" r:id="rId66"/>
    <p:sldId id="2727" r:id="rId67"/>
    <p:sldId id="2728" r:id="rId68"/>
    <p:sldId id="2729" r:id="rId69"/>
    <p:sldId id="2730" r:id="rId70"/>
    <p:sldId id="2731" r:id="rId71"/>
    <p:sldId id="396" r:id="rId72"/>
    <p:sldId id="397" r:id="rId73"/>
    <p:sldId id="2732" r:id="rId74"/>
    <p:sldId id="2733" r:id="rId75"/>
    <p:sldId id="2734" r:id="rId76"/>
    <p:sldId id="2735" r:id="rId77"/>
    <p:sldId id="287" r:id="rId78"/>
    <p:sldId id="2737" r:id="rId79"/>
    <p:sldId id="2738" r:id="rId80"/>
    <p:sldId id="2739" r:id="rId81"/>
    <p:sldId id="266" r:id="rId82"/>
    <p:sldId id="2740" r:id="rId83"/>
    <p:sldId id="268" r:id="rId84"/>
    <p:sldId id="2741" r:id="rId85"/>
    <p:sldId id="2746" r:id="rId86"/>
    <p:sldId id="278" r:id="rId87"/>
    <p:sldId id="326" r:id="rId88"/>
    <p:sldId id="339" r:id="rId89"/>
    <p:sldId id="373" r:id="rId90"/>
    <p:sldId id="371" r:id="rId91"/>
    <p:sldId id="372" r:id="rId92"/>
    <p:sldId id="353" r:id="rId93"/>
    <p:sldId id="364" r:id="rId94"/>
    <p:sldId id="376" r:id="rId95"/>
    <p:sldId id="374" r:id="rId96"/>
    <p:sldId id="378" r:id="rId97"/>
    <p:sldId id="343" r:id="rId98"/>
    <p:sldId id="379" r:id="rId99"/>
    <p:sldId id="348" r:id="rId100"/>
    <p:sldId id="357" r:id="rId101"/>
    <p:sldId id="375" r:id="rId102"/>
    <p:sldId id="366" r:id="rId10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660"/>
  </p:normalViewPr>
  <p:slideViewPr>
    <p:cSldViewPr>
      <p:cViewPr varScale="1">
        <p:scale>
          <a:sx n="86" d="100"/>
          <a:sy n="86" d="100"/>
        </p:scale>
        <p:origin x="77" y="48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1948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802.11-24/1519r0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September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802.11-24/1519r0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September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802.11-24/1519r0</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14</a:t>
            </a:fld>
            <a:endParaRPr lang="en-US"/>
          </a:p>
        </p:txBody>
      </p:sp>
    </p:spTree>
    <p:extLst>
      <p:ext uri="{BB962C8B-B14F-4D97-AF65-F5344CB8AC3E}">
        <p14:creationId xmlns:p14="http://schemas.microsoft.com/office/powerpoint/2010/main" val="134753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802.11-24/1519r0</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15</a:t>
            </a:fld>
            <a:endParaRPr lang="en-US"/>
          </a:p>
        </p:txBody>
      </p:sp>
    </p:spTree>
    <p:extLst>
      <p:ext uri="{BB962C8B-B14F-4D97-AF65-F5344CB8AC3E}">
        <p14:creationId xmlns:p14="http://schemas.microsoft.com/office/powerpoint/2010/main" val="300637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802.11-24/1519r0</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16</a:t>
            </a:fld>
            <a:endParaRPr lang="en-US"/>
          </a:p>
        </p:txBody>
      </p:sp>
    </p:spTree>
    <p:extLst>
      <p:ext uri="{BB962C8B-B14F-4D97-AF65-F5344CB8AC3E}">
        <p14:creationId xmlns:p14="http://schemas.microsoft.com/office/powerpoint/2010/main" val="90876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802.11-24/1519r0</a:t>
            </a:r>
          </a:p>
        </p:txBody>
      </p:sp>
      <p:sp>
        <p:nvSpPr>
          <p:cNvPr id="21509" name="Date Placeholder 4"/>
          <p:cNvSpPr>
            <a:spLocks noGrp="1"/>
          </p:cNvSpPr>
          <p:nvPr>
            <p:ph type="dt" sz="quarter" idx="1"/>
          </p:nvPr>
        </p:nvSpPr>
        <p:spPr>
          <a:noFill/>
        </p:spPr>
        <p:txBody>
          <a:bodyPr/>
          <a:lstStyle/>
          <a:p>
            <a:r>
              <a:rPr lang="en-US"/>
              <a:t>September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17</a:t>
            </a:fld>
            <a:endParaRPr lang="en-US"/>
          </a:p>
        </p:txBody>
      </p:sp>
    </p:spTree>
    <p:extLst>
      <p:ext uri="{BB962C8B-B14F-4D97-AF65-F5344CB8AC3E}">
        <p14:creationId xmlns:p14="http://schemas.microsoft.com/office/powerpoint/2010/main" val="354627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802.11-24/1519r0</a:t>
            </a:r>
          </a:p>
        </p:txBody>
      </p:sp>
      <p:sp>
        <p:nvSpPr>
          <p:cNvPr id="23557" name="Date Placeholder 4"/>
          <p:cNvSpPr>
            <a:spLocks noGrp="1"/>
          </p:cNvSpPr>
          <p:nvPr>
            <p:ph type="dt" sz="quarter" idx="1"/>
          </p:nvPr>
        </p:nvSpPr>
        <p:spPr>
          <a:noFill/>
        </p:spPr>
        <p:txBody>
          <a:bodyPr/>
          <a:lstStyle/>
          <a:p>
            <a:r>
              <a:rPr lang="en-US"/>
              <a:t>September 2024</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18</a:t>
            </a:fld>
            <a:endParaRPr lang="en-US"/>
          </a:p>
        </p:txBody>
      </p:sp>
    </p:spTree>
    <p:extLst>
      <p:ext uri="{BB962C8B-B14F-4D97-AF65-F5344CB8AC3E}">
        <p14:creationId xmlns:p14="http://schemas.microsoft.com/office/powerpoint/2010/main" val="161448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802.11-24/1519r0</a:t>
            </a:r>
            <a:endParaRPr lang="en-US"/>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762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802.11-24/1519r0</a:t>
            </a:r>
            <a:endParaRPr lang="en-US"/>
          </a:p>
        </p:txBody>
      </p:sp>
      <p:sp>
        <p:nvSpPr>
          <p:cNvPr id="5" name="Date Placeholder 4"/>
          <p:cNvSpPr>
            <a:spLocks noGrp="1"/>
          </p:cNvSpPr>
          <p:nvPr>
            <p:ph type="dt"/>
          </p:nvPr>
        </p:nvSpPr>
        <p:spPr/>
        <p:txBody>
          <a:bodyPr/>
          <a:lstStyle/>
          <a:p>
            <a:r>
              <a:rPr lang="en-US"/>
              <a:t>September 2024</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745577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802.11-24/1519r0</a:t>
            </a:r>
            <a:endParaRPr lang="en-US"/>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9964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4904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802.11-24/1519r0</a:t>
            </a:r>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350287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2788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49244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05640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2302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844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444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802.11-24/1519r0</a:t>
            </a:r>
          </a:p>
        </p:txBody>
      </p:sp>
      <p:sp>
        <p:nvSpPr>
          <p:cNvPr id="5" name="Date Placeholder 4"/>
          <p:cNvSpPr>
            <a:spLocks noGrp="1"/>
          </p:cNvSpPr>
          <p:nvPr>
            <p:ph type="dt"/>
          </p:nvPr>
        </p:nvSpPr>
        <p:spPr/>
        <p:txBody>
          <a:bodyPr/>
          <a:lstStyle/>
          <a:p>
            <a:r>
              <a:rPr lang="en-US"/>
              <a:t>September 2024</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47</a:t>
            </a:fld>
            <a:endParaRPr lang="en-US"/>
          </a:p>
        </p:txBody>
      </p:sp>
    </p:spTree>
    <p:extLst>
      <p:ext uri="{BB962C8B-B14F-4D97-AF65-F5344CB8AC3E}">
        <p14:creationId xmlns:p14="http://schemas.microsoft.com/office/powerpoint/2010/main" val="353866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41486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31611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25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2398197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802.11-24/1519r0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September 2024</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57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88405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802.11-24/1519r0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September 2024</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58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798501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802.11-24/1519r0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September 2024</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59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624966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076388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64</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37795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802.11-24/1519r0</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65</a:t>
            </a:fld>
            <a:endParaRPr lang="en-US" dirty="0"/>
          </a:p>
        </p:txBody>
      </p:sp>
    </p:spTree>
    <p:extLst>
      <p:ext uri="{BB962C8B-B14F-4D97-AF65-F5344CB8AC3E}">
        <p14:creationId xmlns:p14="http://schemas.microsoft.com/office/powerpoint/2010/main" val="3582981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802.11-24/1519r0</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66</a:t>
            </a:fld>
            <a:endParaRPr lang="en-US" dirty="0"/>
          </a:p>
        </p:txBody>
      </p:sp>
    </p:spTree>
    <p:extLst>
      <p:ext uri="{BB962C8B-B14F-4D97-AF65-F5344CB8AC3E}">
        <p14:creationId xmlns:p14="http://schemas.microsoft.com/office/powerpoint/2010/main" val="2519759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802.11-24/1519r0</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67</a:t>
            </a:fld>
            <a:endParaRPr lang="en-US" dirty="0"/>
          </a:p>
        </p:txBody>
      </p:sp>
    </p:spTree>
    <p:extLst>
      <p:ext uri="{BB962C8B-B14F-4D97-AF65-F5344CB8AC3E}">
        <p14:creationId xmlns:p14="http://schemas.microsoft.com/office/powerpoint/2010/main" val="683844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802.11-24/1519r0</a:t>
            </a:r>
            <a:endParaRPr lang="en-US" dirty="0"/>
          </a:p>
        </p:txBody>
      </p:sp>
      <p:sp>
        <p:nvSpPr>
          <p:cNvPr id="5" name="Date Placeholder 4"/>
          <p:cNvSpPr>
            <a:spLocks noGrp="1"/>
          </p:cNvSpPr>
          <p:nvPr>
            <p:ph type="dt"/>
          </p:nvPr>
        </p:nvSpPr>
        <p:spPr/>
        <p:txBody>
          <a:bodyPr/>
          <a:lstStyle/>
          <a:p>
            <a:r>
              <a:rPr lang="en-US"/>
              <a:t>September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68</a:t>
            </a:fld>
            <a:endParaRPr lang="en-US" dirty="0"/>
          </a:p>
        </p:txBody>
      </p:sp>
    </p:spTree>
    <p:extLst>
      <p:ext uri="{BB962C8B-B14F-4D97-AF65-F5344CB8AC3E}">
        <p14:creationId xmlns:p14="http://schemas.microsoft.com/office/powerpoint/2010/main" val="678866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5979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8676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0505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66892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endParaRPr lang="en-US" dirty="0"/>
          </a:p>
        </p:txBody>
      </p:sp>
      <p:sp>
        <p:nvSpPr>
          <p:cNvPr id="5" name="Rectangle 3"/>
          <p:cNvSpPr>
            <a:spLocks noGrp="1" noChangeArrowheads="1"/>
          </p:cNvSpPr>
          <p:nvPr>
            <p:ph type="dt"/>
          </p:nvPr>
        </p:nvSpPr>
        <p:spPr>
          <a:ln/>
        </p:spPr>
        <p:txBody>
          <a:bodyPr/>
          <a:lstStyle/>
          <a:p>
            <a:r>
              <a:rPr lang="en-US"/>
              <a:t>September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74</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864046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8228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53316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56878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84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619414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85</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322344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86</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8267441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87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7851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81839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9998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93352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5558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273973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01368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908228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19638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95</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2652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956682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8035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802.11-24/1519r0</a:t>
            </a:r>
          </a:p>
        </p:txBody>
      </p:sp>
      <p:sp>
        <p:nvSpPr>
          <p:cNvPr id="5" name="Rectangle 3"/>
          <p:cNvSpPr>
            <a:spLocks noGrp="1" noChangeArrowheads="1"/>
          </p:cNvSpPr>
          <p:nvPr>
            <p:ph type="dt"/>
          </p:nvPr>
        </p:nvSpPr>
        <p:spPr>
          <a:ln/>
        </p:spPr>
        <p:txBody>
          <a:bodyPr/>
          <a:lstStyle/>
          <a:p>
            <a:r>
              <a:rPr lang="en-US"/>
              <a:t>September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27006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694036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738825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586148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455913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802.11-24/1519r0</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1890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802.11-24/1519r0</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September 2024</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11</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94364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802.11-24/1519r0</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September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12</a:t>
            </a:fld>
            <a:endParaRPr lang="en-US" dirty="0">
              <a:latin typeface="Times New Roman" charset="0"/>
            </a:endParaRPr>
          </a:p>
        </p:txBody>
      </p:sp>
    </p:spTree>
    <p:extLst>
      <p:ext uri="{BB962C8B-B14F-4D97-AF65-F5344CB8AC3E}">
        <p14:creationId xmlns:p14="http://schemas.microsoft.com/office/powerpoint/2010/main" val="322078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802.11-24/1519r0</a:t>
            </a:r>
          </a:p>
        </p:txBody>
      </p:sp>
      <p:sp>
        <p:nvSpPr>
          <p:cNvPr id="19459" name="Rectangle 3"/>
          <p:cNvSpPr>
            <a:spLocks noGrp="1" noChangeArrowheads="1"/>
          </p:cNvSpPr>
          <p:nvPr>
            <p:ph type="dt" sz="quarter" idx="1"/>
          </p:nvPr>
        </p:nvSpPr>
        <p:spPr>
          <a:noFill/>
        </p:spPr>
        <p:txBody>
          <a:bodyPr/>
          <a:lstStyle/>
          <a:p>
            <a:r>
              <a:rPr lang="en-US"/>
              <a:t>September 2024</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13</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8760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US"/>
              <a:t>September 2024</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Stephen McCann, Huawei</a:t>
            </a:r>
            <a:endParaRPr lang="en-US" dirty="0"/>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65936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2024</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2024</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2024</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802.11-24/1519r0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doc/draft-ietf-anima-brski-discovery/" TargetMode="External"/><Relationship Id="rId5" Type="http://schemas.openxmlformats.org/officeDocument/2006/relationships/hyperlink" Target="https://datatracker.ietf.org/doc/draft-ietf-anima-brski-prm/" TargetMode="External"/><Relationship Id="rId4" Type="http://schemas.openxmlformats.org/officeDocument/2006/relationships/hyperlink" Target="https://datatracker.ietf.org/doc/draft-ietf-anima-brski-cloud/"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1370-07-0arc-arc-sc-agenda-september-2024.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23/11-23-0880-03-0arc-revised-annex-g-containing-example-frame-exchange-sequences.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mentor.ieee.org/802.11/dcn/24/11-24-1617-00-0arc-overview-of-wba-l4s-implementation-guidelines.pptx" TargetMode="External"/><Relationship Id="rId4" Type="http://schemas.openxmlformats.org/officeDocument/2006/relationships/hyperlink" Target="https://mentor.ieee.org/802.11/dcn/24/11-24-1569-00-0000-liaison-from-wba-guidelines-for-l4s.doc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itu.int/md/R19-WP5B.AR-C-0556/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ec/dcn/24/ec-24-0196-01-JTC1-agenda-for-september-2024-mixed-mode.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4/11-24-1364-14-00bn-tgbn-sept-2024-meeting-agenda.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entor.ieee.org/802.11/dcn/24/11-24-0171-15-00bn-tgbn-motions-list-part-1.pptxhttps:/mentor.ieee.org/802.11/dcn/24/11-24-0171-14-00bn-tgbn-motions-list-part-1.ppt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1/dcn/24/11-24-1322-04-00bp-tgbp-motion-dock.pptx" TargetMode="External"/><Relationship Id="rId2" Type="http://schemas.openxmlformats.org/officeDocument/2006/relationships/hyperlink" Target="https://mentor.ieee.org/802.11/dcn/24/11-24-1380-07-00bp-tg-bp-meeting-agenda-for-sep-interim-2024.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24/11-24-1372-02-auto-agenda-for-automotive-tig-2024-september.pptx" TargetMode="External"/><Relationship Id="rId7" Type="http://schemas.openxmlformats.org/officeDocument/2006/relationships/hyperlink" Target="https://mentor.ieee.org/802.11/dcn/24/11-24-1621-01-auto-automotive-tig-meeting-minutes-for-september-9-2024.doc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mentor.ieee.org/802.11/dcn/24/11-24-1525-02-auto-sustained-automotive-connectivity-use-case-study.potx" TargetMode="External"/><Relationship Id="rId5" Type="http://schemas.openxmlformats.org/officeDocument/2006/relationships/hyperlink" Target="https://mentor.ieee.org/802.11/dcn/24/11-24-1393-01-auto-automotive-tig-technical-report-draft.doc" TargetMode="External"/><Relationship Id="rId4" Type="http://schemas.openxmlformats.org/officeDocument/2006/relationships/hyperlink" Target="https://mentor.ieee.org/802.11/dcn/24/11-24-1526-01-auto-automotive-wlan-use-case-study.ppt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5/dcn/24/15-24-0473-00-04ab-tg4ab-meeting-slides.pptx" TargetMode="External"/><Relationship Id="rId7" Type="http://schemas.openxmlformats.org/officeDocument/2006/relationships/hyperlink" Target="https://mentor.ieee.org/802.15/dcn/24/15-24-0465-03-04ae-september-opening-and-closing.pptx" TargetMode="External"/><Relationship Id="rId2" Type="http://schemas.openxmlformats.org/officeDocument/2006/relationships/hyperlink" Target="https://mentor.ieee.org/802.15/dcn/24/15-24-0429-02-0000-sept-2024-802-15-agenda.xlsx" TargetMode="External"/><Relationship Id="rId1" Type="http://schemas.openxmlformats.org/officeDocument/2006/relationships/slideLayout" Target="../slideLayouts/slideLayout2.xml"/><Relationship Id="rId6" Type="http://schemas.openxmlformats.org/officeDocument/2006/relationships/hyperlink" Target="https://mentor.ieee.org/802.15/dcn/24/15-24-0460-00-04ad-tg4ad-opening-and-closing-report-interim-september-2024.pptx" TargetMode="External"/><Relationship Id="rId5" Type="http://schemas.openxmlformats.org/officeDocument/2006/relationships/hyperlink" Target="https://mentor.ieee.org/802.15/dcn/24/15-24-0464-01-04ac-september-opening-and-closing.pptx" TargetMode="External"/><Relationship Id="rId4" Type="http://schemas.openxmlformats.org/officeDocument/2006/relationships/hyperlink" Target="https://mentor.ieee.org/802.15/dcn/24/15-24-0453-06-04ab-tg4ab-september-2024-agenda.xlsx"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4/18-24-0082-08-0000-draft-response-to-us-fcc-nextnav-petition-for-rulemakeing.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mentor.ieee.org/802.18/dcn/24/18-24-0078-06-0000-draft-response-to-canada-rabc-s-consultation-on-rss-248-issue-3.pdf" TargetMode="External"/><Relationship Id="rId5" Type="http://schemas.openxmlformats.org/officeDocument/2006/relationships/hyperlink" Target="https://mentor.ieee.org/802.18/dcn/24/18-24-0085-04-0000-proposed-response-to-oman-tra-s-consultation-on-uwb-regulation.pdf" TargetMode="External"/><Relationship Id="rId4" Type="http://schemas.openxmlformats.org/officeDocument/2006/relationships/hyperlink" Target="https://mentor.ieee.org/802.18/dcn/24/18-24-0072-08-0000-draft-response-to-eu-rspg-s-questionnaire-on-long-term-vision-for-the-upper-6-ghz-band.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ift.org.mx/industria/consultas-publicas/clasificacion-de-la-banda-64-71-ghz-como-espectro-libre" TargetMode="External"/><Relationship Id="rId7" Type="http://schemas.openxmlformats.org/officeDocument/2006/relationships/hyperlink" Target="https://mentor.ieee.org/802.11/documents?is_dcn=1538&amp;is_group=coex&amp;is_year=2024"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mentor.ieee.org/802.18/documents?is_dcn=91&amp;is_group=0000&amp;is_year=2024" TargetMode="External"/><Relationship Id="rId5" Type="http://schemas.openxmlformats.org/officeDocument/2006/relationships/hyperlink" Target="https://www.cra.gov.qa/en/document/position-paper-on-iot-and-m2m-in-the-state-of-qatar" TargetMode="External"/><Relationship Id="rId4" Type="http://schemas.openxmlformats.org/officeDocument/2006/relationships/hyperlink" Target="https://mentor.ieee.org/802.18/documents?is_dcn=92&amp;is_group=0000&amp;is_year=2024"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alendar.google.com/calendar/u/0/embed?src=c2gedttabtbj4bps23j4847004@group.calendar.google.com&amp;ctz=America/New_York"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dcn/24/1-24-0042-05-Mntg-p802-revc-d2-0-ballot-comments.ods" TargetMode="External"/><Relationship Id="rId7" Type="http://schemas.openxmlformats.org/officeDocument/2006/relationships/hyperlink" Target="https://mentor.ieee.org/802.1/dcn/24/1-24-0034-01-Mntg-proposal-to-revise-bit-ordering-material-in-p802revc-d2-0.docx" TargetMode="External"/><Relationship Id="rId2" Type="http://schemas.openxmlformats.org/officeDocument/2006/relationships/hyperlink" Target="https://www.ieee802.org/1/files/private/802-REVc-drafts/d2/P802-REVc-d2-1.pdf" TargetMode="External"/><Relationship Id="rId1" Type="http://schemas.openxmlformats.org/officeDocument/2006/relationships/slideLayout" Target="../slideLayouts/slideLayout2.xml"/><Relationship Id="rId6" Type="http://schemas.openxmlformats.org/officeDocument/2006/relationships/hyperlink" Target="https://mentor.ieee.org/802.1/dcn/24/1-24-0046-01-Mntg-comments-on-1-24-0045-00-mntg.docx" TargetMode="External"/><Relationship Id="rId5" Type="http://schemas.openxmlformats.org/officeDocument/2006/relationships/hyperlink" Target="https://mentor.ieee.org/802.1/dcn/24/1-24-0045-01-Mntg-mac-frame-vs-frame-in-d2-0.odt" TargetMode="External"/><Relationship Id="rId4" Type="http://schemas.openxmlformats.org/officeDocument/2006/relationships/hyperlink" Target="https://mentor.ieee.org/802.1/dcn/24/1-24-0047-00-Mntg-p802-revc-d2-0-comment-dispositions.pdf"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groups.wi-fi.org/wg/Members/document/folder/3847"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wi-fi.org/news-events/newsroom/wi-fi-alliance-afc-specifications-and-tools-streamline-standard-power-device" TargetMode="External"/><Relationship Id="rId2" Type="http://schemas.openxmlformats.org/officeDocument/2006/relationships/hyperlink" Target="https://www.wi-fi.org/news-events/newsroom/wi-fi-alliance-and-ramathibodi-hospital-demonstrate-advanced-6-ghz-healthcare" TargetMode="External"/><Relationship Id="rId1" Type="http://schemas.openxmlformats.org/officeDocument/2006/relationships/slideLayout" Target="../slideLayouts/slideLayout2.xml"/><Relationship Id="rId4" Type="http://schemas.openxmlformats.org/officeDocument/2006/relationships/hyperlink" Target="https://www.wi-fi.org/news-events/newsroom/wi-fi-alliance-congratulates-ntia-spectrum-team-on-the-national-spectrum"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alldispatch/about/"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atatracker.ietf.org/wg/sconepro/about/" TargetMode="External"/><Relationship Id="rId5" Type="http://schemas.openxmlformats.org/officeDocument/2006/relationships/hyperlink" Target="https://datatracker.ietf.org/wg/nasr/about/" TargetMode="External"/><Relationship Id="rId4" Type="http://schemas.openxmlformats.org/officeDocument/2006/relationships/hyperlink" Target="https://datatracker.ietf.org/wg/diem/about/"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https://datatracker.ietf.org/wg/green/about/" TargetMode="External"/><Relationship Id="rId13" Type="http://schemas.openxmlformats.org/officeDocument/2006/relationships/hyperlink" Target="https://datatracker.ietf.org/doc/charter-ietf-modpod/" TargetMode="External"/><Relationship Id="rId18" Type="http://schemas.openxmlformats.org/officeDocument/2006/relationships/hyperlink" Target="https://datatracker.ietf.org/wg/sshm/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modpod/about/" TargetMode="External"/><Relationship Id="rId17" Type="http://schemas.openxmlformats.org/officeDocument/2006/relationships/hyperlink" Target="https://datatracker.ietf.org/doc/charter-ietf-rift/" TargetMode="External"/><Relationship Id="rId2" Type="http://schemas.openxmlformats.org/officeDocument/2006/relationships/notesSlide" Target="../notesSlides/notesSlide53.xml"/><Relationship Id="rId16" Type="http://schemas.openxmlformats.org/officeDocument/2006/relationships/hyperlink" Target="https://datatracker.ietf.org/wg/rift/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l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opsawg/" TargetMode="External"/><Relationship Id="rId10" Type="http://schemas.openxmlformats.org/officeDocument/2006/relationships/hyperlink" Target="https://datatracker.ietf.org/wg/mls/about/" TargetMode="External"/><Relationship Id="rId19" Type="http://schemas.openxmlformats.org/officeDocument/2006/relationships/hyperlink" Target="https://datatracker.ietf.org/doc/charter-ietf-sshm/"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green/" TargetMode="External"/><Relationship Id="rId14" Type="http://schemas.openxmlformats.org/officeDocument/2006/relationships/hyperlink" Target="https://datatracker.ietf.org/wg/opsawg/about/"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datatracker.ietf.org/doc/draft-ietf-6lo-path-aware-semantic-addressing/" TargetMode="External"/><Relationship Id="rId4" Type="http://schemas.openxmlformats.org/officeDocument/2006/relationships/hyperlink" Target="https://datatracker.ietf.org/doc/draft-ietf-6lo-prefix-registration/"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datatracker.ietf.org/doc/draft-ietf-emu-rfc7170bi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datatracker.ietf.org/doc/draft-ietf-opsawg-discardmodel/" TargetMode="External"/><Relationship Id="rId5" Type="http://schemas.openxmlformats.org/officeDocument/2006/relationships/hyperlink" Target="https://datatracker.ietf.org/doc/draft-ietf-opsawg-pcapng/" TargetMode="External"/><Relationship Id="rId4" Type="http://schemas.openxmlformats.org/officeDocument/2006/relationships/hyperlink" Target="https://datatracker.ietf.org/doc/draft-ietf-opsawg-pcaplinktype/"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www.rfc-editor.org/info/rfc9542"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datatracker.ietf.org/doc/draft-ietf-tls-tls12-frozen/" TargetMode="External"/><Relationship Id="rId4" Type="http://schemas.openxmlformats.org/officeDocument/2006/relationships/hyperlink" Target="https://datatracker.ietf.org/doc/draft-ietf-tls-deprecate-obsolete-k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September 2024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2024-09-12</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E3D6DFC-6B67-A625-05D9-60BA59C9363C}"/>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C5FCE13-262C-BDA7-99FA-DA016212474A}"/>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71FFE0A7-0DB0-CE82-06E4-54B574CF2DE6}"/>
              </a:ext>
            </a:extLst>
          </p:cNvPr>
          <p:cNvSpPr>
            <a:spLocks noGrp="1"/>
          </p:cNvSpPr>
          <p:nvPr>
            <p:ph type="dt" idx="10"/>
          </p:nvPr>
        </p:nvSpPr>
        <p:spPr/>
        <p:txBody>
          <a:bodyPr/>
          <a:lstStyle/>
          <a:p>
            <a:r>
              <a:rPr lang="en-US"/>
              <a:t>September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393064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7F5E552A-7FB7-6EE6-A304-C79E21DD1C0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6AF8491C-81B1-14DC-2355-7A8EC590F636}"/>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0F4ED6B8-B95B-300A-6FDC-08CA542C252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578268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Reliable and Available Wireless Architecture: </a:t>
            </a:r>
            <a:r>
              <a:rPr lang="en-US" sz="1400" dirty="0">
                <a:hlinkClick r:id="rId4"/>
              </a:rPr>
              <a:t>https://datatracker.ietf.org/doc/draft-ietf-raw-architecture/</a:t>
            </a:r>
            <a:r>
              <a:rPr lang="en-US" sz="1400" dirty="0"/>
              <a:t> (September 2024)</a:t>
            </a:r>
          </a:p>
          <a:p>
            <a:pPr lvl="1"/>
            <a:r>
              <a:rPr lang="en-US" sz="1400" dirty="0"/>
              <a:t>In IETF LC: Reliable and Available Wireless Technologies: </a:t>
            </a:r>
            <a:r>
              <a:rPr lang="en-US" sz="1400" dirty="0">
                <a:hlinkClick r:id="rId5"/>
              </a:rPr>
              <a:t>https://datatracker.ietf.org/doc/draft-ietf-raw-technologies/</a:t>
            </a:r>
            <a:r>
              <a:rPr lang="en-US" sz="1400" dirty="0"/>
              <a:t> (September 2024)</a:t>
            </a:r>
          </a:p>
        </p:txBody>
      </p:sp>
      <p:sp>
        <p:nvSpPr>
          <p:cNvPr id="2" name="Footer Placeholder 1">
            <a:extLst>
              <a:ext uri="{FF2B5EF4-FFF2-40B4-BE49-F238E27FC236}">
                <a16:creationId xmlns:a16="http://schemas.microsoft.com/office/drawing/2014/main" id="{E919EC7F-FEBB-27E1-321C-C9D70676627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C712BD5-11D8-4A59-1A82-3B8075CABC20}"/>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9DE6E92F-BE43-3619-AED9-EC7CCFFAADA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50188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Publication requested and in AD review: BRSKI Cloud Registrar: </a:t>
            </a:r>
            <a:r>
              <a:rPr lang="en-US" sz="1400" dirty="0">
                <a:hlinkClick r:id="rId4"/>
              </a:rPr>
              <a:t>https://datatracker.ietf.org/doc/draft-ietf-anima-brski-cloud/</a:t>
            </a:r>
            <a:r>
              <a:rPr lang="en-US" sz="1400" dirty="0"/>
              <a:t> (September 2024)</a:t>
            </a:r>
          </a:p>
          <a:p>
            <a:pPr lvl="1">
              <a:lnSpc>
                <a:spcPct val="80000"/>
              </a:lnSpc>
              <a:spcAft>
                <a:spcPts val="600"/>
              </a:spcAft>
              <a:defRPr/>
            </a:pPr>
            <a:r>
              <a:rPr lang="en-US" sz="1400" dirty="0"/>
              <a:t>Publication requested: BRSKI with Pledge in Responder Mode (BRSKI-PRM): </a:t>
            </a:r>
            <a:r>
              <a:rPr lang="en-US" sz="1400" dirty="0">
                <a:hlinkClick r:id="rId5"/>
              </a:rPr>
              <a:t>https://datatracker.ietf.org/doc/draft-ietf-anima-brski-prm/</a:t>
            </a:r>
            <a:r>
              <a:rPr lang="en-US" sz="1400" dirty="0"/>
              <a:t> (September 2024)</a:t>
            </a:r>
          </a:p>
          <a:p>
            <a:pPr lvl="1">
              <a:lnSpc>
                <a:spcPct val="80000"/>
              </a:lnSpc>
              <a:spcAft>
                <a:spcPts val="600"/>
              </a:spcAft>
              <a:defRPr/>
            </a:pPr>
            <a:r>
              <a:rPr lang="en-US" sz="1400" dirty="0"/>
              <a:t>Revised: Discovery for BRSKI variations: </a:t>
            </a:r>
            <a:r>
              <a:rPr lang="en-US" sz="1400" dirty="0">
                <a:hlinkClick r:id="rId6"/>
              </a:rPr>
              <a:t>https://datatracker.ietf.org/doc/draft-ietf-anima-brski-discovery/</a:t>
            </a:r>
            <a:r>
              <a:rPr lang="en-US" sz="1400" dirty="0"/>
              <a:t> (July 2024)</a:t>
            </a:r>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B873875-E10A-D552-9BBB-328E8EF44C1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12AAEF3-EA80-CC58-FA5E-C2616CF024A2}"/>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A6D3F71C-557F-80A0-7662-A4D018CB850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119651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C1A6765C-9A30-8744-87A6-BAC371B2D43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610D5B8-EE21-9A06-5D6E-7C98CF491721}"/>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A3733F95-D11A-FD13-2F11-D3F089B9428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7506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2024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2024-09-10</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name="Document" r:id="rId3" imgW="8550720" imgH="1531112" progId="Word.Document.8">
                  <p:embed/>
                </p:oleObj>
              </mc:Choice>
              <mc:Fallback>
                <p:oleObj name="Document" r:id="rId3" imgW="8550720" imgH="1531112" progId="Word.Document.8">
                  <p:embed/>
                  <p:pic>
                    <p:nvPicPr>
                      <p:cNvPr id="1026" name="Object 11"/>
                      <p:cNvPicPr>
                        <a:picLocks noChangeAspect="1" noChangeArrowheads="1"/>
                      </p:cNvPicPr>
                      <p:nvPr/>
                    </p:nvPicPr>
                    <p:blipFill>
                      <a:blip r:embed="rId4"/>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80244774-A8B4-23BC-E159-5086F741594F}"/>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1CE985E6-6C98-BA21-E615-DE1FAC6418DA}"/>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Date Placeholder 4">
            <a:extLst>
              <a:ext uri="{FF2B5EF4-FFF2-40B4-BE49-F238E27FC236}">
                <a16:creationId xmlns:a16="http://schemas.microsoft.com/office/drawing/2014/main" id="{A0FCC205-BD21-4E5A-216B-DF88B9B991C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89254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800" b="1" dirty="0">
                <a:ea typeface="+mn-ea"/>
                <a:cs typeface="+mn-cs"/>
              </a:rPr>
              <a:t>September 2024</a:t>
            </a:r>
          </a:p>
          <a:p>
            <a:pPr marL="685800" lvl="2" indent="-342900">
              <a:lnSpc>
                <a:spcPct val="90000"/>
              </a:lnSpc>
            </a:pPr>
            <a:r>
              <a:rPr lang="en-US" dirty="0"/>
              <a:t>No meeting</a:t>
            </a:r>
          </a:p>
          <a:p>
            <a:pPr marL="685800" lvl="2" indent="-342900">
              <a:lnSpc>
                <a:spcPct val="90000"/>
              </a:lnSpc>
            </a:pPr>
            <a:endParaRPr lang="en-US" sz="1000" dirty="0"/>
          </a:p>
          <a:p>
            <a:pPr marL="342900" lvl="1" indent="-342900">
              <a:lnSpc>
                <a:spcPct val="90000"/>
              </a:lnSpc>
              <a:buChar char="•"/>
            </a:pPr>
            <a:r>
              <a:rPr lang="en-US" sz="2800" b="1" dirty="0">
                <a:ea typeface="+mn-ea"/>
                <a:cs typeface="+mn-cs"/>
              </a:rPr>
              <a:t>Plan for November 2024</a:t>
            </a:r>
            <a:endParaRPr lang="en-US" sz="2400" dirty="0"/>
          </a:p>
          <a:p>
            <a:pPr marL="685800" lvl="2" indent="-342900">
              <a:lnSpc>
                <a:spcPct val="90000"/>
              </a:lnSpc>
            </a:pPr>
            <a:r>
              <a:rPr lang="en-US" kern="0" dirty="0"/>
              <a:t>No teleconference planned</a:t>
            </a:r>
          </a:p>
          <a:p>
            <a:pPr marL="685800" lvl="2" indent="-342900">
              <a:lnSpc>
                <a:spcPct val="90000"/>
              </a:lnSpc>
            </a:pPr>
            <a:endParaRPr lang="en-US" sz="700" kern="0" dirty="0"/>
          </a:p>
          <a:p>
            <a:pPr marL="685800" lvl="2" indent="-342900">
              <a:lnSpc>
                <a:spcPct val="90000"/>
              </a:lnSpc>
            </a:pPr>
            <a:r>
              <a:rPr lang="en-US" dirty="0"/>
              <a:t>Approve July 2024 meeting minutes</a:t>
            </a:r>
          </a:p>
          <a:p>
            <a:pPr marL="1028700" lvl="3" indent="-342900">
              <a:lnSpc>
                <a:spcPct val="90000"/>
              </a:lnSpc>
            </a:pPr>
            <a:r>
              <a:rPr lang="en-US" sz="1800" dirty="0"/>
              <a:t>11-24/1325r0</a:t>
            </a:r>
          </a:p>
          <a:p>
            <a:pPr marL="1028700" lvl="3" indent="-342900">
              <a:lnSpc>
                <a:spcPct val="90000"/>
              </a:lnSpc>
            </a:pPr>
            <a:endParaRPr lang="en-US" dirty="0"/>
          </a:p>
          <a:p>
            <a:pPr marL="685800" lvl="2" indent="-342900">
              <a:lnSpc>
                <a:spcPct val="90000"/>
              </a:lnSpc>
            </a:pPr>
            <a:r>
              <a:rPr lang="en-US" dirty="0"/>
              <a:t>Approve technical report outline</a:t>
            </a:r>
          </a:p>
          <a:p>
            <a:pPr marL="685800" lvl="2" indent="-342900">
              <a:lnSpc>
                <a:spcPct val="90000"/>
              </a:lnSpc>
            </a:pPr>
            <a:endParaRPr lang="en-US" sz="600" dirty="0"/>
          </a:p>
          <a:p>
            <a:pPr marL="685800" lvl="2" indent="-342900">
              <a:lnSpc>
                <a:spcPct val="90000"/>
              </a:lnSpc>
            </a:pPr>
            <a:endParaRPr lang="en-US" sz="900" dirty="0"/>
          </a:p>
          <a:p>
            <a:pPr lvl="1">
              <a:lnSpc>
                <a:spcPct val="90000"/>
              </a:lnSpc>
            </a:pPr>
            <a:r>
              <a:rPr lang="en-US" sz="2400" dirty="0"/>
              <a:t>T</a:t>
            </a:r>
            <a:r>
              <a:rPr lang="en-US" sz="2400" kern="0" dirty="0"/>
              <a:t>echnical presentations</a:t>
            </a:r>
          </a:p>
          <a:p>
            <a:pPr lvl="2">
              <a:lnSpc>
                <a:spcPct val="90000"/>
              </a:lnSpc>
            </a:pPr>
            <a:r>
              <a:rPr lang="en-US" sz="1800" dirty="0"/>
              <a:t>Additional results, exploration and feasibility for existing use cases</a:t>
            </a:r>
          </a:p>
          <a:p>
            <a:pPr lvl="2">
              <a:lnSpc>
                <a:spcPct val="90000"/>
              </a:lnSpc>
            </a:pPr>
            <a:r>
              <a:rPr lang="en-US" sz="1800" dirty="0"/>
              <a:t>Additional AIML use cases</a:t>
            </a:r>
          </a:p>
          <a:p>
            <a:pPr lvl="2">
              <a:lnSpc>
                <a:spcPct val="90000"/>
              </a:lnSpc>
            </a:pPr>
            <a:r>
              <a:rPr lang="en-US" sz="1800" dirty="0"/>
              <a:t>Technical report drafts</a:t>
            </a:r>
          </a:p>
          <a:p>
            <a:pPr marL="1028700" lvl="3" indent="-342900">
              <a:lnSpc>
                <a:spcPct val="90000"/>
              </a:lnSpc>
            </a:pPr>
            <a:endParaRPr lang="en-US"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F83E1A33-4459-1EF8-6C72-B27D74D1E704}"/>
              </a:ext>
            </a:extLst>
          </p:cNvPr>
          <p:cNvSpPr>
            <a:spLocks noGrp="1"/>
          </p:cNvSpPr>
          <p:nvPr>
            <p:ph type="ftr" sz="quarter" idx="11"/>
          </p:nvPr>
        </p:nvSpPr>
        <p:spPr/>
        <p:txBody>
          <a:bodyPr/>
          <a:lstStyle/>
          <a:p>
            <a:pPr>
              <a:defRPr/>
            </a:pPr>
            <a:r>
              <a:rPr lang="en-US"/>
              <a:t>Stephen McCann, Huawei</a:t>
            </a:r>
            <a:endParaRPr lang="en-US" dirty="0"/>
          </a:p>
        </p:txBody>
      </p:sp>
      <p:sp>
        <p:nvSpPr>
          <p:cNvPr id="4" name="Slide Number Placeholder 3">
            <a:extLst>
              <a:ext uri="{FF2B5EF4-FFF2-40B4-BE49-F238E27FC236}">
                <a16:creationId xmlns:a16="http://schemas.microsoft.com/office/drawing/2014/main" id="{27896704-FFEB-11A2-63E6-650B2A98E32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12</a:t>
            </a:fld>
            <a:endParaRPr lang="en-US" dirty="0"/>
          </a:p>
        </p:txBody>
      </p:sp>
      <p:sp>
        <p:nvSpPr>
          <p:cNvPr id="5" name="Date Placeholder 4">
            <a:extLst>
              <a:ext uri="{FF2B5EF4-FFF2-40B4-BE49-F238E27FC236}">
                <a16:creationId xmlns:a16="http://schemas.microsoft.com/office/drawing/2014/main" id="{4144634A-ACF9-20E1-3298-EA91F49253A2}"/>
              </a:ext>
            </a:extLst>
          </p:cNvPr>
          <p:cNvSpPr>
            <a:spLocks noGrp="1"/>
          </p:cNvSpPr>
          <p:nvPr>
            <p:ph type="dt" sz="half" idx="10"/>
          </p:nvPr>
        </p:nvSpPr>
        <p:spPr/>
        <p:txBody>
          <a:bodyPr/>
          <a:lstStyle/>
          <a:p>
            <a:pPr>
              <a:defRPr/>
            </a:pPr>
            <a:r>
              <a:rPr lang="en-US"/>
              <a:t>September 2024</a:t>
            </a:r>
            <a:endParaRPr lang="en-US" dirty="0"/>
          </a:p>
        </p:txBody>
      </p:sp>
    </p:spTree>
    <p:extLst>
      <p:ext uri="{BB962C8B-B14F-4D97-AF65-F5344CB8AC3E}">
        <p14:creationId xmlns:p14="http://schemas.microsoft.com/office/powerpoint/2010/main" val="103359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2024-09-12</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3856EAD-F3B9-BE74-FDA5-B7EDCA73F05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9AF9CEB-BBC9-1674-3EA1-B50D198DC3D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4" name="Date Placeholder 3">
            <a:extLst>
              <a:ext uri="{FF2B5EF4-FFF2-40B4-BE49-F238E27FC236}">
                <a16:creationId xmlns:a16="http://schemas.microsoft.com/office/drawing/2014/main" id="{F831AE5C-9FF0-941A-48F6-FE84E4EEEDA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10448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Agenda is here: </a:t>
            </a:r>
            <a:r>
              <a:rPr lang="en-US" sz="2800" dirty="0">
                <a:hlinkClick r:id="rId3"/>
              </a:rPr>
              <a:t>11-24/1370r7</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SA recirculation underway, to close on Sept 15 and comment resolution during next week’s 802.1 session.</a:t>
            </a:r>
          </a:p>
          <a:p>
            <a:pPr lvl="2">
              <a:lnSpc>
                <a:spcPct val="90000"/>
              </a:lnSpc>
              <a:spcBef>
                <a:spcPts val="300"/>
              </a:spcBef>
              <a:defRPr/>
            </a:pPr>
            <a:r>
              <a:rPr lang="en-US" sz="2200" dirty="0">
                <a:ea typeface="Calibri" panose="020F0502020204030204" pitchFamily="34" charset="0"/>
              </a:rPr>
              <a:t>Hope is that this is the final recirc.  Will know more when the ballot closes</a:t>
            </a:r>
          </a:p>
          <a:p>
            <a:pPr lvl="1">
              <a:lnSpc>
                <a:spcPct val="90000"/>
              </a:lnSpc>
              <a:spcBef>
                <a:spcPts val="300"/>
              </a:spcBef>
              <a:defRPr/>
            </a:pPr>
            <a:r>
              <a:rPr lang="en-US" sz="2400" dirty="0">
                <a:ea typeface="Calibri" panose="020F0502020204030204" pitchFamily="34" charset="0"/>
              </a:rPr>
              <a:t>There are at least two items that impact 802.11:</a:t>
            </a:r>
          </a:p>
          <a:p>
            <a:pPr lvl="2">
              <a:lnSpc>
                <a:spcPct val="90000"/>
              </a:lnSpc>
              <a:spcBef>
                <a:spcPts val="300"/>
              </a:spcBef>
              <a:defRPr/>
            </a:pPr>
            <a:r>
              <a:rPr lang="en-US" sz="2200" dirty="0">
                <a:ea typeface="Calibri" panose="020F0502020204030204" pitchFamily="34" charset="0"/>
              </a:rPr>
              <a:t>Change of terminology and definition for EPD and LPD concepts</a:t>
            </a:r>
          </a:p>
          <a:p>
            <a:pPr lvl="2">
              <a:lnSpc>
                <a:spcPct val="90000"/>
              </a:lnSpc>
              <a:spcBef>
                <a:spcPts val="300"/>
              </a:spcBef>
              <a:defRPr/>
            </a:pPr>
            <a:r>
              <a:rPr lang="en-US" sz="2200" dirty="0">
                <a:ea typeface="Calibri" panose="020F0502020204030204" pitchFamily="34" charset="0"/>
              </a:rPr>
              <a:t>MAC address bit and octet ordering description</a:t>
            </a:r>
          </a:p>
          <a:p>
            <a:pPr lvl="1">
              <a:lnSpc>
                <a:spcPct val="90000"/>
              </a:lnSpc>
              <a:spcBef>
                <a:spcPts val="300"/>
              </a:spcBef>
              <a:defRPr/>
            </a:pPr>
            <a:endParaRPr lang="en-US" sz="24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C3C53B39-DA0E-9D8D-3368-D65D266B88B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C517102-4F64-13C7-B982-0B0C85EE4304}"/>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4" name="Date Placeholder 3">
            <a:extLst>
              <a:ext uri="{FF2B5EF4-FFF2-40B4-BE49-F238E27FC236}">
                <a16:creationId xmlns:a16="http://schemas.microsoft.com/office/drawing/2014/main" id="{0197BFC1-E71A-4161-3A6D-ACC29F727D7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775232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Progressed the proposal for Annex G replacement: </a:t>
            </a:r>
            <a:r>
              <a:rPr lang="en-US" sz="2400" dirty="0">
                <a:ea typeface="Calibri" panose="020F0502020204030204" pitchFamily="34" charset="0"/>
                <a:hlinkClick r:id="rId3"/>
              </a:rPr>
              <a:t>11-23/0880r3</a:t>
            </a:r>
            <a:r>
              <a:rPr lang="en-US" sz="2400" dirty="0">
                <a:ea typeface="Calibri" panose="020F0502020204030204" pitchFamily="34" charset="0"/>
              </a:rPr>
              <a:t>.  Consensus that this is useful work, and in the right direction.  Feedback to be provided off-line before November, and will continue discussion in November.</a:t>
            </a:r>
          </a:p>
          <a:p>
            <a:pPr lvl="1">
              <a:lnSpc>
                <a:spcPct val="90000"/>
              </a:lnSpc>
              <a:spcBef>
                <a:spcPts val="300"/>
              </a:spcBef>
              <a:defRPr/>
            </a:pPr>
            <a:r>
              <a:rPr lang="en-US" sz="2400" dirty="0">
                <a:ea typeface="Calibri" panose="020F0502020204030204" pitchFamily="34" charset="0"/>
              </a:rPr>
              <a:t>Other concepts to consider adding to this proposal</a:t>
            </a:r>
          </a:p>
          <a:p>
            <a:pPr>
              <a:lnSpc>
                <a:spcPct val="90000"/>
              </a:lnSpc>
              <a:spcBef>
                <a:spcPts val="300"/>
              </a:spcBef>
              <a:defRPr/>
            </a:pPr>
            <a:endParaRPr lang="en-US" sz="2600" dirty="0">
              <a:ea typeface="Calibri" panose="020F0502020204030204" pitchFamily="34" charset="0"/>
            </a:endParaRPr>
          </a:p>
          <a:p>
            <a:pPr>
              <a:lnSpc>
                <a:spcPct val="90000"/>
              </a:lnSpc>
              <a:spcBef>
                <a:spcPts val="0"/>
              </a:spcBef>
              <a:defRPr/>
            </a:pPr>
            <a:r>
              <a:rPr lang="en-US" sz="2600" dirty="0">
                <a:ea typeface="Calibri" panose="020F0502020204030204" pitchFamily="34" charset="0"/>
              </a:rPr>
              <a:t>WBA L4S presentation</a:t>
            </a:r>
          </a:p>
          <a:p>
            <a:pPr lvl="1">
              <a:lnSpc>
                <a:spcPct val="90000"/>
              </a:lnSpc>
              <a:spcBef>
                <a:spcPts val="0"/>
              </a:spcBef>
              <a:defRPr/>
            </a:pPr>
            <a:r>
              <a:rPr lang="en-US" sz="2200" dirty="0"/>
              <a:t>Incoming liaison letter: </a:t>
            </a:r>
            <a:r>
              <a:rPr lang="en-US" sz="2200" dirty="0">
                <a:hlinkClick r:id="rId4"/>
              </a:rPr>
              <a:t>11-24/1569r0</a:t>
            </a:r>
            <a:endParaRPr lang="en-US" sz="2200" dirty="0">
              <a:ea typeface="Calibri" panose="020F0502020204030204" pitchFamily="34" charset="0"/>
            </a:endParaRPr>
          </a:p>
          <a:p>
            <a:pPr lvl="1">
              <a:lnSpc>
                <a:spcPct val="90000"/>
              </a:lnSpc>
              <a:spcBef>
                <a:spcPts val="300"/>
              </a:spcBef>
              <a:defRPr/>
            </a:pPr>
            <a:r>
              <a:rPr lang="en-US" sz="2200" dirty="0">
                <a:ea typeface="Calibri" panose="020F0502020204030204" pitchFamily="34" charset="0"/>
              </a:rPr>
              <a:t>Discussion presentation: </a:t>
            </a:r>
            <a:r>
              <a:rPr lang="en-US" sz="2200" dirty="0">
                <a:ea typeface="Calibri" panose="020F0502020204030204" pitchFamily="34" charset="0"/>
                <a:hlinkClick r:id="rId5"/>
              </a:rPr>
              <a:t>11-24/1617r0</a:t>
            </a:r>
            <a:r>
              <a:rPr lang="en-US" sz="2200" dirty="0">
                <a:ea typeface="Calibri" panose="020F0502020204030204" pitchFamily="34" charset="0"/>
              </a:rPr>
              <a:t> </a:t>
            </a:r>
          </a:p>
          <a:p>
            <a:pPr lvl="1">
              <a:lnSpc>
                <a:spcPct val="90000"/>
              </a:lnSpc>
              <a:spcBef>
                <a:spcPts val="300"/>
              </a:spcBef>
              <a:defRPr/>
            </a:pPr>
            <a:r>
              <a:rPr lang="en-US" sz="2200" dirty="0">
                <a:ea typeface="Calibri" panose="020F0502020204030204" pitchFamily="34" charset="0"/>
              </a:rPr>
              <a:t>Considering process for 802.11 response to WBA’s liaison:</a:t>
            </a:r>
          </a:p>
          <a:p>
            <a:pPr lvl="2">
              <a:lnSpc>
                <a:spcPct val="90000"/>
              </a:lnSpc>
              <a:spcBef>
                <a:spcPts val="300"/>
              </a:spcBef>
              <a:defRPr/>
            </a:pPr>
            <a:r>
              <a:rPr lang="en-US" sz="2000" dirty="0">
                <a:ea typeface="Calibri" panose="020F0502020204030204" pitchFamily="34" charset="0"/>
              </a:rPr>
              <a:t>ARC to review L4S architecturally, and determine what aspects are within 802.11 scope (and what is above layer 2).  Suggest to TGbn the items that are in scope</a:t>
            </a:r>
          </a:p>
          <a:p>
            <a:pPr lvl="2">
              <a:lnSpc>
                <a:spcPct val="90000"/>
              </a:lnSpc>
              <a:spcBef>
                <a:spcPts val="300"/>
              </a:spcBef>
              <a:defRPr/>
            </a:pPr>
            <a:r>
              <a:rPr lang="en-US" sz="2000" dirty="0">
                <a:ea typeface="Calibri" panose="020F0502020204030204" pitchFamily="34" charset="0"/>
              </a:rPr>
              <a:t>TGbn can then do the technical work on the identified items</a:t>
            </a: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C0376B26-B34F-8A50-DB3D-80D5A80D60A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0E327B3-B87D-6834-CBFE-48277D6D7F4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4" name="Date Placeholder 3">
            <a:extLst>
              <a:ext uri="{FF2B5EF4-FFF2-40B4-BE49-F238E27FC236}">
                <a16:creationId xmlns:a16="http://schemas.microsoft.com/office/drawing/2014/main" id="{CA8BEB01-F185-85AD-BBDB-5D259F6F1ED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8934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Will start working on these alignment topics, once IEEE Std 802 is known to be stable (final SA ballot complete and/or wait for publication):</a:t>
            </a:r>
          </a:p>
          <a:p>
            <a:pPr marL="685800" lvl="2" indent="-342900">
              <a:lnSpc>
                <a:spcPct val="90000"/>
              </a:lnSpc>
              <a:buFont typeface="Arial" pitchFamily="34" charset="0"/>
              <a:buChar char="•"/>
              <a:defRPr/>
            </a:pPr>
            <a:r>
              <a:rPr lang="en-US" sz="2000" b="1" dirty="0"/>
              <a:t>Related to IEEE Std 802 updates:</a:t>
            </a:r>
          </a:p>
          <a:p>
            <a:pPr marL="1143000" lvl="3" indent="-342900">
              <a:lnSpc>
                <a:spcPct val="90000"/>
              </a:lnSpc>
              <a:buFont typeface="Arial" pitchFamily="34" charset="0"/>
              <a:buChar char="•"/>
              <a:defRPr/>
            </a:pPr>
            <a:r>
              <a:rPr lang="en-US" sz="2000" b="1" u="sng" kern="0" dirty="0"/>
              <a:t>EPD and LPD terms are going away</a:t>
            </a:r>
            <a:r>
              <a:rPr lang="en-US" sz="2000" b="1" kern="0" dirty="0"/>
              <a:t> – we need to update 802.11 to align</a:t>
            </a:r>
          </a:p>
          <a:p>
            <a:pPr marL="1143000" lvl="3" indent="-342900">
              <a:lnSpc>
                <a:spcPct val="90000"/>
              </a:lnSpc>
              <a:buFont typeface="Arial" pitchFamily="34" charset="0"/>
              <a:buChar char="•"/>
              <a:defRPr/>
            </a:pPr>
            <a:r>
              <a:rPr lang="en-US" sz="2000" b="1" u="sng" dirty="0">
                <a:latin typeface="Times New Roman" panose="02020603050405020304" pitchFamily="18" charset="0"/>
              </a:rPr>
              <a:t>Review MAC address ordering discussion</a:t>
            </a:r>
            <a:r>
              <a:rPr lang="en-US" sz="2000" b="1" dirty="0">
                <a:latin typeface="Times New Roman" panose="02020603050405020304" pitchFamily="18" charset="0"/>
              </a:rPr>
              <a:t>, and 802.11 assumptions</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Consider adding something about VLANs (just informational?) into 802.11?  Relationship (if we talk about it) to security domains (e.g. Authenticator relationship)?  VLAN-aware STAs?  What about GLK/non-GLK STAs?  (</a:t>
            </a:r>
            <a:r>
              <a:rPr lang="en-US" sz="2000" b="1" dirty="0" err="1"/>
              <a:t>cf</a:t>
            </a:r>
            <a:r>
              <a:rPr lang="en-US" sz="2000" b="1" dirty="0"/>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2F190A8E-DABD-2742-9DF8-F12FD5BDAA7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60D18C4-9BC2-31A3-6F8B-EBA696D969C9}"/>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4" name="Date Placeholder 3">
            <a:extLst>
              <a:ext uri="{FF2B5EF4-FFF2-40B4-BE49-F238E27FC236}">
                <a16:creationId xmlns:a16="http://schemas.microsoft.com/office/drawing/2014/main" id="{7B09FB07-CEE4-2C98-2CE6-3864712AF3B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90641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Pending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sz="2000" b="1" kern="0" dirty="0"/>
              <a:t>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38FE76CB-CB66-0C0C-3D7D-ECB56F20DCF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8A019E6-3493-31E4-68D9-8A855FD80244}"/>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4" name="Date Placeholder 3">
            <a:extLst>
              <a:ext uri="{FF2B5EF4-FFF2-40B4-BE49-F238E27FC236}">
                <a16:creationId xmlns:a16="http://schemas.microsoft.com/office/drawing/2014/main" id="{0C2A3554-530E-533B-220B-4909E999FAC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1016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Monitor results of IEEE P802REVc recirculation ballot</a:t>
            </a:r>
          </a:p>
          <a:p>
            <a:pPr marL="1084263" lvl="1">
              <a:lnSpc>
                <a:spcPct val="90000"/>
              </a:lnSpc>
            </a:pPr>
            <a:r>
              <a:rPr lang="en-US" dirty="0"/>
              <a:t>Start progress on EPD/LPD clean-up, MAC address bit/octet ordering</a:t>
            </a:r>
          </a:p>
          <a:p>
            <a:pPr marL="684213">
              <a:lnSpc>
                <a:spcPct val="90000"/>
              </a:lnSpc>
            </a:pPr>
            <a:r>
              <a:rPr lang="en-US" dirty="0"/>
              <a:t>Annex G replacement phase 2, continued</a:t>
            </a:r>
          </a:p>
          <a:p>
            <a:pPr marL="684213">
              <a:lnSpc>
                <a:spcPct val="90000"/>
              </a:lnSpc>
            </a:pPr>
            <a:r>
              <a:rPr lang="en-US" dirty="0"/>
              <a:t>WBA L4S liaison response coordination, continued</a:t>
            </a:r>
          </a:p>
          <a:p>
            <a:pPr marL="684213">
              <a:lnSpc>
                <a:spcPct val="90000"/>
              </a:lnSpc>
            </a:pPr>
            <a:r>
              <a:rPr lang="en-US" dirty="0"/>
              <a:t>Future activities topics</a:t>
            </a:r>
          </a:p>
          <a:p>
            <a:pPr marL="684213">
              <a:lnSpc>
                <a:spcPct val="90000"/>
              </a:lnSpc>
            </a:pPr>
            <a:r>
              <a:rPr lang="en-US" dirty="0"/>
              <a:t>Monitoring topics, or other relevant topics, if any contributions</a:t>
            </a:r>
          </a:p>
          <a:p>
            <a:pPr>
              <a:lnSpc>
                <a:spcPct val="90000"/>
              </a:lnSpc>
            </a:pPr>
            <a:r>
              <a:rPr lang="en-US" dirty="0"/>
              <a:t>Teleconference – Oct 28, 1pm ET, 2 hours – L4S topic</a:t>
            </a:r>
          </a:p>
          <a:p>
            <a:pPr>
              <a:lnSpc>
                <a:spcPct val="90000"/>
              </a:lnSpc>
            </a:pPr>
            <a:r>
              <a:rPr lang="en-US" dirty="0"/>
              <a:t>Two meeting slots requested in November</a:t>
            </a:r>
          </a:p>
          <a:p>
            <a:pPr marL="684213">
              <a:lnSpc>
                <a:spcPct val="90000"/>
              </a:lnSpc>
            </a:pPr>
            <a:endParaRPr lang="en-US" dirty="0"/>
          </a:p>
        </p:txBody>
      </p:sp>
      <p:sp>
        <p:nvSpPr>
          <p:cNvPr id="2" name="Footer Placeholder 1">
            <a:extLst>
              <a:ext uri="{FF2B5EF4-FFF2-40B4-BE49-F238E27FC236}">
                <a16:creationId xmlns:a16="http://schemas.microsoft.com/office/drawing/2014/main" id="{1C41316E-DEDE-622E-FAE0-074CA6F6F89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2EA8FBF-7788-B8E1-EB00-6648FD60F4F7}"/>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E91A3134-9060-340A-43F9-2CFA9216366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21403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B8BC3170-72F7-82EE-6655-882589F1C47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06400F4-0F19-79DB-3DE1-11A6EA9AD1E8}"/>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1F3A7EE0-9F0B-CF95-BB9D-9A84AD4D005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318597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September 2024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B6501152-BDA2-D303-C6E8-8A72CFA7836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2EF441A-4243-A50F-D4C6-55D2F98B392A}"/>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CE7CC601-2807-8C5F-5FC4-9942F7ADB866}"/>
              </a:ext>
            </a:extLst>
          </p:cNvPr>
          <p:cNvSpPr>
            <a:spLocks noGrp="1"/>
          </p:cNvSpPr>
          <p:nvPr>
            <p:ph type="dt" idx="15"/>
          </p:nvPr>
        </p:nvSpPr>
        <p:spPr/>
        <p:txBody>
          <a:bodyPr/>
          <a:lstStyle/>
          <a:p>
            <a:r>
              <a:rPr lang="en-US"/>
              <a:t>September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during this week</a:t>
            </a:r>
          </a:p>
          <a:p>
            <a:endParaRPr lang="en-US" dirty="0"/>
          </a:p>
          <a:p>
            <a:r>
              <a:rPr lang="en-US" dirty="0"/>
              <a:t>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Update on ongoing comment resolution for </a:t>
            </a:r>
            <a:r>
              <a:rPr lang="en-US" dirty="0" err="1"/>
              <a:t>Coex</a:t>
            </a:r>
            <a:r>
              <a:rPr lang="en-US" dirty="0"/>
              <a:t>-related comments in 802.15.4ab</a:t>
            </a:r>
          </a:p>
          <a:p>
            <a:pPr marL="380990" indent="-380990">
              <a:buFont typeface="Arial" panose="020B0604020202020204" pitchFamily="34" charset="0"/>
              <a:buChar char="•"/>
            </a:pPr>
            <a:r>
              <a:rPr lang="en-US" dirty="0"/>
              <a:t>Update on TU-R WP5B LS to WP5A</a:t>
            </a:r>
          </a:p>
          <a:p>
            <a:pPr marL="0" indent="0"/>
            <a:endParaRPr lang="en-US" dirty="0"/>
          </a:p>
        </p:txBody>
      </p:sp>
      <p:sp>
        <p:nvSpPr>
          <p:cNvPr id="7" name="Footer Placeholder 6">
            <a:extLst>
              <a:ext uri="{FF2B5EF4-FFF2-40B4-BE49-F238E27FC236}">
                <a16:creationId xmlns:a16="http://schemas.microsoft.com/office/drawing/2014/main" id="{3545892B-C432-2942-713A-4F312F5A8954}"/>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54265A1D-205C-B6E1-24A4-D812893BD176}"/>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9" name="Date Placeholder 8">
            <a:extLst>
              <a:ext uri="{FF2B5EF4-FFF2-40B4-BE49-F238E27FC236}">
                <a16:creationId xmlns:a16="http://schemas.microsoft.com/office/drawing/2014/main" id="{77F72C47-B4A7-6AB3-F13F-B296370257F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81923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 </a:t>
            </a:r>
          </a:p>
          <a:p>
            <a:pPr marL="380990" indent="-380990">
              <a:buFont typeface="Arial" panose="020B0604020202020204" pitchFamily="34" charset="0"/>
              <a:buChar char="•"/>
            </a:pPr>
            <a:r>
              <a:rPr lang="en-US" b="0" dirty="0">
                <a:latin typeface="Helvetica" pitchFamily="2" charset="0"/>
              </a:rPr>
              <a:t>Publication in OJEU still on hold:</a:t>
            </a:r>
          </a:p>
          <a:p>
            <a:pPr marL="781031" lvl="1" indent="-380990">
              <a:buFont typeface="Arial" panose="020B0604020202020204" pitchFamily="34" charset="0"/>
              <a:buChar char="•"/>
            </a:pPr>
            <a:r>
              <a:rPr lang="en-US" b="0" dirty="0">
                <a:latin typeface="Helvetica" pitchFamily="2" charset="0"/>
              </a:rPr>
              <a:t>channel access mechanism in the HS limited to frame-based equipment and load based equipment, but not to narrowband equipment. </a:t>
            </a:r>
          </a:p>
          <a:p>
            <a:pPr marL="781031" lvl="1" indent="-380990">
              <a:buFont typeface="Arial" panose="020B0604020202020204" pitchFamily="34" charset="0"/>
              <a:buChar char="•"/>
            </a:pPr>
            <a:r>
              <a:rPr lang="en-US" b="0" dirty="0">
                <a:latin typeface="Helvetica" pitchFamily="2" charset="0"/>
              </a:rPr>
              <a:t>approach may potentially lead to a lack of technology neutrality</a:t>
            </a:r>
          </a:p>
          <a:p>
            <a:pPr marL="781031" lvl="1" indent="-380990">
              <a:buFont typeface="Arial" panose="020B0604020202020204" pitchFamily="34" charset="0"/>
              <a:buChar char="•"/>
            </a:pPr>
            <a:r>
              <a:rPr lang="en-US" dirty="0">
                <a:latin typeface="Helvetica" pitchFamily="2" charset="0"/>
              </a:rPr>
              <a:t>See: BRAN(24)126004</a:t>
            </a:r>
          </a:p>
          <a:p>
            <a:pPr marL="380990" indent="-380990">
              <a:buFont typeface="Arial" panose="020B0604020202020204" pitchFamily="34" charset="0"/>
              <a:buChar char="•"/>
            </a:pPr>
            <a:r>
              <a:rPr lang="en-US" b="0" dirty="0">
                <a:latin typeface="Helvetica" pitchFamily="2" charset="0"/>
              </a:rPr>
              <a:t>Request for clarification arrived after BRAN #125, which might significantly delay the inclusion in the OJEU</a:t>
            </a:r>
          </a:p>
        </p:txBody>
      </p:sp>
      <p:sp>
        <p:nvSpPr>
          <p:cNvPr id="7" name="Footer Placeholder 6">
            <a:extLst>
              <a:ext uri="{FF2B5EF4-FFF2-40B4-BE49-F238E27FC236}">
                <a16:creationId xmlns:a16="http://schemas.microsoft.com/office/drawing/2014/main" id="{76B5916E-523F-55BF-42E7-AC7FABADDC0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12D2C9D-050B-9466-B39D-3B9406340BB9}"/>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9" name="Date Placeholder 8">
            <a:extLst>
              <a:ext uri="{FF2B5EF4-FFF2-40B4-BE49-F238E27FC236}">
                <a16:creationId xmlns:a16="http://schemas.microsoft.com/office/drawing/2014/main" id="{BC4CEE85-3E7E-6CEA-820E-ACABCD0C56B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05297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Normative reference to IEEE 802.11-2020 replaced by ISO/IEC/IEEE 8802-11:2022</a:t>
            </a:r>
          </a:p>
          <a:p>
            <a:pPr marL="380990" indent="-380990">
              <a:buFont typeface="Arial" panose="020B0604020202020204" pitchFamily="34" charset="0"/>
              <a:buChar char="•"/>
            </a:pPr>
            <a:r>
              <a:rPr lang="en-US" b="0" dirty="0">
                <a:latin typeface="Helvetica" pitchFamily="2" charset="0"/>
              </a:rPr>
              <a:t>Version 2.2.0f of the HS published</a:t>
            </a:r>
          </a:p>
          <a:p>
            <a:pPr marL="380990" indent="-380990">
              <a:buFont typeface="Arial" panose="020B0604020202020204" pitchFamily="34" charset="0"/>
              <a:buChar char="•"/>
            </a:pPr>
            <a:r>
              <a:rPr lang="en-US" b="0" dirty="0">
                <a:latin typeface="Helvetica" pitchFamily="2" charset="0"/>
              </a:rPr>
              <a:t>Submission for final national vote (60 d) approved; successful vote expected due to high maturity of document</a:t>
            </a:r>
          </a:p>
        </p:txBody>
      </p:sp>
      <p:sp>
        <p:nvSpPr>
          <p:cNvPr id="7" name="Footer Placeholder 6">
            <a:extLst>
              <a:ext uri="{FF2B5EF4-FFF2-40B4-BE49-F238E27FC236}">
                <a16:creationId xmlns:a16="http://schemas.microsoft.com/office/drawing/2014/main" id="{288D600C-A606-68AE-1212-94E78893C231}"/>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D2DB2AC-7C30-3DD4-1FF6-B338CE9C3282}"/>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9" name="Date Placeholder 8">
            <a:extLst>
              <a:ext uri="{FF2B5EF4-FFF2-40B4-BE49-F238E27FC236}">
                <a16:creationId xmlns:a16="http://schemas.microsoft.com/office/drawing/2014/main" id="{ADCD28DC-70F9-C078-BF6E-4ED8DDD00E2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9378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74FE-D25D-74B6-3FFA-C699263A0E79}"/>
              </a:ext>
            </a:extLst>
          </p:cNvPr>
          <p:cNvSpPr>
            <a:spLocks noGrp="1"/>
          </p:cNvSpPr>
          <p:nvPr>
            <p:ph type="title"/>
          </p:nvPr>
        </p:nvSpPr>
        <p:spPr/>
        <p:txBody>
          <a:bodyPr/>
          <a:lstStyle/>
          <a:p>
            <a:r>
              <a:rPr lang="en-US" dirty="0"/>
              <a:t>ETSI BRAN Update on review of ITU-R WP5B.AR </a:t>
            </a:r>
          </a:p>
        </p:txBody>
      </p:sp>
      <p:sp>
        <p:nvSpPr>
          <p:cNvPr id="3" name="Content Placeholder 2">
            <a:extLst>
              <a:ext uri="{FF2B5EF4-FFF2-40B4-BE49-F238E27FC236}">
                <a16:creationId xmlns:a16="http://schemas.microsoft.com/office/drawing/2014/main" id="{BC01255B-F1F8-6903-B2A9-EF1CF45AC929}"/>
              </a:ext>
            </a:extLst>
          </p:cNvPr>
          <p:cNvSpPr>
            <a:spLocks noGrp="1"/>
          </p:cNvSpPr>
          <p:nvPr>
            <p:ph idx="1"/>
          </p:nvPr>
        </p:nvSpPr>
        <p:spPr/>
        <p:txBody>
          <a:bodyPr/>
          <a:lstStyle/>
          <a:p>
            <a:pPr marL="0" indent="0"/>
            <a:r>
              <a:rPr lang="en-US" sz="2667" dirty="0">
                <a:latin typeface="Helvetica" pitchFamily="2" charset="0"/>
              </a:rPr>
              <a:t>ITU-R WP5B.AR </a:t>
            </a:r>
            <a:r>
              <a:rPr lang="en-US" sz="2667" dirty="0">
                <a:latin typeface="Helvetica" pitchFamily="2" charset="0"/>
                <a:hlinkClick r:id="rId2">
                  <a:extLst>
                    <a:ext uri="{A12FA001-AC4F-418D-AE19-62706E023703}">
                      <ahyp:hlinkClr xmlns:ahyp="http://schemas.microsoft.com/office/drawing/2018/hyperlinkcolor" val="tx"/>
                    </a:ext>
                  </a:extLst>
                </a:hlinkClick>
              </a:rPr>
              <a:t>contribution 556</a:t>
            </a:r>
            <a:r>
              <a:rPr lang="en-US" sz="2667" dirty="0">
                <a:latin typeface="Helvetica" pitchFamily="2" charset="0"/>
              </a:rPr>
              <a:t> by the World Meteorological Organization (WMO) and ITU-R R23-WP5B </a:t>
            </a:r>
          </a:p>
          <a:p>
            <a:pPr marL="380990" lvl="1" indent="-380990">
              <a:spcBef>
                <a:spcPts val="600"/>
              </a:spcBef>
              <a:buFont typeface="Arial" panose="020B0604020202020204" pitchFamily="34" charset="0"/>
              <a:buChar char="•"/>
            </a:pPr>
            <a:r>
              <a:rPr lang="en-US" sz="2133" dirty="0">
                <a:latin typeface="Helvetica" pitchFamily="2" charset="0"/>
                <a:cs typeface="+mn-cs"/>
              </a:rPr>
              <a:t>Discuss “Technical specifications of solid-state weather radar system – Draft liaison statement to WP 5A on efficiency of DFS regarding these radars in the 5 GHz frequency band”</a:t>
            </a:r>
          </a:p>
          <a:p>
            <a:pPr marL="380990" lvl="1" indent="-380990">
              <a:spcBef>
                <a:spcPts val="600"/>
              </a:spcBef>
              <a:buFont typeface="Arial" panose="020B0604020202020204" pitchFamily="34" charset="0"/>
              <a:buChar char="•"/>
            </a:pPr>
            <a:r>
              <a:rPr lang="en-US" sz="2133" dirty="0">
                <a:latin typeface="Helvetica" pitchFamily="2" charset="0"/>
                <a:cs typeface="+mn-cs"/>
              </a:rPr>
              <a:t>Announce that modern/future weather radars use/will use solid-state transmitters (SSTX)</a:t>
            </a:r>
          </a:p>
          <a:p>
            <a:pPr marL="380990" lvl="1" indent="-380990">
              <a:spcBef>
                <a:spcPts val="600"/>
              </a:spcBef>
              <a:buFont typeface="Arial" panose="020B0604020202020204" pitchFamily="34" charset="0"/>
              <a:buChar char="•"/>
            </a:pPr>
            <a:r>
              <a:rPr lang="en-US" sz="2133" dirty="0">
                <a:latin typeface="Helvetica" pitchFamily="2" charset="0"/>
                <a:cs typeface="+mn-cs"/>
              </a:rPr>
              <a:t>Will RLAN equipment be capable to detect the new radar pulses sequences that are transmitted a lower transmit powers?</a:t>
            </a:r>
          </a:p>
          <a:p>
            <a:pPr marL="0" indent="0"/>
            <a:r>
              <a:rPr lang="en-US" sz="2667" dirty="0">
                <a:latin typeface="Helvetica" pitchFamily="2" charset="0"/>
              </a:rPr>
              <a:t>BRAN chair expects participation of radar community in BRAN #126	</a:t>
            </a:r>
          </a:p>
          <a:p>
            <a:pPr lvl="1">
              <a:buFont typeface="Arial" panose="020B0604020202020204" pitchFamily="34" charset="0"/>
              <a:buChar char="•"/>
            </a:pPr>
            <a:endParaRPr lang="en-US" sz="1867" dirty="0"/>
          </a:p>
          <a:p>
            <a:endParaRPr lang="en-US" sz="2133" dirty="0"/>
          </a:p>
        </p:txBody>
      </p:sp>
      <p:sp>
        <p:nvSpPr>
          <p:cNvPr id="7" name="Footer Placeholder 6">
            <a:extLst>
              <a:ext uri="{FF2B5EF4-FFF2-40B4-BE49-F238E27FC236}">
                <a16:creationId xmlns:a16="http://schemas.microsoft.com/office/drawing/2014/main" id="{CFC3928E-7C82-2D08-83EF-5C396482B38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3F032A1-29E7-A417-2420-AA8A68A41DB7}"/>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9" name="Date Placeholder 8">
            <a:extLst>
              <a:ext uri="{FF2B5EF4-FFF2-40B4-BE49-F238E27FC236}">
                <a16:creationId xmlns:a16="http://schemas.microsoft.com/office/drawing/2014/main" id="{E32571AE-55BB-DD50-B6FA-94D044F6156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9912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indent="0"/>
            <a:r>
              <a:rPr lang="en-US" sz="2133" dirty="0"/>
              <a:t>Submission to ETSI BRAN #125</a:t>
            </a:r>
          </a:p>
          <a:p>
            <a:pPr marL="380990" indent="-380990">
              <a:buFont typeface="Arial" panose="020B0604020202020204" pitchFamily="34" charset="0"/>
              <a:buChar char="•"/>
            </a:pPr>
            <a:r>
              <a:rPr lang="en-US" sz="2133" dirty="0"/>
              <a:t>Bluetooth SIG (and others) submitted a document for full Narrow Band Equipment (NBE) Clause 4 changes for the EN 303 687 draft</a:t>
            </a:r>
          </a:p>
          <a:p>
            <a:pPr marL="380990" indent="-380990">
              <a:buFont typeface="Arial" panose="020B0604020202020204" pitchFamily="34" charset="0"/>
              <a:buChar char="•"/>
            </a:pPr>
            <a:r>
              <a:rPr lang="en-US" sz="2133" dirty="0"/>
              <a:t>Submission did not meet the “14-day deadline” before the start of the meeting. Objection to consider the submission.</a:t>
            </a:r>
          </a:p>
          <a:p>
            <a:pPr marL="380990" indent="-380990">
              <a:buFont typeface="Arial" panose="020B0604020202020204" pitchFamily="34" charset="0"/>
              <a:buChar char="•"/>
            </a:pPr>
            <a:r>
              <a:rPr lang="en-US" sz="2133" dirty="0"/>
              <a:t>Also contains remaining “TBDs”</a:t>
            </a:r>
          </a:p>
          <a:p>
            <a:pPr marL="380990" indent="-380990">
              <a:buFont typeface="Arial" panose="020B0604020202020204" pitchFamily="34" charset="0"/>
              <a:buChar char="•"/>
            </a:pPr>
            <a:r>
              <a:rPr lang="en-US" sz="2133" dirty="0"/>
              <a:t>Intend to resolve open “TBDs” and submit to next ETSI BRAN meeting</a:t>
            </a:r>
          </a:p>
          <a:p>
            <a:pPr marL="0" indent="0"/>
            <a:r>
              <a:rPr lang="en-US" sz="2133" dirty="0"/>
              <a:t>Next steps</a:t>
            </a:r>
          </a:p>
          <a:p>
            <a:pPr marL="380990" indent="-380990">
              <a:buFont typeface="Arial" panose="020B0604020202020204" pitchFamily="34" charset="0"/>
              <a:buChar char="•"/>
            </a:pPr>
            <a:r>
              <a:rPr lang="en-US" sz="2133" dirty="0"/>
              <a:t>Submitting the </a:t>
            </a:r>
            <a:r>
              <a:rPr lang="en-US" sz="2133" dirty="0" err="1"/>
              <a:t>PfR</a:t>
            </a:r>
            <a:r>
              <a:rPr lang="en-US" sz="2133" dirty="0"/>
              <a:t> to the FCC for narrowband operation inclusion in the 6 GHz rules in Q1 2025 </a:t>
            </a:r>
            <a:r>
              <a:rPr lang="en-US" sz="2133" dirty="0">
                <a:sym typeface="Wingdings" pitchFamily="2" charset="2"/>
              </a:rPr>
              <a:t>ongoing interference analysis project</a:t>
            </a:r>
            <a:endParaRPr lang="en-US" sz="2133" dirty="0"/>
          </a:p>
        </p:txBody>
      </p:sp>
      <p:sp>
        <p:nvSpPr>
          <p:cNvPr id="7" name="Footer Placeholder 6">
            <a:extLst>
              <a:ext uri="{FF2B5EF4-FFF2-40B4-BE49-F238E27FC236}">
                <a16:creationId xmlns:a16="http://schemas.microsoft.com/office/drawing/2014/main" id="{2A3809E9-2B5D-ACE3-6E4C-E978E5677FF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EB8723D4-0F40-9191-10E4-EA8646F17FAC}"/>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9" name="Date Placeholder 8">
            <a:extLst>
              <a:ext uri="{FF2B5EF4-FFF2-40B4-BE49-F238E27FC236}">
                <a16:creationId xmlns:a16="http://schemas.microsoft.com/office/drawing/2014/main" id="{F6FA41C0-BE08-22B8-26CD-F05A22BB0E6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74240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69B1-A587-20FD-8A3D-6C031F47E8B5}"/>
              </a:ext>
            </a:extLst>
          </p:cNvPr>
          <p:cNvSpPr>
            <a:spLocks noGrp="1"/>
          </p:cNvSpPr>
          <p:nvPr>
            <p:ph type="title"/>
          </p:nvPr>
        </p:nvSpPr>
        <p:spPr/>
        <p:txBody>
          <a:bodyPr/>
          <a:lstStyle/>
          <a:p>
            <a:r>
              <a:rPr lang="en-US" dirty="0" err="1"/>
              <a:t>Coex</a:t>
            </a:r>
            <a:r>
              <a:rPr lang="en-US" dirty="0"/>
              <a:t>-related comments to 802.15.4ab</a:t>
            </a:r>
          </a:p>
        </p:txBody>
      </p:sp>
      <p:sp>
        <p:nvSpPr>
          <p:cNvPr id="3" name="Content Placeholder 2">
            <a:extLst>
              <a:ext uri="{FF2B5EF4-FFF2-40B4-BE49-F238E27FC236}">
                <a16:creationId xmlns:a16="http://schemas.microsoft.com/office/drawing/2014/main" id="{17F79DA2-CFB5-D35E-545F-6A7BBE997ED9}"/>
              </a:ext>
            </a:extLst>
          </p:cNvPr>
          <p:cNvSpPr>
            <a:spLocks noGrp="1"/>
          </p:cNvSpPr>
          <p:nvPr>
            <p:ph idx="1"/>
          </p:nvPr>
        </p:nvSpPr>
        <p:spPr/>
        <p:txBody>
          <a:bodyPr/>
          <a:lstStyle/>
          <a:p>
            <a:r>
              <a:rPr lang="en-US" dirty="0"/>
              <a:t>Review of document 15-24/407</a:t>
            </a:r>
          </a:p>
          <a:p>
            <a:r>
              <a:rPr lang="en-US" dirty="0"/>
              <a:t>Proposed comment resolution provides specific control attribute values for Spectrum Sensing Based Deferral (SSBD) when used for narrowband assist</a:t>
            </a:r>
          </a:p>
          <a:p>
            <a:endParaRPr lang="en-US" dirty="0"/>
          </a:p>
          <a:p>
            <a:r>
              <a:rPr lang="en-US" dirty="0" err="1"/>
              <a:t>Coex</a:t>
            </a:r>
            <a:r>
              <a:rPr lang="en-US" dirty="0"/>
              <a:t> SC will receive an update of the ongoing discussion in 802.15.4ab during the next meeting in November</a:t>
            </a:r>
          </a:p>
        </p:txBody>
      </p:sp>
      <p:sp>
        <p:nvSpPr>
          <p:cNvPr id="7" name="Footer Placeholder 6">
            <a:extLst>
              <a:ext uri="{FF2B5EF4-FFF2-40B4-BE49-F238E27FC236}">
                <a16:creationId xmlns:a16="http://schemas.microsoft.com/office/drawing/2014/main" id="{FDD6BA78-27A4-F930-F010-394099DE2B1E}"/>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B5AB313-116C-FCE7-2680-FBD3B1D972B2}"/>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C8F3EC28-8048-DCB6-A5C3-9AA762A4516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31548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0DE7-9875-4A8C-39C3-5F1FCAFB9A6A}"/>
              </a:ext>
            </a:extLst>
          </p:cNvPr>
          <p:cNvSpPr>
            <a:spLocks noGrp="1"/>
          </p:cNvSpPr>
          <p:nvPr>
            <p:ph type="title"/>
          </p:nvPr>
        </p:nvSpPr>
        <p:spPr/>
        <p:txBody>
          <a:bodyPr/>
          <a:lstStyle/>
          <a:p>
            <a:r>
              <a:rPr lang="en-US" dirty="0"/>
              <a:t>Update on ITU-R WP5B LS to WP5A</a:t>
            </a:r>
          </a:p>
        </p:txBody>
      </p:sp>
      <p:sp>
        <p:nvSpPr>
          <p:cNvPr id="3" name="Content Placeholder 2">
            <a:extLst>
              <a:ext uri="{FF2B5EF4-FFF2-40B4-BE49-F238E27FC236}">
                <a16:creationId xmlns:a16="http://schemas.microsoft.com/office/drawing/2014/main" id="{3377BA39-BF1A-705F-C6C5-4B22E0F370AA}"/>
              </a:ext>
            </a:extLst>
          </p:cNvPr>
          <p:cNvSpPr>
            <a:spLocks noGrp="1"/>
          </p:cNvSpPr>
          <p:nvPr>
            <p:ph idx="1"/>
          </p:nvPr>
        </p:nvSpPr>
        <p:spPr/>
        <p:txBody>
          <a:bodyPr/>
          <a:lstStyle/>
          <a:p>
            <a:r>
              <a:rPr lang="en-US" dirty="0"/>
              <a:t>Waiting for the result of possible joint session between WP5A and WP5A in Nov before any reaction to the issue in ITU.</a:t>
            </a:r>
          </a:p>
          <a:p>
            <a:endParaRPr lang="en-US" dirty="0"/>
          </a:p>
          <a:p>
            <a:r>
              <a:rPr lang="en-US" dirty="0"/>
              <a:t>Chairs of ITU AHG and </a:t>
            </a:r>
            <a:r>
              <a:rPr lang="en-US" dirty="0" err="1"/>
              <a:t>Coex</a:t>
            </a:r>
            <a:r>
              <a:rPr lang="en-US" dirty="0"/>
              <a:t> SC will continue providing continuous updates to the group and coordinate potential future actions.</a:t>
            </a:r>
          </a:p>
        </p:txBody>
      </p:sp>
      <p:sp>
        <p:nvSpPr>
          <p:cNvPr id="7" name="Footer Placeholder 6">
            <a:extLst>
              <a:ext uri="{FF2B5EF4-FFF2-40B4-BE49-F238E27FC236}">
                <a16:creationId xmlns:a16="http://schemas.microsoft.com/office/drawing/2014/main" id="{5F5415EB-8E03-ADEA-54F7-528D41C515FD}"/>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C8C27C4-271F-2935-9BDA-0E9F22AD9A59}"/>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269C39C0-DA7D-100D-A201-0B074375979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56686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November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 Tuesday EVE</a:t>
            </a:r>
          </a:p>
          <a:p>
            <a:pPr marL="380990" indent="-380990">
              <a:buFont typeface="Arial" panose="020B0604020202020204" pitchFamily="34" charset="0"/>
              <a:buChar char="•"/>
            </a:pPr>
            <a:r>
              <a:rPr lang="en-US" sz="1867" dirty="0"/>
              <a:t>Two dot11 </a:t>
            </a:r>
            <a:r>
              <a:rPr lang="en-US" sz="1867" dirty="0" err="1"/>
              <a:t>Coex</a:t>
            </a:r>
            <a:r>
              <a:rPr lang="en-US" sz="1867" dirty="0"/>
              <a:t> (only) slot (one before and one after the joint session with .15.4ab)</a:t>
            </a:r>
          </a:p>
          <a:p>
            <a:pPr marL="781031" lvl="1" indent="-380990">
              <a:buFont typeface="Arial" panose="020B0604020202020204" pitchFamily="34" charset="0"/>
              <a:buChar char="•"/>
            </a:pPr>
            <a:r>
              <a:rPr lang="en-US" sz="1467" dirty="0"/>
              <a:t>Tuesday PM1 1</a:t>
            </a:r>
          </a:p>
          <a:p>
            <a:pPr marL="781031" lvl="1" indent="-380990">
              <a:buFont typeface="Arial" panose="020B0604020202020204" pitchFamily="34" charset="0"/>
              <a:buChar char="•"/>
            </a:pPr>
            <a:r>
              <a:rPr lang="en-US" sz="1467" dirty="0"/>
              <a:t>Wednesday AM 2</a:t>
            </a:r>
            <a:endParaRPr lang="en-US" sz="1867" dirty="0"/>
          </a:p>
          <a:p>
            <a:pPr marL="0" indent="0"/>
            <a:r>
              <a:rPr lang="en-US" sz="1867" dirty="0"/>
              <a:t>Joint dot11 dot15.4ab slot:</a:t>
            </a:r>
          </a:p>
          <a:p>
            <a:pPr marL="380990" indent="-380990">
              <a:buFont typeface="Arial" panose="020B0604020202020204" pitchFamily="34" charset="0"/>
              <a:buChar char="•"/>
            </a:pPr>
            <a:r>
              <a:rPr lang="en-US" sz="1867" dirty="0"/>
              <a:t>Continue discussion on channel access schemes</a:t>
            </a:r>
          </a:p>
          <a:p>
            <a:pPr marL="0" indent="0"/>
            <a:r>
              <a:rPr lang="en-US" sz="1867" dirty="0" err="1"/>
              <a:t>Coex</a:t>
            </a:r>
            <a:r>
              <a:rPr lang="en-US" sz="1867" dirty="0"/>
              <a:t> (only):</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95FF1DE4-7EB3-A6F8-E5EF-FEBC7B5C77CB}"/>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A16B5E7F-1979-AD98-B7EA-466058F4915B}"/>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4C57B4DD-52D0-D8D9-8805-976CFD7158F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0031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3DF83826-F1F0-D682-65AA-337AEE234F7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DC11506-5AEF-3CA7-E14A-647D3B38FC07}"/>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65AD46BD-A132-8E17-C0E9-5C9DFE17565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022040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11-24/1332</a:t>
            </a:r>
          </a:p>
          <a:p>
            <a:r>
              <a:rPr lang="en-US" dirty="0"/>
              <a:t>Snapshot Slide:						11-24/1333</a:t>
            </a:r>
          </a:p>
          <a:p>
            <a:r>
              <a:rPr lang="en-US" dirty="0"/>
              <a:t>Meeting / Chair’s Slide Deck:		11-24/1334</a:t>
            </a:r>
          </a:p>
          <a:p>
            <a:r>
              <a:rPr lang="en-US" dirty="0"/>
              <a:t>Closing report:						11-24/1334</a:t>
            </a:r>
          </a:p>
          <a:p>
            <a:r>
              <a:rPr lang="en-US" dirty="0"/>
              <a:t>Meeting minutes:					11-24/1462</a:t>
            </a:r>
          </a:p>
        </p:txBody>
      </p:sp>
      <p:sp>
        <p:nvSpPr>
          <p:cNvPr id="2" name="Footer Placeholder 1">
            <a:extLst>
              <a:ext uri="{FF2B5EF4-FFF2-40B4-BE49-F238E27FC236}">
                <a16:creationId xmlns:a16="http://schemas.microsoft.com/office/drawing/2014/main" id="{70BAC1D7-1DD4-45EC-CEF7-4F9FA43CEAB8}"/>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8AF05051-CB4A-7410-8187-61A111A7A1DC}"/>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7" name="Date Placeholder 6">
            <a:extLst>
              <a:ext uri="{FF2B5EF4-FFF2-40B4-BE49-F238E27FC236}">
                <a16:creationId xmlns:a16="http://schemas.microsoft.com/office/drawing/2014/main" id="{9351E932-FA78-FB6F-7389-8D437FA27E9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8164369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2024 Editors’ Meeting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Finalize the process of reviewing drafts when their baseline changes</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DDE1BB8C-6C86-F459-BB5B-E89A913B33B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EA38AA48-072C-E1D0-FC82-87A061FC85C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9" name="Date Placeholder 8">
            <a:extLst>
              <a:ext uri="{FF2B5EF4-FFF2-40B4-BE49-F238E27FC236}">
                <a16:creationId xmlns:a16="http://schemas.microsoft.com/office/drawing/2014/main" id="{C794AD2D-565D-18B4-4186-37C7550948D1}"/>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36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September 2024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91EBB67F-C4B2-11DD-0067-4E1F8027F8B2}"/>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FFFF3B6E-4A90-2DE5-EB0D-4E01D6512E29}"/>
              </a:ext>
            </a:extLst>
          </p:cNvPr>
          <p:cNvSpPr>
            <a:spLocks noGrp="1"/>
          </p:cNvSpPr>
          <p:nvPr>
            <p:ph type="sldNum" idx="12"/>
          </p:nvPr>
        </p:nvSpPr>
        <p:spPr/>
        <p:txBody>
          <a:bodyPr/>
          <a:lstStyle/>
          <a:p>
            <a:r>
              <a:rPr lang="en-GB"/>
              <a:t>Slide </a:t>
            </a:r>
            <a:fld id="{DE40C9FC-4879-4F20-9ECA-A574A90476B7}" type="slidenum">
              <a:rPr lang="en-GB" smtClean="0"/>
              <a:pPr/>
              <a:t>30</a:t>
            </a:fld>
            <a:endParaRPr lang="en-GB"/>
          </a:p>
        </p:txBody>
      </p:sp>
      <p:sp>
        <p:nvSpPr>
          <p:cNvPr id="4" name="Date Placeholder 3">
            <a:extLst>
              <a:ext uri="{FF2B5EF4-FFF2-40B4-BE49-F238E27FC236}">
                <a16:creationId xmlns:a16="http://schemas.microsoft.com/office/drawing/2014/main" id="{6DEA2CE1-11B2-0DB9-0E3E-03CF0AC3E5DC}"/>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9539135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ec-24/0196r01</a:t>
            </a:r>
            <a:r>
              <a:rPr lang="en-AU" dirty="0">
                <a:solidFill>
                  <a:schemeClr val="tx1"/>
                </a:solidFill>
              </a:rPr>
              <a:t>; Minutes – ec-24/0217</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US" sz="1600" dirty="0">
                <a:solidFill>
                  <a:schemeClr val="tx1"/>
                </a:solidFill>
              </a:rPr>
              <a:t>Going forward, 802.11 will not be shown as in-process</a:t>
            </a:r>
          </a:p>
          <a:p>
            <a:pPr marL="182880" indent="-182880">
              <a:spcBef>
                <a:spcPts val="800"/>
              </a:spcBef>
              <a:buFont typeface="Arial" panose="020B0604020202020204" pitchFamily="34" charset="0"/>
              <a:buChar char="•"/>
            </a:pPr>
            <a:r>
              <a:rPr lang="en-US" sz="1800" b="1" dirty="0">
                <a:solidFill>
                  <a:schemeClr val="tx1"/>
                </a:solidFill>
              </a:rPr>
              <a:t>Next steps: keep waiting</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Resolution appears to be down to patent holders supplying LOAs under the ISO patent policy</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296958960"/>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51</a:t>
                      </a:r>
                    </a:p>
                  </a:txBody>
                  <a:tcPr/>
                </a:tc>
                <a:tc>
                  <a:txBody>
                    <a:bodyPr/>
                    <a:lstStyle/>
                    <a:p>
                      <a:pPr algn="ctr"/>
                      <a:r>
                        <a:rPr lang="en-US" dirty="0"/>
                        <a:t>13</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1</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106</a:t>
                      </a:r>
                    </a:p>
                  </a:txBody>
                  <a:tcPr>
                    <a:lnT w="12700" cap="flat" cmpd="sng" algn="ctr">
                      <a:solidFill>
                        <a:schemeClr val="tx1"/>
                      </a:solidFill>
                      <a:prstDash val="solid"/>
                      <a:round/>
                      <a:headEnd type="none" w="med" len="med"/>
                      <a:tailEnd type="none" w="med" len="med"/>
                    </a:lnT>
                  </a:tcPr>
                </a:tc>
                <a:tc>
                  <a:txBody>
                    <a:bodyPr/>
                    <a:lstStyle/>
                    <a:p>
                      <a:pPr algn="ctr"/>
                      <a:r>
                        <a:rPr lang="en-US" b="1" dirty="0"/>
                        <a:t>36</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8D6C1F54-4D09-69F3-D461-181727FB422A}"/>
              </a:ext>
            </a:extLst>
          </p:cNvPr>
          <p:cNvSpPr>
            <a:spLocks noGrp="1"/>
          </p:cNvSpPr>
          <p:nvPr>
            <p:ph type="ftr" idx="14"/>
          </p:nvPr>
        </p:nvSpPr>
        <p:spPr/>
        <p:txBody>
          <a:bodyPr/>
          <a:lstStyle/>
          <a:p>
            <a:r>
              <a:rPr lang="en-GB"/>
              <a:t>Stephen McCann, Huawei</a:t>
            </a:r>
            <a:endParaRPr lang="en-GB" dirty="0"/>
          </a:p>
        </p:txBody>
      </p:sp>
      <p:sp>
        <p:nvSpPr>
          <p:cNvPr id="9" name="Slide Number Placeholder 8">
            <a:extLst>
              <a:ext uri="{FF2B5EF4-FFF2-40B4-BE49-F238E27FC236}">
                <a16:creationId xmlns:a16="http://schemas.microsoft.com/office/drawing/2014/main" id="{9B81F565-2FAD-FFCA-D1B8-65D3A17673E0}"/>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11" name="Date Placeholder 10">
            <a:extLst>
              <a:ext uri="{FF2B5EF4-FFF2-40B4-BE49-F238E27FC236}">
                <a16:creationId xmlns:a16="http://schemas.microsoft.com/office/drawing/2014/main" id="{785CFC57-14F2-0FC8-56AB-67AA98F5DFC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39897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Vancouver in November ’24</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November 2024 … </a:t>
            </a:r>
          </a:p>
          <a:p>
            <a:pPr lvl="1"/>
            <a:r>
              <a:rPr lang="en-US" dirty="0"/>
              <a:t>Execute PSDO process, to the extent possible</a:t>
            </a:r>
          </a:p>
          <a:p>
            <a:pPr lvl="2"/>
            <a:r>
              <a:rPr lang="en-US" dirty="0"/>
              <a:t>There are current ballots open for IEEE 802.1AEdk (FDIS: 25 September), IEEE 802.1Qcz (FDIS: 25 September), IEEE 802.1Qdj (CIB: 26 October), IEEE 802.15.9 (FDIS: 8 November)</a:t>
            </a:r>
          </a:p>
          <a:p>
            <a:pPr lvl="1"/>
            <a:r>
              <a:rPr lang="en-US" dirty="0"/>
              <a:t>Monitor ISO/IEC JTC 1/SC 6 activities</a:t>
            </a:r>
          </a:p>
        </p:txBody>
      </p:sp>
      <p:sp>
        <p:nvSpPr>
          <p:cNvPr id="7" name="Footer Placeholder 6">
            <a:extLst>
              <a:ext uri="{FF2B5EF4-FFF2-40B4-BE49-F238E27FC236}">
                <a16:creationId xmlns:a16="http://schemas.microsoft.com/office/drawing/2014/main" id="{DF0A44D6-ECE8-F4E3-ECD5-7763CDB5D99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F9A358B-A9D6-34B7-218E-2482C523DD51}"/>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CE970F15-8B53-4143-F527-37CDF87604C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510736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September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2024-09-12</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924D1DD0-4773-54D8-685D-A4251018083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FFB8866-086D-C5F0-2C9C-81D16B18B4F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52D8EE9A-506F-D3A1-4941-ACEE2E3E2F1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871153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September </a:t>
            </a:r>
            <a:r>
              <a:rPr lang="en-US" dirty="0"/>
              <a:t>2024</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September </a:t>
            </a:r>
            <a:r>
              <a:rPr lang="en-US" altLang="zh-CN" sz="2000" dirty="0"/>
              <a:t>2024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1</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Comment resolution </a:t>
            </a:r>
            <a:r>
              <a:rPr lang="en-US" altLang="zh-CN" dirty="0"/>
              <a:t>for Initial SA Ballot (D4.0)</a:t>
            </a:r>
          </a:p>
          <a:p>
            <a:pPr marL="1120775" lvl="2" indent="-342900" algn="just">
              <a:spcBef>
                <a:spcPts val="0"/>
              </a:spcBef>
              <a:spcAft>
                <a:spcPts val="300"/>
              </a:spcAft>
              <a:buSzPct val="50000"/>
              <a:buFont typeface="Wingdings" panose="05000000000000000000" pitchFamily="2" charset="2"/>
              <a:buChar char="n"/>
            </a:pPr>
            <a:r>
              <a:rPr lang="en-US" altLang="zh-CN" dirty="0">
                <a:solidFill>
                  <a:srgbClr val="FF0000"/>
                </a:solidFill>
              </a:rPr>
              <a:t>100 </a:t>
            </a:r>
            <a:r>
              <a:rPr lang="en-US" altLang="zh-CN" dirty="0">
                <a:solidFill>
                  <a:schemeClr val="tx1"/>
                </a:solidFill>
              </a:rPr>
              <a:t>% of all </a:t>
            </a:r>
            <a:r>
              <a:rPr lang="en-US" altLang="zh-CN" dirty="0"/>
              <a:t>Initial SA Ballot (D4.0)</a:t>
            </a:r>
            <a:r>
              <a:rPr lang="en-US" altLang="zh-CN" dirty="0">
                <a:solidFill>
                  <a:schemeClr val="tx1"/>
                </a:solidFill>
              </a:rPr>
              <a:t> comments are now resolved or marked as “ready for motion”</a:t>
            </a:r>
            <a:r>
              <a:rPr lang="en-US" altLang="zh-CN" dirty="0"/>
              <a:t> (</a:t>
            </a:r>
            <a:r>
              <a:rPr lang="en-US" altLang="zh-CN" dirty="0">
                <a:solidFill>
                  <a:srgbClr val="FF0000"/>
                </a:solidFill>
              </a:rPr>
              <a:t>207 /207</a:t>
            </a:r>
            <a:r>
              <a:rPr lang="en-US" altLang="zh-CN" dirty="0"/>
              <a:t>)</a:t>
            </a:r>
          </a:p>
          <a:p>
            <a:pPr marL="720725" lvl="1" indent="-342900" algn="just">
              <a:spcBef>
                <a:spcPts val="0"/>
              </a:spcBef>
              <a:spcAft>
                <a:spcPts val="300"/>
              </a:spcAft>
              <a:buFont typeface="Times New Roman" panose="02020603050405020304" pitchFamily="18" charset="0"/>
              <a:buChar char="−"/>
            </a:pPr>
            <a:r>
              <a:rPr lang="en-US" altLang="zh-CN" dirty="0">
                <a:solidFill>
                  <a:srgbClr val="0000FF"/>
                </a:solidFill>
              </a:rPr>
              <a:t>Complete the comment resolution </a:t>
            </a:r>
            <a:r>
              <a:rPr lang="en-US" altLang="zh-CN" dirty="0"/>
              <a:t>for Initial SA Ballot (D4.0)</a:t>
            </a:r>
          </a:p>
          <a:p>
            <a:pPr marL="720725" lvl="1" indent="-342900" algn="just">
              <a:spcBef>
                <a:spcPts val="0"/>
              </a:spcBef>
              <a:spcAft>
                <a:spcPts val="300"/>
              </a:spcAft>
              <a:buSzPct val="50000"/>
              <a:buFont typeface="Wingdings" panose="05000000000000000000" pitchFamily="2" charset="2"/>
              <a:buChar char="n"/>
            </a:pPr>
            <a:endParaRPr lang="en-US" altLang="zh-CN"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D5.0</a:t>
            </a:r>
          </a:p>
          <a:p>
            <a:pPr marL="720725" lvl="1" indent="-342900" algn="just">
              <a:spcBef>
                <a:spcPts val="0"/>
              </a:spcBef>
              <a:spcAft>
                <a:spcPts val="600"/>
              </a:spcAft>
              <a:buFont typeface="Times New Roman" panose="02020603050405020304" pitchFamily="18" charset="0"/>
              <a:buChar char="−"/>
            </a:pPr>
            <a:r>
              <a:rPr lang="en-US" altLang="zh-CN" sz="1800" dirty="0"/>
              <a:t>Start and complete the </a:t>
            </a:r>
            <a:r>
              <a:rPr lang="en-US" altLang="zh-CN" sz="1800" dirty="0">
                <a:solidFill>
                  <a:srgbClr val="0000FF"/>
                </a:solidFill>
              </a:rPr>
              <a:t>1st SA Ballot Recirculation </a:t>
            </a:r>
            <a:r>
              <a:rPr lang="en-US" altLang="zh-CN" sz="1800" dirty="0"/>
              <a:t>(D5.0)</a:t>
            </a:r>
          </a:p>
          <a:p>
            <a:pPr marL="720725" lvl="1" indent="-342900" algn="just">
              <a:spcBef>
                <a:spcPts val="0"/>
              </a:spcBef>
              <a:spcAft>
                <a:spcPts val="300"/>
              </a:spcAft>
              <a:buFont typeface="Times New Roman" panose="02020603050405020304" pitchFamily="18" charset="0"/>
              <a:buChar char="−"/>
            </a:pPr>
            <a:r>
              <a:rPr lang="en-US" altLang="zh-CN" sz="1800" dirty="0"/>
              <a:t>Start </a:t>
            </a:r>
            <a:r>
              <a:rPr lang="en-US" altLang="zh-CN" sz="1800" dirty="0">
                <a:solidFill>
                  <a:srgbClr val="0000FF"/>
                </a:solidFill>
              </a:rPr>
              <a:t>comment resolution </a:t>
            </a:r>
            <a:r>
              <a:rPr lang="en-US" altLang="zh-CN" sz="1800" dirty="0"/>
              <a:t>for D5.0 </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 per week</a:t>
            </a:r>
          </a:p>
        </p:txBody>
      </p:sp>
      <p:sp>
        <p:nvSpPr>
          <p:cNvPr id="3" name="Footer Placeholder 2">
            <a:extLst>
              <a:ext uri="{FF2B5EF4-FFF2-40B4-BE49-F238E27FC236}">
                <a16:creationId xmlns:a16="http://schemas.microsoft.com/office/drawing/2014/main" id="{53088CDF-0277-FE92-33F2-FFAD81B593C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E8ACB0BA-CF6D-8609-8D8B-73A8BD7B64C6}"/>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a:extLst>
              <a:ext uri="{FF2B5EF4-FFF2-40B4-BE49-F238E27FC236}">
                <a16:creationId xmlns:a16="http://schemas.microsoft.com/office/drawing/2014/main" id="{ABA80165-FE98-E15A-ED1C-B090CA0A3EB2}"/>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81046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9" name="矩形: 圆角 8">
            <a:extLst>
              <a:ext uri="{FF2B5EF4-FFF2-40B4-BE49-F238E27FC236}">
                <a16:creationId xmlns:a16="http://schemas.microsoft.com/office/drawing/2014/main" id="{C8914B51-4A41-4B42-80CD-270E722F5DDC}"/>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10" name="Rectangle 3">
            <a:extLst>
              <a:ext uri="{FF2B5EF4-FFF2-40B4-BE49-F238E27FC236}">
                <a16:creationId xmlns:a16="http://schemas.microsoft.com/office/drawing/2014/main" id="{EB5B06DE-4871-4B38-9161-647BCEBF6BA0}"/>
              </a:ext>
            </a:extLst>
          </p:cNvPr>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65100" lvl="1" indent="-238125" algn="just" defTabSz="685800" eaLnBrk="1" fontAlgn="auto" hangingPunct="1">
              <a:spcBef>
                <a:spcPts val="200"/>
              </a:spcBef>
              <a:spcAft>
                <a:spcPts val="600"/>
              </a:spcAft>
              <a:defRPr/>
            </a:pPr>
            <a:r>
              <a:rPr lang="en-US" altLang="zh-CN" sz="1400" kern="0" dirty="0">
                <a:solidFill>
                  <a:srgbClr val="00B050"/>
                </a:solidFill>
              </a:rPr>
              <a:t>1st SA Ballot Recirculation (D5.0)		Sep 2024</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12" name="Content Placeholder 4">
            <a:extLst>
              <a:ext uri="{FF2B5EF4-FFF2-40B4-BE49-F238E27FC236}">
                <a16:creationId xmlns:a16="http://schemas.microsoft.com/office/drawing/2014/main" id="{F6ACDBF8-F7D6-4071-ADB9-5372AA9C4DF7}"/>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3" name="左大括号 12">
            <a:extLst>
              <a:ext uri="{FF2B5EF4-FFF2-40B4-BE49-F238E27FC236}">
                <a16:creationId xmlns:a16="http://schemas.microsoft.com/office/drawing/2014/main" id="{18DC0669-DCBE-4118-86C8-86B9447BFC2D}"/>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BE09E238-EEEF-95DF-0561-2004ED57A5C4}"/>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98FB18C3-6E85-C76E-EAAA-30293D481AFE}"/>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5" name="Date Placeholder 4">
            <a:extLst>
              <a:ext uri="{FF2B5EF4-FFF2-40B4-BE49-F238E27FC236}">
                <a16:creationId xmlns:a16="http://schemas.microsoft.com/office/drawing/2014/main" id="{91F11D19-4B29-077A-9A5A-5DC0C7B5387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95677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September Interim</a:t>
            </a:r>
            <a:r>
              <a:rPr lang="en-US" altLang="zh-CN" b="0" dirty="0"/>
              <a:t>)</a:t>
            </a:r>
            <a:endParaRPr lang="en-US" altLang="en-US" b="0" dirty="0">
              <a:solidFill>
                <a:schemeClr val="tx2"/>
              </a:solidFill>
            </a:endParaRPr>
          </a:p>
        </p:txBody>
      </p:sp>
      <p:sp>
        <p:nvSpPr>
          <p:cNvPr id="9" name="Rectangle 3">
            <a:extLst>
              <a:ext uri="{FF2B5EF4-FFF2-40B4-BE49-F238E27FC236}">
                <a16:creationId xmlns:a16="http://schemas.microsoft.com/office/drawing/2014/main" id="{C38CD450-E121-4FD6-A2B7-70ADEB369734}"/>
              </a:ext>
            </a:extLst>
          </p:cNvPr>
          <p:cNvSpPr txBox="1">
            <a:spLocks noChangeArrowheads="1"/>
          </p:cNvSpPr>
          <p:nvPr/>
        </p:nvSpPr>
        <p:spPr bwMode="auto">
          <a:xfrm>
            <a:off x="157348" y="1143000"/>
            <a:ext cx="5100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To be Confirmed:</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Oct 	  22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Oct 	  24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Oct 	  29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Oct 	  31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Nov 	    5 (Tuesday)	 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2" name="Footer Placeholder 1">
            <a:extLst>
              <a:ext uri="{FF2B5EF4-FFF2-40B4-BE49-F238E27FC236}">
                <a16:creationId xmlns:a16="http://schemas.microsoft.com/office/drawing/2014/main" id="{86F6D4B6-2F41-DD39-F09D-D059AC3574F1}"/>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3A638FE-8362-50AF-3D95-E5B38EDDEFF4}"/>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5CA01530-611E-B3C6-D5D6-AC919E940BE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99471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2024-09-13</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74EB6CD8-A2C8-0DC8-4986-70EB85E318C7}"/>
              </a:ext>
            </a:extLst>
          </p:cNvPr>
          <p:cNvSpPr>
            <a:spLocks noGrp="1"/>
          </p:cNvSpPr>
          <p:nvPr>
            <p:ph type="ftr" idx="11"/>
          </p:nvPr>
        </p:nvSpPr>
        <p:spPr/>
        <p:txBody>
          <a:bodyPr/>
          <a:lstStyle/>
          <a:p>
            <a:r>
              <a:rPr lang="en-GB"/>
              <a:t>Stephen McCann, Huawei</a:t>
            </a:r>
          </a:p>
        </p:txBody>
      </p:sp>
      <p:sp>
        <p:nvSpPr>
          <p:cNvPr id="4" name="Slide Number Placeholder 3">
            <a:extLst>
              <a:ext uri="{FF2B5EF4-FFF2-40B4-BE49-F238E27FC236}">
                <a16:creationId xmlns:a16="http://schemas.microsoft.com/office/drawing/2014/main" id="{7DC92FF8-B876-86DD-3DF7-A9085DFC7606}"/>
              </a:ext>
            </a:extLst>
          </p:cNvPr>
          <p:cNvSpPr>
            <a:spLocks noGrp="1"/>
          </p:cNvSpPr>
          <p:nvPr>
            <p:ph type="sldNum" idx="12"/>
          </p:nvPr>
        </p:nvSpPr>
        <p:spPr/>
        <p:txBody>
          <a:bodyPr/>
          <a:lstStyle/>
          <a:p>
            <a:r>
              <a:rPr lang="en-GB"/>
              <a:t>Slide </a:t>
            </a:r>
            <a:fld id="{DE40C9FC-4879-4F20-9ECA-A574A90476B7}" type="slidenum">
              <a:rPr lang="en-GB" smtClean="0"/>
              <a:pPr/>
              <a:t>37</a:t>
            </a:fld>
            <a:endParaRPr lang="en-GB"/>
          </a:p>
        </p:txBody>
      </p:sp>
      <p:sp>
        <p:nvSpPr>
          <p:cNvPr id="5" name="Date Placeholder 4">
            <a:extLst>
              <a:ext uri="{FF2B5EF4-FFF2-40B4-BE49-F238E27FC236}">
                <a16:creationId xmlns:a16="http://schemas.microsoft.com/office/drawing/2014/main" id="{43B898FD-E850-2B7A-C6D7-07332BE42458}"/>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29819036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Enhanced Data Privacy</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b="0" dirty="0" err="1"/>
              <a:t>TGbi</a:t>
            </a:r>
            <a:r>
              <a:rPr lang="en-US" b="0" dirty="0"/>
              <a:t>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reviewed CID resolution submissions and technical submissions on open topics. We achieved consensus on 210 CIDs and ran out of time for additional submissions. </a:t>
            </a:r>
          </a:p>
          <a:p>
            <a:pPr>
              <a:buClr>
                <a:srgbClr val="000000"/>
              </a:buClr>
              <a:buSzPct val="100000"/>
              <a:buFont typeface="Arial"/>
              <a:buChar char="•"/>
            </a:pPr>
            <a:endParaRPr lang="en-US" b="0" dirty="0"/>
          </a:p>
          <a:p>
            <a:pPr>
              <a:buClr>
                <a:srgbClr val="000000"/>
              </a:buClr>
              <a:buSzPct val="100000"/>
              <a:buFont typeface="Arial"/>
              <a:buChar char="•"/>
            </a:pPr>
            <a:r>
              <a:rPr lang="en-US" b="0" dirty="0"/>
              <a:t>We approved directing our editor to generate a new draft (D0.6) incorporating these resolutions to serve as a new reference for submissions.</a:t>
            </a:r>
          </a:p>
          <a:p>
            <a:pPr>
              <a:buClr>
                <a:srgbClr val="000000"/>
              </a:buClr>
              <a:buSzPct val="100000"/>
              <a:buFont typeface="Arial"/>
              <a:buChar char="•"/>
            </a:pPr>
            <a:endParaRPr lang="en-US" b="0" dirty="0"/>
          </a:p>
          <a:p>
            <a:pPr>
              <a:buClr>
                <a:srgbClr val="000000"/>
              </a:buClr>
              <a:buSzPct val="100000"/>
              <a:buFont typeface="Arial"/>
              <a:buChar char="•"/>
            </a:pPr>
            <a:r>
              <a:rPr lang="en-US" b="0" dirty="0"/>
              <a:t>We continue to call for submissions of text that address requirements as well as submissions to resolve comments from our comment collection.</a:t>
            </a:r>
          </a:p>
          <a:p>
            <a:pPr>
              <a:buClr>
                <a:srgbClr val="000000"/>
              </a:buClr>
              <a:buSzPct val="100000"/>
              <a:buFont typeface="Arial"/>
              <a:buChar char="•"/>
            </a:pPr>
            <a:endParaRPr lang="en-US" b="0" dirty="0"/>
          </a:p>
          <a:p>
            <a:pPr>
              <a:buClr>
                <a:srgbClr val="000000"/>
              </a:buClr>
              <a:buSzPct val="100000"/>
              <a:buFont typeface="Arial"/>
              <a:buChar char="•"/>
            </a:pPr>
            <a:r>
              <a:rPr lang="en-US" b="0" dirty="0"/>
              <a:t>We did not change our timeline and continue to target a D1.0 in January 2025.</a:t>
            </a:r>
          </a:p>
          <a:p>
            <a:pPr marL="0" indent="0">
              <a:buClr>
                <a:srgbClr val="000000"/>
              </a:buClr>
              <a:buSzPct val="100000"/>
            </a:pPr>
            <a:r>
              <a:rPr lang="en-US" dirty="0"/>
              <a:t>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6F54BCE7-35E1-C2F6-410F-68C6A6917F19}"/>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5913EA39-DE3A-0C6F-B5C1-8E93A9946038}"/>
              </a:ext>
            </a:extLst>
          </p:cNvPr>
          <p:cNvSpPr>
            <a:spLocks noGrp="1"/>
          </p:cNvSpPr>
          <p:nvPr>
            <p:ph type="sldNum" idx="12"/>
          </p:nvPr>
        </p:nvSpPr>
        <p:spPr/>
        <p:txBody>
          <a:bodyPr/>
          <a:lstStyle/>
          <a:p>
            <a:r>
              <a:rPr lang="en-GB"/>
              <a:t>Slide </a:t>
            </a:r>
            <a:fld id="{F5D8E26B-7BCF-4D25-9C89-0168A6618F18}" type="slidenum">
              <a:rPr lang="en-GB" smtClean="0"/>
              <a:pPr/>
              <a:t>38</a:t>
            </a:fld>
            <a:endParaRPr lang="en-GB"/>
          </a:p>
        </p:txBody>
      </p:sp>
      <p:sp>
        <p:nvSpPr>
          <p:cNvPr id="4" name="Date Placeholder 3">
            <a:extLst>
              <a:ext uri="{FF2B5EF4-FFF2-40B4-BE49-F238E27FC236}">
                <a16:creationId xmlns:a16="http://schemas.microsoft.com/office/drawing/2014/main" id="{CC68B476-21AF-27B8-B60C-481D5226A29A}"/>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2286414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solidFill>
                  <a:schemeClr val="tx1"/>
                </a:solidFill>
              </a:rPr>
              <a:t>Comment collection:				May 2024</a:t>
            </a:r>
          </a:p>
          <a:p>
            <a:r>
              <a:rPr lang="en-US" dirty="0">
                <a:solidFill>
                  <a:schemeClr val="tx1"/>
                </a:solidFill>
              </a:rPr>
              <a:t>LB initial:   						January 2025</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08F6E1F1-B817-8368-44FC-3A8745DC7EDA}"/>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21BC4165-7C05-28B1-5F92-548D1373428F}"/>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a:extLst>
              <a:ext uri="{FF2B5EF4-FFF2-40B4-BE49-F238E27FC236}">
                <a16:creationId xmlns:a16="http://schemas.microsoft.com/office/drawing/2014/main" id="{3AFFDB19-0C73-131D-06A0-59D82822764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42814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 </a:t>
            </a:r>
            <a:r>
              <a:rPr lang="en-US" sz="1600" dirty="0">
                <a:hlinkClick r:id="rId9"/>
              </a:rPr>
              <a:t>RoyWant@google.com</a:t>
            </a:r>
            <a:endParaRPr lang="en-US" sz="1600" dirty="0"/>
          </a:p>
          <a:p>
            <a:pPr>
              <a:buFont typeface="Arial" panose="020B0604020202020204" pitchFamily="34" charset="0"/>
              <a:buChar char="•"/>
            </a:pPr>
            <a:r>
              <a:rPr lang="en-US" sz="1600" b="1" dirty="0" err="1"/>
              <a:t>TGbf</a:t>
            </a:r>
            <a:r>
              <a:rPr lang="en-US" sz="1600" b="1" dirty="0"/>
              <a:t> – Claudio da Silva </a:t>
            </a:r>
            <a:r>
              <a:rPr lang="en-US" sz="1600" dirty="0"/>
              <a:t>– </a:t>
            </a:r>
            <a:r>
              <a:rPr lang="en-US" sz="1600" dirty="0">
                <a:hlinkClick r:id="rId10"/>
              </a:rPr>
              <a:t>claudiodasilva@meta.com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lvl="1"/>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FA7D3055-7894-FCA0-66C2-0DFB7AD43170}"/>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A6F82463-F5E6-9CAD-3AB5-7FF7BABB10FD}"/>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9" name="Date Placeholder 8">
            <a:extLst>
              <a:ext uri="{FF2B5EF4-FFF2-40B4-BE49-F238E27FC236}">
                <a16:creationId xmlns:a16="http://schemas.microsoft.com/office/drawing/2014/main" id="{1FA9678D-C583-92F5-73CC-1B189C863DC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23114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b="0" dirty="0"/>
          </a:p>
          <a:p>
            <a:pPr>
              <a:buClr>
                <a:srgbClr val="000000"/>
              </a:buClr>
              <a:buSzPct val="100000"/>
              <a:buFont typeface="Arial"/>
              <a:buChar char="•"/>
            </a:pPr>
            <a:r>
              <a:rPr lang="en-US" b="0" dirty="0"/>
              <a:t>We will have 3 teleconferences beginning October 2. </a:t>
            </a:r>
          </a:p>
          <a:p>
            <a:pPr lvl="1">
              <a:buClr>
                <a:srgbClr val="000000"/>
              </a:buClr>
              <a:buSzPct val="100000"/>
              <a:buFont typeface="Arial"/>
              <a:buChar char="•"/>
            </a:pPr>
            <a:r>
              <a:rPr lang="en-US" b="0" spc="-1" dirty="0">
                <a:solidFill>
                  <a:schemeClr val="tx1"/>
                </a:solidFill>
                <a:latin typeface="Times New Roman"/>
                <a:cs typeface="Times New Roman"/>
              </a:rPr>
              <a:t>Wednesday 10am EDT</a:t>
            </a:r>
          </a:p>
          <a:p>
            <a:pPr lvl="1">
              <a:buClr>
                <a:srgbClr val="000000"/>
              </a:buClr>
              <a:buSzPct val="100000"/>
              <a:buFont typeface="Arial"/>
              <a:buChar char="•"/>
            </a:pPr>
            <a:r>
              <a:rPr lang="en-US" b="0" spc="-1" dirty="0">
                <a:solidFill>
                  <a:schemeClr val="tx1"/>
                </a:solidFill>
                <a:latin typeface="Times New Roman"/>
                <a:cs typeface="Times New Roman"/>
              </a:rPr>
              <a:t>Dates:  October 2, 9, 23</a:t>
            </a:r>
            <a:endParaRPr lang="en-US" sz="2400" b="0" spc="-1" dirty="0">
              <a:solidFill>
                <a:schemeClr val="tx1"/>
              </a:solidFill>
              <a:latin typeface="Times New Roman" panose="02020603050405020304" pitchFamily="18" charset="0"/>
              <a:cs typeface="Times New Roman" panose="02020603050405020304" pitchFamily="18" charset="0"/>
              <a:sym typeface="Times New Roman"/>
            </a:endParaRPr>
          </a:p>
          <a:p>
            <a:pPr lvl="1">
              <a:buClr>
                <a:srgbClr val="000000"/>
              </a:buClr>
              <a:buSzPct val="100000"/>
              <a:buFont typeface="Arial"/>
              <a:buChar char="•"/>
            </a:pPr>
            <a:endParaRPr lang="en-US" spc="-1" dirty="0">
              <a:solidFill>
                <a:schemeClr val="tx1"/>
              </a:solidFill>
              <a:latin typeface="Times New Roman"/>
              <a:cs typeface="Times New Roman"/>
              <a:sym typeface="Times New Roman"/>
            </a:endParaRPr>
          </a:p>
          <a:p>
            <a:pPr>
              <a:buClr>
                <a:srgbClr val="000000"/>
              </a:buClr>
              <a:buSzPct val="100000"/>
              <a:buFont typeface="Arial"/>
              <a:buChar char="•"/>
            </a:pPr>
            <a:r>
              <a:rPr lang="en-US" b="0" dirty="0"/>
              <a:t>We are planning an ad hoc meeting concentrating on comment resolution and text submissions. </a:t>
            </a:r>
          </a:p>
          <a:p>
            <a:pPr>
              <a:buClr>
                <a:srgbClr val="000000"/>
              </a:buClr>
              <a:buSzPct val="100000"/>
              <a:buFont typeface="Arial"/>
              <a:buChar char="•"/>
            </a:pPr>
            <a:r>
              <a:rPr lang="en-US" b="0" dirty="0"/>
              <a:t>The dates are Oct. 28-30. The location is probably Cox Atlanta facilities.</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DF046A13-0717-95AF-E681-BEAB593B2159}"/>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88035111-9895-CDF1-4B68-FB2C9787E6E9}"/>
              </a:ext>
            </a:extLst>
          </p:cNvPr>
          <p:cNvSpPr>
            <a:spLocks noGrp="1"/>
          </p:cNvSpPr>
          <p:nvPr>
            <p:ph type="sldNum" idx="12"/>
          </p:nvPr>
        </p:nvSpPr>
        <p:spPr/>
        <p:txBody>
          <a:bodyPr/>
          <a:lstStyle/>
          <a:p>
            <a:r>
              <a:rPr lang="en-GB"/>
              <a:t>Slide </a:t>
            </a:r>
            <a:fld id="{F5D8E26B-7BCF-4D25-9C89-0168A6618F18}" type="slidenum">
              <a:rPr lang="en-GB" smtClean="0"/>
              <a:pPr/>
              <a:t>40</a:t>
            </a:fld>
            <a:endParaRPr lang="en-GB"/>
          </a:p>
        </p:txBody>
      </p:sp>
      <p:sp>
        <p:nvSpPr>
          <p:cNvPr id="4" name="Date Placeholder 3">
            <a:extLst>
              <a:ext uri="{FF2B5EF4-FFF2-40B4-BE49-F238E27FC236}">
                <a16:creationId xmlns:a16="http://schemas.microsoft.com/office/drawing/2014/main" id="{41C3A8A9-E069-18FC-284E-EC8B29AED630}"/>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1897384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Sep.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name="Document" r:id="rId3" imgW="10773432" imgH="2553940" progId="Word.Document.8">
                  <p:embed/>
                </p:oleObj>
              </mc:Choice>
              <mc:Fallback>
                <p:oleObj name="Document" r:id="rId3" imgW="10773432" imgH="2553940" progId="Word.Document.8">
                  <p:embed/>
                  <p:pic>
                    <p:nvPicPr>
                      <p:cNvPr id="3075" name="Object 3"/>
                      <p:cNvPicPr>
                        <a:picLocks noChangeAspect="1" noChangeArrowheads="1"/>
                      </p:cNvPicPr>
                      <p:nvPr/>
                    </p:nvPicPr>
                    <p:blipFill>
                      <a:blip r:embed="rId4"/>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CD16E5C-E4DA-7016-EA35-99587D6FEA67}"/>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0101A3B7-B745-14B3-211C-D5871DB4E4B2}"/>
              </a:ext>
            </a:extLst>
          </p:cNvPr>
          <p:cNvSpPr>
            <a:spLocks noGrp="1"/>
          </p:cNvSpPr>
          <p:nvPr>
            <p:ph type="sldNum" idx="12"/>
          </p:nvPr>
        </p:nvSpPr>
        <p:spPr/>
        <p:txBody>
          <a:bodyPr/>
          <a:lstStyle/>
          <a:p>
            <a:r>
              <a:rPr lang="en-GB"/>
              <a:t>Slide </a:t>
            </a:r>
            <a:fld id="{DE40C9FC-4879-4F20-9ECA-A574A90476B7}" type="slidenum">
              <a:rPr lang="en-GB" smtClean="0"/>
              <a:pPr/>
              <a:t>41</a:t>
            </a:fld>
            <a:endParaRPr lang="en-GB"/>
          </a:p>
        </p:txBody>
      </p:sp>
      <p:sp>
        <p:nvSpPr>
          <p:cNvPr id="4" name="Date Placeholder 3">
            <a:extLst>
              <a:ext uri="{FF2B5EF4-FFF2-40B4-BE49-F238E27FC236}">
                <a16:creationId xmlns:a16="http://schemas.microsoft.com/office/drawing/2014/main" id="{3B54D729-D3F9-D83D-944D-F52FB314A806}"/>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901958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Sep. Meeting Progress and Targets Towards the Nov.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81120" cy="2469919"/>
          </a:xfrm>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Work completed the meeting week:</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Completed response to LB287 and seek approval to move to SA ballot.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Approved report to EC on unconditional request to go to SA ballot.</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Targets towards Nov. meeting:</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Receive EC approval to go SA ballot.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Conduct initial SA ballot and move to rapid decision making.</a:t>
            </a:r>
            <a:endParaRPr lang="en-US" b="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0B9AE1BD-AEAB-E99C-810E-4D28D787384A}"/>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655B4FC-DD44-F89C-F56E-11FD864C6F28}"/>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9" name="Date Placeholder 8">
            <a:extLst>
              <a:ext uri="{FF2B5EF4-FFF2-40B4-BE49-F238E27FC236}">
                <a16:creationId xmlns:a16="http://schemas.microsoft.com/office/drawing/2014/main" id="{F57BE64E-5CF3-2FAD-DCBC-C0F80011599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054048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(previously)</a:t>
            </a:r>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67000">
                <a:schemeClr val="accent1"/>
              </a:gs>
              <a:gs pos="81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219499" y="218771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6905273" y="238079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445973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639062" y="219112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9326003" y="238421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10/24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9425303" y="27336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9172047" y="29267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9/24</a:t>
            </a:r>
          </a:p>
        </p:txBody>
      </p:sp>
      <p:sp>
        <p:nvSpPr>
          <p:cNvPr id="17" name="Rectangle 16">
            <a:extLst>
              <a:ext uri="{FF2B5EF4-FFF2-40B4-BE49-F238E27FC236}">
                <a16:creationId xmlns:a16="http://schemas.microsoft.com/office/drawing/2014/main" id="{8DF4CEFA-24DB-B718-6CB4-42572EC91263}"/>
              </a:ext>
            </a:extLst>
          </p:cNvPr>
          <p:cNvSpPr/>
          <p:nvPr/>
        </p:nvSpPr>
        <p:spPr>
          <a:xfrm>
            <a:off x="7410322" y="5373180"/>
            <a:ext cx="1371600" cy="266858"/>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7938736" y="4910596"/>
            <a:ext cx="822960" cy="241730"/>
          </a:xfrm>
          <a:prstGeom prst="rect">
            <a:avLst/>
          </a:prstGeom>
          <a:gradFill flip="none" rotWithShape="1">
            <a:gsLst>
              <a:gs pos="0">
                <a:schemeClr val="accent1">
                  <a:lumMod val="5000"/>
                  <a:lumOff val="95000"/>
                </a:schemeClr>
              </a:gs>
              <a:gs pos="0">
                <a:schemeClr val="accent1"/>
              </a:gs>
              <a:gs pos="100000">
                <a:srgbClr val="FFFF00"/>
              </a:gs>
              <a:gs pos="98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922394" y="349740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608168" y="3690498"/>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8688843" y="3501008"/>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8374617" y="3694097"/>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16A9EB5-357B-C1F0-C6F4-C069F8E97C1D}"/>
              </a:ext>
            </a:extLst>
          </p:cNvPr>
          <p:cNvSpPr/>
          <p:nvPr/>
        </p:nvSpPr>
        <p:spPr>
          <a:xfrm>
            <a:off x="9032838" y="5366281"/>
            <a:ext cx="548640"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579808" y="536628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488175" y="2215423"/>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10368054" y="272676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10114798" y="291985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11/24</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6039272" y="474307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7446268" y="518128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7442236" y="5660582"/>
            <a:ext cx="1280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7934762" y="5167580"/>
            <a:ext cx="8229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ooter Placeholder 18">
            <a:extLst>
              <a:ext uri="{FF2B5EF4-FFF2-40B4-BE49-F238E27FC236}">
                <a16:creationId xmlns:a16="http://schemas.microsoft.com/office/drawing/2014/main" id="{61B27257-929D-27BA-6AE1-2D39D6DADDF9}"/>
              </a:ext>
            </a:extLst>
          </p:cNvPr>
          <p:cNvSpPr>
            <a:spLocks noGrp="1"/>
          </p:cNvSpPr>
          <p:nvPr>
            <p:ph type="ftr" idx="14"/>
          </p:nvPr>
        </p:nvSpPr>
        <p:spPr/>
        <p:txBody>
          <a:bodyPr/>
          <a:lstStyle/>
          <a:p>
            <a:r>
              <a:rPr lang="en-GB"/>
              <a:t>Stephen McCann, Huawei</a:t>
            </a:r>
            <a:endParaRPr lang="en-GB" dirty="0"/>
          </a:p>
        </p:txBody>
      </p:sp>
      <p:sp>
        <p:nvSpPr>
          <p:cNvPr id="20" name="Slide Number Placeholder 19">
            <a:extLst>
              <a:ext uri="{FF2B5EF4-FFF2-40B4-BE49-F238E27FC236}">
                <a16:creationId xmlns:a16="http://schemas.microsoft.com/office/drawing/2014/main" id="{3C31B77F-037B-2CAE-6DCF-CD07A4D4ED9D}"/>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23" name="Date Placeholder 22">
            <a:extLst>
              <a:ext uri="{FF2B5EF4-FFF2-40B4-BE49-F238E27FC236}">
                <a16:creationId xmlns:a16="http://schemas.microsoft.com/office/drawing/2014/main" id="{70A17E94-E76D-D29E-B113-84D7F95CC37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618839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(updated)</a:t>
            </a:r>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2025</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2025</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2025</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 name="Line 11">
            <a:extLst>
              <a:ext uri="{FF2B5EF4-FFF2-40B4-BE49-F238E27FC236}">
                <a16:creationId xmlns:a16="http://schemas.microsoft.com/office/drawing/2014/main" id="{2C059D81-45A5-6AD9-637D-82F36CF5B165}"/>
              </a:ext>
            </a:extLst>
          </p:cNvPr>
          <p:cNvSpPr>
            <a:spLocks noChangeShapeType="1"/>
          </p:cNvSpPr>
          <p:nvPr/>
        </p:nvSpPr>
        <p:spPr bwMode="auto">
          <a:xfrm>
            <a:off x="2118974" y="1706266"/>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2031702" y="223710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1778446" y="241710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3315313" y="224365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3001087" y="243673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grpSp>
        <p:nvGrpSpPr>
          <p:cNvPr id="20" name="Group 19">
            <a:extLst>
              <a:ext uri="{FF2B5EF4-FFF2-40B4-BE49-F238E27FC236}">
                <a16:creationId xmlns:a16="http://schemas.microsoft.com/office/drawing/2014/main" id="{239F2967-3631-356A-5719-4E46EF9233E2}"/>
              </a:ext>
            </a:extLst>
          </p:cNvPr>
          <p:cNvGrpSpPr/>
          <p:nvPr/>
        </p:nvGrpSpPr>
        <p:grpSpPr>
          <a:xfrm>
            <a:off x="891747" y="4004401"/>
            <a:ext cx="8238900" cy="304304"/>
            <a:chOff x="2133167" y="3948461"/>
            <a:chExt cx="8961120" cy="304304"/>
          </a:xfrm>
        </p:grpSpPr>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67000">
                  <a:schemeClr val="accent1"/>
                </a:gs>
                <a:gs pos="81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tangle 6">
            <a:extLst>
              <a:ext uri="{FF2B5EF4-FFF2-40B4-BE49-F238E27FC236}">
                <a16:creationId xmlns:a16="http://schemas.microsoft.com/office/drawing/2014/main" id="{ED43BC3B-76A3-7EC9-8880-D99BCC601081}"/>
              </a:ext>
            </a:extLst>
          </p:cNvPr>
          <p:cNvSpPr/>
          <p:nvPr/>
        </p:nvSpPr>
        <p:spPr>
          <a:xfrm>
            <a:off x="2150815" y="451567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6127333" y="22385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5713578" y="2398678"/>
            <a:ext cx="1030494"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 10/24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5413152" y="278956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5159896" y="298264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7/24</a:t>
            </a:r>
          </a:p>
        </p:txBody>
      </p:sp>
      <p:sp>
        <p:nvSpPr>
          <p:cNvPr id="17" name="Rectangle 16">
            <a:extLst>
              <a:ext uri="{FF2B5EF4-FFF2-40B4-BE49-F238E27FC236}">
                <a16:creationId xmlns:a16="http://schemas.microsoft.com/office/drawing/2014/main" id="{8DF4CEFA-24DB-B718-6CB4-42572EC91263}"/>
              </a:ext>
            </a:extLst>
          </p:cNvPr>
          <p:cNvSpPr/>
          <p:nvPr/>
        </p:nvSpPr>
        <p:spPr>
          <a:xfrm>
            <a:off x="3506136" y="5429120"/>
            <a:ext cx="1371600" cy="266858"/>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4034550" y="4966536"/>
            <a:ext cx="822960" cy="241730"/>
          </a:xfrm>
          <a:prstGeom prst="rect">
            <a:avLst/>
          </a:prstGeom>
          <a:gradFill flip="none" rotWithShape="1">
            <a:gsLst>
              <a:gs pos="0">
                <a:schemeClr val="accent1">
                  <a:lumMod val="5000"/>
                  <a:lumOff val="95000"/>
                </a:schemeClr>
              </a:gs>
              <a:gs pos="0">
                <a:schemeClr val="accent1"/>
              </a:gs>
              <a:gs pos="100000">
                <a:srgbClr val="FFFF00"/>
              </a:gs>
              <a:gs pos="98000">
                <a:schemeClr val="accent1"/>
              </a:gs>
              <a:gs pos="10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4018208" y="3553349"/>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3703982" y="3746438"/>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4784657" y="3556948"/>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4470431" y="3750037"/>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16A9EB5-357B-C1F0-C6F4-C069F8E97C1D}"/>
              </a:ext>
            </a:extLst>
          </p:cNvPr>
          <p:cNvSpPr/>
          <p:nvPr/>
        </p:nvSpPr>
        <p:spPr>
          <a:xfrm>
            <a:off x="6233183" y="5434560"/>
            <a:ext cx="1156709"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7431759" y="5431444"/>
            <a:ext cx="1166035"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8112224" y="2794792"/>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3/25</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7412730" y="279773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7159474" y="299081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1/25</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2135086" y="479901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3542082" y="523722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3538050" y="5716522"/>
            <a:ext cx="1280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4030576" y="5223520"/>
            <a:ext cx="8229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Group 48">
            <a:extLst>
              <a:ext uri="{FF2B5EF4-FFF2-40B4-BE49-F238E27FC236}">
                <a16:creationId xmlns:a16="http://schemas.microsoft.com/office/drawing/2014/main" id="{E762B4D9-5541-EC80-EBD9-9C965EA87D77}"/>
              </a:ext>
            </a:extLst>
          </p:cNvPr>
          <p:cNvGrpSpPr/>
          <p:nvPr/>
        </p:nvGrpSpPr>
        <p:grpSpPr>
          <a:xfrm>
            <a:off x="9460897" y="2248114"/>
            <a:ext cx="846911" cy="429831"/>
            <a:chOff x="8748009" y="2135494"/>
            <a:chExt cx="846911" cy="429831"/>
          </a:xfrm>
        </p:grpSpPr>
        <p:sp>
          <p:nvSpPr>
            <p:cNvPr id="50" name="Isosceles Triangle 49">
              <a:extLst>
                <a:ext uri="{FF2B5EF4-FFF2-40B4-BE49-F238E27FC236}">
                  <a16:creationId xmlns:a16="http://schemas.microsoft.com/office/drawing/2014/main" id="{73A2E52D-C5CD-2819-9B11-9EC596CDC100}"/>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51" name="Text Box 26">
              <a:extLst>
                <a:ext uri="{FF2B5EF4-FFF2-40B4-BE49-F238E27FC236}">
                  <a16:creationId xmlns:a16="http://schemas.microsoft.com/office/drawing/2014/main" id="{966A16E9-4AD4-9123-4148-0212222308D1}"/>
                </a:ext>
              </a:extLst>
            </p:cNvPr>
            <p:cNvSpPr txBox="1">
              <a:spLocks noChangeArrowheads="1"/>
            </p:cNvSpPr>
            <p:nvPr/>
          </p:nvSpPr>
          <p:spPr bwMode="auto">
            <a:xfrm flipH="1">
              <a:off x="8748009" y="2328583"/>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publication</a:t>
              </a:r>
            </a:p>
          </p:txBody>
        </p:sp>
      </p:grpSp>
      <p:sp>
        <p:nvSpPr>
          <p:cNvPr id="52" name="Rectangle 51">
            <a:extLst>
              <a:ext uri="{FF2B5EF4-FFF2-40B4-BE49-F238E27FC236}">
                <a16:creationId xmlns:a16="http://schemas.microsoft.com/office/drawing/2014/main" id="{ED94271B-E6B7-171E-71A2-BB9B34CD8161}"/>
              </a:ext>
            </a:extLst>
          </p:cNvPr>
          <p:cNvSpPr/>
          <p:nvPr/>
        </p:nvSpPr>
        <p:spPr>
          <a:xfrm>
            <a:off x="8652553" y="5425671"/>
            <a:ext cx="466958"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D6.0 </a:t>
            </a:r>
          </a:p>
        </p:txBody>
      </p:sp>
      <p:grpSp>
        <p:nvGrpSpPr>
          <p:cNvPr id="53" name="Group 52">
            <a:extLst>
              <a:ext uri="{FF2B5EF4-FFF2-40B4-BE49-F238E27FC236}">
                <a16:creationId xmlns:a16="http://schemas.microsoft.com/office/drawing/2014/main" id="{64D2D547-813F-C6C8-6B7F-62336F72F2A9}"/>
              </a:ext>
            </a:extLst>
          </p:cNvPr>
          <p:cNvGrpSpPr/>
          <p:nvPr/>
        </p:nvGrpSpPr>
        <p:grpSpPr>
          <a:xfrm>
            <a:off x="8815912" y="2797652"/>
            <a:ext cx="1304651" cy="583719"/>
            <a:chOff x="8748007" y="2135494"/>
            <a:chExt cx="1304651" cy="583719"/>
          </a:xfrm>
        </p:grpSpPr>
        <p:sp>
          <p:nvSpPr>
            <p:cNvPr id="54" name="Isosceles Triangle 53">
              <a:extLst>
                <a:ext uri="{FF2B5EF4-FFF2-40B4-BE49-F238E27FC236}">
                  <a16:creationId xmlns:a16="http://schemas.microsoft.com/office/drawing/2014/main" id="{7A7B97AB-C85B-7319-61DD-9D5764AB4A14}"/>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55" name="Text Box 26">
              <a:extLst>
                <a:ext uri="{FF2B5EF4-FFF2-40B4-BE49-F238E27FC236}">
                  <a16:creationId xmlns:a16="http://schemas.microsoft.com/office/drawing/2014/main" id="{DC4A8943-E5D1-D5A2-76B3-82B5FE7B5E34}"/>
                </a:ext>
              </a:extLst>
            </p:cNvPr>
            <p:cNvSpPr txBox="1">
              <a:spLocks noChangeArrowheads="1"/>
            </p:cNvSpPr>
            <p:nvPr/>
          </p:nvSpPr>
          <p:spPr bwMode="auto">
            <a:xfrm flipH="1">
              <a:off x="8748007" y="2328583"/>
              <a:ext cx="130465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LMSC approval to go to </a:t>
              </a:r>
              <a:r>
                <a:rPr lang="en-US" altLang="en-US" sz="1000" dirty="0" err="1">
                  <a:latin typeface="Arial" panose="020B0604020202020204" pitchFamily="34" charset="0"/>
                  <a:cs typeface="Arial" panose="020B0604020202020204" pitchFamily="34" charset="0"/>
                </a:rPr>
                <a:t>REVcom</a:t>
              </a:r>
              <a:r>
                <a:rPr lang="en-US" altLang="en-US" sz="1000" dirty="0">
                  <a:latin typeface="Arial" panose="020B0604020202020204" pitchFamily="34" charset="0"/>
                  <a:cs typeface="Arial" panose="020B0604020202020204" pitchFamily="34" charset="0"/>
                </a:rPr>
                <a:t> 5/25</a:t>
              </a:r>
            </a:p>
          </p:txBody>
        </p:sp>
      </p:grpSp>
      <p:cxnSp>
        <p:nvCxnSpPr>
          <p:cNvPr id="56" name="Straight Connector 55">
            <a:extLst>
              <a:ext uri="{FF2B5EF4-FFF2-40B4-BE49-F238E27FC236}">
                <a16:creationId xmlns:a16="http://schemas.microsoft.com/office/drawing/2014/main" id="{9EC7CAF3-5764-4F96-6855-5FD75C597342}"/>
              </a:ext>
            </a:extLst>
          </p:cNvPr>
          <p:cNvCxnSpPr>
            <a:cxnSpLocks/>
          </p:cNvCxnSpPr>
          <p:nvPr/>
        </p:nvCxnSpPr>
        <p:spPr bwMode="auto">
          <a:xfrm flipV="1">
            <a:off x="6232695" y="5725462"/>
            <a:ext cx="457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ooter Placeholder 18">
            <a:extLst>
              <a:ext uri="{FF2B5EF4-FFF2-40B4-BE49-F238E27FC236}">
                <a16:creationId xmlns:a16="http://schemas.microsoft.com/office/drawing/2014/main" id="{BB85D941-4F44-3C49-D369-9DE380B34CE7}"/>
              </a:ext>
            </a:extLst>
          </p:cNvPr>
          <p:cNvSpPr>
            <a:spLocks noGrp="1"/>
          </p:cNvSpPr>
          <p:nvPr>
            <p:ph type="ftr" idx="14"/>
          </p:nvPr>
        </p:nvSpPr>
        <p:spPr/>
        <p:txBody>
          <a:bodyPr/>
          <a:lstStyle/>
          <a:p>
            <a:r>
              <a:rPr lang="en-GB"/>
              <a:t>Stephen McCann, Huawei</a:t>
            </a:r>
            <a:endParaRPr lang="en-GB" dirty="0"/>
          </a:p>
        </p:txBody>
      </p:sp>
      <p:sp>
        <p:nvSpPr>
          <p:cNvPr id="27" name="Slide Number Placeholder 26">
            <a:extLst>
              <a:ext uri="{FF2B5EF4-FFF2-40B4-BE49-F238E27FC236}">
                <a16:creationId xmlns:a16="http://schemas.microsoft.com/office/drawing/2014/main" id="{65B667D3-728D-B089-B427-2826AC11615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33" name="Date Placeholder 32">
            <a:extLst>
              <a:ext uri="{FF2B5EF4-FFF2-40B4-BE49-F238E27FC236}">
                <a16:creationId xmlns:a16="http://schemas.microsoft.com/office/drawing/2014/main" id="{43BC4DE0-FFC2-F01E-E6BD-FAC7DEB0359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741643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Nov.  5</a:t>
            </a:r>
            <a:r>
              <a:rPr lang="en-US" altLang="en-US" kern="0" baseline="30000" dirty="0"/>
              <a:t>th</a:t>
            </a:r>
            <a:r>
              <a:rPr lang="en-US" altLang="en-US" kern="0" dirty="0"/>
              <a:t> 		10:00 am PT/13:00 ET (2hrs)</a:t>
            </a:r>
            <a:r>
              <a:rPr lang="en-US" altLang="en-US" sz="1800" b="0" kern="0" baseline="30000" dirty="0">
                <a:solidFill>
                  <a:schemeClr val="tx1"/>
                </a:solidFill>
              </a:rPr>
              <a:t> *┼</a:t>
            </a:r>
            <a:r>
              <a:rPr lang="en-US" altLang="en-US" kern="0" dirty="0"/>
              <a:t> </a:t>
            </a:r>
          </a:p>
          <a:p>
            <a:pPr lvl="1">
              <a:buFont typeface="Arial" panose="020B0604020202020204" pitchFamily="34" charset="0"/>
              <a:buChar char="•"/>
            </a:pPr>
            <a:endParaRPr lang="en-US" altLang="en-US"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r>
              <a:rPr lang="en-US" sz="1600" dirty="0">
                <a:solidFill>
                  <a:schemeClr val="tx1"/>
                </a:solidFill>
              </a:rPr>
              <a:t>* - 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8B17BCB0-BA0A-8C4C-30E4-797DC07639ED}"/>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3CFB3ECC-A437-0BC7-1BEE-43FCC3F6A5D2}"/>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10" name="Date Placeholder 9">
            <a:extLst>
              <a:ext uri="{FF2B5EF4-FFF2-40B4-BE49-F238E27FC236}">
                <a16:creationId xmlns:a16="http://schemas.microsoft.com/office/drawing/2014/main" id="{72655D91-A274-0635-57B8-628AEB45B65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880434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September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2024-09-12</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551207567"/>
              </p:ext>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name="Document" r:id="rId2" imgW="8560435" imgH="2514961" progId="Word.Document.8">
                  <p:embed/>
                </p:oleObj>
              </mc:Choice>
              <mc:Fallback>
                <p:oleObj name="Document" r:id="rId2"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778D11D5-6A93-034F-27E2-DE3D8E762BA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B023B68-2EB4-1E57-5961-50BADC76B084}"/>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8" name="Date Placeholder 7">
            <a:extLst>
              <a:ext uri="{FF2B5EF4-FFF2-40B4-BE49-F238E27FC236}">
                <a16:creationId xmlns:a16="http://schemas.microsoft.com/office/drawing/2014/main" id="{5D4F1B37-280C-AE3F-A219-3A5B44370FA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035567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2000" dirty="0"/>
              <a:t>TGbn had scheduled </a:t>
            </a:r>
            <a:r>
              <a:rPr lang="en-US" sz="2000" dirty="0">
                <a:solidFill>
                  <a:schemeClr val="tx1"/>
                </a:solidFill>
              </a:rPr>
              <a:t>11</a:t>
            </a:r>
            <a:r>
              <a:rPr lang="en-US" sz="2000" dirty="0"/>
              <a:t> sessions during the September interim</a:t>
            </a:r>
          </a:p>
          <a:p>
            <a:pPr marL="800100" lvl="1" indent="-342900">
              <a:buFont typeface="Arial" panose="020B0604020202020204" pitchFamily="34" charset="0"/>
              <a:buChar char="•"/>
            </a:pPr>
            <a:r>
              <a:rPr lang="en-US" sz="1800" dirty="0"/>
              <a:t>Discussed around </a:t>
            </a:r>
            <a:r>
              <a:rPr lang="en-US" sz="1800" dirty="0">
                <a:solidFill>
                  <a:schemeClr val="tx1"/>
                </a:solidFill>
              </a:rPr>
              <a:t>80</a:t>
            </a:r>
            <a:r>
              <a:rPr lang="en-US" sz="1800" dirty="0"/>
              <a:t> technical submissions, covering a variety of topics:</a:t>
            </a:r>
            <a:endParaRPr lang="en-US" sz="1600" dirty="0"/>
          </a:p>
          <a:p>
            <a:pPr marL="1200150" lvl="2" indent="-342900">
              <a:buFont typeface="Arial" panose="020B0604020202020204" pitchFamily="34" charset="0"/>
              <a:buChar char="•"/>
            </a:pPr>
            <a:r>
              <a:rPr lang="en-US" sz="1600" dirty="0">
                <a:solidFill>
                  <a:schemeClr val="tx1"/>
                </a:solidFill>
              </a:rPr>
              <a:t>Unequal modulation (UEQM), multi-AP, coordinated spatial reuse (CSR), distributed RU (dRU),</a:t>
            </a:r>
          </a:p>
          <a:p>
            <a:pPr marL="1200150" lvl="2" indent="-342900">
              <a:buFont typeface="Arial" panose="020B0604020202020204" pitchFamily="34" charset="0"/>
              <a:buChar char="•"/>
            </a:pPr>
            <a:r>
              <a:rPr lang="en-US" sz="1600" dirty="0">
                <a:solidFill>
                  <a:schemeClr val="tx1"/>
                </a:solidFill>
              </a:rPr>
              <a:t>Beamforming, power save, enhanced long range (ELR), control frame design, L4S, relay, roaming, </a:t>
            </a:r>
          </a:p>
          <a:p>
            <a:pPr marL="1200150" lvl="2" indent="-342900">
              <a:buFont typeface="Arial" panose="020B0604020202020204" pitchFamily="34" charset="0"/>
              <a:buChar char="•"/>
            </a:pPr>
            <a:r>
              <a:rPr lang="en-US" sz="1600" dirty="0">
                <a:solidFill>
                  <a:schemeClr val="tx1"/>
                </a:solidFill>
              </a:rPr>
              <a:t>Preamble and PPDU design</a:t>
            </a:r>
            <a:r>
              <a:rPr lang="en-US" sz="1600" dirty="0">
                <a:solidFill>
                  <a:srgbClr val="FF0000"/>
                </a:solidFill>
              </a:rPr>
              <a:t>, </a:t>
            </a:r>
            <a:r>
              <a:rPr lang="en-US" sz="1600" dirty="0">
                <a:solidFill>
                  <a:schemeClr val="tx1"/>
                </a:solidFill>
              </a:rPr>
              <a:t>interference mitigation, preemption,</a:t>
            </a:r>
            <a:r>
              <a:rPr lang="en-US" sz="1600" dirty="0">
                <a:solidFill>
                  <a:srgbClr val="FF0000"/>
                </a:solidFill>
              </a:rPr>
              <a:t> </a:t>
            </a:r>
            <a:r>
              <a:rPr lang="en-US" sz="1600" dirty="0">
                <a:solidFill>
                  <a:schemeClr val="tx1"/>
                </a:solidFill>
              </a:rPr>
              <a:t>Quality of Service (QoS) enhancements,, </a:t>
            </a:r>
          </a:p>
          <a:p>
            <a:pPr marL="1200150" lvl="2" indent="-342900">
              <a:buFont typeface="Arial" panose="020B0604020202020204" pitchFamily="34" charset="0"/>
              <a:buChar char="•"/>
            </a:pPr>
            <a:r>
              <a:rPr lang="en-US" sz="1600" dirty="0">
                <a:solidFill>
                  <a:schemeClr val="tx1"/>
                </a:solidFill>
              </a:rPr>
              <a:t>Coordinated beamforming (CBF), coordinated rTWT (CrTWT), coordinated TDMA (C-TDMA), etc.</a:t>
            </a:r>
          </a:p>
          <a:p>
            <a:pPr marL="800100" lvl="1" indent="-342900">
              <a:buFont typeface="Arial" panose="020B0604020202020204" pitchFamily="34" charset="0"/>
              <a:buChar char="•"/>
            </a:pPr>
            <a:r>
              <a:rPr lang="en-US" sz="1800" dirty="0"/>
              <a:t>Consensus reached on adding new MCSs, interference mitigation,  C-TDMA, C-rTWT, AP power save, common framework for AP coordination. Additionally, the group reached consensus on adding additional design details for ELR, dRU, UEQM, roaming, power save, intermediate FCS, etc.</a:t>
            </a:r>
          </a:p>
          <a:p>
            <a:pPr>
              <a:buFont typeface="Arial" panose="020B0604020202020204" pitchFamily="34" charset="0"/>
              <a:buChar char="•"/>
            </a:pPr>
            <a:r>
              <a:rPr lang="en-US" sz="2000" dirty="0"/>
              <a:t>Agenda is available in </a:t>
            </a:r>
            <a:r>
              <a:rPr lang="en-US" sz="2000" dirty="0">
                <a:solidFill>
                  <a:schemeClr val="tx1"/>
                </a:solidFill>
                <a:hlinkClick r:id="rId3"/>
              </a:rPr>
              <a:t>11-24/1364r14</a:t>
            </a:r>
            <a:r>
              <a:rPr lang="en-US" sz="2000" dirty="0">
                <a:solidFill>
                  <a:schemeClr val="tx1"/>
                </a:solidFill>
              </a:rPr>
              <a:t>, </a:t>
            </a:r>
          </a:p>
          <a:p>
            <a:pPr>
              <a:buFont typeface="Arial" panose="020B0604020202020204" pitchFamily="34" charset="0"/>
              <a:buChar char="•"/>
            </a:pPr>
            <a:r>
              <a:rPr lang="en-US" sz="2000" dirty="0">
                <a:solidFill>
                  <a:schemeClr val="tx1"/>
                </a:solidFill>
              </a:rPr>
              <a:t>Motions are </a:t>
            </a:r>
            <a:r>
              <a:rPr lang="en-US" sz="2000" dirty="0"/>
              <a:t>available </a:t>
            </a:r>
            <a:r>
              <a:rPr lang="en-US" sz="2000"/>
              <a:t>in </a:t>
            </a:r>
            <a:r>
              <a:rPr lang="en-US" sz="2000">
                <a:hlinkClick r:id="rId4"/>
              </a:rPr>
              <a:t>11-24/0171r15</a:t>
            </a:r>
            <a:r>
              <a:rPr lang="en-US" sz="2000"/>
              <a:t>.</a:t>
            </a:r>
            <a:endParaRPr lang="en-US" sz="2000" dirty="0">
              <a:solidFill>
                <a:srgbClr val="FF0000"/>
              </a:solidFill>
            </a:endParaRPr>
          </a:p>
          <a:p>
            <a:pPr>
              <a:buFont typeface="Arial" panose="020B0604020202020204" pitchFamily="34" charset="0"/>
              <a:buChar char="•"/>
            </a:pPr>
            <a:r>
              <a:rPr lang="en-US" sz="2000" dirty="0"/>
              <a:t>Goals for November 2024: </a:t>
            </a:r>
          </a:p>
          <a:p>
            <a:pPr marL="800100" lvl="1" indent="-342900">
              <a:buFont typeface="Arial" panose="020B0604020202020204" pitchFamily="34" charset="0"/>
              <a:buChar char="•"/>
            </a:pPr>
            <a:r>
              <a:rPr lang="en-US" sz="1800" dirty="0">
                <a:solidFill>
                  <a:schemeClr val="tx1"/>
                </a:solidFill>
              </a:rPr>
              <a:t>Discuss technical submissions</a:t>
            </a:r>
          </a:p>
          <a:p>
            <a:pPr marL="800100" lvl="1" indent="-342900">
              <a:buFont typeface="Arial" panose="020B0604020202020204" pitchFamily="34" charset="0"/>
              <a:buChar char="•"/>
            </a:pPr>
            <a:r>
              <a:rPr lang="en-US" sz="1800" dirty="0">
                <a:solidFill>
                  <a:schemeClr val="tx1"/>
                </a:solidFill>
              </a:rPr>
              <a:t>Continue populating the TGbn SFD</a:t>
            </a:r>
          </a:p>
        </p:txBody>
      </p:sp>
      <p:sp>
        <p:nvSpPr>
          <p:cNvPr id="7" name="Footer Placeholder 6">
            <a:extLst>
              <a:ext uri="{FF2B5EF4-FFF2-40B4-BE49-F238E27FC236}">
                <a16:creationId xmlns:a16="http://schemas.microsoft.com/office/drawing/2014/main" id="{14836785-B168-AEFE-6E36-192A29DC83B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FE33D9E2-2466-7CB6-BE52-AB7390C1B323}"/>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3B85B1B9-EBB5-A4A6-4D96-C159FBE0091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410208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447800"/>
            <a:ext cx="10361084" cy="4951415"/>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September 16-20 			(Monday-Friday)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September 23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September 26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September 30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October 03 -07			(Thursday-Monday) 						Holiday</a:t>
            </a: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10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Joint</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14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17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21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24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28 				(Monday)			– MAC*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October 31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Joint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dirty="0">
                <a:solidFill>
                  <a:srgbClr val="FF0000"/>
                </a:solidFill>
                <a:highlight>
                  <a:srgbClr val="00FFFF"/>
                </a:highlight>
                <a:latin typeface="Times New Roman" panose="02020603050405020304" pitchFamily="18" charset="0"/>
                <a:ea typeface="Times New Roman" panose="02020603050405020304" pitchFamily="18" charset="0"/>
              </a:rPr>
              <a:t>November</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 04-08 			(Monday-Friday) 		</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Holiday</a:t>
            </a:r>
          </a:p>
          <a:p>
            <a:pPr marL="0" indent="0">
              <a:spcBef>
                <a:spcPts val="0"/>
              </a:spcBef>
              <a:spcAft>
                <a:spcPts val="1200"/>
              </a:spcAft>
            </a:pPr>
            <a:r>
              <a:rPr lang="en-US" sz="1400" b="0" dirty="0">
                <a:solidFill>
                  <a:schemeClr val="tx1"/>
                </a:solidFill>
                <a:latin typeface="Times New Roman" panose="02020603050405020304" pitchFamily="18" charset="0"/>
                <a:ea typeface="Times New Roman" panose="02020603050405020304" pitchFamily="18" charset="0"/>
              </a:rPr>
              <a:t>*May add additional PHY sessions, if pending submissions in the PHY queue and with 10-day advanced notice.</a:t>
            </a:r>
            <a:endParaRPr lang="en-US" sz="1400" b="0" dirty="0">
              <a:solidFill>
                <a:schemeClr val="tx1"/>
              </a:solidFill>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68714BAF-2DD9-E389-3539-7EE10F1397BB}"/>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02343977-B991-CC66-E62B-F0751FD04877}"/>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8" name="Date Placeholder 7">
            <a:extLst>
              <a:ext uri="{FF2B5EF4-FFF2-40B4-BE49-F238E27FC236}">
                <a16:creationId xmlns:a16="http://schemas.microsoft.com/office/drawing/2014/main" id="{6603DD86-C6B5-FF9C-4043-A6576BD3B37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4947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7" name="Footer Placeholder 6">
            <a:extLst>
              <a:ext uri="{FF2B5EF4-FFF2-40B4-BE49-F238E27FC236}">
                <a16:creationId xmlns:a16="http://schemas.microsoft.com/office/drawing/2014/main" id="{02A87754-6916-4289-3C51-DAE2448748E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1EA27E6-5E69-E9AA-CBF8-2D2DA7DF10EA}"/>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6AAC5C12-4C52-D855-518E-A8074AA9F5D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80163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September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11bh – </a:t>
            </a:r>
            <a:r>
              <a:rPr lang="en-GB" sz="1600" b="0" dirty="0"/>
              <a:t>D6.0, on RevCom agenda. </a:t>
            </a:r>
          </a:p>
          <a:p>
            <a:r>
              <a:rPr lang="en-GB" sz="1600" dirty="0"/>
              <a:t>11be – </a:t>
            </a:r>
            <a:r>
              <a:rPr lang="en-US" sz="1600" b="0" dirty="0"/>
              <a:t>D7.0, </a:t>
            </a:r>
            <a:r>
              <a:rPr lang="en-GB" sz="1600" b="0" dirty="0"/>
              <a:t>on RevCom agenda. </a:t>
            </a:r>
          </a:p>
          <a:p>
            <a:r>
              <a:rPr lang="en-GB" sz="1600" dirty="0"/>
              <a:t>11bk</a:t>
            </a:r>
            <a:r>
              <a:rPr lang="en-GB" sz="1600" b="0" dirty="0"/>
              <a:t> –D3.0.  Received 9 comments from LB 287. All comments are resolved. Plan for SA ballot in the mid-week plenary. </a:t>
            </a:r>
          </a:p>
          <a:p>
            <a:r>
              <a:rPr lang="en-US" sz="1600" dirty="0"/>
              <a:t>11bf </a:t>
            </a:r>
            <a:r>
              <a:rPr lang="en-GB" sz="1600" dirty="0"/>
              <a:t>– </a:t>
            </a:r>
            <a:r>
              <a:rPr lang="en-GB" sz="1600" b="0" dirty="0"/>
              <a:t>D4.0. All comments are resolved. Plan to go recirc when D5.0 is ready (in a couple of weeks). </a:t>
            </a:r>
          </a:p>
          <a:p>
            <a:r>
              <a:rPr lang="en-GB" sz="1600" dirty="0"/>
              <a:t>11bi – </a:t>
            </a:r>
            <a:r>
              <a:rPr lang="en-GB" sz="1600" b="0" dirty="0"/>
              <a:t>D0.5 is available and incorporates 90 comment resolutions. 180 comments are ready for motion. 257 are remaining. Plan to start WG LB out of January meeting. </a:t>
            </a:r>
          </a:p>
          <a:p>
            <a:r>
              <a:rPr lang="en-GB" sz="1600" dirty="0" err="1"/>
              <a:t>REVme</a:t>
            </a:r>
            <a:r>
              <a:rPr lang="en-GB" sz="1600" dirty="0"/>
              <a:t> – D7.0, </a:t>
            </a:r>
            <a:r>
              <a:rPr lang="en-GB" sz="1600" b="0" dirty="0"/>
              <a:t>on REVCOM agenda. </a:t>
            </a:r>
          </a:p>
          <a:p>
            <a:r>
              <a:rPr lang="en-GB" sz="1400" b="0" dirty="0"/>
              <a:t> </a:t>
            </a:r>
            <a:endParaRPr lang="en-US" sz="1400" dirty="0"/>
          </a:p>
          <a:p>
            <a:r>
              <a:rPr lang="en-GB" sz="2000" dirty="0"/>
              <a:t>  </a:t>
            </a:r>
          </a:p>
        </p:txBody>
      </p:sp>
      <p:sp>
        <p:nvSpPr>
          <p:cNvPr id="3" name="Footer Placeholder 2">
            <a:extLst>
              <a:ext uri="{FF2B5EF4-FFF2-40B4-BE49-F238E27FC236}">
                <a16:creationId xmlns:a16="http://schemas.microsoft.com/office/drawing/2014/main" id="{E882C5E7-B9D4-3E69-F7DC-934D96096D2D}"/>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9EE8D9CF-04C8-168E-DD9D-8DCF0F0BBB57}"/>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8" name="Date Placeholder 7">
            <a:extLst>
              <a:ext uri="{FF2B5EF4-FFF2-40B4-BE49-F238E27FC236}">
                <a16:creationId xmlns:a16="http://schemas.microsoft.com/office/drawing/2014/main" id="{18CE3948-3E50-D8CB-3B6B-453908649A4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154482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2024 Interim</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834496B3-7084-6604-0F84-36BC5E38A416}"/>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81A75383-0385-ABD0-AD27-70DB0902D71A}"/>
              </a:ext>
            </a:extLst>
          </p:cNvPr>
          <p:cNvSpPr>
            <a:spLocks noGrp="1"/>
          </p:cNvSpPr>
          <p:nvPr>
            <p:ph type="sldNum" idx="12"/>
          </p:nvPr>
        </p:nvSpPr>
        <p:spPr/>
        <p:txBody>
          <a:bodyPr/>
          <a:lstStyle/>
          <a:p>
            <a:r>
              <a:rPr lang="en-GB"/>
              <a:t>Slide </a:t>
            </a:r>
            <a:fld id="{06B781AF-4CCF-49B0-A572-DE54FBE5D942}" type="slidenum">
              <a:rPr lang="en-GB" smtClean="0"/>
              <a:pPr/>
              <a:t>50</a:t>
            </a:fld>
            <a:endParaRPr lang="en-GB"/>
          </a:p>
        </p:txBody>
      </p:sp>
      <p:sp>
        <p:nvSpPr>
          <p:cNvPr id="4" name="Date Placeholder 3">
            <a:extLst>
              <a:ext uri="{FF2B5EF4-FFF2-40B4-BE49-F238E27FC236}">
                <a16:creationId xmlns:a16="http://schemas.microsoft.com/office/drawing/2014/main" id="{1A44355C-1928-47A8-AF19-0C5C4C824B6A}"/>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87453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2500" lnSpcReduction="20000"/>
          </a:bodyPr>
          <a:lstStyle/>
          <a:p>
            <a:pPr>
              <a:buFont typeface="Arial" panose="020B0604020202020204" pitchFamily="34" charset="0"/>
              <a:buChar char="•"/>
            </a:pPr>
            <a:r>
              <a:rPr lang="en-GB" altLang="en-US" dirty="0"/>
              <a:t>7 </a:t>
            </a:r>
            <a:r>
              <a:rPr lang="en-GB" altLang="en-US" dirty="0" err="1"/>
              <a:t>TGbp</a:t>
            </a:r>
            <a:r>
              <a:rPr lang="en-GB" altLang="en-US" dirty="0"/>
              <a:t> meetings were planned and held during Sep interim</a:t>
            </a:r>
            <a:r>
              <a:rPr lang="en-US" altLang="en-US" dirty="0"/>
              <a:t> </a:t>
            </a:r>
            <a:r>
              <a:rPr lang="en-GB" altLang="en-US" dirty="0"/>
              <a:t>session.</a:t>
            </a:r>
          </a:p>
          <a:p>
            <a:pPr lvl="0">
              <a:buFont typeface="Arial" panose="020B0604020202020204" pitchFamily="34" charset="0"/>
              <a:buChar char="•"/>
            </a:pPr>
            <a:r>
              <a:rPr lang="en-GB" altLang="en-US" dirty="0" err="1"/>
              <a:t>TGbp</a:t>
            </a:r>
            <a:r>
              <a:rPr lang="en-GB" altLang="en-US" dirty="0"/>
              <a:t> approved the SFD baseline document included in 11-24/1613r0.</a:t>
            </a:r>
          </a:p>
          <a:p>
            <a:pPr>
              <a:buFont typeface="Arial" panose="020B0604020202020204" pitchFamily="34" charset="0"/>
              <a:buChar char="•"/>
            </a:pPr>
            <a:r>
              <a:rPr lang="en-GB" altLang="en-US" dirty="0"/>
              <a:t>Totally 23 tech contributions were presented and discussed, on functional requirements, PHY/MAC solutions and Wireless Power Transmission.</a:t>
            </a:r>
          </a:p>
          <a:p>
            <a:pPr lvl="0">
              <a:buFont typeface="Arial" panose="020B0604020202020204" pitchFamily="34" charset="0"/>
              <a:buChar char="•"/>
            </a:pPr>
            <a:r>
              <a:rPr lang="en-GB" altLang="en-US" dirty="0"/>
              <a:t>Lots of technical SPs and Motions for FRD/SFD were approved as captured in last revision of 11-24/1380r7 and 11-24/1322r4, to develop FRD/SFD </a:t>
            </a:r>
          </a:p>
          <a:p>
            <a:pPr lvl="0">
              <a:buFont typeface="Arial" panose="020B0604020202020204" pitchFamily="34" charset="0"/>
              <a:buChar char="•"/>
            </a:pPr>
            <a:r>
              <a:rPr lang="en-GB" altLang="en-US" dirty="0"/>
              <a:t>The 11bp timeline was revisited without change.</a:t>
            </a:r>
          </a:p>
          <a:p>
            <a:pPr lvl="0">
              <a:buFont typeface="Arial" panose="020B0604020202020204" pitchFamily="34" charset="0"/>
              <a:buChar char="•"/>
            </a:pPr>
            <a:r>
              <a:rPr lang="en-GB" altLang="en-US" dirty="0"/>
              <a:t>2 teleconferences were arranged after Sep interim session.</a:t>
            </a:r>
          </a:p>
          <a:p>
            <a:pPr>
              <a:buFont typeface="Arial" panose="020B0604020202020204" pitchFamily="34" charset="0"/>
              <a:buChar char="•"/>
            </a:pPr>
            <a:r>
              <a:rPr lang="en-GB" altLang="en-US" dirty="0" err="1"/>
              <a:t>TGbp</a:t>
            </a:r>
            <a:r>
              <a:rPr lang="en-GB" altLang="en-US" dirty="0"/>
              <a:t> agenda and motion doc the week is as below:</a:t>
            </a:r>
          </a:p>
          <a:p>
            <a:pPr lvl="1">
              <a:buFont typeface="Arial" panose="020B0604020202020204" pitchFamily="34" charset="0"/>
              <a:buChar char="•"/>
            </a:pPr>
            <a:r>
              <a:rPr lang="en-GB" altLang="en-US" dirty="0">
                <a:hlinkClick r:id="rId2"/>
              </a:rPr>
              <a:t>https://mentor.ieee.org/802.11/dcn/24/11-24-1380-07-00bp-tg-bp-meeting-agenda-for-sep-interim-2024.pptx</a:t>
            </a:r>
            <a:endParaRPr lang="en-GB" altLang="en-US" dirty="0"/>
          </a:p>
          <a:p>
            <a:pPr lvl="1">
              <a:buFont typeface="Arial" panose="020B0604020202020204" pitchFamily="34" charset="0"/>
              <a:buChar char="•"/>
            </a:pPr>
            <a:r>
              <a:rPr lang="en-US" altLang="en-GB" dirty="0">
                <a:hlinkClick r:id="rId3"/>
              </a:rPr>
              <a:t>https://mentor.ieee.org/802.11/dcn/24/11-24-1322-04-00bp-tgbp-motion-dock.pptx</a:t>
            </a:r>
            <a:endParaRPr lang="en-US" altLang="en-GB"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TGbp</a:t>
            </a:r>
            <a:r>
              <a:rPr lang="en-US" altLang="en-GB" dirty="0"/>
              <a:t> work: </a:t>
            </a:r>
          </a:p>
          <a:p>
            <a:pPr lvl="1">
              <a:buFont typeface="Arial" panose="020B0604020202020204" pitchFamily="34" charset="0"/>
              <a:buChar char="•"/>
            </a:pPr>
            <a:r>
              <a:rPr lang="en-US" altLang="en-GB" sz="2100" dirty="0"/>
              <a:t>Continue developing FRD and SFD based on consensus</a:t>
            </a:r>
          </a:p>
          <a:p>
            <a:pPr lvl="1">
              <a:buFont typeface="Arial" panose="020B0604020202020204" pitchFamily="34" charset="0"/>
              <a:buChar char="•"/>
            </a:pPr>
            <a:r>
              <a:rPr lang="en-US" altLang="en-GB" sz="2100" dirty="0"/>
              <a:t>Open technical discussion</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6C81904E-4A50-4157-5F4D-B00E061CD2B4}"/>
              </a:ext>
            </a:extLst>
          </p:cNvPr>
          <p:cNvSpPr>
            <a:spLocks noGrp="1"/>
          </p:cNvSpPr>
          <p:nvPr>
            <p:ph type="ftr" idx="14"/>
          </p:nvPr>
        </p:nvSpPr>
        <p:spPr/>
        <p:txBody>
          <a:bodyPr/>
          <a:lstStyle/>
          <a:p>
            <a:r>
              <a:rPr lang="en-GB"/>
              <a:t>Stephen McCann, Huawei</a:t>
            </a:r>
            <a:endParaRPr lang="en-GB" dirty="0"/>
          </a:p>
        </p:txBody>
      </p:sp>
      <p:sp>
        <p:nvSpPr>
          <p:cNvPr id="6" name="Slide Number Placeholder 5">
            <a:extLst>
              <a:ext uri="{FF2B5EF4-FFF2-40B4-BE49-F238E27FC236}">
                <a16:creationId xmlns:a16="http://schemas.microsoft.com/office/drawing/2014/main" id="{A2F11B67-6AEF-A5D5-7EA4-09E556531183}"/>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9" name="Date Placeholder 8">
            <a:extLst>
              <a:ext uri="{FF2B5EF4-FFF2-40B4-BE49-F238E27FC236}">
                <a16:creationId xmlns:a16="http://schemas.microsoft.com/office/drawing/2014/main" id="{6404516D-6F37-54C9-2A91-DBA9537EA70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134343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4FE9A509-4B43-691C-239D-AE50BF41847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2D3B3F0-0868-96CB-814A-6303EC9C308B}"/>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6" name="Date Placeholder 5">
            <a:extLst>
              <a:ext uri="{FF2B5EF4-FFF2-40B4-BE49-F238E27FC236}">
                <a16:creationId xmlns:a16="http://schemas.microsoft.com/office/drawing/2014/main" id="{F08D8062-A0B1-C27D-F3CC-95F7FEAC00D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44199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Oct 15</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Nov 5</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6C236E42-082B-E74A-530C-657DF714E34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EDB37A3-69FB-A7BA-547A-E919672C991C}"/>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6" name="Date Placeholder 5">
            <a:extLst>
              <a:ext uri="{FF2B5EF4-FFF2-40B4-BE49-F238E27FC236}">
                <a16:creationId xmlns:a16="http://schemas.microsoft.com/office/drawing/2014/main" id="{3A17F098-484F-576F-F5E7-2FA2E1B862E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111834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Enhanced Light Communications Study Group (ELC) </a:t>
            </a:r>
            <a:br>
              <a:rPr lang="en-US" altLang="en-US" dirty="0"/>
            </a:br>
            <a:r>
              <a:rPr lang="en-US" altLang="en-US" dirty="0"/>
              <a:t>September 2024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2024-09-13</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CE295F2C-543F-C461-384F-4A7BB849E61C}"/>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4837410F-49C2-4083-98CB-D67C7CDF66BC}"/>
              </a:ext>
            </a:extLst>
          </p:cNvPr>
          <p:cNvSpPr>
            <a:spLocks noGrp="1"/>
          </p:cNvSpPr>
          <p:nvPr>
            <p:ph type="sldNum" idx="12"/>
          </p:nvPr>
        </p:nvSpPr>
        <p:spPr/>
        <p:txBody>
          <a:bodyPr/>
          <a:lstStyle/>
          <a:p>
            <a:r>
              <a:rPr lang="en-GB"/>
              <a:t>Slide </a:t>
            </a:r>
            <a:fld id="{DE40C9FC-4879-4F20-9ECA-A574A90476B7}" type="slidenum">
              <a:rPr lang="en-GB" smtClean="0"/>
              <a:pPr/>
              <a:t>54</a:t>
            </a:fld>
            <a:endParaRPr lang="en-GB"/>
          </a:p>
        </p:txBody>
      </p:sp>
      <p:sp>
        <p:nvSpPr>
          <p:cNvPr id="4" name="Date Placeholder 3">
            <a:extLst>
              <a:ext uri="{FF2B5EF4-FFF2-40B4-BE49-F238E27FC236}">
                <a16:creationId xmlns:a16="http://schemas.microsoft.com/office/drawing/2014/main" id="{B024B27D-6C35-6B23-0FFC-3F8B49A0DE9D}"/>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3975824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2"/>
                </a:solidFill>
              </a:rPr>
              <a:t>ELC activities at the September 2024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reviewed the proposed draft Project Authorization Request and several contributions on the possible need and scope of the eventual Task Group</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Scope section of the PAR (section 5.2.b) was agreed.</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timeline for ELC SG was agreed (see next slide)</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11-24/1598r2.</a:t>
            </a:r>
          </a:p>
          <a:p>
            <a:pPr marL="457200" lvl="1" indent="0">
              <a:buFontTx/>
              <a:buNone/>
              <a:defRPr/>
            </a:pPr>
            <a:endParaRPr lang="en-US" altLang="en-US" b="1" dirty="0"/>
          </a:p>
          <a:p>
            <a:pPr marL="457200" lvl="1" indent="0">
              <a:buFontTx/>
              <a:buNone/>
              <a:defRPr/>
            </a:pPr>
            <a:r>
              <a:rPr lang="en-US" altLang="en-US" b="1" dirty="0"/>
              <a:t>Minutes of the meeting are available in doc. 11-24/1634r0 and 11-24/1636r0.</a:t>
            </a:r>
          </a:p>
        </p:txBody>
      </p:sp>
      <p:sp>
        <p:nvSpPr>
          <p:cNvPr id="7" name="Footer Placeholder 6">
            <a:extLst>
              <a:ext uri="{FF2B5EF4-FFF2-40B4-BE49-F238E27FC236}">
                <a16:creationId xmlns:a16="http://schemas.microsoft.com/office/drawing/2014/main" id="{6042C4AD-D4D2-EC18-4FA9-4AE2361FFC5A}"/>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BF35CA0-45A7-5B9A-F643-97BF32A55116}"/>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A594B2D2-B5EC-2D99-F7F5-568909963B8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87608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ELC SG moving forward</a:t>
            </a:r>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dirty="0"/>
              <a:t>Sept. 2024</a:t>
            </a:r>
          </a:p>
          <a:p>
            <a:pPr lvl="1">
              <a:buFontTx/>
              <a:buChar char="-"/>
            </a:pPr>
            <a:r>
              <a:rPr lang="en-GB" dirty="0"/>
              <a:t>Review contributions</a:t>
            </a:r>
          </a:p>
          <a:p>
            <a:pPr lvl="2">
              <a:buFontTx/>
              <a:buChar char="-"/>
            </a:pPr>
            <a:r>
              <a:rPr lang="en-GB" dirty="0"/>
              <a:t>Proposed PAR draft (11-24/1599r0)</a:t>
            </a:r>
          </a:p>
          <a:p>
            <a:pPr lvl="2">
              <a:buFontTx/>
              <a:buChar char="-"/>
            </a:pPr>
            <a:r>
              <a:rPr lang="en-GB" dirty="0"/>
              <a:t>Proposed CSD draft (11-24/1600r0)</a:t>
            </a:r>
          </a:p>
          <a:p>
            <a:pPr marL="457200" lvl="1" indent="0"/>
            <a:r>
              <a:rPr lang="en-GB" dirty="0"/>
              <a:t> </a:t>
            </a:r>
          </a:p>
          <a:p>
            <a:pPr>
              <a:buFontTx/>
              <a:buChar char="-"/>
            </a:pPr>
            <a:r>
              <a:rPr lang="en-GB" dirty="0"/>
              <a:t>Nov. 2024</a:t>
            </a:r>
          </a:p>
          <a:p>
            <a:pPr lvl="1">
              <a:buFontTx/>
              <a:buChar char="-"/>
            </a:pPr>
            <a:r>
              <a:rPr lang="en-GB" dirty="0"/>
              <a:t>Work on PAR</a:t>
            </a:r>
          </a:p>
          <a:p>
            <a:pPr lvl="1">
              <a:buFontTx/>
              <a:buChar char="-"/>
            </a:pPr>
            <a:r>
              <a:rPr lang="en-GB" dirty="0"/>
              <a:t>Work on CSD</a:t>
            </a:r>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r>
              <a:rPr lang="en-GB" kern="0" dirty="0"/>
              <a:t>Jan. 2025</a:t>
            </a:r>
          </a:p>
          <a:p>
            <a:pPr lvl="1">
              <a:buFontTx/>
              <a:buChar char="-"/>
            </a:pPr>
            <a:r>
              <a:rPr lang="en-GB" kern="0" dirty="0"/>
              <a:t>Finalize PAR and CSD</a:t>
            </a:r>
          </a:p>
          <a:p>
            <a:pPr lvl="1">
              <a:buFontTx/>
              <a:buChar char="-"/>
            </a:pPr>
            <a:r>
              <a:rPr lang="en-GB" kern="0" dirty="0"/>
              <a:t>WG approval of the PAR and CSD</a:t>
            </a:r>
          </a:p>
          <a:p>
            <a:pPr lvl="1">
              <a:buFontTx/>
              <a:buChar char="-"/>
            </a:pPr>
            <a:endParaRPr lang="en-GB" sz="1800" kern="0" dirty="0"/>
          </a:p>
          <a:p>
            <a:pPr>
              <a:buFontTx/>
              <a:buChar char="-"/>
            </a:pPr>
            <a:r>
              <a:rPr lang="en-GB" kern="0" dirty="0"/>
              <a:t> 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p:txBody>
      </p:sp>
      <p:sp>
        <p:nvSpPr>
          <p:cNvPr id="3" name="Footer Placeholder 2">
            <a:extLst>
              <a:ext uri="{FF2B5EF4-FFF2-40B4-BE49-F238E27FC236}">
                <a16:creationId xmlns:a16="http://schemas.microsoft.com/office/drawing/2014/main" id="{94131413-D840-5D75-94A0-9BBBE9C6A362}"/>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789BC403-CF99-AC86-C40D-52C3F9ABA86B}"/>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8" name="Date Placeholder 7">
            <a:extLst>
              <a:ext uri="{FF2B5EF4-FFF2-40B4-BE49-F238E27FC236}">
                <a16:creationId xmlns:a16="http://schemas.microsoft.com/office/drawing/2014/main" id="{40D1D037-029B-0638-CCA0-C30DBDD750E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813467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2024-09-13</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name="Document" r:id="rId3" imgW="9590328" imgH="2353359" progId="Word.Document.8">
                  <p:embed/>
                </p:oleObj>
              </mc:Choice>
              <mc:Fallback>
                <p:oleObj name="Document" r:id="rId3" imgW="9590328" imgH="2353359" progId="Word.Document.8">
                  <p:embed/>
                  <p:pic>
                    <p:nvPicPr>
                      <p:cNvPr id="13319" name="Object 5"/>
                      <p:cNvPicPr>
                        <a:picLocks noChangeAspect="1" noChangeArrowheads="1"/>
                      </p:cNvPicPr>
                      <p:nvPr/>
                    </p:nvPicPr>
                    <p:blipFill>
                      <a:blip r:embed="rId4"/>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B5EEFE8A-6105-6E6D-C8BE-4289E49F4C3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B4F0797A-034A-487A-884A-EEE373CF9986}"/>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4" name="Date Placeholder 3">
            <a:extLst>
              <a:ext uri="{FF2B5EF4-FFF2-40B4-BE49-F238E27FC236}">
                <a16:creationId xmlns:a16="http://schemas.microsoft.com/office/drawing/2014/main" id="{DC7A369E-F2AA-51EB-157B-9E067C96D3E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22843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279576" y="1746738"/>
            <a:ext cx="7488832" cy="4114800"/>
          </a:xfrm>
          <a:noFill/>
        </p:spPr>
        <p:txBody>
          <a:bodyPr/>
          <a:lstStyle/>
          <a:p>
            <a:pPr algn="ctr">
              <a:buFontTx/>
              <a:buNone/>
            </a:pPr>
            <a:r>
              <a:rPr lang="en-GB" altLang="en-US" sz="3200" dirty="0"/>
              <a:t> Closing report for AUTO TIG</a:t>
            </a:r>
            <a:r>
              <a:rPr lang="en-US" altLang="en-US" sz="3200" dirty="0"/>
              <a:t> September 2024</a:t>
            </a:r>
            <a:r>
              <a:rPr lang="en-GB" altLang="en-US" sz="3200" dirty="0"/>
              <a:t> mixed-mode interim meeting</a:t>
            </a:r>
          </a:p>
        </p:txBody>
      </p:sp>
      <p:sp>
        <p:nvSpPr>
          <p:cNvPr id="2" name="Footer Placeholder 1">
            <a:extLst>
              <a:ext uri="{FF2B5EF4-FFF2-40B4-BE49-F238E27FC236}">
                <a16:creationId xmlns:a16="http://schemas.microsoft.com/office/drawing/2014/main" id="{6F1772D6-4A73-4ACF-ACC1-5B35328FD99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DB980F2-C12F-6886-0991-41527281B208}"/>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4" name="Date Placeholder 3">
            <a:extLst>
              <a:ext uri="{FF2B5EF4-FFF2-40B4-BE49-F238E27FC236}">
                <a16:creationId xmlns:a16="http://schemas.microsoft.com/office/drawing/2014/main" id="{5EFB8D21-993C-680A-A341-2A9601DEF6D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941245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altLang="en-US" sz="1800" dirty="0">
                <a:hlinkClick r:id="rId3"/>
              </a:rPr>
              <a:t>https://mentor.ieee.org/802.11/dcn/24/11-24-1372-02-auto-agenda-for-automotive-tig-2024-september.pptx</a:t>
            </a:r>
            <a:r>
              <a:rPr lang="en-US" altLang="en-US" sz="1800" dirty="0"/>
              <a:t> </a:t>
            </a:r>
          </a:p>
          <a:p>
            <a:pPr>
              <a:spcBef>
                <a:spcPts val="0"/>
              </a:spcBef>
              <a:buFont typeface="Arial" panose="020B0604020202020204" pitchFamily="34" charset="0"/>
              <a:buChar char="•"/>
            </a:pPr>
            <a:r>
              <a:rPr lang="en-US" sz="2000" dirty="0">
                <a:cs typeface="Arial" panose="020B0604020202020204" pitchFamily="34" charset="0"/>
              </a:rPr>
              <a:t>Officer elections</a:t>
            </a:r>
          </a:p>
          <a:p>
            <a:pPr lvl="1">
              <a:spcBef>
                <a:spcPts val="0"/>
              </a:spcBef>
              <a:buFont typeface="Arial" panose="020B0604020202020204" pitchFamily="34" charset="0"/>
              <a:buChar char="•"/>
            </a:pPr>
            <a:r>
              <a:rPr lang="en-US" sz="1800" dirty="0">
                <a:cs typeface="Arial" panose="020B0604020202020204" pitchFamily="34" charset="0"/>
              </a:rPr>
              <a:t>Vice-chair</a:t>
            </a:r>
          </a:p>
          <a:p>
            <a:pPr lvl="2">
              <a:spcBef>
                <a:spcPts val="0"/>
              </a:spcBef>
              <a:buFont typeface="Arial" panose="020B0604020202020204" pitchFamily="34" charset="0"/>
              <a:buChar char="•"/>
            </a:pPr>
            <a:r>
              <a:rPr lang="en-US" sz="1600" dirty="0">
                <a:cs typeface="Arial" panose="020B0604020202020204" pitchFamily="34" charset="0"/>
              </a:rPr>
              <a:t>Jing Ma and </a:t>
            </a:r>
            <a:r>
              <a:rPr lang="en-US" sz="1600" b="0" i="0" dirty="0" err="1">
                <a:solidFill>
                  <a:srgbClr val="000000"/>
                </a:solidFill>
                <a:effectLst/>
              </a:rPr>
              <a:t>Azin</a:t>
            </a:r>
            <a:r>
              <a:rPr lang="en-US" sz="1600" b="0" i="0" dirty="0">
                <a:solidFill>
                  <a:srgbClr val="000000"/>
                </a:solidFill>
                <a:effectLst/>
              </a:rPr>
              <a:t> </a:t>
            </a:r>
            <a:r>
              <a:rPr lang="en-US" sz="1600" b="0" i="0" dirty="0" err="1">
                <a:solidFill>
                  <a:srgbClr val="000000"/>
                </a:solidFill>
                <a:effectLst/>
              </a:rPr>
              <a:t>Neishaboori</a:t>
            </a:r>
            <a:r>
              <a:rPr lang="en-US" sz="1600" b="0" i="0" dirty="0">
                <a:solidFill>
                  <a:srgbClr val="000000"/>
                </a:solidFill>
                <a:effectLst/>
              </a:rPr>
              <a:t> elected as co-vice chairs</a:t>
            </a:r>
            <a:r>
              <a:rPr lang="en-US" sz="1600" dirty="0">
                <a:cs typeface="Arial" panose="020B0604020202020204" pitchFamily="34" charset="0"/>
              </a:rPr>
              <a:t> </a:t>
            </a:r>
          </a:p>
          <a:p>
            <a:pPr lvl="1">
              <a:spcBef>
                <a:spcPts val="0"/>
              </a:spcBef>
              <a:buFont typeface="Arial" panose="020B0604020202020204" pitchFamily="34" charset="0"/>
              <a:buChar char="•"/>
            </a:pPr>
            <a:r>
              <a:rPr lang="en-US" sz="1800" dirty="0">
                <a:cs typeface="Arial" panose="020B0604020202020204" pitchFamily="34" charset="0"/>
              </a:rPr>
              <a:t>Open call for permanent recording secretary</a:t>
            </a:r>
          </a:p>
          <a:p>
            <a:pPr lvl="2">
              <a:spcBef>
                <a:spcPts val="0"/>
              </a:spcBef>
              <a:buFont typeface="Arial" panose="020B0604020202020204" pitchFamily="34" charset="0"/>
              <a:buChar char="•"/>
            </a:pPr>
            <a:r>
              <a:rPr lang="en-US" sz="1600" dirty="0">
                <a:cs typeface="Arial" panose="020B0604020202020204" pitchFamily="34" charset="0"/>
              </a:rPr>
              <a:t>Dave </a:t>
            </a:r>
            <a:r>
              <a:rPr lang="en-US" sz="1600" dirty="0" err="1">
                <a:cs typeface="Arial" panose="020B0604020202020204" pitchFamily="34" charset="0"/>
              </a:rPr>
              <a:t>Halasz</a:t>
            </a:r>
            <a:r>
              <a:rPr lang="en-US" sz="1600" dirty="0">
                <a:cs typeface="Arial" panose="020B0604020202020204" pitchFamily="34" charset="0"/>
              </a:rPr>
              <a:t> acting for this meeting</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b="0" i="0" dirty="0">
                <a:solidFill>
                  <a:srgbClr val="000000"/>
                </a:solidFill>
                <a:effectLst/>
              </a:rPr>
              <a:t>Automotive WLAN use case study</a:t>
            </a:r>
            <a:r>
              <a:rPr lang="en-US" sz="1800" dirty="0"/>
              <a:t> – Jing Ma (Toyota) </a:t>
            </a:r>
          </a:p>
          <a:p>
            <a:pPr lvl="2">
              <a:spcBef>
                <a:spcPts val="0"/>
              </a:spcBef>
              <a:buFont typeface="Arial" panose="020B0604020202020204" pitchFamily="34" charset="0"/>
              <a:buChar char="•"/>
            </a:pPr>
            <a:r>
              <a:rPr lang="en-US" sz="1600" dirty="0">
                <a:cs typeface="Arial" panose="020B0604020202020204" pitchFamily="34" charset="0"/>
                <a:hlinkClick r:id="rId4"/>
              </a:rPr>
              <a:t>https://mentor.ieee.org/802.11/dcn/24/11-24-1526-01-auto-automotive-wlan-use-case-study.pptx</a:t>
            </a:r>
            <a:r>
              <a:rPr lang="en-US" sz="1600" dirty="0">
                <a:cs typeface="Arial" panose="020B0604020202020204" pitchFamily="34" charset="0"/>
              </a:rPr>
              <a:t> </a:t>
            </a:r>
          </a:p>
          <a:p>
            <a:pPr lvl="1">
              <a:spcBef>
                <a:spcPts val="0"/>
              </a:spcBef>
              <a:buFont typeface="Arial" panose="020B0604020202020204" pitchFamily="34" charset="0"/>
              <a:buChar char="•"/>
            </a:pPr>
            <a:r>
              <a:rPr lang="en-US" sz="1800" b="0" i="0" dirty="0">
                <a:solidFill>
                  <a:srgbClr val="000000"/>
                </a:solidFill>
                <a:effectLst/>
                <a:cs typeface="Arial" panose="020B0604020202020204" pitchFamily="34" charset="0"/>
              </a:rPr>
              <a:t>Automotive TIG Technical Report Draft – Jing Ma (Toyota)</a:t>
            </a:r>
          </a:p>
          <a:p>
            <a:pPr lvl="2">
              <a:spcBef>
                <a:spcPts val="0"/>
              </a:spcBef>
              <a:buFont typeface="Arial" panose="020B0604020202020204" pitchFamily="34" charset="0"/>
              <a:buChar char="•"/>
            </a:pPr>
            <a:r>
              <a:rPr lang="en-US" sz="1600" b="0" i="0" dirty="0">
                <a:solidFill>
                  <a:srgbClr val="000000"/>
                </a:solidFill>
                <a:effectLst/>
                <a:cs typeface="Arial" panose="020B0604020202020204" pitchFamily="34" charset="0"/>
                <a:hlinkClick r:id="rId5"/>
              </a:rPr>
              <a:t>https://mentor.ieee.org/802.11/dcn/24/11-24-1393-01-auto-automotive-tig-technical-report-draft.doc</a:t>
            </a:r>
            <a:r>
              <a:rPr lang="en-US" sz="1600" b="0" i="0" dirty="0">
                <a:solidFill>
                  <a:srgbClr val="000000"/>
                </a:solidFill>
                <a:effectLst/>
                <a:cs typeface="Arial" panose="020B0604020202020204" pitchFamily="34" charset="0"/>
              </a:rPr>
              <a:t> </a:t>
            </a:r>
          </a:p>
          <a:p>
            <a:pPr lvl="1">
              <a:spcBef>
                <a:spcPts val="0"/>
              </a:spcBef>
              <a:buFont typeface="Arial" panose="020B0604020202020204" pitchFamily="34" charset="0"/>
              <a:buChar char="•"/>
            </a:pPr>
            <a:r>
              <a:rPr lang="en-US" sz="1800" b="0" i="0" dirty="0">
                <a:solidFill>
                  <a:srgbClr val="000000"/>
                </a:solidFill>
                <a:effectLst/>
              </a:rPr>
              <a:t>Sustained automotive connectivity use case study - </a:t>
            </a:r>
            <a:r>
              <a:rPr lang="en-US" sz="1800" b="0" i="0" dirty="0" err="1">
                <a:solidFill>
                  <a:srgbClr val="000000"/>
                </a:solidFill>
                <a:effectLst/>
              </a:rPr>
              <a:t>Azin</a:t>
            </a:r>
            <a:r>
              <a:rPr lang="en-US" sz="1800" b="0" i="0" dirty="0">
                <a:solidFill>
                  <a:srgbClr val="000000"/>
                </a:solidFill>
                <a:effectLst/>
              </a:rPr>
              <a:t> </a:t>
            </a:r>
            <a:r>
              <a:rPr lang="en-US" sz="1800" b="0" i="0" dirty="0" err="1">
                <a:solidFill>
                  <a:srgbClr val="000000"/>
                </a:solidFill>
                <a:effectLst/>
              </a:rPr>
              <a:t>Neishaboori</a:t>
            </a:r>
            <a:r>
              <a:rPr lang="en-US" sz="1800" b="0" i="0" dirty="0">
                <a:solidFill>
                  <a:srgbClr val="000000"/>
                </a:solidFill>
                <a:effectLst/>
              </a:rPr>
              <a:t> (General Motors)</a:t>
            </a:r>
          </a:p>
          <a:p>
            <a:pPr lvl="2">
              <a:spcBef>
                <a:spcPts val="0"/>
              </a:spcBef>
              <a:buFont typeface="Arial" panose="020B0604020202020204" pitchFamily="34" charset="0"/>
              <a:buChar char="•"/>
            </a:pPr>
            <a:r>
              <a:rPr lang="en-GB" altLang="en-US" sz="1600" dirty="0">
                <a:hlinkClick r:id="rId6"/>
              </a:rPr>
              <a:t>https://mentor.ieee.org/802.11/dcn/24/11-24-1525-02-auto-sustained-automotive-connectivity-use-case-study.potx</a:t>
            </a:r>
            <a:r>
              <a:rPr lang="en-US" altLang="en-US" sz="1600" dirty="0">
                <a:solidFill>
                  <a:srgbClr val="000000"/>
                </a:solidFill>
              </a:rPr>
              <a:t> </a:t>
            </a:r>
            <a:endParaRPr lang="en-GB" altLang="en-US" sz="1600" dirty="0"/>
          </a:p>
          <a:p>
            <a:pPr marL="457200" indent="-457200">
              <a:spcBef>
                <a:spcPts val="0"/>
              </a:spcBef>
            </a:pPr>
            <a:r>
              <a:rPr lang="en-GB" altLang="en-US" sz="2000" dirty="0"/>
              <a:t>Minutes</a:t>
            </a:r>
          </a:p>
          <a:p>
            <a:pPr lvl="1">
              <a:spcBef>
                <a:spcPts val="0"/>
              </a:spcBef>
            </a:pPr>
            <a:r>
              <a:rPr lang="en-GB" altLang="en-US" sz="1600" dirty="0">
                <a:hlinkClick r:id="rId7"/>
              </a:rPr>
              <a:t>https://mentor.ieee.org/802.11/dcn/24/11-24-1621-01-auto-automotive-tig-meeting-minutes-for-september-9-2024.docx</a:t>
            </a:r>
            <a:r>
              <a:rPr lang="en-GB" altLang="en-US" sz="1600" dirty="0"/>
              <a:t> </a:t>
            </a:r>
          </a:p>
          <a:p>
            <a:pPr>
              <a:spcBef>
                <a:spcPts val="0"/>
              </a:spcBef>
            </a:pPr>
            <a:r>
              <a:rPr lang="en-GB" altLang="ko-KR" dirty="0">
                <a:ea typeface="Gulim" pitchFamily="34" charset="-127"/>
              </a:rPr>
              <a:t>Plans for November</a:t>
            </a:r>
            <a:endParaRPr lang="en-US" altLang="en-US" dirty="0"/>
          </a:p>
          <a:p>
            <a:pPr lvl="1" eaLnBrk="1" hangingPunct="1">
              <a:spcBef>
                <a:spcPts val="0"/>
              </a:spcBef>
              <a:defRPr/>
            </a:pPr>
            <a:r>
              <a:rPr lang="en-US" altLang="en-US" sz="1800" dirty="0"/>
              <a:t>Presentations on use cases and requirements</a:t>
            </a:r>
          </a:p>
          <a:p>
            <a:pPr eaLnBrk="1" hangingPunct="1">
              <a:spcBef>
                <a:spcPts val="0"/>
              </a:spcBef>
              <a:defRPr/>
            </a:pPr>
            <a:r>
              <a:rPr lang="en-US" altLang="en-US" sz="2000" dirty="0"/>
              <a:t>No motions, straw polls, or teleconferences</a:t>
            </a:r>
            <a:endParaRPr lang="en-GB" altLang="en-US" sz="1600" dirty="0"/>
          </a:p>
        </p:txBody>
      </p:sp>
      <p:sp>
        <p:nvSpPr>
          <p:cNvPr id="2" name="Footer Placeholder 1">
            <a:extLst>
              <a:ext uri="{FF2B5EF4-FFF2-40B4-BE49-F238E27FC236}">
                <a16:creationId xmlns:a16="http://schemas.microsoft.com/office/drawing/2014/main" id="{64F68EB4-30EC-424D-3EA8-45D3C63383A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00C411BB-DA9B-CCC1-BA4A-094ACF9C0239}"/>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4" name="Date Placeholder 3">
            <a:extLst>
              <a:ext uri="{FF2B5EF4-FFF2-40B4-BE49-F238E27FC236}">
                <a16:creationId xmlns:a16="http://schemas.microsoft.com/office/drawing/2014/main" id="{60FE74F9-7756-6E77-0167-51203FF1686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20984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May 2024</a:t>
            </a:r>
          </a:p>
        </p:txBody>
      </p:sp>
      <p:graphicFrame>
        <p:nvGraphicFramePr>
          <p:cNvPr id="3" name="Table 2"/>
          <p:cNvGraphicFramePr>
            <a:graphicFrameLocks noGrp="1"/>
          </p:cNvGraphicFramePr>
          <p:nvPr>
            <p:extLst>
              <p:ext uri="{D42A27DB-BD31-4B8C-83A1-F6EECF244321}">
                <p14:modId xmlns:p14="http://schemas.microsoft.com/office/powerpoint/2010/main" val="438610795"/>
              </p:ext>
            </p:extLst>
          </p:nvPr>
        </p:nvGraphicFramePr>
        <p:xfrm>
          <a:off x="914401" y="2743200"/>
          <a:ext cx="10721434" cy="2881928"/>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bl>
          </a:graphicData>
        </a:graphic>
      </p:graphicFrame>
      <p:sp>
        <p:nvSpPr>
          <p:cNvPr id="7" name="Footer Placeholder 6">
            <a:extLst>
              <a:ext uri="{FF2B5EF4-FFF2-40B4-BE49-F238E27FC236}">
                <a16:creationId xmlns:a16="http://schemas.microsoft.com/office/drawing/2014/main" id="{CFA37CA9-B072-9AC0-FB66-D9415D9CF4E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25F2B18-C38B-066F-BB2C-9F028633C92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9" name="Date Placeholder 8">
            <a:extLst>
              <a:ext uri="{FF2B5EF4-FFF2-40B4-BE49-F238E27FC236}">
                <a16:creationId xmlns:a16="http://schemas.microsoft.com/office/drawing/2014/main" id="{08ED2E9A-968F-7BBB-C991-D730F96E446D}"/>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206289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981200" y="101430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September 2024</a:t>
            </a:r>
            <a:endParaRPr lang="en-GB" dirty="0"/>
          </a:p>
        </p:txBody>
      </p:sp>
      <p:sp>
        <p:nvSpPr>
          <p:cNvPr id="3" name="Footer Placeholder 2">
            <a:extLst>
              <a:ext uri="{FF2B5EF4-FFF2-40B4-BE49-F238E27FC236}">
                <a16:creationId xmlns:a16="http://schemas.microsoft.com/office/drawing/2014/main" id="{987444E3-AEC3-B54A-C16A-594AF823C17A}"/>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1A9027E1-AED5-B098-C798-75AFCE1FA260}"/>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5" name="Date Placeholder 4">
            <a:extLst>
              <a:ext uri="{FF2B5EF4-FFF2-40B4-BE49-F238E27FC236}">
                <a16:creationId xmlns:a16="http://schemas.microsoft.com/office/drawing/2014/main" id="{BD2B51C9-644B-4203-6766-1243450993B2}"/>
              </a:ext>
            </a:extLst>
          </p:cNvPr>
          <p:cNvSpPr>
            <a:spLocks noGrp="1"/>
          </p:cNvSpPr>
          <p:nvPr>
            <p:ph type="dt" idx="15"/>
          </p:nvPr>
        </p:nvSpPr>
        <p:spPr/>
        <p:txBody>
          <a:bodyPr/>
          <a:lstStyle/>
          <a:p>
            <a:r>
              <a:rPr lang="en-US"/>
              <a:t>September 2024</a:t>
            </a:r>
            <a:endParaRPr lang="en-GB" dirty="0"/>
          </a:p>
        </p:txBody>
      </p:sp>
      <p:graphicFrame>
        <p:nvGraphicFramePr>
          <p:cNvPr id="6" name="Object 3">
            <a:extLst>
              <a:ext uri="{FF2B5EF4-FFF2-40B4-BE49-F238E27FC236}">
                <a16:creationId xmlns:a16="http://schemas.microsoft.com/office/drawing/2014/main" id="{C654907B-0F52-18D2-7FE3-B056C853A2F9}"/>
              </a:ext>
            </a:extLst>
          </p:cNvPr>
          <p:cNvGraphicFramePr>
            <a:graphicFrameLocks noChangeAspect="1"/>
          </p:cNvGraphicFramePr>
          <p:nvPr>
            <p:extLst>
              <p:ext uri="{D42A27DB-BD31-4B8C-83A1-F6EECF244321}">
                <p14:modId xmlns:p14="http://schemas.microsoft.com/office/powerpoint/2010/main" val="22137037"/>
              </p:ext>
            </p:extLst>
          </p:nvPr>
        </p:nvGraphicFramePr>
        <p:xfrm>
          <a:off x="896409" y="2503434"/>
          <a:ext cx="10493375" cy="2482850"/>
        </p:xfrm>
        <a:graphic>
          <a:graphicData uri="http://schemas.openxmlformats.org/presentationml/2006/ole">
            <mc:AlternateContent xmlns:mc="http://schemas.openxmlformats.org/markup-compatibility/2006">
              <mc:Choice xmlns:v="urn:schemas-microsoft-com:vml" Requires="v">
                <p:oleObj name="Document" r:id="rId3" imgW="10769088" imgH="2556394" progId="Word.Document.8">
                  <p:embed/>
                </p:oleObj>
              </mc:Choice>
              <mc:Fallback>
                <p:oleObj name="Document" r:id="rId3" imgW="10769088" imgH="2556394" progId="Word.Document.8">
                  <p:embed/>
                  <p:pic>
                    <p:nvPicPr>
                      <p:cNvPr id="3075" name="Object 3"/>
                      <p:cNvPicPr>
                        <a:picLocks noChangeAspect="1" noChangeArrowheads="1"/>
                      </p:cNvPicPr>
                      <p:nvPr/>
                    </p:nvPicPr>
                    <p:blipFill>
                      <a:blip r:embed="rId4"/>
                      <a:srcRect/>
                      <a:stretch>
                        <a:fillRect/>
                      </a:stretch>
                    </p:blipFill>
                    <p:spPr bwMode="auto">
                      <a:xfrm>
                        <a:off x="896409" y="2503434"/>
                        <a:ext cx="10493375" cy="2482850"/>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E8BC7B79-4830-D4C6-CE54-58B0374532CE}"/>
              </a:ext>
            </a:extLst>
          </p:cNvPr>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033931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81846-C0EC-5D47-FE88-B0F913AE298A}"/>
              </a:ext>
            </a:extLst>
          </p:cNvPr>
          <p:cNvSpPr>
            <a:spLocks noGrp="1"/>
          </p:cNvSpPr>
          <p:nvPr>
            <p:ph type="title"/>
          </p:nvPr>
        </p:nvSpPr>
        <p:spPr/>
        <p:txBody>
          <a:bodyPr/>
          <a:lstStyle/>
          <a:p>
            <a:r>
              <a:rPr lang="en-US" sz="3200" dirty="0">
                <a:solidFill>
                  <a:srgbClr val="0070C0"/>
                </a:solidFill>
              </a:rPr>
              <a:t>802.15 Overview</a:t>
            </a:r>
            <a:endParaRPr lang="en-US" dirty="0"/>
          </a:p>
        </p:txBody>
      </p:sp>
      <p:sp>
        <p:nvSpPr>
          <p:cNvPr id="6" name="Content Placeholder 5">
            <a:extLst>
              <a:ext uri="{FF2B5EF4-FFF2-40B4-BE49-F238E27FC236}">
                <a16:creationId xmlns:a16="http://schemas.microsoft.com/office/drawing/2014/main" id="{FA5724EC-1729-CAFF-B574-1C7AA818F348}"/>
              </a:ext>
            </a:extLst>
          </p:cNvPr>
          <p:cNvSpPr>
            <a:spLocks noGrp="1"/>
          </p:cNvSpPr>
          <p:nvPr>
            <p:ph idx="1"/>
          </p:nvPr>
        </p:nvSpPr>
        <p:spPr>
          <a:xfrm>
            <a:off x="838200" y="1524000"/>
            <a:ext cx="10361084" cy="4113213"/>
          </a:xfrm>
        </p:spPr>
        <p:txBody>
          <a:bodyPr/>
          <a:lstStyle/>
          <a:p>
            <a:pPr marL="0" indent="0"/>
            <a:r>
              <a:rPr lang="en-US" dirty="0"/>
              <a:t>Wireless Specialty Networks Active standards:</a:t>
            </a:r>
          </a:p>
          <a:p>
            <a:pPr>
              <a:buFont typeface="Arial" panose="020B0604020202020204" pitchFamily="34" charset="0"/>
              <a:buChar char="•"/>
            </a:pPr>
            <a:r>
              <a:rPr lang="en-US" dirty="0"/>
              <a:t>802.15.3 Recently completed revision (roll in Terahertz)</a:t>
            </a:r>
          </a:p>
          <a:p>
            <a:pPr>
              <a:buFont typeface="Arial" panose="020B0604020202020204" pitchFamily="34" charset="0"/>
              <a:buChar char="•"/>
            </a:pPr>
            <a:r>
              <a:rPr lang="en-US" dirty="0"/>
              <a:t>802.15.4 (many current projects)</a:t>
            </a:r>
          </a:p>
          <a:p>
            <a:pPr>
              <a:buFont typeface="Arial" panose="020B0604020202020204" pitchFamily="34" charset="0"/>
              <a:buChar char="•"/>
            </a:pPr>
            <a:r>
              <a:rPr lang="en-US" dirty="0"/>
              <a:t>802.15.6a Body Area Networks: Revision project, pre-WG ballot</a:t>
            </a:r>
          </a:p>
          <a:p>
            <a:pPr>
              <a:buFont typeface="Arial" panose="020B0604020202020204" pitchFamily="34" charset="0"/>
              <a:buChar char="•"/>
            </a:pPr>
            <a:r>
              <a:rPr lang="en-US" dirty="0"/>
              <a:t>802.15.7a Higher Rate, Longer Range Optical, nearly done</a:t>
            </a:r>
          </a:p>
          <a:p>
            <a:pPr>
              <a:buFont typeface="Arial" panose="020B0604020202020204" pitchFamily="34" charset="0"/>
              <a:buChar char="•"/>
            </a:pPr>
            <a:r>
              <a:rPr lang="en-US" dirty="0"/>
              <a:t>802.15.9a KMP Transport, extensions to key management: call for proposals</a:t>
            </a:r>
          </a:p>
          <a:p>
            <a:pPr>
              <a:buFont typeface="Arial" panose="020B0604020202020204" pitchFamily="34" charset="0"/>
              <a:buChar char="•"/>
            </a:pPr>
            <a:r>
              <a:rPr lang="en-US" dirty="0"/>
              <a:t>802.16t Extension to 802.16 for specific bands:  First SA ballot in progress</a:t>
            </a:r>
          </a:p>
          <a:p>
            <a:pPr>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dirty="0"/>
          </a:p>
        </p:txBody>
      </p:sp>
      <p:sp>
        <p:nvSpPr>
          <p:cNvPr id="7" name="Footer Placeholder 6">
            <a:extLst>
              <a:ext uri="{FF2B5EF4-FFF2-40B4-BE49-F238E27FC236}">
                <a16:creationId xmlns:a16="http://schemas.microsoft.com/office/drawing/2014/main" id="{FA03C3A4-8BB3-D867-6D9D-E8E7888CF0E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099556C-473D-CE76-12F5-05DC3C561D56}"/>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3D696412-8A71-7F13-E4E5-9C2B0A4DCD7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122258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7C8C3-0DBA-8A4E-98AB-DC64C2F958DB}"/>
              </a:ext>
            </a:extLst>
          </p:cNvPr>
          <p:cNvSpPr>
            <a:spLocks noGrp="1"/>
          </p:cNvSpPr>
          <p:nvPr>
            <p:ph type="title"/>
          </p:nvPr>
        </p:nvSpPr>
        <p:spPr/>
        <p:txBody>
          <a:bodyPr/>
          <a:lstStyle/>
          <a:p>
            <a:r>
              <a:rPr lang="en-US" dirty="0"/>
              <a:t>802.15.4 Projects</a:t>
            </a:r>
          </a:p>
        </p:txBody>
      </p:sp>
      <p:sp>
        <p:nvSpPr>
          <p:cNvPr id="6" name="Content Placeholder 5">
            <a:extLst>
              <a:ext uri="{FF2B5EF4-FFF2-40B4-BE49-F238E27FC236}">
                <a16:creationId xmlns:a16="http://schemas.microsoft.com/office/drawing/2014/main" id="{D0EF9606-4BFD-EA02-6E6E-BAE09172C607}"/>
              </a:ext>
            </a:extLst>
          </p:cNvPr>
          <p:cNvSpPr>
            <a:spLocks noGrp="1"/>
          </p:cNvSpPr>
          <p:nvPr>
            <p:ph idx="1"/>
          </p:nvPr>
        </p:nvSpPr>
        <p:spPr/>
        <p:txBody>
          <a:bodyPr/>
          <a:lstStyle/>
          <a:p>
            <a:pPr>
              <a:buFont typeface="Arial" panose="020B0604020202020204" pitchFamily="34" charset="0"/>
              <a:buChar char="•"/>
            </a:pPr>
            <a:r>
              <a:rPr lang="en-US" dirty="0"/>
              <a:t>802.15.4ab Next Generation UWB:  First WG Ballot complete, in comment resolution</a:t>
            </a:r>
          </a:p>
          <a:p>
            <a:pPr>
              <a:buFont typeface="Arial" panose="020B0604020202020204" pitchFamily="34" charset="0"/>
              <a:buChar char="•"/>
            </a:pPr>
            <a:r>
              <a:rPr lang="en-US" dirty="0"/>
              <a:t>802.15.4ac Enhanced Privacy:  pre-ballot draft in preparation</a:t>
            </a:r>
          </a:p>
          <a:p>
            <a:pPr>
              <a:buFont typeface="Arial" panose="020B0604020202020204" pitchFamily="34" charset="0"/>
              <a:buChar char="•"/>
            </a:pPr>
            <a:r>
              <a:rPr lang="en-US" dirty="0"/>
              <a:t>802.15.4ad Next Generation SUN PHYs:  Pre-draft, use case evaluation and Technical Characteristics definition</a:t>
            </a:r>
          </a:p>
          <a:p>
            <a:pPr>
              <a:buFont typeface="Arial" panose="020B0604020202020204" pitchFamily="34" charset="0"/>
              <a:buChar char="•"/>
            </a:pPr>
            <a:r>
              <a:rPr lang="en-US" dirty="0"/>
              <a:t>802.15.4ae ASCON light weight encryption extension for 802.15.4: pre-draft.</a:t>
            </a:r>
          </a:p>
          <a:p>
            <a:pPr>
              <a:buFont typeface="Arial" panose="020B0604020202020204" pitchFamily="34" charset="0"/>
              <a:buChar char="•"/>
            </a:pPr>
            <a:r>
              <a:rPr lang="en-US" dirty="0"/>
              <a:t>802.15.4me  Revision E of 802.15.4:  Completed SA ballot, on RevCom agenda for September</a:t>
            </a:r>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E893EDE0-0E86-8D11-8CF9-5E2D3222308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EB20928-599F-39B4-AE22-50E4128E1127}"/>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9" name="Date Placeholder 8">
            <a:extLst>
              <a:ext uri="{FF2B5EF4-FFF2-40B4-BE49-F238E27FC236}">
                <a16:creationId xmlns:a16="http://schemas.microsoft.com/office/drawing/2014/main" id="{E4703C63-DB9D-CB72-3EB6-32B65D92B3C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560292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4FBD71-A449-C71B-0C21-676362EB68E1}"/>
              </a:ext>
            </a:extLst>
          </p:cNvPr>
          <p:cNvSpPr>
            <a:spLocks noGrp="1"/>
          </p:cNvSpPr>
          <p:nvPr>
            <p:ph type="title"/>
          </p:nvPr>
        </p:nvSpPr>
        <p:spPr>
          <a:xfrm>
            <a:off x="914401" y="685801"/>
            <a:ext cx="10361084" cy="457199"/>
          </a:xfrm>
        </p:spPr>
        <p:txBody>
          <a:bodyPr/>
          <a:lstStyle/>
          <a:p>
            <a:r>
              <a:rPr lang="en-US" dirty="0"/>
              <a:t>Some useful links</a:t>
            </a:r>
          </a:p>
        </p:txBody>
      </p:sp>
      <p:sp>
        <p:nvSpPr>
          <p:cNvPr id="6" name="Content Placeholder 5">
            <a:extLst>
              <a:ext uri="{FF2B5EF4-FFF2-40B4-BE49-F238E27FC236}">
                <a16:creationId xmlns:a16="http://schemas.microsoft.com/office/drawing/2014/main" id="{1E7171A3-85C7-4D35-CF62-82480EE07B02}"/>
              </a:ext>
            </a:extLst>
          </p:cNvPr>
          <p:cNvSpPr>
            <a:spLocks noGrp="1"/>
          </p:cNvSpPr>
          <p:nvPr>
            <p:ph idx="1"/>
          </p:nvPr>
        </p:nvSpPr>
        <p:spPr>
          <a:xfrm>
            <a:off x="914401" y="1250951"/>
            <a:ext cx="10361084" cy="4843463"/>
          </a:xfrm>
        </p:spPr>
        <p:txBody>
          <a:bodyPr>
            <a:normAutofit fontScale="85000" lnSpcReduction="10000"/>
          </a:bodyPr>
          <a:lstStyle/>
          <a:p>
            <a:r>
              <a:rPr lang="en-US"/>
              <a:t>WG15 agenda: </a:t>
            </a:r>
            <a:r>
              <a:rPr lang="en-US">
                <a:hlinkClick r:id="rId2"/>
              </a:rPr>
              <a:t>https://mentor.ieee.org/802.15/dcn/24/15-24-0429-02-0000-sept-2024-802-15-agenda.xlsx</a:t>
            </a:r>
            <a:endParaRPr lang="en-US"/>
          </a:p>
          <a:p>
            <a:endParaRPr lang="en-US"/>
          </a:p>
          <a:p>
            <a:r>
              <a:rPr lang="en-US" dirty="0"/>
              <a:t>TG4ab meeting slides: </a:t>
            </a:r>
            <a:r>
              <a:rPr lang="en-US" dirty="0">
                <a:hlinkClick r:id="rId3"/>
              </a:rPr>
              <a:t>https://mentor.ieee.org/802.15/dcn/24/15-24-0473-00-04ab-tg4ab-meeting-slides.pptx</a:t>
            </a:r>
            <a:r>
              <a:rPr lang="en-US" dirty="0"/>
              <a:t> and agenda (dynamic): </a:t>
            </a:r>
            <a:r>
              <a:rPr lang="en-US" dirty="0">
                <a:hlinkClick r:id="rId4"/>
              </a:rPr>
              <a:t>https://mentor.ieee.org/802.15/dcn/24/15-24-0453-06-04ab-tg4ab-september-2024-agenda.xlsx</a:t>
            </a:r>
            <a:endParaRPr lang="en-US" dirty="0"/>
          </a:p>
          <a:p>
            <a:endParaRPr lang="en-US" dirty="0"/>
          </a:p>
          <a:p>
            <a:r>
              <a:rPr lang="en-US" dirty="0"/>
              <a:t>TG4ac opening and closing report: </a:t>
            </a:r>
            <a:r>
              <a:rPr lang="en-US" dirty="0">
                <a:hlinkClick r:id="rId5"/>
              </a:rPr>
              <a:t>https://mentor.ieee.org/802.15/dcn/24/15-24-0464-01-04ac-september-opening-and-closing.pptx</a:t>
            </a:r>
            <a:endParaRPr lang="en-US" dirty="0"/>
          </a:p>
          <a:p>
            <a:endParaRPr lang="en-US" dirty="0"/>
          </a:p>
          <a:p>
            <a:r>
              <a:rPr lang="en-US" dirty="0"/>
              <a:t>TG4ad opening and closing report: </a:t>
            </a:r>
            <a:r>
              <a:rPr lang="en-US" dirty="0">
                <a:hlinkClick r:id="rId6"/>
              </a:rPr>
              <a:t>https://mentor.ieee.org/802.15/dcn/24/15-24-0460-00-04ad-tg4ad-opening-and-closing-report-interim-september-2024.pptx</a:t>
            </a:r>
            <a:endParaRPr lang="en-US" dirty="0"/>
          </a:p>
          <a:p>
            <a:endParaRPr lang="en-US" dirty="0"/>
          </a:p>
          <a:p>
            <a:r>
              <a:rPr lang="en-US" dirty="0"/>
              <a:t>TG4ae opening and closing report: </a:t>
            </a:r>
            <a:r>
              <a:rPr lang="en-US" dirty="0">
                <a:hlinkClick r:id="rId7"/>
              </a:rPr>
              <a:t>https://mentor.ieee.org/802.15/dcn/24/15-24-0465-03-04ae-september-opening-and-closing.pptx</a:t>
            </a:r>
            <a:endParaRPr lang="en-US" dirty="0"/>
          </a:p>
          <a:p>
            <a:endParaRPr lang="en-US" dirty="0"/>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172DE1B3-0095-F0B5-16EB-36776C5757D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9015D4F3-2552-8534-6F40-6A209945E354}"/>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39E17EE0-6E89-32B4-D77D-3C84A7EA1A5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90076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September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11 September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1184493139"/>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Gaurav </a:t>
                      </a:r>
                      <a:r>
                        <a:rPr lang="en-US" sz="1400" dirty="0" err="1"/>
                        <a:t>Patwardhan</a:t>
                      </a:r>
                      <a:r>
                        <a:rPr lang="en-US" sz="1400" dirty="0"/>
                        <a:t> </a:t>
                      </a:r>
                    </a:p>
                  </a:txBody>
                  <a:tcPr/>
                </a:tc>
                <a:tc>
                  <a:txBody>
                    <a:bodyPr/>
                    <a:lstStyle/>
                    <a:p>
                      <a:r>
                        <a:rPr lang="en-US" sz="1400" dirty="0"/>
                        <a:t>Hewlett Packard Enterprise</a:t>
                      </a:r>
                    </a:p>
                  </a:txBody>
                  <a:tcPr/>
                </a:tc>
                <a:tc>
                  <a:txBody>
                    <a:bodyPr/>
                    <a:lstStyle/>
                    <a:p>
                      <a:endParaRPr lang="en-US" sz="1400" dirty="0"/>
                    </a:p>
                  </a:txBody>
                  <a:tcPr/>
                </a:tc>
                <a:tc>
                  <a:txBody>
                    <a:bodyPr/>
                    <a:lstStyle/>
                    <a:p>
                      <a:endParaRPr lang="en-US" sz="1400" dirty="0"/>
                    </a:p>
                  </a:txBody>
                  <a:tcPr/>
                </a:tc>
                <a:tc>
                  <a:txBody>
                    <a:bodyPr/>
                    <a:lstStyle/>
                    <a:p>
                      <a:r>
                        <a:rPr lang="en-US" sz="1400" dirty="0"/>
                        <a:t>gauravpatwardhan1@gmail.com</a:t>
                      </a:r>
                    </a:p>
                  </a:txBody>
                  <a:tcPr/>
                </a:tc>
                <a:extLst>
                  <a:ext uri="{0D108BD9-81ED-4DB2-BD59-A6C34878D82A}">
                    <a16:rowId xmlns:a16="http://schemas.microsoft.com/office/drawing/2014/main" val="10002"/>
                  </a:ext>
                </a:extLst>
              </a:tr>
            </a:tbl>
          </a:graphicData>
        </a:graphic>
      </p:graphicFrame>
      <p:sp>
        <p:nvSpPr>
          <p:cNvPr id="2" name="Footer Placeholder 1">
            <a:extLst>
              <a:ext uri="{FF2B5EF4-FFF2-40B4-BE49-F238E27FC236}">
                <a16:creationId xmlns:a16="http://schemas.microsoft.com/office/drawing/2014/main" id="{5684B6AE-BB54-3D62-E8C4-5580F908230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AE7C71D-FE5C-AFEE-16BD-3C158D795958}"/>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 name="Date Placeholder 3">
            <a:extLst>
              <a:ext uri="{FF2B5EF4-FFF2-40B4-BE49-F238E27FC236}">
                <a16:creationId xmlns:a16="http://schemas.microsoft.com/office/drawing/2014/main" id="{AF22E41C-8452-1E1B-F3C0-B2B7B532499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32442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6 August 2024</a:t>
            </a:r>
          </a:p>
          <a:p>
            <a:pPr lvl="1" algn="just">
              <a:spcBef>
                <a:spcPts val="300"/>
              </a:spcBef>
              <a:buFont typeface="Arial" panose="020B0604020202020204" pitchFamily="34" charset="0"/>
              <a:buChar char="•"/>
            </a:pPr>
            <a:r>
              <a:rPr lang="en-US" altLang="en-US" sz="1800" dirty="0"/>
              <a:t>64 voters (including 10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8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9FD19341-581A-C102-4EBB-AF8FA6A57273}"/>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3A3682D5-7134-A6BE-3AB1-91B7C194928E}"/>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5" name="Date Placeholder 4">
            <a:extLst>
              <a:ext uri="{FF2B5EF4-FFF2-40B4-BE49-F238E27FC236}">
                <a16:creationId xmlns:a16="http://schemas.microsoft.com/office/drawing/2014/main" id="{81A3A3D4-2309-9CAA-3F13-23676250603D}"/>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500704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July plenary</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800" spc="-5" dirty="0">
                <a:solidFill>
                  <a:schemeClr val="tx1"/>
                </a:solidFill>
                <a:cs typeface="Arial"/>
              </a:rPr>
              <a:t>EC RSPG:  </a:t>
            </a:r>
            <a:r>
              <a:rPr lang="en-US" sz="1800" dirty="0">
                <a:hlinkClick r:id="rId4"/>
              </a:rPr>
              <a:t>Questionnaire on long-term vision for the upper 6 GHz band</a:t>
            </a:r>
            <a:endParaRPr lang="en-US" sz="1800" dirty="0"/>
          </a:p>
          <a:p>
            <a:pPr lvl="1" algn="just">
              <a:buFont typeface="Arial" panose="020B0604020202020204" pitchFamily="34" charset="0"/>
              <a:buChar char="•"/>
            </a:pPr>
            <a:r>
              <a:rPr lang="en-US" sz="1800" spc="-5" dirty="0">
                <a:solidFill>
                  <a:schemeClr val="tx1"/>
                </a:solidFill>
                <a:cs typeface="Arial"/>
              </a:rPr>
              <a:t>Oman TRA:  </a:t>
            </a:r>
            <a:r>
              <a:rPr lang="en-GB" sz="1800" u="sng" dirty="0">
                <a:hlinkClick r:id="rId5"/>
              </a:rPr>
              <a:t>Public consultations on the draft regulation for the Ultra-Wide Band technology</a:t>
            </a:r>
            <a:endParaRPr lang="en-US" sz="1800" spc="-5" dirty="0">
              <a:solidFill>
                <a:schemeClr val="tx1"/>
              </a:solidFill>
              <a:cs typeface="Arial"/>
            </a:endParaRPr>
          </a:p>
          <a:p>
            <a:pPr lvl="1" algn="just">
              <a:buFont typeface="Arial" panose="020B0604020202020204" pitchFamily="34" charset="0"/>
              <a:buChar char="•"/>
            </a:pPr>
            <a:r>
              <a:rPr lang="en-US" sz="1800" spc="-5" dirty="0">
                <a:solidFill>
                  <a:schemeClr val="tx1"/>
                </a:solidFill>
                <a:cs typeface="Arial"/>
              </a:rPr>
              <a:t>Canada RABC:  </a:t>
            </a:r>
            <a:r>
              <a:rPr lang="en-US" sz="1800" spc="-5" dirty="0">
                <a:solidFill>
                  <a:schemeClr val="tx1"/>
                </a:solidFill>
                <a:cs typeface="Arial"/>
                <a:hlinkClick r:id="rId6"/>
              </a:rPr>
              <a:t>RSS-248, issue 3, “Radio Local Area Network (RLAN) Devices Operating in the 5925-7125 MHz Band”</a:t>
            </a:r>
            <a:endParaRPr lang="en-US" sz="1800" spc="-5" dirty="0">
              <a:solidFill>
                <a:schemeClr val="tx1"/>
              </a:solidFill>
              <a:cs typeface="Arial"/>
            </a:endParaRPr>
          </a:p>
          <a:p>
            <a:pPr lvl="1" algn="just">
              <a:buFont typeface="Arial" panose="020B0604020202020204" pitchFamily="34" charset="0"/>
              <a:buChar char="•"/>
            </a:pPr>
            <a:r>
              <a:rPr lang="en-US" sz="1800" spc="-5" dirty="0">
                <a:solidFill>
                  <a:schemeClr val="tx1"/>
                </a:solidFill>
                <a:cs typeface="Arial"/>
              </a:rPr>
              <a:t>US FCC:  </a:t>
            </a:r>
            <a:r>
              <a:rPr lang="en-US" sz="1800" spc="-5" dirty="0">
                <a:solidFill>
                  <a:schemeClr val="tx1"/>
                </a:solidFill>
                <a:cs typeface="Arial"/>
                <a:hlinkClick r:id="rId7"/>
              </a:rPr>
              <a:t>NextNav’s petition for rulemaking (WT Docket No. 24-240)</a:t>
            </a:r>
            <a:endParaRPr lang="en-US" sz="1800" spc="-5" dirty="0">
              <a:solidFill>
                <a:schemeClr val="tx1"/>
              </a:solidFill>
              <a:cs typeface="Arial"/>
            </a:endParaRPr>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D6CAF27-877C-05D6-B88B-45025613294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CBFA178A-459D-2ECA-2197-F8384D62A1A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5" name="Date Placeholder 4">
            <a:extLst>
              <a:ext uri="{FF2B5EF4-FFF2-40B4-BE49-F238E27FC236}">
                <a16:creationId xmlns:a16="http://schemas.microsoft.com/office/drawing/2014/main" id="{56856A13-3389-E586-CE9B-7F3C7BBB6DE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64414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consider approval proposed response to the following consultations:</a:t>
            </a:r>
          </a:p>
          <a:p>
            <a:pPr lvl="1" algn="just">
              <a:spcBef>
                <a:spcPts val="600"/>
              </a:spcBef>
              <a:buFont typeface="Arial" panose="020B0604020202020204" pitchFamily="34" charset="0"/>
              <a:buChar char="•"/>
            </a:pPr>
            <a:r>
              <a:rPr lang="en-US" sz="1800" spc="-5" dirty="0">
                <a:solidFill>
                  <a:schemeClr val="tx1"/>
                </a:solidFill>
                <a:cs typeface="Arial"/>
              </a:rPr>
              <a:t>Mexico IFT:  </a:t>
            </a:r>
            <a:r>
              <a:rPr lang="en-US" sz="1800" spc="-5" dirty="0">
                <a:solidFill>
                  <a:schemeClr val="tx1"/>
                </a:solidFill>
                <a:cs typeface="Arial"/>
                <a:hlinkClick r:id="rId3"/>
              </a:rPr>
              <a:t>Public consultation re the 64 GHz - 71 GHz frequency band</a:t>
            </a:r>
            <a:endParaRPr lang="en-US" sz="1800" spc="-5" dirty="0">
              <a:solidFill>
                <a:schemeClr val="tx1"/>
              </a:solidFill>
              <a:cs typeface="Arial"/>
            </a:endParaRPr>
          </a:p>
          <a:p>
            <a:pPr lvl="2" algn="just">
              <a:spcBef>
                <a:spcPts val="600"/>
              </a:spcBef>
              <a:buFont typeface="Arial" panose="020B0604020202020204" pitchFamily="34" charset="0"/>
              <a:buChar char="•"/>
            </a:pPr>
            <a:r>
              <a:rPr lang="en-US" sz="1600" spc="-5" dirty="0">
                <a:solidFill>
                  <a:schemeClr val="tx1"/>
                </a:solidFill>
                <a:cs typeface="Arial"/>
                <a:hlinkClick r:id="rId4"/>
              </a:rPr>
              <a:t>18-24/0092</a:t>
            </a:r>
            <a:endParaRPr lang="en-US" sz="1600" spc="-5" dirty="0">
              <a:solidFill>
                <a:schemeClr val="tx1"/>
              </a:solidFill>
              <a:cs typeface="Arial"/>
            </a:endParaRPr>
          </a:p>
          <a:p>
            <a:pPr lvl="1" algn="just">
              <a:spcBef>
                <a:spcPts val="600"/>
              </a:spcBef>
              <a:buFont typeface="Arial" panose="020B0604020202020204" pitchFamily="34" charset="0"/>
              <a:buChar char="•"/>
            </a:pPr>
            <a:r>
              <a:rPr lang="en-US" sz="1800" spc="-5" dirty="0">
                <a:solidFill>
                  <a:schemeClr val="tx1"/>
                </a:solidFill>
                <a:cs typeface="Arial"/>
              </a:rPr>
              <a:t>Qatar CRA:  </a:t>
            </a:r>
            <a:r>
              <a:rPr lang="en-US" sz="1800" spc="-5" dirty="0">
                <a:solidFill>
                  <a:schemeClr val="tx1"/>
                </a:solidFill>
                <a:cs typeface="Arial"/>
                <a:hlinkClick r:id="rId5"/>
              </a:rPr>
              <a:t>Public Consultation - Position Paper on </a:t>
            </a:r>
            <a:r>
              <a:rPr lang="en-US" sz="1800" spc="-5" dirty="0" err="1">
                <a:solidFill>
                  <a:schemeClr val="tx1"/>
                </a:solidFill>
                <a:cs typeface="Arial"/>
                <a:hlinkClick r:id="rId5"/>
              </a:rPr>
              <a:t>IoT</a:t>
            </a:r>
            <a:r>
              <a:rPr lang="en-US" sz="1800" spc="-5" dirty="0">
                <a:solidFill>
                  <a:schemeClr val="tx1"/>
                </a:solidFill>
                <a:cs typeface="Arial"/>
                <a:hlinkClick r:id="rId5"/>
              </a:rPr>
              <a:t> and M2M in the State of Qatar </a:t>
            </a:r>
            <a:endParaRPr lang="en-US" sz="1800" spc="-5" dirty="0">
              <a:solidFill>
                <a:schemeClr val="tx1"/>
              </a:solidFill>
              <a:cs typeface="Arial"/>
            </a:endParaRPr>
          </a:p>
          <a:p>
            <a:pPr lvl="2" algn="just">
              <a:spcBef>
                <a:spcPts val="600"/>
              </a:spcBef>
              <a:buFont typeface="Arial" panose="020B0604020202020204" pitchFamily="34" charset="0"/>
              <a:buChar char="•"/>
            </a:pPr>
            <a:r>
              <a:rPr lang="en-US" sz="1600" spc="-5" dirty="0">
                <a:solidFill>
                  <a:schemeClr val="tx1"/>
                </a:solidFill>
                <a:cs typeface="Arial"/>
                <a:hlinkClick r:id="rId6"/>
              </a:rPr>
              <a:t>18-24/0091</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rPr>
              <a:t>ETSI BRAN:  </a:t>
            </a:r>
            <a:r>
              <a:rPr lang="en-US" altLang="en-US" sz="1800" dirty="0">
                <a:cs typeface="Arial" panose="020B0604020202020204" pitchFamily="34" charset="0"/>
                <a:hlinkClick r:id="rId7"/>
              </a:rPr>
              <a:t>September 2024 update</a:t>
            </a:r>
            <a:endParaRPr lang="en-US" altLang="en-US" sz="18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2D32DC7-8018-C973-48D7-15136006D542}"/>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93D01FDD-DE2B-882C-F593-91652227721B}"/>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5" name="Date Placeholder 4">
            <a:extLst>
              <a:ext uri="{FF2B5EF4-FFF2-40B4-BE49-F238E27FC236}">
                <a16:creationId xmlns:a16="http://schemas.microsoft.com/office/drawing/2014/main" id="{06E3F944-ED25-E8B9-2727-54406CCAB4F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162184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990600" y="606426"/>
            <a:ext cx="10367426"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Future RR-TAG meetings</a:t>
            </a:r>
          </a:p>
        </p:txBody>
      </p:sp>
      <p:graphicFrame>
        <p:nvGraphicFramePr>
          <p:cNvPr id="4" name="Table 3"/>
          <p:cNvGraphicFramePr>
            <a:graphicFrameLocks noGrp="1"/>
          </p:cNvGraphicFramePr>
          <p:nvPr/>
        </p:nvGraphicFramePr>
        <p:xfrm>
          <a:off x="1018592" y="1705690"/>
          <a:ext cx="10339434" cy="1518920"/>
        </p:xfrm>
        <a:graphic>
          <a:graphicData uri="http://schemas.openxmlformats.org/drawingml/2006/table">
            <a:tbl>
              <a:tblPr firstRow="1" bandRow="1">
                <a:tableStyleId>{21E4AEA4-8DFA-4A89-87EB-49C32662AFE0}</a:tableStyleId>
              </a:tblPr>
              <a:tblGrid>
                <a:gridCol w="3172408">
                  <a:extLst>
                    <a:ext uri="{9D8B030D-6E8A-4147-A177-3AD203B41FA5}">
                      <a16:colId xmlns:a16="http://schemas.microsoft.com/office/drawing/2014/main" val="20000"/>
                    </a:ext>
                  </a:extLst>
                </a:gridCol>
                <a:gridCol w="7167026">
                  <a:extLst>
                    <a:ext uri="{9D8B030D-6E8A-4147-A177-3AD203B41FA5}">
                      <a16:colId xmlns:a16="http://schemas.microsoft.com/office/drawing/2014/main" val="20001"/>
                    </a:ext>
                  </a:extLst>
                </a:gridCol>
              </a:tblGrid>
              <a:tr h="370840">
                <a:tc>
                  <a:txBody>
                    <a:bodyPr/>
                    <a:lstStyle/>
                    <a:p>
                      <a:r>
                        <a:rPr lang="en-US" sz="1500" dirty="0"/>
                        <a:t>Events</a:t>
                      </a:r>
                    </a:p>
                  </a:txBody>
                  <a:tcPr/>
                </a:tc>
                <a:tc>
                  <a:txBody>
                    <a:bodyPr/>
                    <a:lstStyle/>
                    <a:p>
                      <a:r>
                        <a:rPr lang="en-US" sz="1500" dirty="0"/>
                        <a:t>Date and time</a:t>
                      </a:r>
                    </a:p>
                  </a:txBody>
                  <a:tcPr/>
                </a:tc>
                <a:extLst>
                  <a:ext uri="{0D108BD9-81ED-4DB2-BD59-A6C34878D82A}">
                    <a16:rowId xmlns:a16="http://schemas.microsoft.com/office/drawing/2014/main" val="10000"/>
                  </a:ext>
                </a:extLst>
              </a:tr>
              <a:tr h="370840">
                <a:tc>
                  <a:txBody>
                    <a:bodyPr/>
                    <a:lstStyle/>
                    <a:p>
                      <a:r>
                        <a:rPr lang="en-US" sz="1500" dirty="0"/>
                        <a:t>Weekly</a:t>
                      </a:r>
                      <a:r>
                        <a:rPr lang="en-US" sz="1500" baseline="0" dirty="0"/>
                        <a:t> </a:t>
                      </a:r>
                      <a:r>
                        <a:rPr lang="en-US" sz="1500" dirty="0"/>
                        <a:t>teleconference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r>
                        <a:rPr lang="en-US" sz="1500" baseline="0" dirty="0"/>
                        <a:t> through </a:t>
                      </a:r>
                      <a:r>
                        <a:rPr lang="en-US" sz="1500" dirty="0"/>
                        <a:t>7 November </a:t>
                      </a:r>
                      <a:r>
                        <a:rPr lang="en-US" sz="1500" baseline="0" dirty="0"/>
                        <a:t>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t>24 November 2024</a:t>
                      </a:r>
                      <a:endParaRPr lang="en-US" sz="1500" dirty="0"/>
                    </a:p>
                  </a:txBody>
                  <a:tcPr/>
                </a:tc>
                <a:extLst>
                  <a:ext uri="{0D108BD9-81ED-4DB2-BD59-A6C34878D82A}">
                    <a16:rowId xmlns:a16="http://schemas.microsoft.com/office/drawing/2014/main" val="10001"/>
                  </a:ext>
                </a:extLst>
              </a:tr>
              <a:tr h="370840">
                <a:tc>
                  <a:txBody>
                    <a:bodyPr/>
                    <a:lstStyle/>
                    <a:p>
                      <a:r>
                        <a:rPr lang="en-US" sz="1500" baseline="0" dirty="0"/>
                        <a:t>2024 November plenary</a:t>
                      </a:r>
                    </a:p>
                  </a:txBody>
                  <a:tcPr/>
                </a:tc>
                <a:tc>
                  <a:txBody>
                    <a:bodyPr/>
                    <a:lstStyle/>
                    <a:p>
                      <a:r>
                        <a:rPr lang="en-US" sz="1500" dirty="0"/>
                        <a:t>TBD</a:t>
                      </a:r>
                    </a:p>
                  </a:txBody>
                  <a:tcPr/>
                </a:tc>
                <a:extLst>
                  <a:ext uri="{0D108BD9-81ED-4DB2-BD59-A6C34878D82A}">
                    <a16:rowId xmlns:a16="http://schemas.microsoft.com/office/drawing/2014/main" val="10002"/>
                  </a:ext>
                </a:extLst>
              </a:tr>
            </a:tbl>
          </a:graphicData>
        </a:graphic>
      </p:graphicFrame>
      <p:sp>
        <p:nvSpPr>
          <p:cNvPr id="10" name="Rectangle 9"/>
          <p:cNvSpPr/>
          <p:nvPr/>
        </p:nvSpPr>
        <p:spPr>
          <a:xfrm>
            <a:off x="853736" y="6128682"/>
            <a:ext cx="10519826" cy="323165"/>
          </a:xfrm>
          <a:prstGeom prst="rect">
            <a:avLst/>
          </a:prstGeom>
        </p:spPr>
        <p:txBody>
          <a:bodyPr wrap="square">
            <a:spAutoFit/>
          </a:bodyPr>
          <a:lstStyle/>
          <a:p>
            <a:r>
              <a:rPr lang="en-US" sz="1500" b="1" dirty="0">
                <a:solidFill>
                  <a:schemeClr val="tx1"/>
                </a:solidFill>
                <a:cs typeface="Arial" panose="020B0604020202020204" pitchFamily="34" charset="0"/>
              </a:rPr>
              <a:t>*Call in info is available at the 802.18 </a:t>
            </a:r>
            <a:r>
              <a:rPr lang="en-US" sz="1500" b="1" dirty="0">
                <a:solidFill>
                  <a:schemeClr val="tx1"/>
                </a:solidFill>
                <a:cs typeface="Arial" panose="020B0604020202020204" pitchFamily="34" charset="0"/>
                <a:hlinkClick r:id="rId3"/>
              </a:rPr>
              <a:t>Google Calendar</a:t>
            </a:r>
            <a:endParaRPr lang="en-US" sz="1500" b="1" dirty="0">
              <a:solidFill>
                <a:schemeClr val="tx1"/>
              </a:solidFill>
            </a:endParaRPr>
          </a:p>
        </p:txBody>
      </p:sp>
      <p:sp>
        <p:nvSpPr>
          <p:cNvPr id="3" name="Footer Placeholder 2">
            <a:extLst>
              <a:ext uri="{FF2B5EF4-FFF2-40B4-BE49-F238E27FC236}">
                <a16:creationId xmlns:a16="http://schemas.microsoft.com/office/drawing/2014/main" id="{5D3234B5-4CF3-B864-2CF2-C6860262E3FC}"/>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F6AFDFB8-D2DA-1484-F274-50D3112D4C20}"/>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6" name="Date Placeholder 5">
            <a:extLst>
              <a:ext uri="{FF2B5EF4-FFF2-40B4-BE49-F238E27FC236}">
                <a16:creationId xmlns:a16="http://schemas.microsoft.com/office/drawing/2014/main" id="{B7DF3CC2-260A-7FF2-FC72-E468B1B6293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898043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September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2024-9-11</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97CB5100-1CF4-902E-DC7A-E860314D3A53}"/>
              </a:ext>
            </a:extLst>
          </p:cNvPr>
          <p:cNvSpPr>
            <a:spLocks noGrp="1"/>
          </p:cNvSpPr>
          <p:nvPr>
            <p:ph type="ftr" idx="11"/>
          </p:nvPr>
        </p:nvSpPr>
        <p:spPr/>
        <p:txBody>
          <a:bodyPr/>
          <a:lstStyle/>
          <a:p>
            <a:r>
              <a:rPr lang="en-GB"/>
              <a:t>Stephen McCann, Huawei</a:t>
            </a:r>
          </a:p>
        </p:txBody>
      </p:sp>
      <p:sp>
        <p:nvSpPr>
          <p:cNvPr id="4" name="Slide Number Placeholder 3">
            <a:extLst>
              <a:ext uri="{FF2B5EF4-FFF2-40B4-BE49-F238E27FC236}">
                <a16:creationId xmlns:a16="http://schemas.microsoft.com/office/drawing/2014/main" id="{6B83F74C-6A74-C0E1-CA18-095F49AF16B5}"/>
              </a:ext>
            </a:extLst>
          </p:cNvPr>
          <p:cNvSpPr>
            <a:spLocks noGrp="1"/>
          </p:cNvSpPr>
          <p:nvPr>
            <p:ph type="sldNum" idx="12"/>
          </p:nvPr>
        </p:nvSpPr>
        <p:spPr/>
        <p:txBody>
          <a:bodyPr/>
          <a:lstStyle/>
          <a:p>
            <a:r>
              <a:rPr lang="en-GB"/>
              <a:t>Slide </a:t>
            </a:r>
            <a:fld id="{DE40C9FC-4879-4F20-9ECA-A574A90476B7}" type="slidenum">
              <a:rPr lang="en-GB" smtClean="0"/>
              <a:pPr/>
              <a:t>69</a:t>
            </a:fld>
            <a:endParaRPr lang="en-GB"/>
          </a:p>
        </p:txBody>
      </p:sp>
      <p:sp>
        <p:nvSpPr>
          <p:cNvPr id="5" name="Date Placeholder 4">
            <a:extLst>
              <a:ext uri="{FF2B5EF4-FFF2-40B4-BE49-F238E27FC236}">
                <a16:creationId xmlns:a16="http://schemas.microsoft.com/office/drawing/2014/main" id="{C9EE7802-BF2C-44DC-C605-078EADB89631}"/>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1690594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24102687"/>
              </p:ext>
            </p:extLst>
          </p:nvPr>
        </p:nvGraphicFramePr>
        <p:xfrm>
          <a:off x="737392" y="1521960"/>
          <a:ext cx="9930611" cy="3443349"/>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454370">
                  <a:extLst>
                    <a:ext uri="{9D8B030D-6E8A-4147-A177-3AD203B41FA5}">
                      <a16:colId xmlns:a16="http://schemas.microsoft.com/office/drawing/2014/main" val="1031708747"/>
                    </a:ext>
                  </a:extLst>
                </a:gridCol>
                <a:gridCol w="147524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677867" y="1060294"/>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September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56B0742F-6900-9B9A-B941-FA7CE135DB54}"/>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119ECAE7-061D-FD92-EA2D-09975548A81B}"/>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11" name="Date Placeholder 10">
            <a:extLst>
              <a:ext uri="{FF2B5EF4-FFF2-40B4-BE49-F238E27FC236}">
                <a16:creationId xmlns:a16="http://schemas.microsoft.com/office/drawing/2014/main" id="{B07B9203-157A-8094-FB52-D135DD86B342}"/>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22266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Meeting times: Monday PM3 and Thursday PM3.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3" name="Table 7">
            <a:extLst>
              <a:ext uri="{FF2B5EF4-FFF2-40B4-BE49-F238E27FC236}">
                <a16:creationId xmlns:a16="http://schemas.microsoft.com/office/drawing/2014/main" id="{926C172B-9EBE-5C48-7AA7-89560E07C2D2}"/>
              </a:ext>
            </a:extLst>
          </p:cNvPr>
          <p:cNvGraphicFramePr>
            <a:graphicFrameLocks/>
          </p:cNvGraphicFramePr>
          <p:nvPr>
            <p:extLst>
              <p:ext uri="{D42A27DB-BD31-4B8C-83A1-F6EECF244321}">
                <p14:modId xmlns:p14="http://schemas.microsoft.com/office/powerpoint/2010/main" val="2097611490"/>
              </p:ext>
            </p:extLst>
          </p:nvPr>
        </p:nvGraphicFramePr>
        <p:xfrm>
          <a:off x="1752600" y="3794759"/>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7" name="Footer Placeholder 6">
            <a:extLst>
              <a:ext uri="{FF2B5EF4-FFF2-40B4-BE49-F238E27FC236}">
                <a16:creationId xmlns:a16="http://schemas.microsoft.com/office/drawing/2014/main" id="{681509AB-0338-61F4-7AFB-F1DAC56C82F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3F135C7-A3D4-DBCA-AD03-69CBBA48AB43}"/>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80583CF0-F71E-EE96-1CF6-8D325F5CD40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014552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No ballots before September meeting.</a:t>
            </a:r>
          </a:p>
          <a:p>
            <a:endParaRPr lang="en-US" kern="0" dirty="0"/>
          </a:p>
        </p:txBody>
      </p:sp>
      <p:sp>
        <p:nvSpPr>
          <p:cNvPr id="2" name="Footer Placeholder 1">
            <a:extLst>
              <a:ext uri="{FF2B5EF4-FFF2-40B4-BE49-F238E27FC236}">
                <a16:creationId xmlns:a16="http://schemas.microsoft.com/office/drawing/2014/main" id="{D028E86F-E9DA-C10F-119C-BE2D5D638B1C}"/>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3B8BC8E-601D-76C1-B24B-BA02796396D5}"/>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9" name="Date Placeholder 8">
            <a:extLst>
              <a:ext uri="{FF2B5EF4-FFF2-40B4-BE49-F238E27FC236}">
                <a16:creationId xmlns:a16="http://schemas.microsoft.com/office/drawing/2014/main" id="{A1B89FAA-BCC8-1A37-1B0C-C5229A3F3614}"/>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59355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228599" y="1511030"/>
            <a:ext cx="5866343"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altLang="en-US" sz="2000" dirty="0"/>
              <a:t>19-24/0029, </a:t>
            </a:r>
            <a:r>
              <a:rPr lang="en-US" sz="2000" kern="0" dirty="0"/>
              <a:t>“Measurement result of radio noise over 920 MHz band emitted from mini PC” </a:t>
            </a:r>
          </a:p>
          <a:p>
            <a:pPr marL="0">
              <a:spcAft>
                <a:spcPts val="0"/>
              </a:spcAft>
            </a:pPr>
            <a:r>
              <a:rPr lang="en-US" sz="2000" kern="0" dirty="0" err="1"/>
              <a:t>Kazuni</a:t>
            </a:r>
            <a:r>
              <a:rPr lang="en-US" sz="2000" kern="0" dirty="0"/>
              <a:t> </a:t>
            </a:r>
            <a:r>
              <a:rPr lang="en-US" sz="2000" kern="0" dirty="0" err="1"/>
              <a:t>Yato</a:t>
            </a:r>
            <a:r>
              <a:rPr lang="en-US" sz="2000" kern="0" dirty="0"/>
              <a:t> et. al. </a:t>
            </a:r>
          </a:p>
          <a:p>
            <a:pPr>
              <a:spcAft>
                <a:spcPts val="0"/>
              </a:spcAft>
            </a:pPr>
            <a:endParaRPr lang="en-US" sz="2000" kern="0" dirty="0"/>
          </a:p>
          <a:p>
            <a:pPr>
              <a:spcAft>
                <a:spcPts val="0"/>
              </a:spcAft>
            </a:pPr>
            <a:endParaRPr lang="en-US" sz="2000" kern="0" dirty="0"/>
          </a:p>
          <a:p>
            <a:pPr>
              <a:spcAft>
                <a:spcPts val="0"/>
              </a:spcAft>
            </a:pPr>
            <a:endParaRPr lang="en-US" kern="0" dirty="0"/>
          </a:p>
        </p:txBody>
      </p:sp>
      <p:pic>
        <p:nvPicPr>
          <p:cNvPr id="9" name="Picture 8">
            <a:extLst>
              <a:ext uri="{FF2B5EF4-FFF2-40B4-BE49-F238E27FC236}">
                <a16:creationId xmlns:a16="http://schemas.microsoft.com/office/drawing/2014/main" id="{4B5A192D-7FDE-6369-1663-3B85CE345559}"/>
              </a:ext>
            </a:extLst>
          </p:cNvPr>
          <p:cNvPicPr>
            <a:picLocks noChangeAspect="1"/>
          </p:cNvPicPr>
          <p:nvPr/>
        </p:nvPicPr>
        <p:blipFill>
          <a:blip r:embed="rId2"/>
          <a:stretch>
            <a:fillRect/>
          </a:stretch>
        </p:blipFill>
        <p:spPr>
          <a:xfrm>
            <a:off x="6629400" y="1600095"/>
            <a:ext cx="4749800" cy="4676291"/>
          </a:xfrm>
          <a:prstGeom prst="rect">
            <a:avLst/>
          </a:prstGeom>
        </p:spPr>
      </p:pic>
      <p:sp>
        <p:nvSpPr>
          <p:cNvPr id="2" name="Footer Placeholder 1">
            <a:extLst>
              <a:ext uri="{FF2B5EF4-FFF2-40B4-BE49-F238E27FC236}">
                <a16:creationId xmlns:a16="http://schemas.microsoft.com/office/drawing/2014/main" id="{8B862811-3BF3-CB2B-7673-4835348B10B4}"/>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DC1B56E1-9095-FCDE-AEEE-F497CA021907}"/>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10" name="Date Placeholder 9">
            <a:extLst>
              <a:ext uri="{FF2B5EF4-FFF2-40B4-BE49-F238E27FC236}">
                <a16:creationId xmlns:a16="http://schemas.microsoft.com/office/drawing/2014/main" id="{97F9AB0D-D29F-43FC-3DF6-F8021811A4E2}"/>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200532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September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2024-09-10</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name="Document" r:id="rId3" imgW="10438783" imgH="2543776" progId="Word.Document.8">
                  <p:embed/>
                </p:oleObj>
              </mc:Choice>
              <mc:Fallback>
                <p:oleObj name="Document" r:id="rId3" imgW="10438783" imgH="2543776" progId="Word.Document.8">
                  <p:embed/>
                  <p:pic>
                    <p:nvPicPr>
                      <p:cNvPr id="3075" name="Object 3"/>
                      <p:cNvPicPr>
                        <a:picLocks noChangeAspect="1" noChangeArrowheads="1"/>
                      </p:cNvPicPr>
                      <p:nvPr/>
                    </p:nvPicPr>
                    <p:blipFill>
                      <a:blip r:embed="rId4"/>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E520D486-3580-DAC9-D33F-6E7F0FDC1FD1}"/>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D4F82E2C-072C-1192-DBD0-219706E69DC8}"/>
              </a:ext>
            </a:extLst>
          </p:cNvPr>
          <p:cNvSpPr>
            <a:spLocks noGrp="1"/>
          </p:cNvSpPr>
          <p:nvPr>
            <p:ph type="sldNum" idx="12"/>
          </p:nvPr>
        </p:nvSpPr>
        <p:spPr/>
        <p:txBody>
          <a:bodyPr/>
          <a:lstStyle/>
          <a:p>
            <a:r>
              <a:rPr lang="en-GB"/>
              <a:t>Slide </a:t>
            </a:r>
            <a:fld id="{DE40C9FC-4879-4F20-9ECA-A574A90476B7}" type="slidenum">
              <a:rPr lang="en-GB" smtClean="0"/>
              <a:pPr/>
              <a:t>73</a:t>
            </a:fld>
            <a:endParaRPr lang="en-GB"/>
          </a:p>
        </p:txBody>
      </p:sp>
      <p:sp>
        <p:nvSpPr>
          <p:cNvPr id="4" name="Date Placeholder 3">
            <a:extLst>
              <a:ext uri="{FF2B5EF4-FFF2-40B4-BE49-F238E27FC236}">
                <a16:creationId xmlns:a16="http://schemas.microsoft.com/office/drawing/2014/main" id="{B5E78217-95B0-B4FA-2B7B-DE9B3C374517}"/>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2756520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provides a summary of P802REVc related activities for discussion during 802.11 ARC meetings.</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intended to be a status report for the 802.11 WG and the 802.11 ARC SC. </a:t>
            </a:r>
          </a:p>
        </p:txBody>
      </p:sp>
      <p:sp>
        <p:nvSpPr>
          <p:cNvPr id="2" name="Footer Placeholder 1">
            <a:extLst>
              <a:ext uri="{FF2B5EF4-FFF2-40B4-BE49-F238E27FC236}">
                <a16:creationId xmlns:a16="http://schemas.microsoft.com/office/drawing/2014/main" id="{DC056028-72A5-1345-2089-7CCCCE24F9E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07154AD-F13C-5AC6-7976-BAA9A025A21C}"/>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7" name="Date Placeholder 6">
            <a:extLst>
              <a:ext uri="{FF2B5EF4-FFF2-40B4-BE49-F238E27FC236}">
                <a16:creationId xmlns:a16="http://schemas.microsoft.com/office/drawing/2014/main" id="{75338D11-9DD9-9654-B930-9757A97FC8F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582766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060450"/>
            <a:ext cx="11161713" cy="552291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2000" b="0" dirty="0">
                <a:solidFill>
                  <a:srgbClr val="333333"/>
                </a:solidFill>
                <a:latin typeface="+mj-lt"/>
              </a:rPr>
              <a:t>802-REVc - “Standard for Local and Metropolitan Area Networks: Overview and Architecture”</a:t>
            </a:r>
            <a:br>
              <a:rPr lang="en-US" sz="2000" b="0" dirty="0">
                <a:solidFill>
                  <a:srgbClr val="333333"/>
                </a:solidFill>
                <a:latin typeface="+mj-lt"/>
              </a:rPr>
            </a:br>
            <a:r>
              <a:rPr lang="en-US" sz="2000" b="0" i="1" dirty="0">
                <a:solidFill>
                  <a:srgbClr val="333333"/>
                </a:solidFill>
                <a:latin typeface="+mj-lt"/>
              </a:rPr>
              <a:t>A maintenance roll up of the outstanding amendments of IEEE std 802-2014 – 802.c, 802d, 802f </a:t>
            </a:r>
            <a:endParaRPr lang="en-GB" altLang="tr-TR"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Assigned to 802.1 Maintenance – </a:t>
            </a:r>
            <a:r>
              <a:rPr lang="en-US" sz="1400" b="0" i="0" dirty="0">
                <a:solidFill>
                  <a:srgbClr val="333333"/>
                </a:solidFill>
                <a:effectLst/>
                <a:highlight>
                  <a:srgbClr val="FFFFFF"/>
                </a:highlight>
                <a:latin typeface="Arial" panose="020B0604020202020204" pitchFamily="34" charset="0"/>
                <a:hlinkClick r:id="rId3"/>
              </a:rPr>
              <a:t>Mark Hantel </a:t>
            </a:r>
            <a:r>
              <a:rPr lang="en-GB" altLang="tr-TR" sz="1600" dirty="0"/>
              <a:t>Maintenance TG Chair, </a:t>
            </a:r>
            <a:r>
              <a:rPr lang="en-US" sz="1600" dirty="0">
                <a:solidFill>
                  <a:srgbClr val="23527C"/>
                </a:solidFill>
                <a:hlinkClick r:id="rId4"/>
              </a:rPr>
              <a:t>Glenn Parsons</a:t>
            </a:r>
            <a:r>
              <a:rPr lang="en-US" sz="1600" dirty="0">
                <a:solidFill>
                  <a:srgbClr val="23527C"/>
                </a:solidFill>
              </a:rPr>
              <a:t> </a:t>
            </a:r>
            <a:r>
              <a:rPr lang="en-US" sz="1600" dirty="0">
                <a:solidFill>
                  <a:schemeClr val="tx1"/>
                </a:solidFill>
              </a:rPr>
              <a:t>802.1 </a:t>
            </a:r>
            <a:r>
              <a:rPr lang="en-US" sz="1800" dirty="0">
                <a:solidFill>
                  <a:schemeClr val="tx1"/>
                </a:solidFill>
              </a:rPr>
              <a:t>Chair</a:t>
            </a:r>
            <a:endParaRPr lang="en-GB" altLang="tr-TR" sz="18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Status/documents/comments are available: </a:t>
            </a:r>
            <a:r>
              <a:rPr lang="en-GB" altLang="tr-TR" sz="1800" dirty="0">
                <a:hlinkClick r:id="rId5">
                  <a:extLst>
                    <a:ext uri="{A12FA001-AC4F-418D-AE19-62706E023703}">
                      <ahyp:hlinkClr xmlns:ahyp="http://schemas.microsoft.com/office/drawing/2018/hyperlinkcolor" val="tx"/>
                    </a:ext>
                  </a:extLst>
                </a:hlinkClick>
              </a:rPr>
              <a:t>https://1.ieee802.org/maintenance/802-revc/</a:t>
            </a:r>
            <a:r>
              <a:rPr lang="en-GB" altLang="tr-TR" sz="18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Files available</a:t>
            </a:r>
            <a:r>
              <a:rPr lang="en-GB" altLang="tr-TR" sz="1600" dirty="0">
                <a:solidFill>
                  <a:srgbClr val="23527C"/>
                </a:solidFill>
              </a:rPr>
              <a:t>: </a:t>
            </a:r>
            <a:r>
              <a:rPr lang="en-GB" altLang="tr-TR" sz="18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800" dirty="0">
                <a:hlinkClick r:id="rId7"/>
              </a:rPr>
              <a:t>/</a:t>
            </a:r>
            <a:r>
              <a:rPr lang="en-GB" altLang="tr-TR" sz="18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Editor: </a:t>
            </a:r>
            <a:r>
              <a:rPr lang="en-US" sz="1800" dirty="0">
                <a:solidFill>
                  <a:srgbClr val="0000E5"/>
                </a:solidFill>
                <a:hlinkClick r:id="rId8"/>
              </a:rPr>
              <a:t>James Gilb</a:t>
            </a:r>
            <a:r>
              <a:rPr lang="en-US" sz="1800" dirty="0">
                <a:solidFill>
                  <a:srgbClr val="0000E5"/>
                </a:solidFill>
              </a:rPr>
              <a:t> </a:t>
            </a:r>
            <a:endParaRPr lang="en-US"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SA ballot phase has started:</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dirty="0">
                <a:solidFill>
                  <a:srgbClr val="333333"/>
                </a:solidFill>
                <a:latin typeface="+mj-lt"/>
              </a:rPr>
              <a:t>Ballot pool established 13 Apr 2024</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dirty="0">
                <a:solidFill>
                  <a:srgbClr val="333333"/>
                </a:solidFill>
                <a:latin typeface="+mj-lt"/>
              </a:rPr>
              <a:t>P802-REVc D2.0 – SA ballot – all comments received were resolved </a:t>
            </a:r>
          </a:p>
          <a:p>
            <a:pPr marL="1257300" lvl="2" indent="-45720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dirty="0">
                <a:solidFill>
                  <a:srgbClr val="333333"/>
                </a:solidFill>
                <a:latin typeface="+mj-lt"/>
              </a:rPr>
              <a:t>P802-REVc D2.1 – 1</a:t>
            </a:r>
            <a:r>
              <a:rPr lang="en-GB" altLang="tr-TR" sz="2400" baseline="30000" dirty="0">
                <a:solidFill>
                  <a:srgbClr val="333333"/>
                </a:solidFill>
                <a:latin typeface="+mj-lt"/>
              </a:rPr>
              <a:t>st</a:t>
            </a:r>
            <a:r>
              <a:rPr lang="en-GB" altLang="tr-TR" sz="2400" dirty="0">
                <a:solidFill>
                  <a:srgbClr val="333333"/>
                </a:solidFill>
                <a:latin typeface="+mj-lt"/>
              </a:rPr>
              <a:t> Recirculation ballot – will close 15 Sep 2024</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t>Goal: To RevCom – September 2024 – Publish December 2024 </a:t>
            </a:r>
            <a:endParaRPr lang="en-GB" altLang="tr-TR" sz="2800" dirty="0">
              <a:solidFill>
                <a:srgbClr val="333333"/>
              </a:solidFill>
              <a:latin typeface="+mj-lt"/>
            </a:endParaRPr>
          </a:p>
          <a:p>
            <a:pPr>
              <a:defRPr/>
            </a:pPr>
            <a:endParaRPr lang="en-US" dirty="0"/>
          </a:p>
        </p:txBody>
      </p:sp>
      <p:sp>
        <p:nvSpPr>
          <p:cNvPr id="2" name="Footer Placeholder 1">
            <a:extLst>
              <a:ext uri="{FF2B5EF4-FFF2-40B4-BE49-F238E27FC236}">
                <a16:creationId xmlns:a16="http://schemas.microsoft.com/office/drawing/2014/main" id="{D9249CF5-5573-CA6E-8537-8B0E9A0AD27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EDA1D29B-D800-D2C0-1455-7AB3C3B20593}"/>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5" name="Date Placeholder 4">
            <a:extLst>
              <a:ext uri="{FF2B5EF4-FFF2-40B4-BE49-F238E27FC236}">
                <a16:creationId xmlns:a16="http://schemas.microsoft.com/office/drawing/2014/main" id="{FDFF0255-8F32-DD42-DB84-393CDF7D05CC}"/>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1358950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Details</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370681" y="1219200"/>
            <a:ext cx="11449050" cy="5018087"/>
          </a:xfrm>
        </p:spPr>
        <p:txBody>
          <a:bodyPr/>
          <a:lstStyle/>
          <a:p>
            <a:pPr marL="285750" indent="-28575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effectLst/>
                <a:latin typeface="Calibri" panose="020F0502020204030204" pitchFamily="34" charset="0"/>
                <a:ea typeface="Times New Roman" panose="02020603050405020304" pitchFamily="18" charset="0"/>
              </a:rPr>
              <a:t>802.11 ARC SC has not yet discussed </a:t>
            </a:r>
            <a:r>
              <a:rPr lang="en-US" sz="2400" b="0" i="0" u="none" strike="noStrike" dirty="0">
                <a:solidFill>
                  <a:srgbClr val="23527C"/>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2"/>
              </a:rPr>
              <a:t>802-REVc, Draft 2.1</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rPr>
              <a:t>(members only)</a:t>
            </a:r>
          </a:p>
          <a:p>
            <a:pPr marL="28575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800" dirty="0">
                <a:latin typeface="Calibri" panose="020F0502020204030204" pitchFamily="34" charset="0"/>
              </a:rPr>
              <a:t>802 - 802REVc has resolved all comments received on Draft 2.0 </a:t>
            </a: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Comment resolutions can be found: </a:t>
            </a:r>
            <a:r>
              <a:rPr lang="en-US" sz="2400" dirty="0">
                <a:latin typeface="Calibri" panose="020F0502020204030204" pitchFamily="34" charset="0"/>
                <a:hlinkClick r:id="rId3"/>
              </a:rPr>
              <a:t>1-24/0042r5</a:t>
            </a:r>
            <a:endParaRPr lang="en-US" sz="24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latin typeface="Calibri" panose="020F0502020204030204" pitchFamily="34" charset="0"/>
              </a:rPr>
              <a:t>Several documents of interest were summitted to support these resolutions:</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latin typeface="Calibri" panose="020F0502020204030204" pitchFamily="34" charset="0"/>
                <a:hlinkClick r:id="rId4"/>
              </a:rPr>
              <a:t>1-24/0047r0</a:t>
            </a:r>
            <a:r>
              <a:rPr lang="en-US" sz="2200" dirty="0">
                <a:latin typeface="Calibri" panose="020F0502020204030204" pitchFamily="34" charset="0"/>
              </a:rPr>
              <a:t> P802-REVc D2.0 comment dispositions</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latin typeface="Calibri" panose="020F0502020204030204" pitchFamily="34" charset="0"/>
                <a:hlinkClick r:id="rId5"/>
              </a:rPr>
              <a:t>1-24/0045r1</a:t>
            </a:r>
            <a:r>
              <a:rPr lang="en-US" sz="2200" dirty="0">
                <a:latin typeface="Calibri" panose="020F0502020204030204" pitchFamily="34" charset="0"/>
              </a:rPr>
              <a:t>  MAC frame vs frame in D2.0</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dirty="0">
                <a:latin typeface="Calibri" panose="020F0502020204030204" pitchFamily="34" charset="0"/>
                <a:hlinkClick r:id="rId6"/>
              </a:rPr>
              <a:t>1-24/0046r1</a:t>
            </a:r>
            <a:r>
              <a:rPr lang="en-US" sz="2200" dirty="0">
                <a:latin typeface="Calibri" panose="020F0502020204030204" pitchFamily="34" charset="0"/>
              </a:rPr>
              <a:t> Comments on 1-24-0045-00-Mntg</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2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7"/>
              </a:rPr>
              <a:t>1-24/0034r1</a:t>
            </a:r>
            <a:r>
              <a:rPr lang="en-US" sz="2200" b="0" i="0" dirty="0">
                <a:solidFill>
                  <a:srgbClr val="000000"/>
                </a:solidFill>
                <a:effectLst/>
                <a:highlight>
                  <a:srgbClr val="FFFFFF"/>
                </a:highlight>
                <a:latin typeface="Verdana" panose="020B0604030504040204" pitchFamily="34" charset="0"/>
              </a:rPr>
              <a:t> </a:t>
            </a:r>
            <a:r>
              <a:rPr lang="en-US" sz="2200" dirty="0">
                <a:latin typeface="Calibri" panose="020F0502020204030204" pitchFamily="34" charset="0"/>
              </a:rPr>
              <a:t>Proposal to revise bit-ordering material in P802REVc D2.0</a:t>
            </a: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b="0" i="0" dirty="0">
              <a:solidFill>
                <a:srgbClr val="000000"/>
              </a:solidFill>
              <a:effectLst/>
              <a:highlight>
                <a:srgbClr val="FFFFFF"/>
              </a:highlight>
              <a:latin typeface="Verdana" panose="020B060403050404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1085850"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200" dirty="0">
              <a:latin typeface="Calibri" panose="020F0502020204030204" pitchFamily="34" charset="0"/>
            </a:endParaRPr>
          </a:p>
          <a:p>
            <a:pPr marL="685800"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400" dirty="0">
              <a:latin typeface="Calibri" panose="020F0502020204030204" pitchFamily="34" charset="0"/>
            </a:endParaRPr>
          </a:p>
        </p:txBody>
      </p:sp>
      <p:sp>
        <p:nvSpPr>
          <p:cNvPr id="2" name="Footer Placeholder 1">
            <a:extLst>
              <a:ext uri="{FF2B5EF4-FFF2-40B4-BE49-F238E27FC236}">
                <a16:creationId xmlns:a16="http://schemas.microsoft.com/office/drawing/2014/main" id="{0E44F9EB-7143-AA16-66A5-BB92991BEFDE}"/>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872E869B-6539-B766-8FA3-3325C64A20F5}"/>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5" name="Date Placeholder 4">
            <a:extLst>
              <a:ext uri="{FF2B5EF4-FFF2-40B4-BE49-F238E27FC236}">
                <a16:creationId xmlns:a16="http://schemas.microsoft.com/office/drawing/2014/main" id="{CBA8C31C-79D6-7CAE-2551-B0ED17D5E2B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5204716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571500" y="1808619"/>
            <a:ext cx="11048999" cy="4419599"/>
          </a:xfrm>
        </p:spPr>
        <p:txBody>
          <a:bodyPr/>
          <a:lstStyle/>
          <a:p>
            <a:pPr>
              <a:buFont typeface="Arial" panose="020B0604020202020204" pitchFamily="34" charset="0"/>
              <a:buChar char="•"/>
            </a:pPr>
            <a:r>
              <a:rPr lang="en-US" dirty="0"/>
              <a:t>After the ballot closes (15 Sep 2024) – comment resolution or declare victory,</a:t>
            </a:r>
            <a:br>
              <a:rPr lang="en-US" dirty="0"/>
            </a:br>
            <a:r>
              <a:rPr lang="en-US" dirty="0"/>
              <a:t>The next scheduled P802REVc meeting 17 September 2024 12:00 EDT.</a:t>
            </a:r>
          </a:p>
          <a:p>
            <a:pPr>
              <a:buFont typeface="Arial" panose="020B0604020202020204" pitchFamily="34" charset="0"/>
              <a:buChar char="•"/>
            </a:pPr>
            <a:r>
              <a:rPr lang="en-US" dirty="0"/>
              <a:t>802.11 ARC has no plans to meeting prior to the 802.11 November Plenary, but will schedule a electronic meeting, if necessary, with 10 days notice, if there are comments of interest to be resolve.</a:t>
            </a:r>
          </a:p>
          <a:p>
            <a:pPr>
              <a:buFont typeface="Arial" panose="020B0604020202020204" pitchFamily="34" charset="0"/>
              <a:buChar char="•"/>
            </a:pPr>
            <a:r>
              <a:rPr lang="en-US" dirty="0"/>
              <a:t>Status of P802REVc will be provided via the 802.11 WG reflector</a:t>
            </a:r>
          </a:p>
          <a:p>
            <a:pPr>
              <a:buFont typeface="Arial" panose="020B0604020202020204" pitchFamily="34" charset="0"/>
              <a:buChar char="•"/>
            </a:pPr>
            <a:r>
              <a:rPr lang="en-US" altLang="tr-TR" dirty="0">
                <a:solidFill>
                  <a:srgbClr val="333333"/>
                </a:solidFill>
                <a:latin typeface="+mj-lt"/>
              </a:rPr>
              <a:t>If you would like to submit a comment on the upcoming and are not a member of the SA Ballot Pool, please contact Joseph Levy (jslevy@ieee.org).</a:t>
            </a:r>
            <a:endParaRPr lang="en-GB" altLang="tr-TR" dirty="0">
              <a:solidFill>
                <a:srgbClr val="333333"/>
              </a:solidFill>
              <a:latin typeface="+mj-lt"/>
            </a:endParaRPr>
          </a:p>
        </p:txBody>
      </p:sp>
      <p:sp>
        <p:nvSpPr>
          <p:cNvPr id="7" name="Footer Placeholder 6">
            <a:extLst>
              <a:ext uri="{FF2B5EF4-FFF2-40B4-BE49-F238E27FC236}">
                <a16:creationId xmlns:a16="http://schemas.microsoft.com/office/drawing/2014/main" id="{A29E8808-ADD2-ACA5-4AD2-5DEA30F2E1C3}"/>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E84812E-CB30-DE2F-A8D8-563E199B87DB}"/>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9" name="Date Placeholder 8">
            <a:extLst>
              <a:ext uri="{FF2B5EF4-FFF2-40B4-BE49-F238E27FC236}">
                <a16:creationId xmlns:a16="http://schemas.microsoft.com/office/drawing/2014/main" id="{F923B35F-9876-29C6-931A-B59B3C7FEAC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357535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Wi-Fi Alliance (WFA) Liaison September 2024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2024-09-11</a:t>
            </a:r>
          </a:p>
        </p:txBody>
      </p:sp>
      <p:graphicFrame>
        <p:nvGraphicFramePr>
          <p:cNvPr id="3075" name="Object 3"/>
          <p:cNvGraphicFramePr>
            <a:graphicFrameLocks noChangeAspect="1"/>
          </p:cNvGraphicFramePr>
          <p:nvPr>
            <p:extLst>
              <p:ext uri="{D42A27DB-BD31-4B8C-83A1-F6EECF244321}">
                <p14:modId xmlns:p14="http://schemas.microsoft.com/office/powerpoint/2010/main" val="1792886486"/>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39485" imgH="2543802" progId="Word.Document.8">
                  <p:embed/>
                </p:oleObj>
              </mc:Choice>
              <mc:Fallback>
                <p:oleObj name="Document" r:id="rId3" imgW="10439485" imgH="2543802"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3027B87-C067-019D-4B78-2574089D9ACF}"/>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A6147534-A5D9-ADD9-CAB8-36A9E596AEE0}"/>
              </a:ext>
            </a:extLst>
          </p:cNvPr>
          <p:cNvSpPr>
            <a:spLocks noGrp="1"/>
          </p:cNvSpPr>
          <p:nvPr>
            <p:ph type="sldNum" idx="12"/>
          </p:nvPr>
        </p:nvSpPr>
        <p:spPr/>
        <p:txBody>
          <a:bodyPr/>
          <a:lstStyle/>
          <a:p>
            <a:r>
              <a:rPr lang="en-GB"/>
              <a:t>Slide </a:t>
            </a:r>
            <a:fld id="{DE40C9FC-4879-4F20-9ECA-A574A90476B7}" type="slidenum">
              <a:rPr lang="en-GB" smtClean="0"/>
              <a:pPr/>
              <a:t>78</a:t>
            </a:fld>
            <a:endParaRPr lang="en-GB"/>
          </a:p>
        </p:txBody>
      </p:sp>
      <p:sp>
        <p:nvSpPr>
          <p:cNvPr id="4" name="Date Placeholder 3">
            <a:extLst>
              <a:ext uri="{FF2B5EF4-FFF2-40B4-BE49-F238E27FC236}">
                <a16:creationId xmlns:a16="http://schemas.microsoft.com/office/drawing/2014/main" id="{63166DDA-73DF-A799-C802-11FAF9811EA8}"/>
              </a:ext>
            </a:extLst>
          </p:cNvPr>
          <p:cNvSpPr>
            <a:spLocks noGrp="1"/>
          </p:cNvSpPr>
          <p:nvPr>
            <p:ph type="dt" idx="10"/>
          </p:nvPr>
        </p:nvSpPr>
        <p:spPr/>
        <p:txBody>
          <a:bodyPr/>
          <a:lstStyle/>
          <a:p>
            <a:r>
              <a:rPr lang="en-US"/>
              <a:t>September 2024</a:t>
            </a:r>
            <a:endParaRPr lang="en-GB"/>
          </a:p>
        </p:txBody>
      </p:sp>
    </p:spTree>
    <p:extLst>
      <p:ext uri="{BB962C8B-B14F-4D97-AF65-F5344CB8AC3E}">
        <p14:creationId xmlns:p14="http://schemas.microsoft.com/office/powerpoint/2010/main" val="1841735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September 2024 IEEE 802.11 meeting</a:t>
            </a:r>
            <a:endParaRPr lang="en-GB" dirty="0"/>
          </a:p>
        </p:txBody>
      </p:sp>
      <p:sp>
        <p:nvSpPr>
          <p:cNvPr id="2" name="Footer Placeholder 1">
            <a:extLst>
              <a:ext uri="{FF2B5EF4-FFF2-40B4-BE49-F238E27FC236}">
                <a16:creationId xmlns:a16="http://schemas.microsoft.com/office/drawing/2014/main" id="{56FEA21F-EC9D-86FC-160D-04ED759E622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10B930C-2DB2-3473-2F45-36E24F2FAF4E}"/>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7" name="Date Placeholder 6">
            <a:extLst>
              <a:ext uri="{FF2B5EF4-FFF2-40B4-BE49-F238E27FC236}">
                <a16:creationId xmlns:a16="http://schemas.microsoft.com/office/drawing/2014/main" id="{FE43FE52-D0F0-2D74-AF7D-3B9AEAC1E05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6413197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Publication process</a:t>
            </a:r>
          </a:p>
        </p:txBody>
      </p:sp>
      <p:sp>
        <p:nvSpPr>
          <p:cNvPr id="9218" name="Rectangle 2"/>
          <p:cNvSpPr>
            <a:spLocks noGrp="1" noChangeArrowheads="1"/>
          </p:cNvSpPr>
          <p:nvPr>
            <p:ph idx="1"/>
          </p:nvPr>
        </p:nvSpPr>
        <p:spPr>
          <a:xfrm>
            <a:off x="906102" y="1815978"/>
            <a:ext cx="10361084" cy="4113213"/>
          </a:xfrm>
          <a:ln/>
        </p:spPr>
        <p:txBody>
          <a:bodyPr/>
          <a:lstStyle/>
          <a:p>
            <a:r>
              <a:rPr lang="en-US" sz="2000" dirty="0"/>
              <a:t>Publication editor creates a marked-up PDF with editorial changes highlighted</a:t>
            </a:r>
          </a:p>
          <a:p>
            <a:r>
              <a:rPr lang="en-US" sz="2000" dirty="0"/>
              <a:t>802.11 WG technical editor forms a review committee, which includes:</a:t>
            </a:r>
          </a:p>
          <a:p>
            <a:r>
              <a:rPr lang="en-US" sz="2000" dirty="0"/>
              <a:t>	- TG editor(s) +WG editor(s) + TG chair + others. </a:t>
            </a:r>
          </a:p>
          <a:p>
            <a:r>
              <a:rPr lang="en-US" sz="2000" dirty="0"/>
              <a:t>Each member of the committee should review each change proposed by the publication editor</a:t>
            </a:r>
          </a:p>
          <a:p>
            <a:r>
              <a:rPr lang="en-US" sz="2000" dirty="0"/>
              <a:t>Pay particular attention to</a:t>
            </a:r>
          </a:p>
          <a:p>
            <a:pPr lvl="1"/>
            <a:r>
              <a:rPr lang="en-US" sz="1800" dirty="0"/>
              <a:t>Reconstructed sentences</a:t>
            </a:r>
          </a:p>
          <a:p>
            <a:pPr lvl="1"/>
            <a:r>
              <a:rPr lang="en-US" sz="1800" dirty="0"/>
              <a:t>Tables with number changes </a:t>
            </a:r>
          </a:p>
          <a:p>
            <a:pPr lvl="1"/>
            <a:r>
              <a:rPr lang="en-US" sz="1800" dirty="0"/>
              <a:t>	- for example, the order in the Beacon frame body table should not be changed</a:t>
            </a:r>
          </a:p>
          <a:p>
            <a:pPr lvl="1"/>
            <a:r>
              <a:rPr lang="en-US" sz="1800" dirty="0"/>
              <a:t>ANA assignments</a:t>
            </a:r>
          </a:p>
          <a:p>
            <a:r>
              <a:rPr lang="en-US" sz="2000" dirty="0"/>
              <a:t>The review process is complete when all publication changes have been reviewed</a:t>
            </a:r>
          </a:p>
        </p:txBody>
      </p:sp>
      <p:sp>
        <p:nvSpPr>
          <p:cNvPr id="3" name="Footer Placeholder 2">
            <a:extLst>
              <a:ext uri="{FF2B5EF4-FFF2-40B4-BE49-F238E27FC236}">
                <a16:creationId xmlns:a16="http://schemas.microsoft.com/office/drawing/2014/main" id="{5ACA946C-B9F8-04C9-B31A-B90DD7D9A683}"/>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EE74D0B0-A890-240C-B10F-F15AC7697C79}"/>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8" name="Date Placeholder 7">
            <a:extLst>
              <a:ext uri="{FF2B5EF4-FFF2-40B4-BE49-F238E27FC236}">
                <a16:creationId xmlns:a16="http://schemas.microsoft.com/office/drawing/2014/main" id="{61A1F64B-E9C9-C754-8BA3-49E16DA7AD2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9845190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W-Fi past at Austin, TX in the Americas member meeting, May 21-23</a:t>
            </a:r>
          </a:p>
          <a:p>
            <a:pPr lvl="1">
              <a:buFont typeface="Arial" panose="020B0604020202020204" pitchFamily="34" charset="0"/>
              <a:buChar char="•"/>
            </a:pPr>
            <a:r>
              <a:rPr lang="en-US" sz="1600" dirty="0"/>
              <a:t>Keynote speeches by many industry pioneers and experts</a:t>
            </a:r>
          </a:p>
          <a:p>
            <a:pPr lvl="1">
              <a:buFont typeface="Arial" panose="020B0604020202020204" pitchFamily="34" charset="0"/>
              <a:buChar char="•"/>
            </a:pPr>
            <a:r>
              <a:rPr lang="en-US" sz="1600" dirty="0"/>
              <a:t>Panel discussions on inception, evolution and impact of Wi-Fi technology and the technology’s unforeseen influence</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(Europe) member meeting will </a:t>
            </a:r>
          </a:p>
          <a:p>
            <a:pPr marL="400050" lvl="1" indent="0"/>
            <a:r>
              <a:rPr lang="en-US" sz="2400" b="1" dirty="0"/>
              <a:t>take place on Oct 15</a:t>
            </a:r>
            <a:r>
              <a:rPr lang="en-US" sz="2400" b="1" baseline="30000" dirty="0"/>
              <a:t>th</a:t>
            </a:r>
            <a:r>
              <a:rPr lang="en-US" sz="2400" b="1" dirty="0"/>
              <a:t>-17</a:t>
            </a:r>
            <a:r>
              <a:rPr lang="en-US" sz="2400" b="1" baseline="30000" dirty="0"/>
              <a:t>th</a:t>
            </a:r>
            <a:r>
              <a:rPr lang="en-US" sz="2400" b="1" dirty="0"/>
              <a:t>, 2024, in Malaga, Spain</a:t>
            </a:r>
          </a:p>
          <a:p>
            <a:pPr lvl="1">
              <a:buFont typeface="Times New Roman" pitchFamily="16" charset="0"/>
              <a:buChar char="•"/>
            </a:pPr>
            <a:r>
              <a:rPr lang="en-US" sz="1600" dirty="0"/>
              <a:t>Meeting’s focus on what’s next for Wi-Fi as it continues to contribute </a:t>
            </a:r>
          </a:p>
          <a:p>
            <a:pPr marL="857250" lvl="2" indent="0"/>
            <a:r>
              <a:rPr lang="en-US" sz="1400" dirty="0"/>
              <a:t>and opens up new horizons</a:t>
            </a:r>
          </a:p>
        </p:txBody>
      </p:sp>
      <p:pic>
        <p:nvPicPr>
          <p:cNvPr id="10" name="x__x0000_i1028">
            <a:extLst>
              <a:ext uri="{FF2B5EF4-FFF2-40B4-BE49-F238E27FC236}">
                <a16:creationId xmlns:a16="http://schemas.microsoft.com/office/drawing/2014/main" id="{3B98C720-F779-4195-95C3-F3FF4C38A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717" y="3886200"/>
            <a:ext cx="2483768" cy="2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FE38BAA5-AE08-D693-CBA5-A6859CF3C669}"/>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6CD3B8B1-9023-9D2C-BB0C-13CE852A6B6D}"/>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8" name="Date Placeholder 7">
            <a:extLst>
              <a:ext uri="{FF2B5EF4-FFF2-40B4-BE49-F238E27FC236}">
                <a16:creationId xmlns:a16="http://schemas.microsoft.com/office/drawing/2014/main" id="{E975EE3C-B4D4-D663-0912-DEDD6E1DAC9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615268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2000" dirty="0"/>
              <a:t>Technical activity at WFA that has recently led to certification</a:t>
            </a:r>
          </a:p>
          <a:p>
            <a:pPr lvl="1">
              <a:buFont typeface="Arial" panose="020B0604020202020204" pitchFamily="34" charset="0"/>
              <a:buChar char="•"/>
            </a:pPr>
            <a:r>
              <a:rPr lang="en-US" sz="1800" dirty="0"/>
              <a:t>Wi-Fi 7</a:t>
            </a:r>
          </a:p>
          <a:p>
            <a:pPr lvl="1">
              <a:buFont typeface="Arial" panose="020B0604020202020204" pitchFamily="34" charset="0"/>
              <a:buChar char="•"/>
            </a:pPr>
            <a:r>
              <a:rPr lang="en-US" sz="1800" dirty="0"/>
              <a:t>QoS Management</a:t>
            </a:r>
          </a:p>
          <a:p>
            <a:pPr lvl="1">
              <a:buFont typeface="Arial" panose="020B0604020202020204" pitchFamily="34" charset="0"/>
              <a:buChar char="•"/>
            </a:pPr>
            <a:r>
              <a:rPr lang="en-US" sz="1800" dirty="0" err="1"/>
              <a:t>EasyMesh</a:t>
            </a:r>
            <a:endParaRPr lang="en-US" sz="1800" dirty="0"/>
          </a:p>
          <a:p>
            <a:pPr>
              <a:buFont typeface="Arial" panose="020B0604020202020204" pitchFamily="34" charset="0"/>
              <a:buChar char="•"/>
            </a:pPr>
            <a:r>
              <a:rPr lang="en-US" sz="2000" dirty="0"/>
              <a:t>Technical activity at WFA that is expected to lead to certification</a:t>
            </a:r>
          </a:p>
          <a:p>
            <a:pPr lvl="1">
              <a:buFont typeface="Arial" panose="020B0604020202020204" pitchFamily="34" charset="0"/>
              <a:buChar char="•"/>
            </a:pPr>
            <a:r>
              <a:rPr lang="en-US" sz="1800" dirty="0"/>
              <a:t>Wi-Fi 7 R2</a:t>
            </a:r>
          </a:p>
          <a:p>
            <a:pPr lvl="1">
              <a:buFont typeface="Arial" panose="020B0604020202020204" pitchFamily="34" charset="0"/>
              <a:buChar char="•"/>
            </a:pPr>
            <a:r>
              <a:rPr lang="en-US" sz="1800" dirty="0"/>
              <a:t>6 GHz standard power</a:t>
            </a:r>
          </a:p>
          <a:p>
            <a:pPr lvl="1">
              <a:buFont typeface="Arial" panose="020B0604020202020204" pitchFamily="34" charset="0"/>
              <a:buChar char="•"/>
            </a:pPr>
            <a:r>
              <a:rPr lang="en-US" sz="1800" dirty="0"/>
              <a:t>Wi-Fi Direct</a:t>
            </a:r>
          </a:p>
          <a:p>
            <a:pPr lvl="1">
              <a:buFont typeface="Arial" panose="020B0604020202020204" pitchFamily="34" charset="0"/>
              <a:buChar char="•"/>
            </a:pPr>
            <a:r>
              <a:rPr lang="en-US" sz="1800" dirty="0"/>
              <a:t>Wi-Fi proximity ranging</a:t>
            </a:r>
          </a:p>
          <a:p>
            <a:pPr>
              <a:buFont typeface="Arial" panose="020B0604020202020204" pitchFamily="34" charset="0"/>
              <a:buChar char="•"/>
            </a:pPr>
            <a:r>
              <a:rPr lang="en-US" sz="2000" dirty="0"/>
              <a:t>Increased use of interoperability events with commercial products after program launches</a:t>
            </a:r>
          </a:p>
          <a:p>
            <a:pPr>
              <a:buFont typeface="Arial" panose="020B0604020202020204" pitchFamily="34" charset="0"/>
              <a:buChar char="•"/>
            </a:pPr>
            <a:r>
              <a:rPr lang="en-US" sz="2000" dirty="0"/>
              <a:t>Consideration of feature releases leading to certification in 2025</a:t>
            </a:r>
          </a:p>
        </p:txBody>
      </p:sp>
      <p:sp>
        <p:nvSpPr>
          <p:cNvPr id="7" name="Footer Placeholder 6">
            <a:extLst>
              <a:ext uri="{FF2B5EF4-FFF2-40B4-BE49-F238E27FC236}">
                <a16:creationId xmlns:a16="http://schemas.microsoft.com/office/drawing/2014/main" id="{1AE43AD8-5877-1779-2611-0ED017B6ED74}"/>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8101F2D0-573C-0CD4-34F1-E7E64EE5D041}"/>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9" name="Date Placeholder 8">
            <a:extLst>
              <a:ext uri="{FF2B5EF4-FFF2-40B4-BE49-F238E27FC236}">
                <a16:creationId xmlns:a16="http://schemas.microsoft.com/office/drawing/2014/main" id="{5676E748-FBB2-4413-FCD2-63A72F733A3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532851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400" dirty="0"/>
              <a:t>Examples of additional WFA technical work</a:t>
            </a:r>
          </a:p>
          <a:p>
            <a:pPr marL="800100" lvl="1" indent="-342900">
              <a:buFont typeface="Arial" panose="020B0604020202020204" pitchFamily="34" charset="0"/>
              <a:buChar char="•"/>
            </a:pPr>
            <a:r>
              <a:rPr lang="en-US" sz="1200" dirty="0"/>
              <a:t>Security</a:t>
            </a:r>
          </a:p>
          <a:p>
            <a:pPr marL="800100" lvl="1" indent="-342900">
              <a:buFont typeface="Arial" panose="020B0604020202020204" pitchFamily="34" charset="0"/>
              <a:buChar char="•"/>
            </a:pPr>
            <a:r>
              <a:rPr lang="en-US" sz="1200" dirty="0"/>
              <a:t>Automated Frequency Coordination</a:t>
            </a:r>
          </a:p>
          <a:p>
            <a:pPr marL="800100" lvl="1" indent="-342900">
              <a:buFont typeface="Arial" panose="020B0604020202020204" pitchFamily="34" charset="0"/>
              <a:buChar char="•"/>
            </a:pPr>
            <a:r>
              <a:rPr lang="en-US" sz="1200" dirty="0"/>
              <a:t>Customer Experience</a:t>
            </a:r>
          </a:p>
          <a:p>
            <a:pPr marL="800100" lvl="1" indent="-342900">
              <a:buFont typeface="Arial" panose="020B0604020202020204" pitchFamily="34" charset="0"/>
              <a:buChar char="•"/>
            </a:pPr>
            <a:r>
              <a:rPr lang="en-US" sz="1200" dirty="0" err="1"/>
              <a:t>EasyConnect</a:t>
            </a:r>
            <a:endParaRPr lang="en-US" sz="1200" dirty="0"/>
          </a:p>
          <a:p>
            <a:pPr marL="800100" lvl="1" indent="-342900">
              <a:buFont typeface="Arial" panose="020B0604020202020204" pitchFamily="34" charset="0"/>
              <a:buChar char="•"/>
            </a:pPr>
            <a:r>
              <a:rPr lang="en-US" sz="1200" dirty="0" err="1"/>
              <a:t>EasyMesh</a:t>
            </a:r>
            <a:endParaRPr lang="en-US" sz="1200" dirty="0"/>
          </a:p>
          <a:p>
            <a:pPr marL="800100" lvl="1" indent="-342900">
              <a:buFont typeface="Arial" panose="020B0604020202020204" pitchFamily="34" charset="0"/>
              <a:buChar char="•"/>
            </a:pPr>
            <a:r>
              <a:rPr lang="en-US" sz="1200" dirty="0">
                <a:solidFill>
                  <a:schemeClr val="tx1"/>
                </a:solidFill>
              </a:rPr>
              <a:t>QoS Management</a:t>
            </a:r>
            <a:endParaRPr lang="en-US" sz="1200" dirty="0"/>
          </a:p>
          <a:p>
            <a:pPr marL="800100" lvl="1" indent="-342900">
              <a:buFont typeface="Arial" panose="020B0604020202020204" pitchFamily="34" charset="0"/>
              <a:buChar char="•"/>
            </a:pPr>
            <a:r>
              <a:rPr lang="en-US" sz="1200" dirty="0"/>
              <a:t>Wi-Fi </a:t>
            </a:r>
            <a:r>
              <a:rPr lang="en-US" sz="1200" dirty="0" err="1"/>
              <a:t>HaLow</a:t>
            </a:r>
            <a:endParaRPr lang="en-US" sz="1200" dirty="0"/>
          </a:p>
          <a:p>
            <a:pPr marL="800100" lvl="1" indent="-342900">
              <a:buFont typeface="Arial" panose="020B0604020202020204" pitchFamily="34" charset="0"/>
              <a:buChar char="•"/>
            </a:pPr>
            <a:r>
              <a:rPr lang="en-US" sz="1200" dirty="0"/>
              <a:t>Wi-Fi Data Elements</a:t>
            </a:r>
          </a:p>
          <a:p>
            <a:pPr marL="800100" lvl="1" indent="-342900">
              <a:buFont typeface="Arial" panose="020B0604020202020204" pitchFamily="34" charset="0"/>
              <a:buChar char="•"/>
            </a:pPr>
            <a:r>
              <a:rPr lang="en-US" sz="1200" dirty="0"/>
              <a:t>Wi-Fi Aware</a:t>
            </a:r>
          </a:p>
          <a:p>
            <a:pPr marL="400050">
              <a:buFont typeface="Arial" panose="020B0604020202020204" pitchFamily="34" charset="0"/>
              <a:buChar char="•"/>
            </a:pPr>
            <a:r>
              <a:rPr lang="en-US" sz="1400" dirty="0">
                <a:solidFill>
                  <a:schemeClr val="tx1"/>
                </a:solidFill>
              </a:rPr>
              <a:t>Examples of additional</a:t>
            </a:r>
            <a:r>
              <a:rPr lang="en-US" sz="1400" dirty="0"/>
              <a:t> WFA activity that may lead to technical work </a:t>
            </a:r>
            <a:endParaRPr lang="en-US" sz="1200" dirty="0"/>
          </a:p>
          <a:p>
            <a:pPr marL="800100" lvl="1">
              <a:buFont typeface="Arial" panose="020B0604020202020204" pitchFamily="34" charset="0"/>
              <a:buChar char="•"/>
            </a:pPr>
            <a:r>
              <a:rPr lang="en-US" sz="1200" dirty="0"/>
              <a:t>Automotive</a:t>
            </a:r>
          </a:p>
          <a:p>
            <a:pPr marL="800100" lvl="1">
              <a:buFont typeface="Arial" panose="020B0604020202020204" pitchFamily="34" charset="0"/>
              <a:buChar char="•"/>
            </a:pPr>
            <a:r>
              <a:rPr lang="en-US" sz="1200" dirty="0"/>
              <a:t>Healthcare</a:t>
            </a:r>
          </a:p>
          <a:p>
            <a:pPr marL="800100" lvl="1">
              <a:buFont typeface="Arial" panose="020B0604020202020204" pitchFamily="34" charset="0"/>
              <a:buChar char="•"/>
            </a:pPr>
            <a:r>
              <a:rPr lang="en-US" sz="1200" dirty="0"/>
              <a:t>Internet of things</a:t>
            </a:r>
          </a:p>
          <a:p>
            <a:pPr marL="800100" lvl="1">
              <a:buFont typeface="Arial" panose="020B0604020202020204" pitchFamily="34" charset="0"/>
              <a:buChar char="•"/>
            </a:pPr>
            <a:r>
              <a:rPr lang="en-US" sz="1200" dirty="0"/>
              <a:t>Operators</a:t>
            </a:r>
          </a:p>
          <a:p>
            <a:pPr marL="800100" lvl="1">
              <a:buFont typeface="Arial" panose="020B0604020202020204" pitchFamily="34" charset="0"/>
              <a:buChar char="•"/>
            </a:pPr>
            <a:r>
              <a:rPr lang="en-US" sz="1200" dirty="0"/>
              <a:t>XR (Augmented / Virtual / Mixed Reality)</a:t>
            </a:r>
          </a:p>
          <a:p>
            <a:pPr marL="400050">
              <a:buFont typeface="Arial" panose="020B0604020202020204" pitchFamily="34" charset="0"/>
              <a:buChar char="•"/>
            </a:pPr>
            <a:r>
              <a:rPr lang="en-US" sz="1400" dirty="0"/>
              <a:t>Spectrum regulatory</a:t>
            </a:r>
          </a:p>
          <a:p>
            <a:pPr marL="400050">
              <a:buFont typeface="Arial" panose="020B0604020202020204" pitchFamily="34" charset="0"/>
              <a:buChar char="•"/>
            </a:pPr>
            <a:endParaRPr lang="en-US" sz="1400" dirty="0"/>
          </a:p>
          <a:p>
            <a:endParaRPr lang="en-US" sz="1400" dirty="0"/>
          </a:p>
        </p:txBody>
      </p:sp>
      <p:sp>
        <p:nvSpPr>
          <p:cNvPr id="7" name="Footer Placeholder 6">
            <a:extLst>
              <a:ext uri="{FF2B5EF4-FFF2-40B4-BE49-F238E27FC236}">
                <a16:creationId xmlns:a16="http://schemas.microsoft.com/office/drawing/2014/main" id="{DBC2D444-5D8D-1990-73AE-53C156C08D1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CD05AB0-0224-C41C-D7E0-108048B5BCF6}"/>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9" name="Date Placeholder 8">
            <a:extLst>
              <a:ext uri="{FF2B5EF4-FFF2-40B4-BE49-F238E27FC236}">
                <a16:creationId xmlns:a16="http://schemas.microsoft.com/office/drawing/2014/main" id="{44933B50-05D1-B58A-63B7-89A0CE12A7F5}"/>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6634664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dirty="0">
                <a:solidFill>
                  <a:schemeClr val="tx1"/>
                </a:solidFill>
                <a:hlinkClick r:id="rId2">
                  <a:extLst>
                    <a:ext uri="{A12FA001-AC4F-418D-AE19-62706E023703}">
                      <ahyp:hlinkClr xmlns:ahyp="http://schemas.microsoft.com/office/drawing/2018/hyperlinkcolor" val="tx"/>
                    </a:ext>
                  </a:extLst>
                </a:hlinkClick>
              </a:rPr>
              <a:t>Wi-Fi Alliance® and </a:t>
            </a:r>
            <a:r>
              <a:rPr lang="en-US" dirty="0" err="1">
                <a:solidFill>
                  <a:schemeClr val="tx1"/>
                </a:solidFill>
                <a:hlinkClick r:id="rId2">
                  <a:extLst>
                    <a:ext uri="{A12FA001-AC4F-418D-AE19-62706E023703}">
                      <ahyp:hlinkClr xmlns:ahyp="http://schemas.microsoft.com/office/drawing/2018/hyperlinkcolor" val="tx"/>
                    </a:ext>
                  </a:extLst>
                </a:hlinkClick>
              </a:rPr>
              <a:t>Ramathibodi</a:t>
            </a:r>
            <a:r>
              <a:rPr lang="en-US" dirty="0">
                <a:solidFill>
                  <a:schemeClr val="tx1"/>
                </a:solidFill>
                <a:hlinkClick r:id="rId2">
                  <a:extLst>
                    <a:ext uri="{A12FA001-AC4F-418D-AE19-62706E023703}">
                      <ahyp:hlinkClr xmlns:ahyp="http://schemas.microsoft.com/office/drawing/2018/hyperlinkcolor" val="tx"/>
                    </a:ext>
                  </a:extLst>
                </a:hlinkClick>
              </a:rPr>
              <a:t> Hospital demonstrate advanced 6 GHz healthcare applications</a:t>
            </a:r>
            <a:endParaRPr lang="en-US" dirty="0">
              <a:solidFill>
                <a:schemeClr val="tx1"/>
              </a:solidFill>
              <a:hlinkClick r:id="" action="ppaction://noaction">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US" dirty="0">
                <a:solidFill>
                  <a:schemeClr val="tx1"/>
                </a:solidFill>
                <a:hlinkClick r:id="" action="ppaction://noaction">
                  <a:extLst>
                    <a:ext uri="{A12FA001-AC4F-418D-AE19-62706E023703}">
                      <ahyp:hlinkClr xmlns:ahyp="http://schemas.microsoft.com/office/drawing/2018/hyperlinkcolor" val="tx"/>
                    </a:ext>
                  </a:extLst>
                </a:hlinkClick>
              </a:rPr>
              <a:t>New study: Lack of Wi-Fi® spectrum jeopardizes Europe’s gigabit connectivity goals</a:t>
            </a:r>
            <a:endParaRPr lang="en-US" dirty="0">
              <a:solidFill>
                <a:schemeClr val="tx1"/>
              </a:solidFill>
            </a:endParaRPr>
          </a:p>
          <a:p>
            <a:pPr>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AFC specifications and tools streamline standard power device compliance in Canada</a:t>
            </a:r>
            <a:endParaRPr lang="en-US" dirty="0">
              <a:solidFill>
                <a:schemeClr val="tx1"/>
              </a:solidFill>
            </a:endParaRPr>
          </a:p>
          <a:p>
            <a:pPr>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congratulates NTIA spectrum team on the National Spectrum Strategy Implementation Plan</a:t>
            </a:r>
            <a:endParaRPr lang="en-US" dirty="0">
              <a:solidFill>
                <a:schemeClr val="tx1"/>
              </a:solidFill>
            </a:endParaRPr>
          </a:p>
        </p:txBody>
      </p:sp>
      <p:sp>
        <p:nvSpPr>
          <p:cNvPr id="7" name="Footer Placeholder 6">
            <a:extLst>
              <a:ext uri="{FF2B5EF4-FFF2-40B4-BE49-F238E27FC236}">
                <a16:creationId xmlns:a16="http://schemas.microsoft.com/office/drawing/2014/main" id="{EEBAAF47-3CA1-62AC-D842-4BB548E8A8D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086215FC-2624-6D50-FE37-EB5C75EE283D}"/>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9" name="Date Placeholder 8">
            <a:extLst>
              <a:ext uri="{FF2B5EF4-FFF2-40B4-BE49-F238E27FC236}">
                <a16:creationId xmlns:a16="http://schemas.microsoft.com/office/drawing/2014/main" id="{E5E33B3A-AB4C-B7EC-1023-464A8A8225B1}"/>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445139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3" name="Footer Placeholder 2">
            <a:extLst>
              <a:ext uri="{FF2B5EF4-FFF2-40B4-BE49-F238E27FC236}">
                <a16:creationId xmlns:a16="http://schemas.microsoft.com/office/drawing/2014/main" id="{9EDD5F39-D79F-833A-CBEE-706EE1063E83}"/>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AA406D4C-5D26-CAFF-7956-BE7C4E9EE612}"/>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8" name="Date Placeholder 7">
            <a:extLst>
              <a:ext uri="{FF2B5EF4-FFF2-40B4-BE49-F238E27FC236}">
                <a16:creationId xmlns:a16="http://schemas.microsoft.com/office/drawing/2014/main" id="{BE18F566-DB2B-E88D-38DD-FCE154BB2A6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0949386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2024-09-11</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191896546"/>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A9CEAA0C-0176-AAF9-1157-6E432D62287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98F3097-0487-56D1-6F26-43B0D10C10C3}"/>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4" name="Date Placeholder 3">
            <a:extLst>
              <a:ext uri="{FF2B5EF4-FFF2-40B4-BE49-F238E27FC236}">
                <a16:creationId xmlns:a16="http://schemas.microsoft.com/office/drawing/2014/main" id="{3D2AE2F7-FE90-EF09-D495-101D8450478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145894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September 2024.</a:t>
            </a:r>
          </a:p>
        </p:txBody>
      </p:sp>
      <p:sp>
        <p:nvSpPr>
          <p:cNvPr id="2" name="Footer Placeholder 1">
            <a:extLst>
              <a:ext uri="{FF2B5EF4-FFF2-40B4-BE49-F238E27FC236}">
                <a16:creationId xmlns:a16="http://schemas.microsoft.com/office/drawing/2014/main" id="{B3450505-4CE1-58D6-C863-847E091EBC2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15AC40A-89BB-C975-1E25-02182B635DB1}"/>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4" name="Date Placeholder 3">
            <a:extLst>
              <a:ext uri="{FF2B5EF4-FFF2-40B4-BE49-F238E27FC236}">
                <a16:creationId xmlns:a16="http://schemas.microsoft.com/office/drawing/2014/main" id="{35054062-6168-2469-301F-430291229B6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6696348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2-8, 2024 – Dublin, IE</a:t>
            </a:r>
          </a:p>
          <a:p>
            <a:pPr lvl="1"/>
            <a:r>
              <a:rPr lang="en-US" dirty="0"/>
              <a:t>March 15-21, 2025 – Bangkok, TH</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E44EE5E4-9CDC-96EC-CB30-49ADF3161F79}"/>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9C28764-9D77-B87B-6560-1A67E697D0DC}"/>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4" name="Date Placeholder 3">
            <a:extLst>
              <a:ext uri="{FF2B5EF4-FFF2-40B4-BE49-F238E27FC236}">
                <a16:creationId xmlns:a16="http://schemas.microsoft.com/office/drawing/2014/main" id="{DC9E5D0B-61B6-42F4-D12C-E43561FF0183}"/>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799330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13, 2024</a:t>
            </a:r>
          </a:p>
        </p:txBody>
      </p:sp>
      <p:sp>
        <p:nvSpPr>
          <p:cNvPr id="2" name="Footer Placeholder 1">
            <a:extLst>
              <a:ext uri="{FF2B5EF4-FFF2-40B4-BE49-F238E27FC236}">
                <a16:creationId xmlns:a16="http://schemas.microsoft.com/office/drawing/2014/main" id="{F4138114-C99B-EBE3-7B15-4948969DE0E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02333D8-ECD1-C5D6-22D4-F1933DEA00FF}"/>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4" name="Date Placeholder 3">
            <a:extLst>
              <a:ext uri="{FF2B5EF4-FFF2-40B4-BE49-F238E27FC236}">
                <a16:creationId xmlns:a16="http://schemas.microsoft.com/office/drawing/2014/main" id="{8347F88F-1845-8537-9490-5EC90132AA3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3321307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There were no RFCs issued in the last two months that mention IEEE 802.11.</a:t>
            </a:r>
          </a:p>
        </p:txBody>
      </p:sp>
      <p:sp>
        <p:nvSpPr>
          <p:cNvPr id="2" name="Footer Placeholder 1">
            <a:extLst>
              <a:ext uri="{FF2B5EF4-FFF2-40B4-BE49-F238E27FC236}">
                <a16:creationId xmlns:a16="http://schemas.microsoft.com/office/drawing/2014/main" id="{7D5DD66C-DDDE-3756-5D2C-322E4919C09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A72459B-D56A-B0CE-79D5-06742AA71122}"/>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4" name="Date Placeholder 3">
            <a:extLst>
              <a:ext uri="{FF2B5EF4-FFF2-40B4-BE49-F238E27FC236}">
                <a16:creationId xmlns:a16="http://schemas.microsoft.com/office/drawing/2014/main" id="{E411777A-ECC7-1537-8B29-98D4D590062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46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a:xfrm>
            <a:off x="822960" y="800894"/>
            <a:ext cx="10820399" cy="685799"/>
          </a:xfrm>
        </p:spPr>
        <p:txBody>
          <a:bodyPr/>
          <a:lstStyle/>
          <a:p>
            <a:r>
              <a:rPr lang="en-US"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Process of reviewing drafts when their baseline changes</a:t>
            </a:r>
            <a:endParaRPr lang="en-US" sz="4800" dirty="0"/>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a:xfrm>
            <a:off x="822960" y="1752600"/>
            <a:ext cx="10361084" cy="3139279"/>
          </a:xfrm>
        </p:spPr>
        <p:txBody>
          <a:bodyPr/>
          <a:lstStyle/>
          <a:p>
            <a:pPr marL="0" marR="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When the baseline for a draft changes, the editor or a volunteer should review all tables and figures in the draft with change instructions against the baseline to ensure that there are no conflicts.</a:t>
            </a:r>
          </a:p>
          <a:p>
            <a:pPr marL="0" marR="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editor or a </a:t>
            </a:r>
            <a:r>
              <a:rPr lang="en-US" sz="1800" dirty="0">
                <a:effectLst/>
                <a:latin typeface="Calibri" panose="020F0502020204030204" pitchFamily="34" charset="0"/>
                <a:ea typeface="DengXian" panose="02010600030101010101" pitchFamily="2" charset="-122"/>
              </a:rPr>
              <a:t>dedicated </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volunteer should </a:t>
            </a:r>
            <a:r>
              <a:rPr lang="en-US" sz="1800" dirty="0">
                <a:effectLst/>
                <a:latin typeface="Calibri" panose="020F0502020204030204" pitchFamily="34" charset="0"/>
                <a:ea typeface="DengXian" panose="02010600030101010101" pitchFamily="2" charset="-122"/>
              </a:rPr>
              <a:t>review the bit assignment in fields and tables (especially those that are not covered by ANA), and PICs assignment in Annex B immediately after the agreement.</a:t>
            </a:r>
          </a:p>
          <a:p>
            <a:pPr marL="0">
              <a:spcBef>
                <a:spcPts val="0"/>
              </a:spcBef>
              <a:spcAft>
                <a:spcPts val="0"/>
              </a:spcAft>
              <a:buFont typeface="Arial" panose="020B0604020202020204" pitchFamily="34" charset="0"/>
              <a:buChar char="•"/>
            </a:pP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If the order of the draft changes (e.g.,</a:t>
            </a:r>
            <a:r>
              <a:rPr lang="en-US" sz="1800" dirty="0">
                <a:effectLst/>
                <a:latin typeface="Calibri" panose="020F0502020204030204" pitchFamily="34" charset="0"/>
                <a:ea typeface="DengXian" panose="02010600030101010101" pitchFamily="2" charset="-122"/>
              </a:rPr>
              <a:t> two amendments were agreed to swap their publication orders or their baseline changes),</a:t>
            </a:r>
            <a:r>
              <a:rPr lang="en-US"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each task group needs to identify a </a:t>
            </a:r>
            <a:r>
              <a:rPr lang="en-US" sz="1800" dirty="0">
                <a:effectLst/>
                <a:latin typeface="Calibri" panose="020F0502020204030204" pitchFamily="34" charset="0"/>
                <a:ea typeface="DengXian" panose="02010600030101010101" pitchFamily="2" charset="-122"/>
              </a:rPr>
              <a:t>dedicated volunteers (or just the editor themselves, if the draft is small) whose job is to identify changes in baseline that are not present in the draft. Basically, responsible for identifying technical content changes and merging changes to quoted text, figures, etc.  And, along the way, the numbering would be updated.  Each review would end up with the draft’s title sheet accurately reflecting a new baseline.</a:t>
            </a: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DengXian" panose="02010600030101010101" pitchFamily="2" charset="-122"/>
            </a:endParaRPr>
          </a:p>
          <a:p>
            <a:pPr marL="0" marR="0" indent="0">
              <a:spcBef>
                <a:spcPts val="0"/>
              </a:spcBef>
              <a:spcAft>
                <a:spcPts val="0"/>
              </a:spcAft>
            </a:pPr>
            <a:endParaRPr lang="en-US" sz="1800" dirty="0">
              <a:latin typeface="Calibri" panose="020F0502020204030204" pitchFamily="34" charset="0"/>
              <a:ea typeface="DengXian" panose="02010600030101010101" pitchFamily="2" charset="-122"/>
            </a:endParaRPr>
          </a:p>
          <a:p>
            <a:pPr marL="0" marR="0">
              <a:spcBef>
                <a:spcPts val="0"/>
              </a:spcBef>
              <a:spcAft>
                <a:spcPts val="0"/>
              </a:spcAft>
              <a:buFont typeface="Arial" panose="020B0604020202020204" pitchFamily="34" charset="0"/>
              <a:buChar char="•"/>
            </a:pPr>
            <a:endParaRPr lang="en-US" sz="1800" dirty="0">
              <a:latin typeface="Calibri" panose="020F0502020204030204" pitchFamily="34" charset="0"/>
              <a:ea typeface="DengXian" panose="02010600030101010101" pitchFamily="2" charset="-122"/>
            </a:endParaRPr>
          </a:p>
        </p:txBody>
      </p:sp>
      <p:sp>
        <p:nvSpPr>
          <p:cNvPr id="7" name="Footer Placeholder 6">
            <a:extLst>
              <a:ext uri="{FF2B5EF4-FFF2-40B4-BE49-F238E27FC236}">
                <a16:creationId xmlns:a16="http://schemas.microsoft.com/office/drawing/2014/main" id="{274D3E49-94C1-3130-C879-B33E5761483E}"/>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36EF838-AB7E-1FC0-372A-7A2F8A05194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647A95AE-BAC5-E7AE-1AE7-A8338111D36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825712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121 November 2-8,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622852785"/>
              </p:ext>
            </p:extLst>
          </p:nvPr>
        </p:nvGraphicFramePr>
        <p:xfrm>
          <a:off x="2607221" y="2574504"/>
          <a:ext cx="6977557" cy="209366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5"/>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6"/>
                        </a:rPr>
                        <a:t>sconepro</a:t>
                      </a:r>
                      <a:endParaRPr lang="en-US" dirty="0"/>
                    </a:p>
                  </a:txBody>
                  <a:tcPr anchor="ctr"/>
                </a:tc>
                <a:tc>
                  <a:txBody>
                    <a:bodyPr/>
                    <a:lstStyle/>
                    <a:p>
                      <a:r>
                        <a:rPr lang="en-US" dirty="0"/>
                        <a:t>Secure Communication of Network Properties</a:t>
                      </a:r>
                    </a:p>
                  </a:txBody>
                  <a:tcPr anchor="ctr"/>
                </a:tc>
                <a:extLst>
                  <a:ext uri="{0D108BD9-81ED-4DB2-BD59-A6C34878D82A}">
                    <a16:rowId xmlns:a16="http://schemas.microsoft.com/office/drawing/2014/main" val="3624949388"/>
                  </a:ext>
                </a:extLst>
              </a:tr>
              <a:tr h="523416">
                <a:tc>
                  <a:txBody>
                    <a:bodyPr/>
                    <a:lstStyle/>
                    <a:p>
                      <a:r>
                        <a:rPr lang="en-US" dirty="0" err="1">
                          <a:hlinkClick r:id="rId7"/>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2482951840"/>
                  </a:ext>
                </a:extLst>
              </a:tr>
            </a:tbl>
          </a:graphicData>
        </a:graphic>
      </p:graphicFrame>
      <p:sp>
        <p:nvSpPr>
          <p:cNvPr id="3" name="Footer Placeholder 2">
            <a:extLst>
              <a:ext uri="{FF2B5EF4-FFF2-40B4-BE49-F238E27FC236}">
                <a16:creationId xmlns:a16="http://schemas.microsoft.com/office/drawing/2014/main" id="{204920E2-A25C-9D50-EFD2-39A2B17D92A0}"/>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5020F788-ECFE-4B31-EE40-DF6802D09307}"/>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5" name="Date Placeholder 4">
            <a:extLst>
              <a:ext uri="{FF2B5EF4-FFF2-40B4-BE49-F238E27FC236}">
                <a16:creationId xmlns:a16="http://schemas.microsoft.com/office/drawing/2014/main" id="{94FF7F64-5ED4-48D4-DE8E-88549DF3952D}"/>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4847043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423288129"/>
              </p:ext>
            </p:extLst>
          </p:nvPr>
        </p:nvGraphicFramePr>
        <p:xfrm>
          <a:off x="2514600" y="198362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green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Getting Ready for Energy-Efficient Networking</a:t>
                      </a:r>
                      <a:endParaRPr lang="en-US" sz="1800" b="0" dirty="0"/>
                    </a:p>
                  </a:txBody>
                  <a:tcPr marL="70945" marR="70945" marT="35472" marB="35472" anchor="ctr"/>
                </a:tc>
                <a:extLst>
                  <a:ext uri="{0D108BD9-81ED-4DB2-BD59-A6C34878D82A}">
                    <a16:rowId xmlns:a16="http://schemas.microsoft.com/office/drawing/2014/main" val="4098274869"/>
                  </a:ext>
                </a:extLst>
              </a:tr>
              <a:tr h="496614">
                <a:tc>
                  <a:txBody>
                    <a:bodyPr/>
                    <a:lstStyle/>
                    <a:p>
                      <a:r>
                        <a:rPr lang="en-US" dirty="0">
                          <a:hlinkClick r:id="rId10"/>
                        </a:rPr>
                        <a:t>mls</a:t>
                      </a:r>
                      <a:endParaRPr lang="en-US" dirty="0"/>
                    </a:p>
                  </a:txBody>
                  <a:tcPr anchor="ctr"/>
                </a:tc>
                <a:tc>
                  <a:txBody>
                    <a:bodyPr/>
                    <a:lstStyle/>
                    <a:p>
                      <a:r>
                        <a:rPr lang="en-US" dirty="0">
                          <a:hlinkClick r:id="rId11"/>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2"/>
                        </a:rPr>
                        <a:t>modpod</a:t>
                      </a:r>
                      <a:endParaRPr lang="en-US" dirty="0"/>
                    </a:p>
                  </a:txBody>
                  <a:tcPr anchor="ctr"/>
                </a:tc>
                <a:tc>
                  <a:txBody>
                    <a:bodyPr/>
                    <a:lstStyle/>
                    <a:p>
                      <a:r>
                        <a:rPr lang="en-US" dirty="0">
                          <a:hlinkClick r:id="rId13"/>
                        </a:rPr>
                        <a:t>MODeration PrOceDures</a:t>
                      </a:r>
                      <a:endParaRPr lang="en-US" dirty="0"/>
                    </a:p>
                  </a:txBody>
                  <a:tcPr anchor="ctr"/>
                </a:tc>
                <a:extLst>
                  <a:ext uri="{0D108BD9-81ED-4DB2-BD59-A6C34878D82A}">
                    <a16:rowId xmlns:a16="http://schemas.microsoft.com/office/drawing/2014/main" val="836692395"/>
                  </a:ext>
                </a:extLst>
              </a:tr>
              <a:tr h="496614">
                <a:tc>
                  <a:txBody>
                    <a:bodyPr/>
                    <a:lstStyle/>
                    <a:p>
                      <a:r>
                        <a:rPr lang="en-US" dirty="0" err="1">
                          <a:hlinkClick r:id="rId1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6"/>
                        </a:rPr>
                        <a:t>rift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Routing In Fat Trees</a:t>
                      </a:r>
                      <a:endParaRPr lang="en-US" sz="1800" b="0" dirty="0"/>
                    </a:p>
                  </a:txBody>
                  <a:tcPr marL="70945" marR="70945" marT="35472" marB="35472" anchor="ctr"/>
                </a:tc>
                <a:extLst>
                  <a:ext uri="{0D108BD9-81ED-4DB2-BD59-A6C34878D82A}">
                    <a16:rowId xmlns:a16="http://schemas.microsoft.com/office/drawing/2014/main" val="487080040"/>
                  </a:ext>
                </a:extLst>
              </a:tr>
              <a:tr h="496614">
                <a:tc>
                  <a:txBody>
                    <a:bodyPr/>
                    <a:lstStyle/>
                    <a:p>
                      <a:r>
                        <a:rPr lang="en-US" dirty="0" err="1">
                          <a:hlinkClick r:id="rId18"/>
                        </a:rPr>
                        <a:t>sshm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Secure Shell Maintenance</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D86F5755-26C4-7E03-C41B-A0FEE53EEB04}"/>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6CED1556-646B-CB97-562F-C7B4F51AF511}"/>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5" name="Date Placeholder 4">
            <a:extLst>
              <a:ext uri="{FF2B5EF4-FFF2-40B4-BE49-F238E27FC236}">
                <a16:creationId xmlns:a16="http://schemas.microsoft.com/office/drawing/2014/main" id="{242F3C2D-B9B5-BD03-024D-231073B37F1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944953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1DDA719-00FB-7A69-3365-842FC5BD0C0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08836EA6-AF4D-F09C-F19F-29F4CEFFD23B}"/>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Date Placeholder 3">
            <a:extLst>
              <a:ext uri="{FF2B5EF4-FFF2-40B4-BE49-F238E27FC236}">
                <a16:creationId xmlns:a16="http://schemas.microsoft.com/office/drawing/2014/main" id="{235D41D5-5FC5-8F5F-484C-857760B6664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031091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(August 2024)</a:t>
            </a:r>
          </a:p>
          <a:p>
            <a:pPr lvl="1">
              <a:lnSpc>
                <a:spcPct val="80000"/>
              </a:lnSpc>
              <a:spcAft>
                <a:spcPts val="600"/>
              </a:spcAft>
            </a:pPr>
            <a:r>
              <a:rPr lang="en-US" sz="1400" dirty="0"/>
              <a:t>Revised: Path-Aware Semantic Addressing (PASA) for Low power and Lossy Networks: </a:t>
            </a:r>
            <a:r>
              <a:rPr lang="en-US" sz="1400" dirty="0">
                <a:hlinkClick r:id="rId5"/>
              </a:rPr>
              <a:t>https://datatracker.ietf.org/doc/draft-ietf-6lo-path-aware-semantic-addressing/</a:t>
            </a:r>
            <a:r>
              <a:rPr lang="en-US" sz="1400" dirty="0"/>
              <a:t> (July 2024)</a:t>
            </a:r>
          </a:p>
          <a:p>
            <a:pPr lvl="1">
              <a:lnSpc>
                <a:spcPct val="80000"/>
              </a:lnSpc>
              <a:spcAft>
                <a:spcPts val="600"/>
              </a:spcAft>
            </a:pPr>
            <a:r>
              <a:rPr lang="en-US" sz="1400" dirty="0"/>
              <a:t>In RFC Editor’s queue: IPv6 Neighbor Discovery Multicast and Anycast Address Listener Subscription: </a:t>
            </a:r>
            <a:r>
              <a:rPr lang="en-US" sz="1400" dirty="0">
                <a:hlinkClick r:id="rId4"/>
              </a:rPr>
              <a:t>https://datatracker.ietf.org/doc/draft-ietf-6lo-multicast-registration/</a:t>
            </a:r>
            <a:r>
              <a:rPr lang="en-US" sz="1400" dirty="0"/>
              <a:t> (May 2024)</a:t>
            </a:r>
          </a:p>
          <a:p>
            <a:pPr lvl="2">
              <a:lnSpc>
                <a:spcPct val="80000"/>
              </a:lnSpc>
              <a:spcAft>
                <a:spcPts val="600"/>
              </a:spcAft>
            </a:pPr>
            <a:r>
              <a:rPr lang="en-US" sz="1400" dirty="0"/>
              <a:t>Mentions IEEE 802.11 as one possible Low-power and Lossy Network to which this specification is applicable</a:t>
            </a:r>
          </a:p>
        </p:txBody>
      </p:sp>
      <p:sp>
        <p:nvSpPr>
          <p:cNvPr id="2" name="Footer Placeholder 1">
            <a:extLst>
              <a:ext uri="{FF2B5EF4-FFF2-40B4-BE49-F238E27FC236}">
                <a16:creationId xmlns:a16="http://schemas.microsoft.com/office/drawing/2014/main" id="{10CB93B0-9577-74EB-8E89-028420E583D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BB1E815A-6E6E-3476-7108-152C238B134E}"/>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0D23A552-EE91-B593-EC82-014DDC6F15C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1293596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A6E8DA7B-0138-A2EC-0796-24C27FA73832}"/>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44306A5-BBF9-9108-7F40-CEB05BBDF5F6}"/>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4" name="Date Placeholder 3">
            <a:extLst>
              <a:ext uri="{FF2B5EF4-FFF2-40B4-BE49-F238E27FC236}">
                <a16:creationId xmlns:a16="http://schemas.microsoft.com/office/drawing/2014/main" id="{6FB16665-25D0-E1A6-3B82-590BAFE4E350}"/>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4188172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In WGLC: Randomized and Changing MAC Address Use Cases and Requirements: </a:t>
            </a:r>
            <a:r>
              <a:rPr lang="en-US" sz="1400" dirty="0">
                <a:hlinkClick r:id="rId4"/>
              </a:rPr>
              <a:t>https://datatracker.ietf.org/doc/draft-ietf-madinas-use-cases/</a:t>
            </a:r>
            <a:r>
              <a:rPr lang="en-US" sz="1400" dirty="0"/>
              <a:t> (June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44657727-1DB9-D9EC-E06A-B6409DD3B77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39DDD62-E0EA-E384-30F7-140F72A69FA7}"/>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 name="Date Placeholder 3">
            <a:extLst>
              <a:ext uri="{FF2B5EF4-FFF2-40B4-BE49-F238E27FC236}">
                <a16:creationId xmlns:a16="http://schemas.microsoft.com/office/drawing/2014/main" id="{BB923323-4B63-9A1E-4B83-D0DB5374BBF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29980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WGLC: The </a:t>
            </a:r>
            <a:r>
              <a:rPr lang="en-US" sz="1400" dirty="0" err="1"/>
              <a:t>eap.arpa</a:t>
            </a:r>
            <a:r>
              <a:rPr lang="en-US" sz="1400" dirty="0"/>
              <a:t> domain and EAP provisioning: </a:t>
            </a:r>
            <a:r>
              <a:rPr lang="en-US" sz="1400" dirty="0">
                <a:hlinkClick r:id="rId4"/>
              </a:rPr>
              <a:t>https://datatracker.ietf.org/doc/draft-ietf-emu-eap-arpa/</a:t>
            </a:r>
            <a:r>
              <a:rPr lang="en-US" sz="1400" dirty="0"/>
              <a:t> (September 2024)</a:t>
            </a:r>
          </a:p>
          <a:p>
            <a:pPr lvl="1">
              <a:lnSpc>
                <a:spcPct val="80000"/>
              </a:lnSpc>
              <a:spcAft>
                <a:spcPts val="600"/>
              </a:spcAft>
            </a:pPr>
            <a:r>
              <a:rPr lang="en-US" sz="1400" dirty="0"/>
              <a:t>In WGLC: Bootstrapped TLS Authentication with Proof of Knowledge: </a:t>
            </a:r>
            <a:r>
              <a:rPr lang="en-US" sz="1400" dirty="0">
                <a:hlinkClick r:id="rId5"/>
              </a:rPr>
              <a:t>https://datatracker.ietf.org/doc/draft-ietf-emu-bootstrapped-tls/</a:t>
            </a:r>
            <a:r>
              <a:rPr lang="en-US" sz="1400" dirty="0"/>
              <a:t> (September 2024)</a:t>
            </a:r>
          </a:p>
          <a:p>
            <a:pPr lvl="1">
              <a:lnSpc>
                <a:spcPct val="80000"/>
              </a:lnSpc>
              <a:spcAft>
                <a:spcPts val="600"/>
              </a:spcAft>
            </a:pPr>
            <a:r>
              <a:rPr lang="en-US" sz="1400" dirty="0"/>
              <a:t>In RFC Editor’s queue and waiting on other document: Tunnel Extensible Authentication Protocol (TEAP) Version 1: </a:t>
            </a:r>
            <a:r>
              <a:rPr lang="en-US" sz="1400" dirty="0">
                <a:hlinkClick r:id="rId6"/>
              </a:rPr>
              <a:t>https://datatracker.ietf.org/doc/draft-ietf-emu-rfc7170bis/</a:t>
            </a:r>
            <a:r>
              <a:rPr lang="en-US" sz="1400" dirty="0"/>
              <a:t> (June 2024)</a:t>
            </a:r>
          </a:p>
        </p:txBody>
      </p:sp>
      <p:sp>
        <p:nvSpPr>
          <p:cNvPr id="2" name="Footer Placeholder 1">
            <a:extLst>
              <a:ext uri="{FF2B5EF4-FFF2-40B4-BE49-F238E27FC236}">
                <a16:creationId xmlns:a16="http://schemas.microsoft.com/office/drawing/2014/main" id="{2D222B97-F63C-22C0-2873-DC92855AFD2E}"/>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B1CEAB8-D3A2-D215-F1C2-0FEC340D460B}"/>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5AFB0E99-770F-3C26-1D89-000FBBCB4389}"/>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9335093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Waiting for WG chair go-ahead: Link-Layer Types for PCAP and PCAPNG Capture File Formats: </a:t>
            </a:r>
            <a:r>
              <a:rPr lang="en-US" sz="1400" dirty="0">
                <a:hlinkClick r:id="rId4"/>
              </a:rPr>
              <a:t>https://datatracker.ietf.org/doc/draft-ietf-opsawg-pcaplinktype/</a:t>
            </a:r>
            <a:r>
              <a:rPr lang="en-US" sz="1400" dirty="0"/>
              <a:t> (August 2024)</a:t>
            </a:r>
          </a:p>
          <a:p>
            <a:pPr lvl="1">
              <a:lnSpc>
                <a:spcPct val="80000"/>
              </a:lnSpc>
              <a:spcAft>
                <a:spcPts val="600"/>
              </a:spcAft>
              <a:defRPr/>
            </a:pPr>
            <a:r>
              <a:rPr lang="en-US" sz="1400" dirty="0"/>
              <a:t>Revised: PCAP Next Generation (</a:t>
            </a:r>
            <a:r>
              <a:rPr lang="en-US" sz="1400" dirty="0" err="1"/>
              <a:t>pcapng</a:t>
            </a:r>
            <a:r>
              <a:rPr lang="en-US" sz="1400" dirty="0"/>
              <a:t>) Capture File Format: </a:t>
            </a:r>
            <a:r>
              <a:rPr lang="en-US" sz="1400" dirty="0">
                <a:hlinkClick r:id="rId5"/>
              </a:rPr>
              <a:t>https://datatracker.ietf.org/doc/draft-ietf-opsawg-pcapng/</a:t>
            </a:r>
            <a:r>
              <a:rPr lang="en-US" sz="1400" dirty="0"/>
              <a:t> (August 2024)</a:t>
            </a:r>
          </a:p>
          <a:p>
            <a:pPr lvl="1">
              <a:lnSpc>
                <a:spcPct val="80000"/>
              </a:lnSpc>
              <a:spcAft>
                <a:spcPts val="600"/>
              </a:spcAft>
              <a:defRPr/>
            </a:pPr>
            <a:r>
              <a:rPr lang="en-US" sz="1400" dirty="0"/>
              <a:t>Revised: An Information Model for Packet Discard Reporting: </a:t>
            </a:r>
            <a:r>
              <a:rPr lang="en-US" sz="1400" dirty="0">
                <a:hlinkClick r:id="rId6"/>
              </a:rPr>
              <a:t>https://datatracker.ietf.org/doc/draft-ietf-opsawg-discardmodel/</a:t>
            </a:r>
            <a:r>
              <a:rPr lang="en-US" sz="1400" dirty="0"/>
              <a:t> (August 2024)</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2DFC8C10-30A3-6F14-33C3-8D4781CB131F}"/>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D597DAA-2A40-EC0C-4062-85AC89A91D0A}"/>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71CEBB14-CD12-52C7-0FCE-18873625734A}"/>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9750751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Erratum confirmed; held for document update: RFC 9542: IANA Considerations and IETF Protocol and Documentation Usage for IEEE 802 Parameters: </a:t>
            </a:r>
            <a:r>
              <a:rPr lang="en-US" sz="1400" dirty="0">
                <a:hlinkClick r:id="rId4"/>
              </a:rPr>
              <a:t>https://www.rfc-editor.org/info/rfc9542</a:t>
            </a:r>
            <a:r>
              <a:rPr lang="en-US" sz="1400" dirty="0">
                <a:hlinkClick r:id="rId5"/>
              </a:rPr>
              <a:t>/</a:t>
            </a:r>
            <a:r>
              <a:rPr lang="en-US" sz="1400" dirty="0"/>
              <a:t> (May 2024)</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2">
              <a:lnSpc>
                <a:spcPct val="80000"/>
              </a:lnSpc>
              <a:defRPr/>
            </a:pPr>
            <a:r>
              <a:rPr lang="en-US" sz="1400" dirty="0"/>
              <a:t>Erratum points out place where bits makes more sense than octets when discussing MAC addresses</a:t>
            </a:r>
          </a:p>
        </p:txBody>
      </p:sp>
      <p:sp>
        <p:nvSpPr>
          <p:cNvPr id="2" name="Footer Placeholder 1">
            <a:extLst>
              <a:ext uri="{FF2B5EF4-FFF2-40B4-BE49-F238E27FC236}">
                <a16:creationId xmlns:a16="http://schemas.microsoft.com/office/drawing/2014/main" id="{4817D6FE-6A70-7885-2823-72D727D10DA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C47D97A0-B53D-0DD4-54D3-ECCB1D0DA06D}"/>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BB21345A-5022-AC40-9EB2-04A84987E2A6}"/>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8467305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Publication requested: Deprecating Obsolete Key Exchange Methods in TLS 1.2: </a:t>
            </a:r>
            <a:r>
              <a:rPr lang="en-US" sz="1400" dirty="0">
                <a:hlinkClick r:id="rId4"/>
              </a:rPr>
              <a:t>https://datatracker.ietf.org/doc/draft-ietf-tls-deprecate-obsolete-kex/</a:t>
            </a:r>
            <a:r>
              <a:rPr lang="en-US" sz="1400" dirty="0"/>
              <a:t> (September 2024)</a:t>
            </a:r>
          </a:p>
          <a:p>
            <a:pPr lvl="1">
              <a:lnSpc>
                <a:spcPct val="80000"/>
              </a:lnSpc>
              <a:spcAft>
                <a:spcPts val="600"/>
              </a:spcAft>
              <a:defRPr/>
            </a:pPr>
            <a:r>
              <a:rPr lang="en-US" sz="1400" dirty="0"/>
              <a:t>Revised: TLS 1.2 is in Feature Freeze: </a:t>
            </a:r>
            <a:r>
              <a:rPr lang="en-US" sz="1400" dirty="0">
                <a:hlinkClick r:id="rId5"/>
              </a:rPr>
              <a:t>https://datatracker.ietf.org/doc/draft-ietf-tls-tls12-frozen/</a:t>
            </a:r>
            <a:r>
              <a:rPr lang="en-US" sz="1400" dirty="0"/>
              <a:t> (August 2024)</a:t>
            </a:r>
          </a:p>
        </p:txBody>
      </p:sp>
      <p:sp>
        <p:nvSpPr>
          <p:cNvPr id="2" name="Footer Placeholder 1">
            <a:extLst>
              <a:ext uri="{FF2B5EF4-FFF2-40B4-BE49-F238E27FC236}">
                <a16:creationId xmlns:a16="http://schemas.microsoft.com/office/drawing/2014/main" id="{13D5F566-8D47-CB59-5FB1-7B13A2AC211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80FE09A-B262-8E78-1957-014404736E96}"/>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F72C999B-385B-A51A-2546-3ABAC3A5445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2110151250"/>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9580</Words>
  <Application>Microsoft Office PowerPoint</Application>
  <PresentationFormat>Widescreen</PresentationFormat>
  <Paragraphs>1644</Paragraphs>
  <Slides>102</Slides>
  <Notes>64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7" baseType="lpstr">
      <vt:lpstr>Gulim</vt:lpstr>
      <vt:lpstr>MS PGothic</vt:lpstr>
      <vt:lpstr>宋体</vt:lpstr>
      <vt:lpstr>Aptos</vt:lpstr>
      <vt:lpstr>Arial</vt:lpstr>
      <vt:lpstr>Arial Black</vt:lpstr>
      <vt:lpstr>Arial Unicode MS</vt:lpstr>
      <vt:lpstr>Calibri</vt:lpstr>
      <vt:lpstr>Helvetica</vt:lpstr>
      <vt:lpstr>Times</vt:lpstr>
      <vt:lpstr>Times New Roman</vt:lpstr>
      <vt:lpstr>Verdana</vt:lpstr>
      <vt:lpstr>Wingdings</vt:lpstr>
      <vt:lpstr>Office Theme</vt:lpstr>
      <vt:lpstr>Document</vt:lpstr>
      <vt:lpstr>802.11 WG September 2024 Session Report</vt:lpstr>
      <vt:lpstr>Abstract</vt:lpstr>
      <vt:lpstr>September 2024 Editors’ Meeting Report</vt:lpstr>
      <vt:lpstr>Volunteer Editor Contacts</vt:lpstr>
      <vt:lpstr>September meeting roundtable status report</vt:lpstr>
      <vt:lpstr>Editor Amendment Ordering</vt:lpstr>
      <vt:lpstr>Draft Development Snapshot</vt:lpstr>
      <vt:lpstr>Publication process</vt:lpstr>
      <vt:lpstr>Process of reviewing drafts when their baseline changes</vt:lpstr>
      <vt:lpstr>ANA managed number space</vt:lpstr>
      <vt:lpstr>September 2024 AIML SC Closing Report</vt:lpstr>
      <vt:lpstr>Work Completed</vt:lpstr>
      <vt:lpstr>ARC Closing Report </vt:lpstr>
      <vt:lpstr>Work Completed - 1</vt:lpstr>
      <vt:lpstr>Work Completed - 2</vt:lpstr>
      <vt:lpstr>Future activities</vt:lpstr>
      <vt:lpstr>Pending activities</vt:lpstr>
      <vt:lpstr>Plans</vt:lpstr>
      <vt:lpstr>Coex SC Closing Report</vt:lpstr>
      <vt:lpstr>Coex SC’s week at a glance</vt:lpstr>
      <vt:lpstr>ETSI BRAN Update to 802.11 (1/2)</vt:lpstr>
      <vt:lpstr>ETST BRAN Update to 802.11 (2/2)</vt:lpstr>
      <vt:lpstr>ETSI BRAN Update on review of ITU-R WP5B.AR </vt:lpstr>
      <vt:lpstr>Update from Bluetooth SIG Work</vt:lpstr>
      <vt:lpstr>Coex-related comments to 802.15.4ab</vt:lpstr>
      <vt:lpstr>Update on ITU-R WP5B LS to WP5A</vt:lpstr>
      <vt:lpstr>Plans for November</vt:lpstr>
      <vt:lpstr>Telcos</vt:lpstr>
      <vt:lpstr>References for this week</vt:lpstr>
      <vt:lpstr>IEEE 802 JTC1 Standing Committee September 2024 (mixed-mode) closing report</vt:lpstr>
      <vt:lpstr>The IEEE 802 JTC1 SC reviewed the PSDO process status, including IPR issues holding up 802.11</vt:lpstr>
      <vt:lpstr>The IEEE 802 JTC1 SC will undertake its usual work at its mixed-mode meeting in Vancouver in November ’24</vt:lpstr>
      <vt:lpstr>PowerPoint Presentation</vt:lpstr>
      <vt:lpstr>TGbf (WLAN Sensing)– September 2024</vt:lpstr>
      <vt:lpstr>TGbf Timeline</vt:lpstr>
      <vt:lpstr>PowerPoint Presentation</vt:lpstr>
      <vt:lpstr>TGbi Closing Report</vt:lpstr>
      <vt:lpstr>IEEE 802.11 TGbi Enhanced Data Privacy</vt:lpstr>
      <vt:lpstr>Timeline</vt:lpstr>
      <vt:lpstr>IEEE 802.11 TGbi</vt:lpstr>
      <vt:lpstr>TGbk 320MHz Positioning Sep. Meeting Closing Report</vt:lpstr>
      <vt:lpstr>Sep. Meeting Progress and Targets Towards the Nov. Meeting</vt:lpstr>
      <vt:lpstr>TGbk Projected Timeline (previously)</vt:lpstr>
      <vt:lpstr>TGbk Projected Timeline (updated)</vt:lpstr>
      <vt:lpstr>Scheduled TGbk telecons</vt:lpstr>
      <vt:lpstr>TGbn September Closing Report</vt:lpstr>
      <vt:lpstr>TGbn (Ultra High Reliability)</vt:lpstr>
      <vt:lpstr>Teleconference Plan</vt:lpstr>
      <vt:lpstr>TGbn Timeline And Status</vt:lpstr>
      <vt:lpstr>IEEE 802.11 Sep 2024 Interim TGbp Closing Report</vt:lpstr>
      <vt:lpstr>TGbp’s Progress during this week</vt:lpstr>
      <vt:lpstr>TGbp Timeline Plan (Subject to change based on development progress) </vt:lpstr>
      <vt:lpstr>TGbp Teleconference Plan</vt:lpstr>
      <vt:lpstr>Enhanced Light Communications Study Group (ELC)  September 2024 Closing Report</vt:lpstr>
      <vt:lpstr>ELC activities at the September 2024 meeting</vt:lpstr>
      <vt:lpstr>ELC SG moving forward</vt:lpstr>
      <vt:lpstr>Automotive TIG Closing Report</vt:lpstr>
      <vt:lpstr>Abstract</vt:lpstr>
      <vt:lpstr>PowerPoint Presentation</vt:lpstr>
      <vt:lpstr>802.15 Liaison Report – September 2024</vt:lpstr>
      <vt:lpstr>802.15 Overview</vt:lpstr>
      <vt:lpstr>802.15.4 Projects</vt:lpstr>
      <vt:lpstr>Some useful links</vt:lpstr>
      <vt:lpstr>802.18 Liaison Report – September 2024</vt:lpstr>
      <vt:lpstr>RR-TAG at a glance</vt:lpstr>
      <vt:lpstr>Progress since the 2024 July plenary</vt:lpstr>
      <vt:lpstr>Objectives this week</vt:lpstr>
      <vt:lpstr>Future RR-TAG meetings</vt:lpstr>
      <vt:lpstr>802.19 WG  September 2024 Liaison Report</vt:lpstr>
      <vt:lpstr>IEEE 802.19 Overview</vt:lpstr>
      <vt:lpstr>Coexistence Assessment Documents</vt:lpstr>
      <vt:lpstr>802.19.3a Task Group</vt:lpstr>
      <vt:lpstr>802REVc Status September 2024 Update</vt:lpstr>
      <vt:lpstr>Abstract</vt:lpstr>
      <vt:lpstr>IEEE Std 802-REVc Overview</vt:lpstr>
      <vt:lpstr>IEEE Std 802-REVc Details</vt:lpstr>
      <vt:lpstr>Next Steps</vt:lpstr>
      <vt:lpstr>Wi-Fi Alliance (WFA) Liaison September 2024 Update</vt:lpstr>
      <vt:lpstr>Abstract</vt:lpstr>
      <vt:lpstr>Meetings</vt:lpstr>
      <vt:lpstr>Activities</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121 November 2-8,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168</cp:revision>
  <cp:lastPrinted>1601-01-01T00:00:00Z</cp:lastPrinted>
  <dcterms:created xsi:type="dcterms:W3CDTF">2018-05-10T15:59:06Z</dcterms:created>
  <dcterms:modified xsi:type="dcterms:W3CDTF">2024-09-13T06:01:29Z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