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1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5"/>
  </p:notesMasterIdLst>
  <p:handoutMasterIdLst>
    <p:handoutMasterId r:id="rId36"/>
  </p:handoutMasterIdLst>
  <p:sldIdLst>
    <p:sldId id="256" r:id="rId5"/>
    <p:sldId id="257" r:id="rId6"/>
    <p:sldId id="283" r:id="rId7"/>
    <p:sldId id="2350" r:id="rId8"/>
    <p:sldId id="2383" r:id="rId9"/>
    <p:sldId id="258" r:id="rId10"/>
    <p:sldId id="259" r:id="rId11"/>
    <p:sldId id="262" r:id="rId12"/>
    <p:sldId id="287" r:id="rId13"/>
    <p:sldId id="2396" r:id="rId14"/>
    <p:sldId id="2398" r:id="rId15"/>
    <p:sldId id="1722" r:id="rId16"/>
    <p:sldId id="2073" r:id="rId17"/>
    <p:sldId id="2399" r:id="rId18"/>
    <p:sldId id="2400" r:id="rId19"/>
    <p:sldId id="2401" r:id="rId20"/>
    <p:sldId id="288" r:id="rId21"/>
    <p:sldId id="1433" r:id="rId22"/>
    <p:sldId id="2388" r:id="rId23"/>
    <p:sldId id="2389" r:id="rId24"/>
    <p:sldId id="2390" r:id="rId25"/>
    <p:sldId id="2391" r:id="rId26"/>
    <p:sldId id="2392" r:id="rId27"/>
    <p:sldId id="2393" r:id="rId28"/>
    <p:sldId id="1578" r:id="rId29"/>
    <p:sldId id="1579" r:id="rId30"/>
    <p:sldId id="2394" r:id="rId31"/>
    <p:sldId id="2395" r:id="rId32"/>
    <p:sldId id="267" r:id="rId33"/>
    <p:sldId id="261" r:id="rId3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/>
  </p:normalViewPr>
  <p:slideViewPr>
    <p:cSldViewPr>
      <p:cViewPr varScale="1">
        <p:scale>
          <a:sx n="84" d="100"/>
          <a:sy n="84" d="100"/>
        </p:scale>
        <p:origin x="106" y="38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09305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688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0750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925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090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7037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90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802.11-16/0222r2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(HPE)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95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619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1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802.11-24/1333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4453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31D5E9C-8508-4AA8-B0B2-5152880D38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04147BA-2DF6-4A39-BC13-5568E64F4B1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201424C8-98EF-4D9E-85AA-34F9E0A9794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DC8224F6-0F60-4005-9D65-DE70930288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1B3F440B-0484-4FE3-B860-DE40816D92C9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67692396-9051-4115-926E-D0800F7C8D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E53F7D09-ECD2-4CB4-9294-4F16CA848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7922106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61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802.11-24/1518r0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mentor.ieee.org/802.11/dcn/24/11-24-1360-03-00be-july-sept-tgbe-teleconference-agenda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437-00-00bh-802-11bh-telecon-minutes-august-20-2024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1415-01-00bh-p802-11bh-sa-recirc2-comments.xls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1340-14-00bn-july-to-sept-tgbn-teleconference-agenda.doc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379-02-00bp-tg-bp-tc-agenda-till-sep-2024.pptx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hyperlink" Target="https://mentor.ieee.org/802.11/dcn/24/11-24-1390-03-00bp-teleconference-minutes-august-september-2024.docx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273-01-immw-immw-meeting-minutes-for-july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events/eventdetails.asp?eventid=21241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988-02-0arc-arc-sc-agenda-july-2024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WG11 Opening Report Snapshot Slides September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 2024-09-08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4942895"/>
              </p:ext>
            </p:extLst>
          </p:nvPr>
        </p:nvGraphicFramePr>
        <p:xfrm>
          <a:off x="992188" y="2416175"/>
          <a:ext cx="10163175" cy="246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8262" progId="Word.Document.8">
                  <p:embed/>
                </p:oleObj>
              </mc:Choice>
              <mc:Fallback>
                <p:oleObj name="Document" r:id="rId3" imgW="10459112" imgH="253826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10163175" cy="2468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50E65-4C9A-8E67-78E3-F5B5D3DCBF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4D460-7038-1C93-5B35-733F927A2E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2C9D2F-4CA9-4F99-3D84-C833F995C86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A66B4-B86B-B513-9FD7-733E0DB4B4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WNG SC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73B499-14EF-EDB7-E2E7-C47E223DF8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No meeting this week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C2F1F67-E68A-29E0-B7D6-8FF0EF583A2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7837B99-C0E9-EB2A-C93B-D052EC9F37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51352B0-2363-58DF-3612-4F3ED071F37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045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AD760D47-1541-450F-A9F4-3EE3A4E58EF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dirty="0"/>
              <a:t>IEEE 802 JTC1 SC will meet once on </a:t>
            </a:r>
            <a:r>
              <a:rPr lang="en-AU" altLang="en-US" dirty="0"/>
              <a:t>Tue, 10 September 2024 @ 4 pm HST</a:t>
            </a:r>
            <a:endParaRPr lang="en-US" altLang="en-US" dirty="0"/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627ED99F-55AC-42D4-9A6E-D9C9BEC370F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(ec-24-0196r00) will include “the usual”:</a:t>
            </a:r>
          </a:p>
          <a:p>
            <a:pPr marL="0" indent="0">
              <a:defRPr/>
            </a:pPr>
            <a:endParaRPr lang="en-AU" altLang="en-US" dirty="0"/>
          </a:p>
          <a:p>
            <a:pPr>
              <a:defRPr/>
            </a:pPr>
            <a:r>
              <a:rPr lang="en-AU" dirty="0"/>
              <a:t>Review of status of PSDO process</a:t>
            </a:r>
          </a:p>
          <a:p>
            <a:pPr lvl="1">
              <a:defRPr/>
            </a:pPr>
            <a:r>
              <a:rPr lang="en-AU" dirty="0"/>
              <a:t>Review liaisons &amp; notifications of projects to SC 6</a:t>
            </a:r>
          </a:p>
          <a:p>
            <a:pPr lvl="1">
              <a:defRPr/>
            </a:pPr>
            <a:r>
              <a:rPr lang="en-AU" dirty="0"/>
              <a:t>Review status of ballots</a:t>
            </a:r>
          </a:p>
          <a:p>
            <a:pPr lvl="1">
              <a:defRPr/>
            </a:pPr>
            <a:endParaRPr lang="en-AU" dirty="0"/>
          </a:p>
          <a:p>
            <a:pPr lvl="1">
              <a:defRPr/>
            </a:pPr>
            <a:r>
              <a:rPr lang="en-AU" dirty="0"/>
              <a:t>Plus a discussion of how to move IEEE 802.11 standards forward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5085E43-388E-4803-A321-9F98AC73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Yee, AKAYLA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ABEE65-A9DA-442B-AB47-10A29FDA67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7A81D-A8E7-4454-8CB7-C1B81E8EFB0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867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ought to be in the PSDO balloting &amp; publication process – but…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AAE4E-8AF8-40F8-8964-DA947F0E55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13302" y="6475413"/>
            <a:ext cx="414049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A748F-CF18-45CB-85CB-027D10EC06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4ABE54-771A-0D47-C3B3-21618112F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4F97B6-ADE0-D1AE-DEAA-548D8AEE0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247F2E-3D47-A937-B139-69199601BFF9}"/>
              </a:ext>
            </a:extLst>
          </p:cNvPr>
          <p:cNvSpPr/>
          <p:nvPr/>
        </p:nvSpPr>
        <p:spPr bwMode="auto">
          <a:xfrm>
            <a:off x="2362200" y="6007911"/>
            <a:ext cx="1260475" cy="354012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issues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F4F6614-02B8-E0B1-DDC6-CDD68EEA13E6}"/>
              </a:ext>
            </a:extLst>
          </p:cNvPr>
          <p:cNvSpPr txBox="1">
            <a:spLocks/>
          </p:cNvSpPr>
          <p:nvPr/>
        </p:nvSpPr>
        <p:spPr bwMode="auto">
          <a:xfrm>
            <a:off x="4867413" y="2070117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In 60-day ballot</a:t>
            </a:r>
            <a:endParaRPr lang="en-AU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802.1Qdj</a:t>
            </a:r>
          </a:p>
          <a:p>
            <a:pPr lvl="1">
              <a:spcBef>
                <a:spcPts val="800"/>
              </a:spcBef>
              <a:defRPr/>
            </a:pPr>
            <a:r>
              <a:rPr lang="en-AU" sz="1800" kern="0" dirty="0"/>
              <a:t>Passed 60-day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IEEE 802.11ax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802f</a:t>
            </a:r>
          </a:p>
          <a:p>
            <a:pPr lvl="2">
              <a:spcBef>
                <a:spcPts val="200"/>
              </a:spcBef>
              <a:defRPr/>
            </a:pPr>
            <a:r>
              <a:rPr lang="en-AU" sz="1800" kern="0" dirty="0"/>
              <a:t>IEEE 802.15.7-2018</a:t>
            </a:r>
          </a:p>
          <a:p>
            <a:pPr lvl="1">
              <a:spcBef>
                <a:spcPts val="800"/>
              </a:spcBef>
              <a:defRPr/>
            </a:pPr>
            <a:r>
              <a:rPr lang="en-AU" sz="18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IEEE 802.11ay</a:t>
            </a:r>
          </a:p>
          <a:p>
            <a:pPr lvl="1">
              <a:spcBef>
                <a:spcPts val="480"/>
              </a:spcBef>
              <a:defRPr/>
            </a:pPr>
            <a:r>
              <a:rPr lang="en-AU" sz="1800" kern="0" dirty="0"/>
              <a:t>Waiting for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802.3-2022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802.1Qcw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802.1Qcj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802.1ASdr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802.15.9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DBBEF5C-4EC7-D96F-D833-FBE4AD31620E}"/>
              </a:ext>
            </a:extLst>
          </p:cNvPr>
          <p:cNvSpPr txBox="1">
            <a:spLocks/>
          </p:cNvSpPr>
          <p:nvPr/>
        </p:nvSpPr>
        <p:spPr bwMode="auto">
          <a:xfrm>
            <a:off x="7391400" y="22098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In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802.1Qcz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802.1AEdk</a:t>
            </a:r>
          </a:p>
          <a:p>
            <a:pPr lvl="1">
              <a:defRPr/>
            </a:pPr>
            <a:r>
              <a:rPr lang="en-AU" sz="1800" kern="0" dirty="0"/>
              <a:t>Passed FDIS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802.1Q-REV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802.15.4-2020</a:t>
            </a:r>
          </a:p>
          <a:p>
            <a:pPr lvl="1">
              <a:defRPr/>
            </a:pPr>
            <a:r>
              <a:rPr lang="en-AU" sz="1800" kern="0" dirty="0"/>
              <a:t>Waiting for publication</a:t>
            </a:r>
          </a:p>
          <a:p>
            <a:pPr lvl="2">
              <a:defRPr/>
            </a:pPr>
            <a:r>
              <a:rPr lang="en-AU" kern="0" dirty="0"/>
              <a:t>IEEE </a:t>
            </a:r>
            <a:r>
              <a:rPr lang="en-AU" dirty="0">
                <a:cs typeface="Arial" panose="020B0604020202020204" pitchFamily="34" charset="0"/>
              </a:rPr>
              <a:t>.1CS-2020/Cor1</a:t>
            </a:r>
            <a:endParaRPr lang="en-AU" kern="0" dirty="0"/>
          </a:p>
          <a:p>
            <a:pPr lvl="1">
              <a:defRPr/>
            </a:pPr>
            <a:r>
              <a:rPr lang="en-AU" sz="1800" kern="0" dirty="0"/>
              <a:t>Published</a:t>
            </a:r>
          </a:p>
          <a:p>
            <a:pPr lvl="2">
              <a:defRPr/>
            </a:pPr>
            <a:r>
              <a:rPr lang="en-AU" kern="0" dirty="0"/>
              <a:t>Nothing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4E6D47F-3504-94A9-F942-33D843422342}"/>
              </a:ext>
            </a:extLst>
          </p:cNvPr>
          <p:cNvSpPr txBox="1">
            <a:spLocks/>
          </p:cNvSpPr>
          <p:nvPr/>
        </p:nvSpPr>
        <p:spPr bwMode="auto">
          <a:xfrm>
            <a:off x="2019300" y="2057399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802.1Qdj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802.1Qdx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802-REVc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IEEE 802.11ba</a:t>
            </a:r>
            <a:endParaRPr lang="en-AU" dirty="0"/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802.15.4w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802.15.4z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802.15.4aa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802.15.3d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802.15.3e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802.15.3f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802.15.3-2023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802.15.4y-2021</a:t>
            </a:r>
          </a:p>
        </p:txBody>
      </p:sp>
    </p:spTree>
    <p:extLst>
      <p:ext uri="{BB962C8B-B14F-4D97-AF65-F5344CB8AC3E}">
        <p14:creationId xmlns:p14="http://schemas.microsoft.com/office/powerpoint/2010/main" val="1180164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 dirty="0"/>
              <a:t>IEEE 802 has 156 standards in or through the PSDO pipeline</a:t>
            </a:r>
            <a:endParaRPr lang="en-AU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238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106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50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 bwMode="auto">
          <a:xfrm>
            <a:off x="7213302" y="6475413"/>
            <a:ext cx="4140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21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(Extremely High Throughput)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30387"/>
            <a:ext cx="10475384" cy="4645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Since the July plenary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Delivered IEEE802.11be D7.0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Draft is available in the members area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Started and closed the 2</a:t>
            </a:r>
            <a:r>
              <a:rPr lang="en-US" sz="1600" baseline="30000" dirty="0"/>
              <a:t>nd</a:t>
            </a:r>
            <a:r>
              <a:rPr lang="en-US" sz="1600" dirty="0"/>
              <a:t> recirculation SA ballot on TGbe D7.0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400" dirty="0"/>
              <a:t>Received a total of 19 comments; Approval rate is 97%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Held one teleconference on August 14</a:t>
            </a:r>
            <a:r>
              <a:rPr lang="en-US" sz="1600" baseline="30000" dirty="0"/>
              <a:t>th</a:t>
            </a:r>
            <a:r>
              <a:rPr lang="en-US" sz="1600" dirty="0"/>
              <a:t> (</a:t>
            </a:r>
            <a:r>
              <a:rPr lang="en-US" sz="1600" dirty="0">
                <a:hlinkClick r:id="rId2"/>
              </a:rPr>
              <a:t>11-24/1360r3</a:t>
            </a:r>
            <a:r>
              <a:rPr lang="en-US" sz="1600" dirty="0"/>
              <a:t>)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Resolved all comments from the 2</a:t>
            </a:r>
            <a:r>
              <a:rPr lang="en-US" sz="1400" baseline="30000" dirty="0"/>
              <a:t>nd</a:t>
            </a:r>
            <a:r>
              <a:rPr lang="en-US" sz="1400" dirty="0"/>
              <a:t> recirculation SA ballot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P802.11be D7.0 met all EC conditions to be forwarded to RevCom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Targets for September interim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Work items </a:t>
            </a:r>
            <a:r>
              <a:rPr lang="en-US" sz="1600"/>
              <a:t>are completed; </a:t>
            </a:r>
            <a:r>
              <a:rPr lang="en-US" sz="1600" dirty="0"/>
              <a:t>wait for RevCom approval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Schedule and timeline in next slides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D9847-5657-4B58-B8FF-3668580ECB8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877FD-3629-4CD9-BDC2-2377AD7A92A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9A46B-83F4-41E7-8168-FFD1DD87FEB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D1D786F-7997-9C8C-1F80-D62083226392}"/>
              </a:ext>
            </a:extLst>
          </p:cNvPr>
          <p:cNvGrpSpPr/>
          <p:nvPr/>
        </p:nvGrpSpPr>
        <p:grpSpPr>
          <a:xfrm>
            <a:off x="7467600" y="1739118"/>
            <a:ext cx="4539568" cy="3404676"/>
            <a:chOff x="4604432" y="1905000"/>
            <a:chExt cx="4539568" cy="3404676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F7A04968-239A-98F1-76B6-807FEB4C86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04432" y="1905000"/>
              <a:ext cx="4539568" cy="3404676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D855E0B-14BF-B023-5B05-483786DA13FA}"/>
                </a:ext>
              </a:extLst>
            </p:cNvPr>
            <p:cNvSpPr/>
            <p:nvPr/>
          </p:nvSpPr>
          <p:spPr bwMode="auto">
            <a:xfrm flipV="1">
              <a:off x="5554512" y="2163087"/>
              <a:ext cx="617346" cy="2776629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F1BBFEF-9E27-6AA0-638D-5BD0C5FE4AEC}"/>
                </a:ext>
              </a:extLst>
            </p:cNvPr>
            <p:cNvSpPr/>
            <p:nvPr/>
          </p:nvSpPr>
          <p:spPr bwMode="auto">
            <a:xfrm>
              <a:off x="6294914" y="2163088"/>
              <a:ext cx="578964" cy="277663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DB07F6B-2CB2-80B8-DB5D-5ED55ABE7B6D}"/>
                </a:ext>
              </a:extLst>
            </p:cNvPr>
            <p:cNvSpPr/>
            <p:nvPr/>
          </p:nvSpPr>
          <p:spPr bwMode="auto">
            <a:xfrm>
              <a:off x="7038013" y="2163088"/>
              <a:ext cx="578963" cy="2776630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9E25357-E132-8449-66ED-320B064C9D63}"/>
                </a:ext>
              </a:extLst>
            </p:cNvPr>
            <p:cNvSpPr/>
            <p:nvPr/>
          </p:nvSpPr>
          <p:spPr bwMode="auto">
            <a:xfrm>
              <a:off x="7763142" y="2163088"/>
              <a:ext cx="617346" cy="2776630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7444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1ACE5-785B-EC0B-5471-23CDEFFFF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TGbe September F2F Schedule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B8CA66-86DA-05EB-EB6B-9BC93D9868F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79797-7615-CA7E-6F4C-A0F46B025BE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7F4497-54AA-9267-216A-4E769A190EA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B021F6C-AEFE-70CF-9FCB-E082B0D6079E}"/>
              </a:ext>
            </a:extLst>
          </p:cNvPr>
          <p:cNvGraphicFramePr>
            <a:graphicFrameLocks noGrp="1"/>
          </p:cNvGraphicFramePr>
          <p:nvPr/>
        </p:nvGraphicFramePr>
        <p:xfrm>
          <a:off x="2586736" y="2209800"/>
          <a:ext cx="7016939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9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2846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Thursday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45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PM</a:t>
                      </a:r>
                      <a:r>
                        <a:rPr lang="en-US" b="1" baseline="0" dirty="0"/>
                        <a:t> 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u="none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40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0817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9ADBD-883A-009A-C8E7-F7AE9AF43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Timeline And Status (Updated)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7F6B9-EEBC-F534-8FE5-BF94399A92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08ACA-86C6-12E8-0A79-562CBA170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Technologies,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D76E69-4171-983F-55C7-CA719FF1C6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21B295D-7518-679E-703A-0E5976106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4935" y="1751014"/>
            <a:ext cx="10361613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PAR approved		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First TG meeting		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D0.1 		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D1.0 WG Comment Collection	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D2.0 WG 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Letter Ballot</a:t>
            </a:r>
            <a:r>
              <a:rPr lang="en-US" altLang="en-US" sz="2000" dirty="0">
                <a:highlight>
                  <a:srgbClr val="00FF00"/>
                </a:highlight>
              </a:rPr>
              <a:t>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May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D3.0 LB 		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Jan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D4.0 LB 		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July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D5.0 Recirculation LB 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Nov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Initial 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SA </a:t>
            </a:r>
            <a:r>
              <a:rPr lang="en-US" altLang="en-US" sz="2000" dirty="0">
                <a:highlight>
                  <a:srgbClr val="00FF00"/>
                </a:highlight>
              </a:rPr>
              <a:t>Ballot 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Jan 2024</a:t>
            </a:r>
            <a:endParaRPr lang="en-US" altLang="en-US" sz="2000" strike="sngStrike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Final 802.11 WG approval								</a:t>
            </a:r>
            <a:r>
              <a:rPr lang="en-US" altLang="en-US" sz="2000" strike="sngStrike" dirty="0">
                <a:solidFill>
                  <a:schemeClr val="tx1"/>
                </a:solidFill>
                <a:highlight>
                  <a:srgbClr val="00FF00"/>
                </a:highlight>
              </a:rPr>
              <a:t>Sept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altLang="en-US" sz="2000" u="sng" dirty="0">
                <a:solidFill>
                  <a:schemeClr val="tx1"/>
                </a:solidFill>
                <a:highlight>
                  <a:srgbClr val="00FF00"/>
                </a:highlight>
              </a:rPr>
              <a:t>July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802 EC approval	</a:t>
            </a:r>
            <a:r>
              <a:rPr lang="en-US" altLang="en-US" sz="2000" u="sng" dirty="0">
                <a:solidFill>
                  <a:schemeClr val="tx1"/>
                </a:solidFill>
                <a:highlight>
                  <a:srgbClr val="00FF00"/>
                </a:highlight>
              </a:rPr>
              <a:t>(conditional)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							</a:t>
            </a:r>
            <a:r>
              <a:rPr lang="en-US" altLang="en-US" sz="2000" strike="sngStrike" dirty="0">
                <a:solidFill>
                  <a:schemeClr val="tx1"/>
                </a:solidFill>
                <a:highlight>
                  <a:srgbClr val="00FF00"/>
                </a:highlight>
              </a:rPr>
              <a:t>Sept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altLang="en-US" sz="2000" u="sng" dirty="0">
                <a:solidFill>
                  <a:schemeClr val="tx1"/>
                </a:solidFill>
                <a:highlight>
                  <a:srgbClr val="00FF00"/>
                </a:highlight>
              </a:rPr>
              <a:t>July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RevCom and SASB approval								</a:t>
            </a:r>
            <a:r>
              <a:rPr lang="en-US" altLang="en-US" sz="2000" strike="sngStrike" dirty="0">
                <a:solidFill>
                  <a:schemeClr val="tx1"/>
                </a:solidFill>
                <a:highlight>
                  <a:srgbClr val="FFFF00"/>
                </a:highlight>
              </a:rPr>
              <a:t>Dec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altLang="en-US" sz="2000" u="sng" dirty="0">
                <a:solidFill>
                  <a:schemeClr val="tx1"/>
                </a:solidFill>
                <a:highlight>
                  <a:srgbClr val="FFFF00"/>
                </a:highlight>
              </a:rPr>
              <a:t>Sept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 2</a:t>
            </a:r>
            <a:r>
              <a:rPr lang="en-US" altLang="en-US" sz="2000" dirty="0">
                <a:highlight>
                  <a:srgbClr val="FFFF00"/>
                </a:highlight>
              </a:rPr>
              <a:t>024</a:t>
            </a:r>
          </a:p>
        </p:txBody>
      </p:sp>
    </p:spTree>
    <p:extLst>
      <p:ext uri="{BB962C8B-B14F-4D97-AF65-F5344CB8AC3E}">
        <p14:creationId xmlns:p14="http://schemas.microsoft.com/office/powerpoint/2010/main" val="3749752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</a:t>
            </a:r>
            <a:r>
              <a:rPr lang="en-US" dirty="0"/>
              <a:t>–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0000FF"/>
                </a:solidFill>
              </a:rPr>
              <a:t>September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98614"/>
            <a:ext cx="10361083" cy="4802186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Progress since </a:t>
            </a:r>
            <a:r>
              <a:rPr lang="en-US" altLang="zh-CN" sz="2000" dirty="0">
                <a:solidFill>
                  <a:srgbClr val="0000FF"/>
                </a:solidFill>
              </a:rPr>
              <a:t>July </a:t>
            </a:r>
            <a:r>
              <a:rPr lang="en-US" altLang="zh-CN" sz="2000" dirty="0"/>
              <a:t>2024 session</a:t>
            </a:r>
            <a:endParaRPr lang="en-US" sz="20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Held </a:t>
            </a:r>
            <a:r>
              <a:rPr lang="en-US" sz="1800" dirty="0">
                <a:solidFill>
                  <a:srgbClr val="0000FF"/>
                </a:solidFill>
              </a:rPr>
              <a:t>6</a:t>
            </a:r>
            <a:r>
              <a:rPr lang="en-US" sz="1800" dirty="0"/>
              <a:t> teleconference calls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dirty="0">
                <a:solidFill>
                  <a:srgbClr val="0000FF"/>
                </a:solidFill>
              </a:rPr>
              <a:t>Comment resolution </a:t>
            </a:r>
            <a:r>
              <a:rPr lang="en-US" altLang="zh-CN" dirty="0"/>
              <a:t>for Initial SA Ballot (D4.0)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dirty="0">
                <a:solidFill>
                  <a:srgbClr val="FF0000"/>
                </a:solidFill>
              </a:rPr>
              <a:t>97.1 </a:t>
            </a:r>
            <a:r>
              <a:rPr lang="en-US" altLang="zh-CN" dirty="0">
                <a:solidFill>
                  <a:schemeClr val="tx1"/>
                </a:solidFill>
              </a:rPr>
              <a:t>% of all </a:t>
            </a:r>
            <a:r>
              <a:rPr lang="en-US" altLang="zh-CN" dirty="0"/>
              <a:t>Initial SA Ballot (D4.0)</a:t>
            </a:r>
            <a:r>
              <a:rPr lang="en-US" altLang="zh-CN" dirty="0">
                <a:solidFill>
                  <a:schemeClr val="tx1"/>
                </a:solidFill>
              </a:rPr>
              <a:t> comments are now resolved or marked as “ready for motion”</a:t>
            </a:r>
            <a:r>
              <a:rPr lang="en-US" altLang="zh-CN" dirty="0"/>
              <a:t> (</a:t>
            </a:r>
            <a:r>
              <a:rPr lang="en-US" altLang="zh-CN" dirty="0">
                <a:solidFill>
                  <a:srgbClr val="FF0000"/>
                </a:solidFill>
              </a:rPr>
              <a:t>201 /207</a:t>
            </a:r>
            <a:r>
              <a:rPr lang="en-US" altLang="zh-CN" dirty="0"/>
              <a:t>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altLang="zh-CN" sz="1800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Goals for </a:t>
            </a:r>
            <a:r>
              <a:rPr lang="en-US" altLang="zh-CN" sz="2000" dirty="0">
                <a:solidFill>
                  <a:srgbClr val="0000FF"/>
                </a:solidFill>
              </a:rPr>
              <a:t>September </a:t>
            </a:r>
            <a:r>
              <a:rPr lang="en-US" altLang="zh-CN" sz="2000" dirty="0"/>
              <a:t>2024 session</a:t>
            </a:r>
            <a:endParaRPr lang="en-US" sz="20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800" dirty="0">
                <a:solidFill>
                  <a:srgbClr val="0000FF"/>
                </a:solidFill>
              </a:rPr>
              <a:t>2</a:t>
            </a:r>
            <a:r>
              <a:rPr lang="en-US" sz="1800" dirty="0"/>
              <a:t> slots scheduled for </a:t>
            </a:r>
            <a:r>
              <a:rPr lang="en-US" sz="1800" dirty="0" err="1"/>
              <a:t>TGbf</a:t>
            </a:r>
            <a:endParaRPr lang="en-US" sz="1800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>
                <a:solidFill>
                  <a:srgbClr val="0000FF"/>
                </a:solidFill>
              </a:rPr>
              <a:t>Complete the comment resolution </a:t>
            </a:r>
            <a:r>
              <a:rPr lang="en-US" altLang="zh-CN" sz="1800" dirty="0"/>
              <a:t>for Initial SA Ballot (D4.0)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Release IEEE802.11bf </a:t>
            </a:r>
            <a:r>
              <a:rPr lang="en-US" altLang="zh-CN" sz="1800" dirty="0">
                <a:solidFill>
                  <a:srgbClr val="0000FF"/>
                </a:solidFill>
              </a:rPr>
              <a:t>D5.0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Start the </a:t>
            </a:r>
            <a:r>
              <a:rPr lang="en-US" altLang="zh-CN" sz="1800" dirty="0">
                <a:solidFill>
                  <a:srgbClr val="0000FF"/>
                </a:solidFill>
              </a:rPr>
              <a:t>1st SA Ballot Recirculation </a:t>
            </a:r>
            <a:r>
              <a:rPr lang="en-US" altLang="zh-CN" sz="1800" dirty="0"/>
              <a:t>(D5.0)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altLang="zh-CN" sz="1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DAD7C8-1C09-16B2-3086-0F1DBD0528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02FF6-FA7C-3071-11ED-E9383A9D47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1FD2ED-4969-B0E5-FEC0-929081D95C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16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0" y="533400"/>
            <a:ext cx="1219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F2F meeting</a:t>
            </a:r>
            <a:endParaRPr lang="en-US" altLang="en-US" b="0" dirty="0">
              <a:solidFill>
                <a:schemeClr val="tx2"/>
              </a:solidFill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A2BD9844-48FD-41FA-9703-8C31830EF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6553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61950" lvl="1" indent="-3619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b="1" dirty="0">
                <a:solidFill>
                  <a:srgbClr val="FF0000"/>
                </a:solidFill>
              </a:rPr>
              <a:t>September</a:t>
            </a:r>
            <a:r>
              <a:rPr lang="en-US" altLang="zh-CN" b="1" dirty="0"/>
              <a:t> Interim 2024, </a:t>
            </a:r>
            <a:r>
              <a:rPr lang="en-US" altLang="zh-CN" b="1" dirty="0">
                <a:solidFill>
                  <a:srgbClr val="FF0000"/>
                </a:solidFill>
                <a:cs typeface="Times New Roman" panose="02020603050405020304" pitchFamily="18" charset="0"/>
              </a:rPr>
              <a:t>Confirmed: </a:t>
            </a:r>
          </a:p>
        </p:txBody>
      </p:sp>
      <p:graphicFrame>
        <p:nvGraphicFramePr>
          <p:cNvPr id="13" name="Table 6">
            <a:extLst>
              <a:ext uri="{FF2B5EF4-FFF2-40B4-BE49-F238E27FC236}">
                <a16:creationId xmlns:a16="http://schemas.microsoft.com/office/drawing/2014/main" id="{EAB91663-F2E2-4157-92DE-E0F5A398CA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39016"/>
              </p:ext>
            </p:extLst>
          </p:nvPr>
        </p:nvGraphicFramePr>
        <p:xfrm>
          <a:off x="907860" y="1981200"/>
          <a:ext cx="7016939" cy="21975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8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2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0711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Monday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Tuesday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Wednesday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Thursday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40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AM 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Opening</a:t>
                      </a:r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0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71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AM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 err="1">
                          <a:solidFill>
                            <a:schemeClr val="tx1"/>
                          </a:solidFill>
                        </a:rPr>
                        <a:t>TGbf</a:t>
                      </a:r>
                      <a:endParaRPr lang="en-US" sz="18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0" strike="sngStrik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TGbf</a:t>
                      </a:r>
                      <a:endParaRPr lang="en-US" altLang="zh-CN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74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PM 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71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PM</a:t>
                      </a:r>
                      <a:r>
                        <a:rPr lang="en-US" b="1" baseline="0" dirty="0"/>
                        <a:t> 2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0" strike="sngStrik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Mid 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71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EVE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D4A41E3C-9803-4B38-AE52-1D8CCD8792CF}"/>
              </a:ext>
            </a:extLst>
          </p:cNvPr>
          <p:cNvGraphicFramePr>
            <a:graphicFrameLocks noGrp="1"/>
          </p:cNvGraphicFramePr>
          <p:nvPr/>
        </p:nvGraphicFramePr>
        <p:xfrm>
          <a:off x="907860" y="4572000"/>
          <a:ext cx="7016940" cy="1727136"/>
        </p:xfrm>
        <a:graphic>
          <a:graphicData uri="http://schemas.openxmlformats.org/drawingml/2006/table">
            <a:tbl>
              <a:tblPr firstRow="1" firstCol="1" bandRow="1"/>
              <a:tblGrid>
                <a:gridCol w="768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3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0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71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623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 </a:t>
                      </a:r>
                      <a:endParaRPr lang="zh-CN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Hawaii</a:t>
                      </a:r>
                      <a:endParaRPr lang="zh-CN" sz="1200" b="1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Beijing</a:t>
                      </a:r>
                      <a:endParaRPr lang="zh-CN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Central Europe</a:t>
                      </a:r>
                      <a:endParaRPr lang="zh-CN" altLang="zh-CN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Israel</a:t>
                      </a:r>
                      <a:endParaRPr lang="zh-CN" altLang="zh-CN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Eastern</a:t>
                      </a:r>
                      <a:endParaRPr lang="zh-CN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Pacific</a:t>
                      </a:r>
                      <a:endParaRPr lang="zh-CN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17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AM1</a:t>
                      </a:r>
                      <a:endParaRPr lang="zh-CN" sz="12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105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02:00-04:00</a:t>
                      </a:r>
                      <a:endParaRPr lang="zh-CN" sz="105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20:00-22:00</a:t>
                      </a:r>
                      <a:endParaRPr lang="zh-CN" sz="105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21:00-23:00</a:t>
                      </a:r>
                      <a:endParaRPr lang="zh-CN" sz="105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14:00-16:00</a:t>
                      </a:r>
                      <a:endParaRPr lang="zh-CN" sz="105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11:00-13:00</a:t>
                      </a:r>
                      <a:endParaRPr lang="zh-CN" sz="105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17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AM2</a:t>
                      </a:r>
                      <a:endParaRPr lang="zh-CN" sz="1200" b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105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04:30-06:30</a:t>
                      </a:r>
                      <a:endParaRPr lang="zh-CN" sz="105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22:30-00:30</a:t>
                      </a:r>
                      <a:endParaRPr lang="zh-CN" sz="105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23:30-01:30</a:t>
                      </a:r>
                      <a:endParaRPr lang="zh-CN" sz="105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16:30-18:30</a:t>
                      </a:r>
                      <a:endParaRPr lang="zh-CN" sz="105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105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65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800" b="1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800" b="1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zh-CN" sz="8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105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105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105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105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17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PM1</a:t>
                      </a:r>
                      <a:endParaRPr lang="zh-CN" sz="12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105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07:30-09:30</a:t>
                      </a:r>
                      <a:endParaRPr lang="zh-CN" altLang="en-US" sz="105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01:30-03:30</a:t>
                      </a:r>
                      <a:endParaRPr lang="zh-CN" altLang="en-US" sz="105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02:30-04:30</a:t>
                      </a:r>
                      <a:endParaRPr lang="zh-CN" altLang="en-US" sz="105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altLang="en-US" sz="105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16:30-18:30</a:t>
                      </a:r>
                      <a:endParaRPr lang="zh-CN" altLang="en-US" sz="105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17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200" b="1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PM2</a:t>
                      </a:r>
                      <a:endParaRPr lang="zh-CN" sz="1200" b="1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10:00-12:00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04:00-06:00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05:00-07:00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22:00-00:00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19:00-21:00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465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800" b="1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 </a:t>
                      </a:r>
                      <a:endParaRPr lang="zh-CN" sz="800" b="1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zh-CN" sz="8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17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200" b="1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EVE</a:t>
                      </a:r>
                      <a:endParaRPr lang="zh-CN" sz="1200" b="1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385D8B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1050" kern="1200" dirty="0">
                        <a:solidFill>
                          <a:srgbClr val="385D8B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13:30-15:30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07:30-09:30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08:30-10:30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01:30-03:30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22:30-00:30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87A9677-AAC1-67ED-E761-06FB842D85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906535-F5FC-5DE8-639D-872DAB27AF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BADC8-1CFF-3AA5-B64F-62593F4026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0362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10896600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 (Random and Changing MAC Addresses) – Sep 2024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400174"/>
            <a:ext cx="10718800" cy="5075239"/>
          </a:xfrm>
          <a:ln/>
        </p:spPr>
        <p:txBody>
          <a:bodyPr/>
          <a:lstStyle/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Status: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Conditional approval met; D6.0 is on the RevCom agenda.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Minutes of final CRG telecon (Aug 20) are here (for WG approval): </a:t>
            </a:r>
            <a:r>
              <a:rPr lang="en-US" altLang="en-US" sz="2400" b="1" dirty="0">
                <a:hlinkClick r:id="rId3"/>
              </a:rPr>
              <a:t>11-24/1437r0</a:t>
            </a:r>
            <a:r>
              <a:rPr lang="en-US" altLang="en-US" sz="2400" b="1" dirty="0"/>
              <a:t> 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No meetings this week.  Task group work is complete.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2400" b="1" dirty="0"/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SA Ballot history: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Initial SA ballot passed: 90.2% return rate; 90.9% approval;  209 comments received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First recirc ballot passed: 88.2% return rate; 91.5% approval; 115 comments received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Second recirc ballot passed: 88.8% return rate; 97.7% approval; 6 comments received (comment sheet is here: </a:t>
            </a:r>
            <a:r>
              <a:rPr lang="en-US" altLang="en-US" sz="2400" b="1" dirty="0">
                <a:hlinkClick r:id="rId4"/>
              </a:rPr>
              <a:t>11-24/1415r1</a:t>
            </a:r>
            <a:r>
              <a:rPr lang="en-US" altLang="en-US" sz="2400" b="1" dirty="0"/>
              <a:t>)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24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10A1049-E081-896E-E9FC-F29BD4697F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2B2495-00E5-5E55-1049-8A5D5EB42F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37A4DC-343C-18E9-B5DE-BEE487C2C7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33678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
ANA
AIML SC (AI and ML)
ARC SC (Architecture)
</a:t>
            </a:r>
            <a:r>
              <a:rPr lang="en-US" altLang="en-US" dirty="0" err="1"/>
              <a:t>Coex</a:t>
            </a:r>
            <a:r>
              <a:rPr lang="en-US" altLang="en-US" dirty="0"/>
              <a:t> SC (Coexistence)
PAR Review SC
WNG SC (Wireless Next Generation)
JTC1 802 SC
</a:t>
            </a:r>
            <a:r>
              <a:rPr lang="en-US" altLang="en-US" dirty="0" err="1"/>
              <a:t>TGbe</a:t>
            </a:r>
            <a:r>
              <a:rPr lang="en-US" altLang="en-US" dirty="0"/>
              <a:t> (Extremely High Throughput)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TGbf</a:t>
            </a:r>
            <a:r>
              <a:rPr lang="en-US" altLang="en-US" dirty="0"/>
              <a:t> (WLAN Sensing)
</a:t>
            </a:r>
            <a:r>
              <a:rPr lang="en-US" altLang="en-US" dirty="0" err="1"/>
              <a:t>TGbh</a:t>
            </a:r>
            <a:r>
              <a:rPr lang="en-US" altLang="en-US" dirty="0"/>
              <a:t> (</a:t>
            </a:r>
            <a:r>
              <a:rPr lang="en-US" altLang="en-US" sz="1700" dirty="0"/>
              <a:t>Random and Changing MAC Addresses</a:t>
            </a:r>
            <a:r>
              <a:rPr lang="en-US" altLang="en-US" dirty="0"/>
              <a:t>)
</a:t>
            </a:r>
            <a:r>
              <a:rPr lang="en-US" altLang="en-US" dirty="0" err="1"/>
              <a:t>TGbi</a:t>
            </a:r>
            <a:r>
              <a:rPr lang="en-US" altLang="en-US" dirty="0"/>
              <a:t> (Enhanced Data Privacy)
</a:t>
            </a:r>
            <a:r>
              <a:rPr lang="en-US" altLang="en-US" dirty="0" err="1"/>
              <a:t>TGbk</a:t>
            </a:r>
            <a:r>
              <a:rPr lang="en-US" altLang="en-US" dirty="0"/>
              <a:t> (320 MHz Positioning)
</a:t>
            </a:r>
            <a:r>
              <a:rPr lang="en-US" altLang="en-US" dirty="0" err="1"/>
              <a:t>TGbn</a:t>
            </a:r>
            <a:r>
              <a:rPr lang="en-US" altLang="en-US" dirty="0"/>
              <a:t> (Ultra High Reliability)
</a:t>
            </a:r>
            <a:r>
              <a:rPr lang="en-US" altLang="en-US" dirty="0" err="1"/>
              <a:t>TGbp</a:t>
            </a:r>
            <a:r>
              <a:rPr lang="en-US" altLang="en-US" dirty="0"/>
              <a:t> (Ambient Power)
IMMW SG (Integrated </a:t>
            </a:r>
            <a:r>
              <a:rPr lang="en-US" altLang="en-US" dirty="0" err="1"/>
              <a:t>mmWave</a:t>
            </a:r>
            <a:r>
              <a:rPr lang="en-US" altLang="en-US" dirty="0"/>
              <a:t>)
ELC SG (Enhanced Light Communications)
AUTO TIG (Automotive)
ITU AHG (ITU Liaison)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GB" altLang="en-US" kern="0"/>
              <a:t>This presentation contains the IEEE 802.11 WG snapshot slides for the September 2024 session:</a:t>
            </a:r>
            <a:endParaRPr lang="en-US" altLang="en-US" kern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421D61-065C-0C53-721A-40641E7CD6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0F78DF-A7BE-BC6E-71F6-0EDE799FE7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851ADA-A57F-7C11-E91E-5A979726A1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r>
              <a:rPr lang="en-US" dirty="0"/>
              <a:t> </a:t>
            </a:r>
            <a:r>
              <a:rPr dirty="0"/>
              <a:t>–</a:t>
            </a:r>
            <a:r>
              <a:rPr lang="en-US" dirty="0"/>
              <a:t> September 2024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1103843" y="1397876"/>
            <a:ext cx="10210800" cy="4887831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received 524 comments in our comment collection after the May Interim.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are continuing comment resolution during this interim session and also will accept text submissions for requirements that have not yet been satisfied.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3619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5 sessions in the September Interim.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		PM2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Tuesday		AM1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Tuesday		AM2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Wednesday		AM2    	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Thursday		PM2    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agenda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as 802.11-2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4/1383/r1.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00B0722-25A5-55CE-BA94-F811B74E8E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Carol Ansley, Cox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6E0E8C7-FA86-AF97-AFD8-E14E63F566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6B2CE-0BF5-57EE-B316-E824097171A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6884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8295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TGbk</a:t>
            </a:r>
            <a:r>
              <a:rPr lang="en-GB" dirty="0"/>
              <a:t> 320MHz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344" y="1348136"/>
            <a:ext cx="11198440" cy="251243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TG is chartered to extend the Fine Timing Measurement (FTM) procedure to the 320MHz 802.11be waveforms and channelization.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Circulated on D3.0 LB287 with the following results: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Vote percentiles: </a:t>
            </a:r>
            <a:r>
              <a:rPr lang="en-US" b="0" dirty="0"/>
              <a:t>Approve: 98.3%, Disapprove: 1.7%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Vote: 342 (A), 6 (D), later on turned 347 (A), 6 (D).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Comments received: 1 (T), 0 (G), 8 (E).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Group met and have proposed resolution for all comments with no changes to D3.0.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Expect TG to consider proposed resolution and request unconditional approval to go to SA ballot out of this meeting.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16D0FF1-3EEB-A9B6-2316-21438BBFD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DC1D5B-E6C3-ADF9-F6AE-D46B31CF27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649D50-F736-44C1-5908-919F3A686F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20037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8295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TGbk</a:t>
            </a:r>
            <a:r>
              <a:rPr lang="en-GB" dirty="0"/>
              <a:t> 320MHz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344" y="1196752"/>
            <a:ext cx="11377264" cy="2663819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Main documents: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Agenda document is document 11-24-1385.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Finalize EC report and seek approval to go to SA ballot in document 11-24-1446.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b="0" dirty="0"/>
              <a:t>TG scheduled to meet for 3 meeting slots during the IEEE meeting week: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Monday 		Sep. 9</a:t>
            </a:r>
            <a:r>
              <a:rPr lang="en-US" baseline="30000" dirty="0"/>
              <a:t>th</a:t>
            </a:r>
            <a:r>
              <a:rPr lang="en-US" dirty="0"/>
              <a:t>  		13:30 – 15:30 local time (PM1).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Tuesday		Sep. 10</a:t>
            </a:r>
            <a:r>
              <a:rPr lang="en-US" baseline="30000" dirty="0"/>
              <a:t>th</a:t>
            </a:r>
            <a:r>
              <a:rPr lang="en-US" dirty="0"/>
              <a:t> 	13:30 – 15:30 local time (PM1)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Wed. 		Sep. 11</a:t>
            </a:r>
            <a:r>
              <a:rPr lang="en-US" baseline="30000" dirty="0"/>
              <a:t>th</a:t>
            </a:r>
            <a:r>
              <a:rPr lang="en-US" dirty="0"/>
              <a:t> 	13:30 – 15:30 local time (PM1)</a:t>
            </a:r>
          </a:p>
          <a:p>
            <a:pPr marL="457200" lvl="1" indent="0"/>
            <a:endParaRPr lang="en-US" b="0" dirty="0"/>
          </a:p>
          <a:p>
            <a:pPr marL="457200" lvl="1" indent="0"/>
            <a:endParaRPr lang="en-US" b="0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0A2EBE1-1AAE-72AE-C12B-B34C5975D9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49A22A-08B5-E089-C085-355487D78A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D13834-0DD7-A35A-0E5E-6B4535A1D6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51191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(Ultra High Reliability)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3616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the July plenary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Held </a:t>
            </a:r>
            <a:r>
              <a:rPr lang="en-US" dirty="0">
                <a:solidFill>
                  <a:srgbClr val="FF0000"/>
                </a:solidFill>
              </a:rPr>
              <a:t>9</a:t>
            </a:r>
            <a:r>
              <a:rPr lang="en-US" dirty="0"/>
              <a:t> teleconferences between July and September 2024 (</a:t>
            </a:r>
            <a:r>
              <a:rPr lang="en-US" dirty="0">
                <a:solidFill>
                  <a:srgbClr val="CCCC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11-24/1340r14</a:t>
            </a:r>
            <a:r>
              <a:rPr lang="en-US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During which the group discussed </a:t>
            </a:r>
            <a:r>
              <a:rPr lang="en-US" dirty="0">
                <a:solidFill>
                  <a:schemeClr val="tx1"/>
                </a:solidFill>
              </a:rPr>
              <a:t>~</a:t>
            </a:r>
            <a:r>
              <a:rPr lang="en-US" dirty="0">
                <a:solidFill>
                  <a:srgbClr val="FF0000"/>
                </a:solidFill>
              </a:rPr>
              <a:t>41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technical submissions covering a variety of topics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Improving reliability, low latency, coordinated beamforming, relay operation, roaming,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Multi-AP (MAP) coordination, dynamic subchannel operation (DSO), coordinated r-TWT,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TXOP sharing, non-primary channel access (NPCA),  distributed RUs (DRU),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Targets for the September interim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Presentation of technical submissions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~200 </a:t>
            </a:r>
            <a:r>
              <a:rPr lang="en-US" dirty="0"/>
              <a:t>pending submissions </a:t>
            </a:r>
            <a:r>
              <a:rPr lang="en-US" dirty="0">
                <a:solidFill>
                  <a:srgbClr val="FF0000"/>
                </a:solidFill>
              </a:rPr>
              <a:t>(by EOB of Sept 08)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Continue populating the TGbn SFD with approved concepts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</a:t>
            </a:r>
            <a:r>
              <a:rPr lang="en-US" dirty="0">
                <a:solidFill>
                  <a:srgbClr val="CCCCFF"/>
                </a:solidFill>
              </a:rPr>
              <a:t>11-24/1364r3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BD5B35-FC2A-3E71-A2A3-4647432811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CF8685-21A5-1AFE-CA9F-03B4497F5C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E515A70-88EE-06C2-212E-900742BECF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28789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1ACE5-785B-EC0B-5471-23CDEFFFF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TGbn September </a:t>
            </a:r>
            <a:r>
              <a:rPr lang="en-US" dirty="0">
                <a:solidFill>
                  <a:schemeClr val="tx1"/>
                </a:solidFill>
              </a:rPr>
              <a:t>F2F Schedule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5380127-5FD3-8E56-B913-FCF2B4FB09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022655"/>
              </p:ext>
            </p:extLst>
          </p:nvPr>
        </p:nvGraphicFramePr>
        <p:xfrm>
          <a:off x="2637272" y="2438400"/>
          <a:ext cx="7016939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9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2846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Thursday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45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Opening Plenary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TGbn [PHY/MAC]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TGbn [PHY/MAC]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TGbn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</a:rPr>
                        <a:t>TGbn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 [PHY/MAC]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TGbn [PHY/MAC]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TGbn [PHY/MAC]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TGbn [PHY/MAC]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Mid-Week Plenary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TGbn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PM</a:t>
                      </a:r>
                      <a:r>
                        <a:rPr lang="en-US" b="1" baseline="0" dirty="0"/>
                        <a:t> 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TGbn [PHY/MAC]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TGbn [PHY/MAC]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dirty="0">
                          <a:solidFill>
                            <a:schemeClr val="tx1"/>
                          </a:solidFill>
                        </a:rPr>
                        <a:t>TGbn</a:t>
                      </a:r>
                      <a:endParaRPr lang="en-US" sz="1800" b="1" u="none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40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endParaRPr lang="en-US" sz="18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A12807B-08A6-B040-4B4A-A1C1B3E390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239E3D2-F9FA-F47A-C3DF-C82EB564FE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395DA97-3E60-C423-64FC-EBA6BE9EBD8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5575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TGbp Snapshot for Sep 2024 IEEE 802 Interim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9217" y="1676400"/>
            <a:ext cx="10361295" cy="4751389"/>
          </a:xfrm>
        </p:spPr>
        <p:txBody>
          <a:bodyPr>
            <a:noAutofit/>
          </a:bodyPr>
          <a:lstStyle/>
          <a:p>
            <a:pPr marL="0" indent="0"/>
            <a:r>
              <a:rPr lang="en-US" altLang="en-GB" sz="1800" dirty="0"/>
              <a:t>2 TGbp teleconfrences were held since Jul plenary session, focusing on open tech discussion and SFD baseline draft, with agenda included in </a:t>
            </a:r>
            <a:r>
              <a:rPr lang="en-US" altLang="en-GB" sz="1800" dirty="0">
                <a:hlinkClick r:id="rId3" action="ppaction://hlinkfile"/>
              </a:rPr>
              <a:t>11-24/1379</a:t>
            </a:r>
            <a:r>
              <a:rPr lang="en-US" altLang="en-GB" sz="1800" dirty="0"/>
              <a:t> and meeting minutes included in </a:t>
            </a:r>
            <a:r>
              <a:rPr lang="en-US" altLang="en-GB" sz="1800" dirty="0">
                <a:hlinkClick r:id="rId4" action="ppaction://hlinkfile"/>
              </a:rPr>
              <a:t>11-24/1390</a:t>
            </a:r>
            <a:r>
              <a:rPr lang="en-US" altLang="en-GB" sz="1800" dirty="0"/>
              <a:t>. </a:t>
            </a:r>
          </a:p>
          <a:p>
            <a:pPr marL="0" indent="0"/>
            <a:r>
              <a:rPr lang="en-US" altLang="en-GB" sz="1800" dirty="0"/>
              <a:t>7 TGbp meetings are planned during the IEEE 802 Sep interim session, with a full meeting agenda included in the latest revision of 11-24/1380:</a:t>
            </a: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en-GB" sz="1500" dirty="0">
                <a:cs typeface="+mn-ea"/>
                <a:sym typeface="+mn-ea"/>
              </a:rPr>
              <a:t>Notes, all TGbp meetings will be in Queens 6, mixed mode;</a:t>
            </a: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>
              <a:cs typeface="+mn-ea"/>
              <a:sym typeface="+mn-ea"/>
            </a:endParaRPr>
          </a:p>
          <a:p>
            <a:pPr marL="0" indent="0"/>
            <a:r>
              <a:rPr lang="en-US" altLang="en-GB" sz="1800" dirty="0"/>
              <a:t>Goal for TGbp meetings in this week: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GB" sz="1500" dirty="0"/>
              <a:t>approve the TGbp SFD skeleton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GB" sz="1500" dirty="0"/>
              <a:t>open technical discussion and improve FRD/SFD documents based on consensus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8B05AA4-CFD8-9685-3769-721DB04AE3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Sanechips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4555C3-DED4-DE67-2092-BD0422C150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D50294EE-1F5E-F727-EF8A-E481FA82C6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graphicFrame>
        <p:nvGraphicFramePr>
          <p:cNvPr id="4" name="表格 7">
            <a:extLst>
              <a:ext uri="{FF2B5EF4-FFF2-40B4-BE49-F238E27FC236}">
                <a16:creationId xmlns:a16="http://schemas.microsoft.com/office/drawing/2014/main" id="{C843ADFA-3CDC-EAB6-114C-5F505C04A2B1}"/>
              </a:ext>
            </a:extLst>
          </p:cNvPr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05572674"/>
              </p:ext>
            </p:extLst>
          </p:nvPr>
        </p:nvGraphicFramePr>
        <p:xfrm>
          <a:off x="1447800" y="3276600"/>
          <a:ext cx="8686800" cy="2133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14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95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96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2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6576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/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/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/>
                        <a:t>Fri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7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400"/>
                        <a:t>AM1 (8:00~10:00)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>
                          <a:sym typeface="+mn-ea"/>
                        </a:rPr>
                        <a:t>TGbp</a:t>
                      </a:r>
                      <a:r>
                        <a:rPr lang="en-US" altLang="zh-CN" sz="1400" dirty="0">
                          <a:sym typeface="+mn-ea"/>
                        </a:rPr>
                        <a:t> (PHY)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79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400" dirty="0"/>
                        <a:t>AM2 (10:30~12:30)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 err="1"/>
                        <a:t>TGbp</a:t>
                      </a:r>
                      <a:r>
                        <a:rPr lang="en-US" altLang="zh-CN" sz="1400" dirty="0"/>
                        <a:t> (FR)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400" dirty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 err="1">
                          <a:sym typeface="+mn-ea"/>
                        </a:rPr>
                        <a:t>TGbp</a:t>
                      </a:r>
                      <a:r>
                        <a:rPr lang="en-US" altLang="zh-CN" sz="1400" dirty="0">
                          <a:sym typeface="+mn-ea"/>
                        </a:rPr>
                        <a:t> (PHY&amp;MAC)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 err="1">
                          <a:sym typeface="+mn-ea"/>
                        </a:rPr>
                        <a:t>TGbp</a:t>
                      </a:r>
                      <a:r>
                        <a:rPr lang="en-US" altLang="zh-CN" sz="1400" dirty="0">
                          <a:sym typeface="+mn-ea"/>
                        </a:rPr>
                        <a:t> (WPT&amp;MAC)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76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57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400"/>
                        <a:t>PM1 (13:30~15:30)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/>
                        <a:t>TGbp</a:t>
                      </a:r>
                      <a:r>
                        <a:rPr lang="en-US" altLang="zh-CN" sz="1400" dirty="0"/>
                        <a:t> (FR&amp;PHY)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7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400"/>
                        <a:t>PM2 (16:00~18:00)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 err="1">
                          <a:sym typeface="+mn-ea"/>
                        </a:rPr>
                        <a:t>TGbp</a:t>
                      </a:r>
                      <a:r>
                        <a:rPr lang="en-US" altLang="zh-CN" sz="1400" dirty="0">
                          <a:sym typeface="+mn-ea"/>
                        </a:rPr>
                        <a:t> (MAC)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 err="1">
                          <a:sym typeface="+mn-ea"/>
                        </a:rPr>
                        <a:t>TGbp</a:t>
                      </a:r>
                      <a:r>
                        <a:rPr lang="en-US" altLang="zh-CN" sz="1400" dirty="0">
                          <a:sym typeface="+mn-ea"/>
                        </a:rPr>
                        <a:t> (</a:t>
                      </a:r>
                      <a:r>
                        <a:rPr lang="en-US" altLang="zh-CN" sz="1400" dirty="0" err="1">
                          <a:sym typeface="+mn-ea"/>
                        </a:rPr>
                        <a:t>Sec.&amp;Closing</a:t>
                      </a:r>
                      <a:r>
                        <a:rPr lang="en-US" altLang="zh-CN" sz="1400" dirty="0">
                          <a:sym typeface="+mn-ea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7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400"/>
                        <a:t>EVE (19:30~21:30)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1430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TGbp Snapshot for Sep 2024 IEEE 802 Interim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38960" y="1752600"/>
            <a:ext cx="8466455" cy="4751705"/>
          </a:xfrm>
        </p:spPr>
        <p:txBody>
          <a:bodyPr>
            <a:noAutofit/>
          </a:bodyPr>
          <a:lstStyle/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B050"/>
                </a:solidFill>
                <a:sym typeface="+mn-ea"/>
              </a:rPr>
              <a:t>PAR approved							Mar 2024</a:t>
            </a:r>
            <a:endParaRPr lang="en-US" altLang="en-US" sz="18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B050"/>
                </a:solidFill>
                <a:sym typeface="+mn-ea"/>
              </a:rPr>
              <a:t>First TG meeting							May 2024</a:t>
            </a:r>
            <a:endParaRPr lang="en-US" altLang="en-US" sz="18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D0.1 (ready for CC)						Mar, 2025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D1.0 Letter Ballot						Feb, 2026</a:t>
            </a:r>
            <a:r>
              <a:rPr lang="en-US" altLang="en-US" sz="180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</a:t>
            </a:r>
            <a:endParaRPr lang="en-US" altLang="en-US" sz="1800" kern="0" dirty="0">
              <a:solidFill>
                <a:schemeClr val="tx1"/>
              </a:solidFill>
              <a:cs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D2.0 LB recirculation					Nov, 2026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Form SA Ballot Pool						Mar</a:t>
            </a:r>
            <a:r>
              <a:rPr lang="en-US" altLang="en-US" sz="180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1 to Mar 31, 2027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Initial SA Ballot (D4.0)					Aug, 2027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Final 802.11 WG approval				Jan 2028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802 EC approval							Mar 2028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 and SASB approval			May 2028</a:t>
            </a:r>
            <a:endParaRPr lang="en-US" altLang="en-GB" sz="15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F9F8A72-8EA3-8744-3813-6915006B07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Sanechips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732F48F-E78F-950D-BE04-28BB7C45CD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8CDB349-83BE-E61F-B31B-713D015C71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4648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IMMW SG – Integrated </a:t>
            </a:r>
            <a:r>
              <a:rPr lang="en-GB" dirty="0" err="1"/>
              <a:t>mmWave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35360" y="1701804"/>
            <a:ext cx="11449272" cy="477361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Minutes for July meeting: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>
                <a:hlinkClick r:id="rId3"/>
              </a:rPr>
              <a:t>https://mentor.ieee.org/802.11/dcn/24/11-24-1273-01-immw-immw-meeting-minutes-for-july.docx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Sept meeting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No agenda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Comments will be received and processed in November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Schedule: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No meeting</a:t>
            </a:r>
            <a:endParaRPr lang="en-US" altLang="en-US" sz="700" b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D0368B4-018A-67DD-96A4-ECCCA70A29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BCDC43-BA94-D7AF-E7E7-63724C7F07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18D181-1803-3169-4C18-9BBA05C5EB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6979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5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802.11 ELC SG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2776"/>
            <a:ext cx="10361084" cy="4681640"/>
          </a:xfrm>
          <a:ln/>
        </p:spPr>
        <p:txBody>
          <a:bodyPr/>
          <a:lstStyle/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sz="2000" dirty="0"/>
              <a:t>Goals for September 2024 meeting (agenda in doc. 11-24/1598)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Appoint Vice-Chair and Secretary 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Review draft PAR and CSD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Consider any other contributions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800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sz="2200" dirty="0"/>
              <a:t>Meeting slots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Tue., AM1 ; 			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Wed., AM1 ;			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0546727-C241-7DF3-112F-0392C5EB0C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FFDEAA-C9F6-EF74-4F9F-E7852052B6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AA1E58-1871-CCFD-D778-78D61744271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9091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802.11 Automotive TIG – Sept 2024</a:t>
            </a:r>
            <a:br>
              <a:rPr lang="en-US" dirty="0">
                <a:latin typeface="+mn-lt"/>
              </a:rPr>
            </a:br>
            <a:r>
              <a:rPr lang="en-US" sz="1800" dirty="0">
                <a:latin typeface="+mn-lt"/>
              </a:rPr>
              <a:t>9 Sept 2024, 1330-1530 Hawaii Time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8869" y="1751014"/>
            <a:ext cx="7770813" cy="41132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Call to order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altLang="en-US" sz="2000" dirty="0">
                <a:cs typeface="Arial" panose="020B0604020202020204" pitchFamily="34" charset="0"/>
              </a:rPr>
              <a:t>IEEE-SA policies and procedures</a:t>
            </a:r>
            <a:endParaRPr lang="en-US" sz="2000" dirty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Officer elections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cs typeface="Arial" panose="020B0604020202020204" pitchFamily="34" charset="0"/>
              </a:rPr>
              <a:t>Vice-chair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cs typeface="Arial" panose="020B0604020202020204" pitchFamily="34" charset="0"/>
              </a:rPr>
              <a:t>Close nominations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cs typeface="Arial" panose="020B0604020202020204" pitchFamily="34" charset="0"/>
              </a:rPr>
              <a:t>Election/confirmation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cs typeface="Arial" panose="020B0604020202020204" pitchFamily="34" charset="0"/>
              </a:rPr>
              <a:t>Call for volunteers for recording secretary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Presentation of submissions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Sustained automotive connectivity use case study - </a:t>
            </a:r>
            <a:r>
              <a:rPr lang="en-US" sz="1600" dirty="0" err="1"/>
              <a:t>Azin</a:t>
            </a:r>
            <a:r>
              <a:rPr lang="en-US" sz="1600" dirty="0"/>
              <a:t> </a:t>
            </a:r>
            <a:r>
              <a:rPr lang="en-US" sz="1600" dirty="0" err="1"/>
              <a:t>Neishaboori</a:t>
            </a:r>
            <a:r>
              <a:rPr lang="en-US" sz="1600" dirty="0"/>
              <a:t> (General Motors)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Automotive WLAN use case study – Jing Ma (Toyota)</a:t>
            </a:r>
            <a:endParaRPr lang="en-US" sz="16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cs typeface="Arial" panose="020B0604020202020204" pitchFamily="34" charset="0"/>
              </a:rPr>
              <a:t>Automotive TIG Technical Report Draft – Jing Ma (Toyota)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Call for submissions - November 2024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Timeline review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Any other business</a:t>
            </a:r>
          </a:p>
          <a:p>
            <a:pPr marL="0" indent="0">
              <a:spcBef>
                <a:spcPts val="0"/>
              </a:spcBef>
            </a:pPr>
            <a:endParaRPr lang="en-US" sz="2000" dirty="0"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9C7583-E64A-2B3F-9EDF-D8DA14AB595A}"/>
              </a:ext>
            </a:extLst>
          </p:cNvPr>
          <p:cNvSpPr txBox="1"/>
          <p:nvPr/>
        </p:nvSpPr>
        <p:spPr>
          <a:xfrm>
            <a:off x="4143736" y="5923276"/>
            <a:ext cx="4325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Current agenda is </a:t>
            </a:r>
            <a:r>
              <a:rPr lang="en-US" altLang="en-US" sz="2400" b="1" dirty="0">
                <a:solidFill>
                  <a:schemeClr val="tx1"/>
                </a:solidFill>
              </a:rPr>
              <a:t>11-24/1372r0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55CA54-70EF-10B0-E2F4-EC6F7843FB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Jim Lansford, Farafir SRL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9F7EFD-79DA-5B01-E06B-F77B11C57C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B758CCD0-15D7-2887-B3FA-E643C4356E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674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2024 Editors’ Meeting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Roll Call / Contacts / Reflector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Brief status report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Amendment alignments and draft development snapshot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Review Publication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Finalize the process of reviewing drafts when their baseline changes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Editorial Style Guide updates and issues for 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ANA number spaces</a:t>
            </a:r>
            <a:endParaRPr lang="en-US" sz="1600" dirty="0"/>
          </a:p>
          <a:p>
            <a:endParaRPr lang="en-US" sz="20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64BB196-8169-6A82-CC63-5F79A1A555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Emily Qi, Intel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20779E-DAD1-0F33-7D8B-7DA656146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160A6DBA-8ACD-811C-E656-7EF2206804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30724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84926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ITU Liaison Ad Hoc (ITU AHG) – September 2024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555751"/>
            <a:ext cx="10361084" cy="5073649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chemeClr val="tx1"/>
                </a:solidFill>
                <a:latin typeface="+mj-lt"/>
              </a:rPr>
              <a:t>Had no meetings since July 2024 Plenary on July 18 2024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No ITU AHG meeting during the September 2024 Interim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Next Steps: 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Working Party 5A Next Meeting Dates</a:t>
            </a:r>
          </a:p>
          <a:p>
            <a:pPr marL="1257300" lvl="2" indent="-51435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Tuesday 2024-11-19 - Friday 2024-11-29</a:t>
            </a:r>
            <a:endParaRPr lang="en-US" sz="2000" dirty="0">
              <a:solidFill>
                <a:srgbClr val="0000CC"/>
              </a:solidFill>
            </a:endParaRPr>
          </a:p>
          <a:p>
            <a:pPr marL="1257300" lvl="2" indent="-51435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Draft revisions of M.1450 and M.1801 is expected to advance for approval during WP5A No 2024 meeting; No IEEE contribution is expected</a:t>
            </a:r>
          </a:p>
          <a:p>
            <a:pPr marL="1257300" lvl="2" indent="-51435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sz="2000" dirty="0" err="1">
                <a:solidFill>
                  <a:schemeClr val="tx1"/>
                </a:solidFill>
              </a:rPr>
              <a:t>Coex</a:t>
            </a:r>
            <a:r>
              <a:rPr lang="en-GB" sz="2000" dirty="0">
                <a:solidFill>
                  <a:schemeClr val="tx1"/>
                </a:solidFill>
              </a:rPr>
              <a:t> with SSTX Radar at 5 GHz</a:t>
            </a:r>
            <a:r>
              <a:rPr lang="en-US" sz="2000" dirty="0">
                <a:solidFill>
                  <a:schemeClr val="tx1"/>
                </a:solidFill>
              </a:rPr>
              <a:t>: Monitor WP5A-WP5B joint discussion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30F4B3-0FBE-130B-0E05-3B76257E95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Hassan Yaghoobi,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8E2BC9-4FDB-D62F-EDDD-A8ED47304F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D09E1A-89B3-D219-7496-E48E4FF99A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35013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676400"/>
            <a:ext cx="7772400" cy="47244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The latest database is 11-11/0270r74 (September 2024)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Changes since July 2024:</a:t>
            </a:r>
          </a:p>
          <a:p>
            <a:pPr lvl="1" eaLnBrk="1" hangingPunct="1"/>
            <a:r>
              <a:rPr lang="en-US" altLang="en-US" sz="1800" dirty="0" err="1"/>
              <a:t>TGbh</a:t>
            </a:r>
            <a:r>
              <a:rPr lang="en-US" altLang="en-US" sz="1800" dirty="0"/>
              <a:t> allocations</a:t>
            </a:r>
          </a:p>
          <a:p>
            <a:pPr lvl="2" eaLnBrk="1" hangingPunct="1"/>
            <a:r>
              <a:rPr lang="en-US" altLang="en-US" sz="1600" dirty="0"/>
              <a:t>Element ID Extension: PASN ID and Measurement ID</a:t>
            </a:r>
          </a:p>
          <a:p>
            <a:pPr lvl="2" eaLnBrk="1" hangingPunct="1"/>
            <a:r>
              <a:rPr lang="en-US" altLang="en-US" sz="1600" dirty="0"/>
              <a:t>RSN AKM Suite Selectors</a:t>
            </a:r>
          </a:p>
          <a:p>
            <a:pPr lvl="2" eaLnBrk="1" hangingPunct="1"/>
            <a:r>
              <a:rPr lang="en-US" altLang="en-US" sz="1600" dirty="0"/>
              <a:t>KDE Selector Data Type</a:t>
            </a:r>
          </a:p>
          <a:p>
            <a:pPr lvl="1" eaLnBrk="1" hangingPunct="1"/>
            <a:r>
              <a:rPr lang="en-US" altLang="en-US" sz="1800" dirty="0" err="1"/>
              <a:t>TGme</a:t>
            </a:r>
            <a:endParaRPr lang="en-US" altLang="en-US" sz="1800" dirty="0"/>
          </a:p>
          <a:p>
            <a:pPr lvl="2" eaLnBrk="1" hangingPunct="1"/>
            <a:r>
              <a:rPr lang="en-US" altLang="en-US" sz="1600" dirty="0"/>
              <a:t>RSN Capabilities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Pending changes (10 day review):</a:t>
            </a:r>
          </a:p>
          <a:p>
            <a:pPr lvl="1" eaLnBrk="1" hangingPunct="1"/>
            <a:r>
              <a:rPr lang="en-US" altLang="en-US" sz="1600" dirty="0"/>
              <a:t>None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March 2016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Robert Stacey, Intel</a:t>
            </a:r>
            <a:endParaRPr lang="en-US" altLang="en-US" sz="1200" b="0" dirty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SC </a:t>
            </a:r>
            <a:r>
              <a:rPr lang="en-US" altLang="ja-JP" dirty="0"/>
              <a:t>– September 2024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81200" y="1828800"/>
            <a:ext cx="8229600" cy="4191000"/>
          </a:xfrm>
        </p:spPr>
        <p:txBody>
          <a:bodyPr/>
          <a:lstStyle/>
          <a:p>
            <a:pPr marL="457200" lvl="1" indent="0"/>
            <a:endParaRPr lang="en-US" sz="100" dirty="0"/>
          </a:p>
          <a:p>
            <a:pPr>
              <a:buFont typeface="Arial"/>
              <a:buChar char="•"/>
            </a:pPr>
            <a:r>
              <a:rPr lang="en-US" sz="2000" dirty="0"/>
              <a:t>July 2024 Plenary minutes:</a:t>
            </a:r>
          </a:p>
          <a:p>
            <a:pPr marL="800100" lvl="1" indent="-34290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11-24/1325r0</a:t>
            </a:r>
          </a:p>
          <a:p>
            <a:pPr>
              <a:buFont typeface="Arial"/>
              <a:buChar char="•"/>
            </a:pPr>
            <a:endParaRPr lang="en-US" sz="2000" dirty="0"/>
          </a:p>
          <a:p>
            <a:pPr>
              <a:buFont typeface="Arial"/>
              <a:buChar char="•"/>
            </a:pPr>
            <a:r>
              <a:rPr lang="en-US" sz="2000" dirty="0"/>
              <a:t>September 2024 Interim meeting:</a:t>
            </a:r>
            <a:endParaRPr lang="en-US" altLang="en-US" sz="1800" dirty="0"/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Not meeting</a:t>
            </a:r>
            <a:endParaRPr lang="en-US" altLang="en-US" sz="1600" b="1" dirty="0"/>
          </a:p>
          <a:p>
            <a:pPr lvl="1">
              <a:buFont typeface="Arial"/>
              <a:buChar char="•"/>
            </a:pPr>
            <a:endParaRPr lang="en-US" sz="300" dirty="0"/>
          </a:p>
          <a:p>
            <a:pPr lvl="3">
              <a:buFont typeface="Arial"/>
              <a:buChar char="•"/>
            </a:pPr>
            <a:endParaRPr lang="en-US" sz="1800" dirty="0"/>
          </a:p>
          <a:p>
            <a:pPr>
              <a:buFont typeface="Arial"/>
              <a:buChar char="•"/>
            </a:pPr>
            <a:r>
              <a:rPr lang="en-US" sz="2000" dirty="0"/>
              <a:t>Plan for November 2024 Plenary meeting:</a:t>
            </a:r>
            <a:endParaRPr lang="en-US" altLang="en-US" sz="1800" dirty="0"/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Please let me know of any contributions by </a:t>
            </a:r>
            <a:r>
              <a:rPr lang="en-US" altLang="en-US" sz="1800" dirty="0" err="1"/>
              <a:t>CoB</a:t>
            </a:r>
            <a:r>
              <a:rPr lang="en-US" altLang="en-US" sz="1800" dirty="0"/>
              <a:t> of Thursday November 7</a:t>
            </a:r>
            <a:r>
              <a:rPr lang="en-US" altLang="en-US" sz="1800" baseline="30000" dirty="0"/>
              <a:t>th</a:t>
            </a:r>
            <a:endParaRPr lang="en-US" altLang="en-US" sz="1600" b="1" dirty="0"/>
          </a:p>
          <a:p>
            <a:pPr marL="0" indent="0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FBCA6EA-462B-3B39-E03A-6EF0BEC9AB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Wang, InterDigital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2D6C4A-CE53-AA83-74F4-D0038A872B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438DB-01DA-0CBD-2B78-657DC3BD6F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9138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September 2024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altLang="en-US" sz="2400" b="1" dirty="0"/>
              <a:t>Will have two meetings this week: Monday PM1; Thursday AM1</a:t>
            </a:r>
          </a:p>
          <a:p>
            <a:pPr marL="342900" lvl="2" indent="-34290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altLang="en-US" sz="2400" b="1" dirty="0"/>
              <a:t>NOTE: P802REVc is meeting next week; Recirc is currently underway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is here: </a:t>
            </a:r>
            <a:r>
              <a:rPr lang="en-US" altLang="en-US" sz="2400" b="1" dirty="0">
                <a:hlinkClick r:id="rId3"/>
              </a:rPr>
              <a:t>11-24/0988r2</a:t>
            </a:r>
            <a:r>
              <a:rPr lang="en-US" altLang="en-US" sz="2400" b="1" dirty="0"/>
              <a:t>,  topics: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IEEE Std 802 revision project update</a:t>
            </a:r>
            <a:endParaRPr lang="en-US" altLang="en-US" sz="2400" dirty="0"/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200" b="1" dirty="0"/>
              <a:t>Includes replacing EPD/LPD terminology, and more…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200" b="1" dirty="0"/>
              <a:t>Discuss technical areas on next slide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Annex G: Discussion of way forward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Liaison from WBA on QoS, and L4S (any progress within WBA?)</a:t>
            </a:r>
            <a:endParaRPr lang="en-US" altLang="en-US" sz="2400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Any other topics (especially from next slide)?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CAA65C3-DAB1-A8AD-0523-C9708E28A7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6F5C18-FB92-43CF-5635-D77BCE28C2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D68DBA-2BDE-6521-CE07-79311D7AAD1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15603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September 2024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Related to IEEE Std 802 updates: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u="sng" kern="0" dirty="0"/>
              <a:t>EPD and LPD terms are going away</a:t>
            </a:r>
            <a:r>
              <a:rPr lang="en-US" sz="2000" b="1" kern="0" dirty="0"/>
              <a:t> – we need to update 802.11 to align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u="sng" dirty="0"/>
              <a:t>Review MAC address ordering discussion</a:t>
            </a:r>
            <a:r>
              <a:rPr lang="en-US" sz="2000" b="1" dirty="0"/>
              <a:t>, and 802.11 assumptions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802.1AC mapping from ISS to 802.11 MAC SAP interface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Consider any changes to remove 802.2/LLC terms?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802.11’s “Portal”, and mapping to/usage of IEEE Std 802 terminology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Access Domains: “802 Access Domains”?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What if we make the DS a bridge (small ‘b’)?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endParaRPr lang="en-US" sz="2000" b="1" kern="0" dirty="0"/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DC322B1-4808-C121-1CF5-96B468B412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AC84B7-2B7B-4387-684A-AB83B7F00E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BC7C11-E178-5B71-8ADF-26E2BDD085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29630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September 2024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113213"/>
          </a:xfrm>
          <a:ln/>
        </p:spPr>
        <p:txBody>
          <a:bodyPr/>
          <a:lstStyle/>
          <a:p>
            <a:pPr marL="0" indent="0"/>
            <a:r>
              <a:rPr lang="en-GB" sz="2000" dirty="0"/>
              <a:t>This week (detailed agenda, please see: 11-24/1332)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Meeting slot(s) </a:t>
            </a:r>
            <a:r>
              <a:rPr lang="en-GB" sz="2000" dirty="0">
                <a:solidFill>
                  <a:srgbClr val="FF0000"/>
                </a:solidFill>
              </a:rPr>
              <a:t>802.11 </a:t>
            </a:r>
            <a:r>
              <a:rPr lang="en-GB" sz="2000" dirty="0" err="1">
                <a:solidFill>
                  <a:srgbClr val="FF0000"/>
                </a:solidFill>
              </a:rPr>
              <a:t>Coex</a:t>
            </a:r>
            <a:r>
              <a:rPr lang="en-GB" sz="2000" dirty="0">
                <a:solidFill>
                  <a:srgbClr val="FF0000"/>
                </a:solidFill>
              </a:rPr>
              <a:t> SC</a:t>
            </a:r>
            <a:r>
              <a:rPr lang="en-GB" sz="20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Tuesday</a:t>
            </a:r>
            <a:r>
              <a:rPr lang="en-GB" sz="1800" dirty="0"/>
              <a:t> 08:00 – 10:00h (</a:t>
            </a:r>
            <a:r>
              <a:rPr lang="en-GB" sz="1800" dirty="0">
                <a:solidFill>
                  <a:srgbClr val="FF0000"/>
                </a:solidFill>
              </a:rPr>
              <a:t>AM 1</a:t>
            </a:r>
            <a:r>
              <a:rPr lang="en-GB" sz="1800" dirty="0"/>
              <a:t>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ETSI BRAN Update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BT SIG Update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Other topics – please respond to the call for submissions / contact the chair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Thursday</a:t>
            </a:r>
            <a:r>
              <a:rPr lang="en-GB" sz="1800" dirty="0"/>
              <a:t> 08:00 – 10:00h (</a:t>
            </a:r>
            <a:r>
              <a:rPr lang="en-GB" sz="1800" dirty="0">
                <a:solidFill>
                  <a:srgbClr val="FF0000"/>
                </a:solidFill>
              </a:rPr>
              <a:t>AM1</a:t>
            </a:r>
            <a:r>
              <a:rPr lang="en-GB" sz="18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Follow-up on joint </a:t>
            </a:r>
            <a:r>
              <a:rPr lang="en-GB" sz="1600" dirty="0" err="1">
                <a:sym typeface="Wingdings" pitchFamily="2" charset="2"/>
              </a:rPr>
              <a:t>Coex</a:t>
            </a:r>
            <a:r>
              <a:rPr lang="en-GB" sz="1600" dirty="0">
                <a:sym typeface="Wingdings" pitchFamily="2" charset="2"/>
              </a:rPr>
              <a:t> SC / 802.15.4ab session</a:t>
            </a: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FF0000"/>
                </a:solidFill>
              </a:rPr>
              <a:t>Joint 802.11 </a:t>
            </a:r>
            <a:r>
              <a:rPr lang="en-GB" sz="2000" dirty="0" err="1">
                <a:solidFill>
                  <a:srgbClr val="FF0000"/>
                </a:solidFill>
              </a:rPr>
              <a:t>Coex</a:t>
            </a:r>
            <a:r>
              <a:rPr lang="en-GB" sz="2000" dirty="0">
                <a:solidFill>
                  <a:srgbClr val="FF0000"/>
                </a:solidFill>
              </a:rPr>
              <a:t> SC &amp; 802.15.4ab</a:t>
            </a:r>
            <a:r>
              <a:rPr lang="en-GB" sz="2000" dirty="0"/>
              <a:t>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Tuesday</a:t>
            </a:r>
            <a:r>
              <a:rPr lang="en-GB" sz="1800" dirty="0"/>
              <a:t> 19.30 – 21.30h (</a:t>
            </a:r>
            <a:r>
              <a:rPr lang="en-GB" sz="1800" dirty="0">
                <a:solidFill>
                  <a:srgbClr val="FF0000"/>
                </a:solidFill>
              </a:rPr>
              <a:t>EVE</a:t>
            </a:r>
            <a:r>
              <a:rPr lang="en-GB" sz="18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 err="1"/>
              <a:t>Coex</a:t>
            </a:r>
            <a:r>
              <a:rPr lang="en-GB" sz="1600" dirty="0"/>
              <a:t> SC and .15.4.ab Chairs in contact with members to identify potential submissions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No confirmed submission so far – some frequent contributors from .11 could not travel to Waikoloa</a:t>
            </a:r>
          </a:p>
          <a:p>
            <a:pPr marL="0" indent="0"/>
            <a:r>
              <a:rPr lang="en-GB" sz="2000" dirty="0" err="1"/>
              <a:t>Coex</a:t>
            </a:r>
            <a:r>
              <a:rPr lang="en-GB" sz="2000" dirty="0"/>
              <a:t> Chair will run the meeting remotely. VC Sebastian Max will be handling the meeting in the room at the front table. Please put him in CC for all last-minute agenda requests.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D96FB6-3369-3F68-033D-D6D8211E96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57890F-D0BC-AC4A-07AB-F9319FE853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6BA5A0F-B9CA-17D8-F963-F3104A0770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2183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 Review SC – Sept 2024 Snapshot</a:t>
            </a:r>
            <a:br>
              <a:rPr lang="en-US" altLang="en-US" dirty="0"/>
            </a:br>
            <a:r>
              <a:rPr lang="en-US" altLang="en-US" dirty="0"/>
              <a:t>Chair: Jon Rosdahl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751017"/>
            <a:ext cx="10766394" cy="463031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Not meeting this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Will meet in November 2024 to review proposed PAR documents.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Upcoming Submission deadlines 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WG PAR submission to 802 EC for Nov Plenary Session:  27 September 2024</a:t>
            </a: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WG PAR Submission to </a:t>
            </a:r>
            <a:r>
              <a:rPr lang="en-US" altLang="en-US" dirty="0" err="1"/>
              <a:t>NesCom</a:t>
            </a:r>
            <a:r>
              <a:rPr lang="en-US" altLang="en-US" dirty="0"/>
              <a:t> 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/>
              <a:t>18 </a:t>
            </a:r>
            <a:r>
              <a:rPr lang="en-US" sz="2000" dirty="0"/>
              <a:t>Sept 2024 for the Oct 29 Virtual Telecon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21 Oct 2024 for the December 10 Bridgewater, NJ</a:t>
            </a: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13 Dec 2024 for the January 2025 Telecon</a:t>
            </a:r>
            <a:endParaRPr lang="en-US" sz="2000" dirty="0">
              <a:effectLst/>
            </a:endParaRPr>
          </a:p>
          <a:p>
            <a:pPr marL="914400" lvl="2" indent="0"/>
            <a:br>
              <a:rPr lang="en-US" altLang="en-US" sz="2200" dirty="0"/>
            </a:br>
            <a:endParaRPr lang="en-US" altLang="en-US" sz="2200" dirty="0"/>
          </a:p>
          <a:p>
            <a:pPr marL="285750" indent="-285750"/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3A54D63-CDCC-70BD-80DC-A38C1143B3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3870FB9-AC25-210E-8715-8C299316CD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D688A72-E010-6282-C4E2-45D6AF57F7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11157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427*122"/>
  <p:tag name="TABLE_ENDDRAG_RECT" val="234*304*427*122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3033</Words>
  <Application>Microsoft Office PowerPoint</Application>
  <PresentationFormat>Widescreen</PresentationFormat>
  <Paragraphs>595</Paragraphs>
  <Slides>30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Arial Unicode MS</vt:lpstr>
      <vt:lpstr>Calibri</vt:lpstr>
      <vt:lpstr>Times New Roman</vt:lpstr>
      <vt:lpstr>Wingdings</vt:lpstr>
      <vt:lpstr>Office Theme</vt:lpstr>
      <vt:lpstr>Document</vt:lpstr>
      <vt:lpstr>WG11 Opening Report Snapshot Slides September 2024</vt:lpstr>
      <vt:lpstr>Abstract</vt:lpstr>
      <vt:lpstr>September 2024 Editors’ Meeting Agenda</vt:lpstr>
      <vt:lpstr>ANA Status</vt:lpstr>
      <vt:lpstr>IEEE 802.11 AIML SC – September 2024 Artificial Intelligence and Machine Learning </vt:lpstr>
      <vt:lpstr>ARC (Architecture) – September 2024</vt:lpstr>
      <vt:lpstr>ARC (Architecture) – September 2024</vt:lpstr>
      <vt:lpstr>Coex SC (Coexistence) – September 2024 </vt:lpstr>
      <vt:lpstr>PAR Review SC – Sept 2024 Snapshot Chair: Jon Rosdahl</vt:lpstr>
      <vt:lpstr>WNG SC</vt:lpstr>
      <vt:lpstr>IEEE 802 JTC1 SC will meet once on Tue, 10 September 2024 @ 4 pm HST</vt:lpstr>
      <vt:lpstr>A large number of IEEE 802 submissions ought to be in the PSDO balloting &amp; publication process – but…</vt:lpstr>
      <vt:lpstr>IEEE 802 has 156 standards in or through the PSDO pipeline</vt:lpstr>
      <vt:lpstr>TGbe (Extremely High Throughput)</vt:lpstr>
      <vt:lpstr>TGbe September F2F Schedule</vt:lpstr>
      <vt:lpstr>TGbe Timeline And Status (Updated)</vt:lpstr>
      <vt:lpstr>TGbf (WLAN Sensing)– September 2024</vt:lpstr>
      <vt:lpstr>PowerPoint Presentation</vt:lpstr>
      <vt:lpstr>TGbh (Random and Changing MAC Addresses) – Sep 2024</vt:lpstr>
      <vt:lpstr>IEEE 802.11 TGbi – September 2024</vt:lpstr>
      <vt:lpstr>TGbk 320MHz Positioning</vt:lpstr>
      <vt:lpstr>TGbk 320MHz Positioning</vt:lpstr>
      <vt:lpstr>TGbn (Ultra High Reliability)</vt:lpstr>
      <vt:lpstr>TGbn September F2F Schedule</vt:lpstr>
      <vt:lpstr>TGbp Snapshot for Sep 2024 IEEE 802 Interim</vt:lpstr>
      <vt:lpstr>TGbp Snapshot for Sep 2024 IEEE 802 Interim</vt:lpstr>
      <vt:lpstr>IMMW SG – Integrated mmWave</vt:lpstr>
      <vt:lpstr>802.11 ELC SG</vt:lpstr>
      <vt:lpstr>802.11 Automotive TIG – Sept 2024 9 Sept 2024, 1330-1530 Hawaii Time</vt:lpstr>
      <vt:lpstr>802.11 ITU Liaison Ad Hoc (ITU AHG) – September 2024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Stephen McCann</cp:lastModifiedBy>
  <cp:revision>199</cp:revision>
  <cp:lastPrinted>1601-01-01T00:00:00Z</cp:lastPrinted>
  <dcterms:created xsi:type="dcterms:W3CDTF">2018-05-02T19:26:26Z</dcterms:created>
  <dcterms:modified xsi:type="dcterms:W3CDTF">2024-09-09T05:37:45Z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