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34" r:id="rId3"/>
    <p:sldId id="1057" r:id="rId4"/>
    <p:sldId id="1058" r:id="rId5"/>
    <p:sldId id="1059" r:id="rId6"/>
    <p:sldId id="1066" r:id="rId7"/>
    <p:sldId id="1067" r:id="rId8"/>
    <p:sldId id="1062" r:id="rId9"/>
    <p:sldId id="1063" r:id="rId10"/>
    <p:sldId id="1064" r:id="rId11"/>
    <p:sldId id="1068" r:id="rId12"/>
    <p:sldId id="1065" r:id="rId13"/>
    <p:sldId id="1011" r:id="rId14"/>
    <p:sldId id="105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61" d="100"/>
          <a:sy n="61" d="100"/>
        </p:scale>
        <p:origin x="16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441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804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3396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1780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9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65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1918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5260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6424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6920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317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September</a:t>
            </a:r>
            <a:r>
              <a:rPr lang="en-US" smtClean="0"/>
              <a:t>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September</a:t>
            </a:r>
            <a:r>
              <a:rPr lang="en-US" smtClean="0"/>
              <a:t>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 et. al,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</a:t>
            </a:r>
            <a:r>
              <a:rPr kumimoji="0" lang="en-US" altLang="ko-KR" sz="1800" b="1" smtClean="0">
                <a:cs typeface="Arial" charset="0"/>
              </a:rPr>
              <a:t>802.11-24/1515r0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Coordinated Beamforming for 11bn </a:t>
            </a:r>
            <a:b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– Follow 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solidFill>
                  <a:srgbClr val="FF0000"/>
                </a:solidFill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solidFill>
                  <a:srgbClr val="FF0000"/>
                </a:solidFill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solidFill>
                  <a:srgbClr val="FF0000"/>
                </a:solidFill>
                <a:ea typeface="굴림" panose="020B0600000101010101" pitchFamily="50" charset="-127"/>
              </a:rPr>
              <a:t> 2024-09-08</a:t>
            </a:r>
            <a:endParaRPr lang="en-US" altLang="ko-KR" sz="2000" b="0" dirty="0" smtClean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875415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Throughput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2196373"/>
            <a:ext cx="5130096" cy="4089333"/>
          </a:xfrm>
          <a:prstGeom prst="rect">
            <a:avLst/>
          </a:prstGeom>
        </p:spPr>
      </p:pic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486400" y="2514599"/>
            <a:ext cx="3657600" cy="358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b="0" kern="0" smtClean="0"/>
              <a:t>Overall, C-BF outperforms Single-AP system in most of the SNR region</a:t>
            </a:r>
          </a:p>
          <a:p>
            <a:pPr lvl="1"/>
            <a:r>
              <a:rPr kumimoji="0" lang="en-US" altLang="ko-KR" sz="1400" kern="0" smtClean="0"/>
              <a:t>One exception is partial null with X=0dB. This is because the effect of residual interference cannot be sufficiently compensated by beamforming gain.</a:t>
            </a:r>
          </a:p>
          <a:p>
            <a:r>
              <a:rPr kumimoji="0" lang="en-US" altLang="ko-KR" sz="1800" b="0" kern="0" smtClean="0"/>
              <a:t>When X is 40dB,  partial nulling precoding provides meaningful throughput gain compared to the full nulling precoding. </a:t>
            </a:r>
            <a:endParaRPr kumimoji="0" lang="en-US" altLang="ko-KR" sz="18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02386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Thoughts on Sounding &amp; Feedback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To perform null precoding, each AP requires the channel information which goes to the OBSS STAs. </a:t>
            </a:r>
          </a:p>
          <a:p>
            <a:r>
              <a:rPr lang="en-US" altLang="ko-KR" smtClean="0"/>
              <a:t>Thus, we may need to define the OBSS sounding procedure as proposed in [7]-[11]. </a:t>
            </a:r>
          </a:p>
          <a:p>
            <a:r>
              <a:rPr lang="en-US" altLang="ko-KR" smtClean="0"/>
              <a:t>One thing to note is that we may not need some columns of the OBSS channel matrices, if AP is going to apply partial nulling precoding. </a:t>
            </a:r>
          </a:p>
          <a:p>
            <a:pPr lvl="1"/>
            <a:r>
              <a:rPr lang="en-US" altLang="ko-KR" smtClean="0"/>
              <a:t>Thus, we may reduce the feedback overhead of the OBSS sounding by not transmitting some of columns of the OBSS channel matrix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4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investigated the MU-MIMO precoding methods for coordinated beamforming </a:t>
            </a:r>
          </a:p>
          <a:p>
            <a:pPr lvl="1"/>
            <a:r>
              <a:rPr lang="en-US" altLang="ko-KR" smtClean="0"/>
              <a:t>Two different precoders (full nulling, partial nulling) have been handled</a:t>
            </a:r>
          </a:p>
          <a:p>
            <a:r>
              <a:rPr lang="en-US" altLang="ko-KR" smtClean="0"/>
              <a:t>We </a:t>
            </a:r>
            <a:r>
              <a:rPr lang="en-US" altLang="ko-KR" smtClean="0"/>
              <a:t>then evaluated the performance of the precoders </a:t>
            </a:r>
          </a:p>
          <a:p>
            <a:pPr lvl="1"/>
            <a:r>
              <a:rPr lang="en-US" altLang="ko-KR" smtClean="0"/>
              <a:t>It has been shown that partial nulling precoding can be beneficial in some OBSS interference condition. </a:t>
            </a:r>
          </a:p>
          <a:p>
            <a:r>
              <a:rPr lang="en-US" altLang="ko-KR" kern="1200">
                <a:latin typeface="Times New Roman" pitchFamily="18" charset="0"/>
              </a:rPr>
              <a:t>We also discussed the OBSS sounding feedback mechanism which can be considered for </a:t>
            </a:r>
            <a:r>
              <a:rPr lang="en-US" altLang="ko-KR" kern="1200" smtClean="0">
                <a:latin typeface="Times New Roman" pitchFamily="18" charset="0"/>
              </a:rPr>
              <a:t>C-BF</a:t>
            </a:r>
          </a:p>
          <a:p>
            <a:pPr lvl="1"/>
            <a:r>
              <a:rPr lang="en-US" altLang="ko-KR" kern="1200">
                <a:latin typeface="Times New Roman" pitchFamily="18" charset="0"/>
              </a:rPr>
              <a:t>The feedback overhead of OBSS sounding can be reduced by transmitting partial information which is another benefit of the proposed </a:t>
            </a:r>
            <a:r>
              <a:rPr lang="en-US" altLang="ko-KR" kern="1200" smtClean="0">
                <a:latin typeface="Times New Roman" pitchFamily="18" charset="0"/>
              </a:rPr>
              <a:t>method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11-19-0772-01, </a:t>
            </a:r>
            <a:r>
              <a:rPr lang="it-IT" altLang="ko-KR" sz="2000" b="0"/>
              <a:t>Multi-AP Collaborative BF in IEEE 802.11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[2] 11-23-0776-01, Performance </a:t>
            </a:r>
            <a:r>
              <a:rPr lang="en-US" altLang="ko-KR" sz="2000" b="0"/>
              <a:t>of C-BF and C-SR 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[3] 11-23-1998-00, Zero-MUI </a:t>
            </a:r>
            <a:r>
              <a:rPr lang="en-US" altLang="ko-KR" sz="2000" b="0"/>
              <a:t>Coordinated </a:t>
            </a:r>
            <a:r>
              <a:rPr lang="en-US" altLang="ko-KR" sz="2000" b="0" smtClean="0"/>
              <a:t>Beamforming</a:t>
            </a:r>
          </a:p>
          <a:p>
            <a:pPr marL="0" indent="0">
              <a:buNone/>
            </a:pPr>
            <a:r>
              <a:rPr lang="en-US" altLang="ko-KR" sz="2000" b="0" smtClean="0"/>
              <a:t>[4] 11-24-0011-00, Coordinated </a:t>
            </a:r>
            <a:r>
              <a:rPr lang="en-US" altLang="ko-KR" sz="2000" b="0"/>
              <a:t>Spatial Nulling (C-SN) Concept 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[5] 11-24-0012-00, Coordinated </a:t>
            </a:r>
            <a:r>
              <a:rPr lang="en-US" altLang="ko-KR" sz="2000" b="0"/>
              <a:t>Spatial Nulling (C-SN) </a:t>
            </a:r>
            <a:r>
              <a:rPr lang="en-US" altLang="ko-KR" sz="2000" b="0" smtClean="0"/>
              <a:t>Simulations</a:t>
            </a:r>
          </a:p>
          <a:p>
            <a:pPr marL="0" indent="0">
              <a:buNone/>
            </a:pPr>
            <a:r>
              <a:rPr lang="en-US" altLang="ko-KR" sz="2000" b="0" smtClean="0"/>
              <a:t>[6] 11-24-1204-00</a:t>
            </a:r>
            <a:r>
              <a:rPr lang="en-US" altLang="ko-KR" sz="2000" b="0"/>
              <a:t>, Coordinated Beamforming for </a:t>
            </a:r>
            <a:r>
              <a:rPr lang="en-US" altLang="ko-KR" sz="2000" b="0" smtClean="0"/>
              <a:t>11bn</a:t>
            </a:r>
          </a:p>
          <a:p>
            <a:pPr marL="0" indent="0">
              <a:buNone/>
            </a:pPr>
            <a:r>
              <a:rPr lang="en-US" altLang="ko-KR" sz="2000" b="0"/>
              <a:t>[7] </a:t>
            </a:r>
            <a:r>
              <a:rPr lang="en-US" altLang="ko-KR" sz="2000" b="0" smtClean="0"/>
              <a:t>20-0123-00, </a:t>
            </a:r>
            <a:r>
              <a:rPr lang="en-US" altLang="ko-KR" sz="2000" b="0" smtClean="0"/>
              <a:t>Channel </a:t>
            </a:r>
            <a:r>
              <a:rPr lang="en-US" altLang="ko-KR" sz="2000" b="0"/>
              <a:t>Sounding for Multi-AP </a:t>
            </a:r>
            <a:r>
              <a:rPr lang="en-US" altLang="ko-KR" sz="2000" b="0" smtClean="0"/>
              <a:t>CBF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/>
              <a:t>[8] </a:t>
            </a:r>
            <a:r>
              <a:rPr lang="en-US" altLang="ko-KR" sz="2000" b="0" smtClean="0"/>
              <a:t>19-1535-00, </a:t>
            </a:r>
            <a:r>
              <a:rPr lang="en-US" altLang="ko-KR" sz="2000" b="0" smtClean="0"/>
              <a:t>Sounding </a:t>
            </a:r>
            <a:r>
              <a:rPr lang="en-US" altLang="ko-KR" sz="2000" b="0"/>
              <a:t>for AP </a:t>
            </a:r>
            <a:r>
              <a:rPr lang="en-US" altLang="ko-KR" sz="2000" b="0" smtClean="0"/>
              <a:t>Collaboration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 smtClean="0"/>
              <a:t>[</a:t>
            </a:r>
            <a:r>
              <a:rPr lang="en-US" altLang="ko-KR" sz="2000" b="0"/>
              <a:t>10] </a:t>
            </a:r>
            <a:r>
              <a:rPr lang="en-US" altLang="ko-KR" sz="2000" b="0" smtClean="0"/>
              <a:t>19-1134-00, </a:t>
            </a:r>
            <a:r>
              <a:rPr lang="en-US" altLang="ko-KR" sz="2000" b="0" smtClean="0"/>
              <a:t>Consideration </a:t>
            </a:r>
            <a:r>
              <a:rPr lang="en-US" altLang="ko-KR" sz="2000" b="0"/>
              <a:t>of Multi AP </a:t>
            </a:r>
            <a:r>
              <a:rPr lang="en-US" altLang="ko-KR" sz="2000" b="0" smtClean="0"/>
              <a:t>Sounding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/>
              <a:t>[11] </a:t>
            </a:r>
            <a:r>
              <a:rPr lang="en-US" altLang="ko-KR" sz="2000" b="0" smtClean="0"/>
              <a:t>19-1593-00, </a:t>
            </a:r>
            <a:r>
              <a:rPr lang="en-US" altLang="ko-KR" sz="2000" b="0" smtClean="0"/>
              <a:t>Joint </a:t>
            </a:r>
            <a:r>
              <a:rPr lang="en-US" altLang="ko-KR" sz="2000" b="0"/>
              <a:t>Sounding for Multi-AP </a:t>
            </a:r>
            <a:r>
              <a:rPr lang="en-US" altLang="ko-KR" sz="2000" b="0" smtClean="0"/>
              <a:t>Systems</a:t>
            </a:r>
            <a:endParaRPr lang="en-US" altLang="ko-KR" sz="2000" b="0"/>
          </a:p>
          <a:p>
            <a:pPr marL="0" indent="0">
              <a:buNone/>
            </a:pPr>
            <a:endParaRPr lang="en-US" altLang="ko-KR" sz="2000" b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#1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Do you agree </a:t>
            </a:r>
            <a:r>
              <a:rPr lang="en-US" altLang="ko-KR" sz="2000" dirty="0" smtClean="0"/>
              <a:t>to support partial nulling precoding for coordinated beamforming in 11bn? </a:t>
            </a:r>
          </a:p>
          <a:p>
            <a:pPr lvl="1"/>
            <a:r>
              <a:rPr lang="en-US" altLang="ko-KR" sz="1600" dirty="0" smtClean="0"/>
              <a:t>Partial nulling precoding denotes that AP makes a null</a:t>
            </a:r>
            <a:r>
              <a:rPr lang="ko-KR" altLang="en-US" sz="1600" dirty="0" smtClean="0"/>
              <a:t> </a:t>
            </a:r>
            <a:r>
              <a:rPr lang="en-US" altLang="ko-KR" sz="1600" dirty="0" err="1" smtClean="0"/>
              <a:t>precoder</a:t>
            </a:r>
            <a:r>
              <a:rPr lang="en-US" altLang="ko-KR" sz="1600" dirty="0" smtClean="0"/>
              <a:t> using only part of the column vectors of its compressed OBSS channel matrix</a:t>
            </a:r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26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Coordinated beamforming (C-BF) is multi-AP transmission technology which will be defined in 11bn [1]-[5].</a:t>
            </a:r>
          </a:p>
          <a:p>
            <a:r>
              <a:rPr lang="en-US" altLang="ko-KR" smtClean="0"/>
              <a:t>In [6], C-BF precoding methods and its performance has been investigated for single-user MIMO (SU-MIMO)</a:t>
            </a:r>
          </a:p>
          <a:p>
            <a:pPr lvl="1"/>
            <a:r>
              <a:rPr lang="en-US" altLang="ko-KR" smtClean="0"/>
              <a:t>We observed that full nulling provides throughput gain compared to single-AP systems and partial nulling provides additional gain</a:t>
            </a:r>
          </a:p>
          <a:p>
            <a:r>
              <a:rPr lang="en-US" altLang="ko-KR" smtClean="0"/>
              <a:t>In this contribution, we discuss the MU-MIMO precoding method and its performance, which is expected to provide improved performance gain.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System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748" y="1752600"/>
            <a:ext cx="4354419" cy="4343400"/>
          </a:xfrm>
        </p:spPr>
        <p:txBody>
          <a:bodyPr/>
          <a:lstStyle/>
          <a:p>
            <a:r>
              <a:rPr lang="en-US" altLang="ko-KR" smtClean="0"/>
              <a:t>Topology</a:t>
            </a:r>
          </a:p>
          <a:p>
            <a:pPr lvl="1"/>
            <a:r>
              <a:rPr lang="en-US" altLang="ko-KR" smtClean="0"/>
              <a:t>8 antenna AP, 2 antenna STAs</a:t>
            </a:r>
          </a:p>
          <a:p>
            <a:pPr lvl="1"/>
            <a:r>
              <a:rPr lang="en-US" altLang="ko-KR" smtClean="0"/>
              <a:t>2 spatial streams for each STA (2+2+2+2)</a:t>
            </a:r>
          </a:p>
          <a:p>
            <a:pPr lvl="1"/>
            <a:r>
              <a:rPr lang="en-US" altLang="ko-KR" smtClean="0"/>
              <a:t>We assume that AP 1 and 2 are symmetric. Thus, we focus on investigating AP 1’s behavior</a:t>
            </a:r>
          </a:p>
          <a:p>
            <a:endParaRPr lang="en-US" altLang="ko-KR" sz="2000" smtClean="0"/>
          </a:p>
          <a:p>
            <a:r>
              <a:rPr lang="en-US" altLang="ko-KR" smtClean="0"/>
              <a:t>SNR</a:t>
            </a:r>
            <a:endParaRPr lang="en-US" altLang="ko-KR"/>
          </a:p>
          <a:p>
            <a:pPr lvl="1"/>
            <a:r>
              <a:rPr lang="en-US" altLang="ko-KR"/>
              <a:t>STA to in-BSS AP: </a:t>
            </a:r>
            <a:r>
              <a:rPr lang="en-US" altLang="ko-KR" smtClean="0"/>
              <a:t>SNR (dB)</a:t>
            </a:r>
            <a:endParaRPr lang="en-US" altLang="ko-KR"/>
          </a:p>
          <a:p>
            <a:pPr lvl="1"/>
            <a:r>
              <a:rPr lang="en-US" altLang="ko-KR"/>
              <a:t>STA to OBSS AP: </a:t>
            </a:r>
            <a:r>
              <a:rPr lang="en-US" altLang="ko-KR" smtClean="0"/>
              <a:t>SNR-X (dB)</a:t>
            </a:r>
            <a:endParaRPr lang="en-US" altLang="ko-KR"/>
          </a:p>
          <a:p>
            <a:pPr lvl="1"/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>
          <a:xfrm>
            <a:off x="5392198" y="2169652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>
            <a:off x="8044609" y="2169652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40162" y="1804058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450415" y="4110872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4573263" y="3651612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12969" y="1804058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13" name="직선 화살표 연결선 12"/>
          <p:cNvCxnSpPr>
            <a:stCxn id="7" idx="3"/>
            <a:endCxn id="11" idx="0"/>
          </p:cNvCxnSpPr>
          <p:nvPr/>
        </p:nvCxnSpPr>
        <p:spPr>
          <a:xfrm flipH="1">
            <a:off x="4837958" y="2731126"/>
            <a:ext cx="810914" cy="920486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직사각형 13"/>
              <p:cNvSpPr/>
              <p:nvPr/>
            </p:nvSpPr>
            <p:spPr>
              <a:xfrm>
                <a:off x="4519436" y="3021414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4" name="직사각형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436" y="3021414"/>
                <a:ext cx="621003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직선 화살표 연결선 14"/>
          <p:cNvCxnSpPr>
            <a:stCxn id="7" idx="3"/>
            <a:endCxn id="17" idx="0"/>
          </p:cNvCxnSpPr>
          <p:nvPr/>
        </p:nvCxnSpPr>
        <p:spPr>
          <a:xfrm>
            <a:off x="5648872" y="2731126"/>
            <a:ext cx="1837607" cy="90899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>
              <a:xfrm>
                <a:off x="7026881" y="2849672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881" y="2849672"/>
                <a:ext cx="62100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타원 16"/>
          <p:cNvSpPr/>
          <p:nvPr/>
        </p:nvSpPr>
        <p:spPr>
          <a:xfrm>
            <a:off x="7221784" y="3640119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5439168" y="3185622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168" y="3185622"/>
                <a:ext cx="62100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직사각형 20"/>
              <p:cNvSpPr/>
              <p:nvPr/>
            </p:nvSpPr>
            <p:spPr>
              <a:xfrm>
                <a:off x="6422627" y="3228837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1" name="직사각형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627" y="3228837"/>
                <a:ext cx="62100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직사각형 21"/>
          <p:cNvSpPr/>
          <p:nvPr/>
        </p:nvSpPr>
        <p:spPr>
          <a:xfrm>
            <a:off x="5695841" y="4130304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5818689" y="3651612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8450379" y="3640119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7063878" y="4110872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3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8309304" y="4130304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4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36" name="직선 화살표 연결선 35"/>
          <p:cNvCxnSpPr>
            <a:endCxn id="31" idx="0"/>
          </p:cNvCxnSpPr>
          <p:nvPr/>
        </p:nvCxnSpPr>
        <p:spPr>
          <a:xfrm>
            <a:off x="5695841" y="2731126"/>
            <a:ext cx="3019233" cy="90899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39" name="직선 화살표 연결선 38"/>
          <p:cNvCxnSpPr>
            <a:endCxn id="26" idx="0"/>
          </p:cNvCxnSpPr>
          <p:nvPr/>
        </p:nvCxnSpPr>
        <p:spPr>
          <a:xfrm>
            <a:off x="5695842" y="2731126"/>
            <a:ext cx="387542" cy="920486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2" name="직선 화살표 연결선 41"/>
          <p:cNvCxnSpPr/>
          <p:nvPr/>
        </p:nvCxnSpPr>
        <p:spPr>
          <a:xfrm>
            <a:off x="5553885" y="5127551"/>
            <a:ext cx="666252" cy="0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4" name="직선 화살표 연결선 43"/>
          <p:cNvCxnSpPr/>
          <p:nvPr/>
        </p:nvCxnSpPr>
        <p:spPr>
          <a:xfrm>
            <a:off x="5553885" y="5640254"/>
            <a:ext cx="666252" cy="0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395443" y="4954454"/>
            <a:ext cx="1837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In-BSS Channel</a:t>
            </a:r>
            <a:endParaRPr lang="ko-KR" altLang="en-US" sz="1600"/>
          </a:p>
        </p:txBody>
      </p:sp>
      <p:sp>
        <p:nvSpPr>
          <p:cNvPr id="46" name="TextBox 45"/>
          <p:cNvSpPr txBox="1"/>
          <p:nvPr/>
        </p:nvSpPr>
        <p:spPr>
          <a:xfrm>
            <a:off x="6395443" y="5506047"/>
            <a:ext cx="1837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OBSS Channel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37392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Full Nulling(1/2)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458200" cy="4343400"/>
              </a:xfrm>
            </p:spPr>
            <p:txBody>
              <a:bodyPr/>
              <a:lstStyle/>
              <a:p>
                <a:r>
                  <a:rPr lang="en-US" altLang="ko-KR" smtClean="0"/>
                  <a:t>Two-step Precoder Matrix</a:t>
                </a:r>
              </a:p>
              <a:p>
                <a:pPr lvl="1"/>
                <a:endParaRPr lang="en-US" altLang="ko-KR" smtClean="0"/>
              </a:p>
              <a:p>
                <a:pPr lvl="1"/>
                <a:endParaRPr lang="en-US" altLang="ko-KR"/>
              </a:p>
              <a:p>
                <a:pPr marL="457200" lvl="1" indent="0">
                  <a:buNone/>
                </a:pPr>
                <a:endParaRPr lang="en-US" altLang="ko-KR" smtClean="0"/>
              </a:p>
              <a:p>
                <a:pPr lvl="1"/>
                <a:r>
                  <a:rPr lang="en-US" altLang="ko-KR" smtClean="0"/>
                  <a:t>Interference Nulling Precoding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In-BSS inter-user-interference</a:t>
                </a:r>
              </a:p>
              <a:p>
                <a:pPr lvl="3"/>
                <a:r>
                  <a:rPr lang="en-US" altLang="ko-KR" smtClean="0">
                    <a:solidFill>
                      <a:prstClr val="black"/>
                    </a:solidFill>
                  </a:rPr>
                  <a:t>In STA 1 side, 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ko-KR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3"/>
                <a:r>
                  <a:rPr lang="en-US" altLang="ko-KR" smtClean="0"/>
                  <a:t>In STA 2 side, </a:t>
                </a:r>
                <a:r>
                  <a:rPr lang="en-US" altLang="ko-KR">
                    <a:solidFill>
                      <a:prstClr val="black"/>
                    </a:solidFill>
                  </a:rPr>
                  <a:t>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OBSS inter-user-interference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r>
                  <a:rPr lang="en-US" altLang="ko-KR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Null Precoder</a:t>
                </a:r>
              </a:p>
              <a:p>
                <a:pPr lvl="3"/>
                <a:r>
                  <a:rPr lang="en-US" altLang="ko-KR" smtClean="0"/>
                  <a:t>For STA 1,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. For STA 2,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</a:t>
                </a:r>
                <a:r>
                  <a:rPr lang="en-US" altLang="ko-KR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mtClean="0">
                    <a:sym typeface="Wingdings" panose="05000000000000000000" pitchFamily="2" charset="2"/>
                  </a:rPr>
                  <a:t> 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458200" cy="4343400"/>
              </a:xfrm>
              <a:blipFill rotWithShape="0">
                <a:blip r:embed="rId3"/>
                <a:stretch>
                  <a:fillRect l="-1009" t="-1124" b="-898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1902015" y="2033438"/>
                <a:ext cx="4425570" cy="884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ko-K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𝑁𝑢𝑙𝑙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𝑆𝑉𝐷</m:t>
                              </m:r>
                            </m:sub>
                          </m:sSub>
                        </m:e>
                      </m:d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altLang="ko-KR" sz="2800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015" y="2033438"/>
                <a:ext cx="4425570" cy="88453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직선 연결선 8"/>
          <p:cNvCxnSpPr/>
          <p:nvPr/>
        </p:nvCxnSpPr>
        <p:spPr bwMode="auto">
          <a:xfrm>
            <a:off x="3430588" y="2763262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4403834" y="2752895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직사각형 10"/>
          <p:cNvSpPr/>
          <p:nvPr/>
        </p:nvSpPr>
        <p:spPr>
          <a:xfrm>
            <a:off x="3104662" y="2817339"/>
            <a:ext cx="14414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/>
              <a:t>Interference Nulling</a:t>
            </a:r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514551" y="2845140"/>
            <a:ext cx="19768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mtClean="0"/>
              <a:t>Obtaining beamforming gain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5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Full Nulling(2/2)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2"/>
                <a:r>
                  <a:rPr lang="en-US" altLang="ko-KR" smtClean="0"/>
                  <a:t>After Null precoding, equivalent matrix becomes as follows</a:t>
                </a:r>
              </a:p>
              <a:p>
                <a:pPr lvl="3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smtClean="0"/>
              </a:p>
              <a:p>
                <a:pPr lvl="1"/>
                <a:endParaRPr lang="en-US" altLang="ko-KR" smtClean="0"/>
              </a:p>
              <a:p>
                <a:pPr lvl="1"/>
                <a:r>
                  <a:rPr lang="en-US" altLang="ko-KR" smtClean="0"/>
                  <a:t>SVD </a:t>
                </a:r>
                <a:r>
                  <a:rPr lang="en-US" altLang="ko-KR"/>
                  <a:t>Precoding for each STA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𝑆𝑉𝐷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We then apply SVD beamforming to each user for the BF gain</a:t>
                </a:r>
              </a:p>
              <a:p>
                <a:pPr lvl="3"/>
                <a:r>
                  <a:rPr lang="en-US" altLang="ko-KR" smtClean="0"/>
                  <a:t>For STA 1, 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r>
                  <a:rPr lang="en-US" altLang="ko-KR" smtClean="0"/>
                  <a:t>For STA 2, </a:t>
                </a:r>
                <a:r>
                  <a:rPr lang="en-US" altLang="ko-KR"/>
                  <a:t>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endParaRPr lang="en-US" altLang="ko-KR" dirty="0"/>
              </a:p>
              <a:p>
                <a:pPr lvl="1"/>
                <a:r>
                  <a:rPr lang="en-US" altLang="ko-KR" smtClean="0"/>
                  <a:t>Total precoding matrix becomes: 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 bwMode="auto">
          <a:xfrm>
            <a:off x="3733800" y="2438400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4373891" y="2149366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연결선 9"/>
          <p:cNvCxnSpPr>
            <a:stCxn id="7" idx="4"/>
          </p:cNvCxnSpPr>
          <p:nvPr/>
        </p:nvCxnSpPr>
        <p:spPr bwMode="auto">
          <a:xfrm>
            <a:off x="4039394" y="2743200"/>
            <a:ext cx="303050" cy="195171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>
            <a:stCxn id="8" idx="3"/>
          </p:cNvCxnSpPr>
          <p:nvPr/>
        </p:nvCxnSpPr>
        <p:spPr bwMode="auto">
          <a:xfrm flipH="1">
            <a:off x="4342444" y="2409529"/>
            <a:ext cx="120953" cy="528842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04344" y="2850932"/>
            <a:ext cx="2286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BSS IUI is nullified</a:t>
            </a:r>
            <a:endParaRPr lang="ko-KR" altLang="en-US" sz="1600"/>
          </a:p>
        </p:txBody>
      </p:sp>
      <p:sp>
        <p:nvSpPr>
          <p:cNvPr id="17" name="오른쪽 대괄호 16"/>
          <p:cNvSpPr/>
          <p:nvPr/>
        </p:nvSpPr>
        <p:spPr bwMode="auto">
          <a:xfrm>
            <a:off x="6324600" y="3924300"/>
            <a:ext cx="190500" cy="457200"/>
          </a:xfrm>
          <a:prstGeom prst="rightBracke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직사각형 17"/>
              <p:cNvSpPr/>
              <p:nvPr/>
            </p:nvSpPr>
            <p:spPr>
              <a:xfrm>
                <a:off x="6553200" y="3832748"/>
                <a:ext cx="2019300" cy="640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𝑆𝑉𝐷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4000"/>
              </a:p>
            </p:txBody>
          </p:sp>
        </mc:Choice>
        <mc:Fallback xmlns="">
          <p:sp>
            <p:nvSpPr>
              <p:cNvPr id="18" name="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832748"/>
                <a:ext cx="2019300" cy="6403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직선 화살표 연결선 19"/>
          <p:cNvCxnSpPr>
            <a:stCxn id="17" idx="2"/>
          </p:cNvCxnSpPr>
          <p:nvPr/>
        </p:nvCxnSpPr>
        <p:spPr bwMode="auto">
          <a:xfrm>
            <a:off x="6515100" y="4152900"/>
            <a:ext cx="266700" cy="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913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Partial Nulling 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8458200" cy="4875213"/>
              </a:xfrm>
            </p:spPr>
            <p:txBody>
              <a:bodyPr/>
              <a:lstStyle/>
              <a:p>
                <a:r>
                  <a:rPr lang="en-US" altLang="ko-KR" smtClean="0"/>
                  <a:t>Two-step Precoder Matrix</a:t>
                </a:r>
              </a:p>
              <a:p>
                <a:pPr lvl="1"/>
                <a:endParaRPr lang="en-US" altLang="ko-KR" smtClean="0"/>
              </a:p>
              <a:p>
                <a:pPr lvl="1"/>
                <a:endParaRPr lang="en-US" altLang="ko-KR" sz="3200"/>
              </a:p>
              <a:p>
                <a:pPr lvl="1"/>
                <a:r>
                  <a:rPr lang="en-US" altLang="ko-KR" smtClean="0"/>
                  <a:t>Interference Nulling Precoding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In-BSS inter-user-interference</a:t>
                </a:r>
              </a:p>
              <a:p>
                <a:pPr lvl="3"/>
                <a:r>
                  <a:rPr lang="en-US" altLang="ko-KR" smtClean="0">
                    <a:solidFill>
                      <a:prstClr val="black"/>
                    </a:solidFill>
                  </a:rPr>
                  <a:t>In STA 1 side, 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ko-KR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3"/>
                <a:r>
                  <a:rPr lang="en-US" altLang="ko-KR" smtClean="0"/>
                  <a:t>In STA 2 side, </a:t>
                </a:r>
                <a:r>
                  <a:rPr lang="en-US" altLang="ko-KR">
                    <a:solidFill>
                      <a:prstClr val="black"/>
                    </a:solidFill>
                  </a:rPr>
                  <a:t>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OBSS inter-user-interference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r>
                  <a:rPr lang="en-US" altLang="ko-KR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Null Precoder</a:t>
                </a:r>
              </a:p>
              <a:p>
                <a:pPr lvl="3"/>
                <a:r>
                  <a:rPr lang="en-US" altLang="ko-KR" smtClean="0"/>
                  <a:t>For STA 1,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. For STA 2,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</m:m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</a:t>
                </a:r>
              </a:p>
              <a:p>
                <a:pPr marL="1200150" lvl="3" indent="0">
                  <a:buNone/>
                </a:pPr>
                <a:r>
                  <a:rPr lang="en-US" altLang="ko-KR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mtClean="0">
                    <a:sym typeface="Wingdings" panose="05000000000000000000" pitchFamily="2" charset="2"/>
                  </a:rPr>
                  <a:t> 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8458200" cy="4875213"/>
              </a:xfrm>
              <a:blipFill rotWithShape="0">
                <a:blip r:embed="rId3"/>
                <a:stretch>
                  <a:fillRect l="-1009" t="-875" b="-2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2359215" y="2056474"/>
                <a:ext cx="4425570" cy="884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ko-K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𝑁𝑢𝑙𝑙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𝑆𝑉𝐷</m:t>
                              </m:r>
                            </m:sub>
                          </m:sSub>
                        </m:e>
                      </m:d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altLang="ko-KR" sz="2800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215" y="2056474"/>
                <a:ext cx="4425570" cy="88453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타원 12"/>
          <p:cNvSpPr/>
          <p:nvPr/>
        </p:nvSpPr>
        <p:spPr bwMode="auto">
          <a:xfrm>
            <a:off x="4338707" y="5321957"/>
            <a:ext cx="466586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 flipV="1">
            <a:off x="4805293" y="5224371"/>
            <a:ext cx="223907" cy="207215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029200" y="5029200"/>
            <a:ext cx="224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smtClean="0"/>
              <a:t>BSS IUI is fully eliminated</a:t>
            </a:r>
            <a:endParaRPr lang="ko-KR" altLang="en-US" sz="1400"/>
          </a:p>
        </p:txBody>
      </p:sp>
      <p:sp>
        <p:nvSpPr>
          <p:cNvPr id="17" name="타원 16"/>
          <p:cNvSpPr/>
          <p:nvPr/>
        </p:nvSpPr>
        <p:spPr bwMode="auto">
          <a:xfrm>
            <a:off x="4143513" y="5651690"/>
            <a:ext cx="731699" cy="575625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endCxn id="20" idx="1"/>
          </p:cNvCxnSpPr>
          <p:nvPr/>
        </p:nvCxnSpPr>
        <p:spPr bwMode="auto">
          <a:xfrm>
            <a:off x="4763258" y="6174181"/>
            <a:ext cx="265942" cy="174532"/>
          </a:xfrm>
          <a:prstGeom prst="lin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6194824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smtClean="0"/>
              <a:t>OBSS IUI is partially eliminated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3013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Partial Nulling 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2"/>
                <a:r>
                  <a:rPr lang="en-US" altLang="ko-KR" smtClean="0"/>
                  <a:t>After Null precoding, equivalent matrix becomes as follows</a:t>
                </a:r>
              </a:p>
              <a:p>
                <a:pPr lvl="3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smtClean="0"/>
              </a:p>
              <a:p>
                <a:pPr lvl="1"/>
                <a:endParaRPr lang="en-US" altLang="ko-KR" smtClean="0"/>
              </a:p>
              <a:p>
                <a:pPr lvl="1"/>
                <a:r>
                  <a:rPr lang="en-US" altLang="ko-KR" smtClean="0"/>
                  <a:t>SVD </a:t>
                </a:r>
                <a:r>
                  <a:rPr lang="en-US" altLang="ko-KR"/>
                  <a:t>Precoding for each STA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𝑆𝑉𝐷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We then apply SVD beamforming to each user for the BF gain</a:t>
                </a:r>
              </a:p>
              <a:p>
                <a:pPr lvl="3"/>
                <a:r>
                  <a:rPr lang="en-US" altLang="ko-KR" smtClean="0"/>
                  <a:t>For STA 1, 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r>
                  <a:rPr lang="en-US" altLang="ko-KR" smtClean="0"/>
                  <a:t>For STA 2, </a:t>
                </a:r>
                <a:r>
                  <a:rPr lang="en-US" altLang="ko-KR"/>
                  <a:t>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endParaRPr lang="en-US" altLang="ko-KR" dirty="0"/>
              </a:p>
              <a:p>
                <a:pPr lvl="1"/>
                <a:r>
                  <a:rPr lang="en-US" altLang="ko-KR" smtClean="0"/>
                  <a:t>Total precoding matrix becomes: 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 bwMode="auto">
          <a:xfrm>
            <a:off x="3733800" y="2438400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4373891" y="2149366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연결선 9"/>
          <p:cNvCxnSpPr>
            <a:stCxn id="7" idx="4"/>
          </p:cNvCxnSpPr>
          <p:nvPr/>
        </p:nvCxnSpPr>
        <p:spPr bwMode="auto">
          <a:xfrm>
            <a:off x="4039394" y="2743200"/>
            <a:ext cx="303050" cy="1951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>
            <a:stCxn id="8" idx="3"/>
          </p:cNvCxnSpPr>
          <p:nvPr/>
        </p:nvCxnSpPr>
        <p:spPr bwMode="auto">
          <a:xfrm flipH="1">
            <a:off x="4342444" y="2409529"/>
            <a:ext cx="120953" cy="5288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04344" y="2850932"/>
            <a:ext cx="2286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BSS IUI is nullfied</a:t>
            </a:r>
            <a:endParaRPr lang="ko-KR" altLang="en-US" sz="1600"/>
          </a:p>
        </p:txBody>
      </p:sp>
      <p:sp>
        <p:nvSpPr>
          <p:cNvPr id="17" name="오른쪽 대괄호 16"/>
          <p:cNvSpPr/>
          <p:nvPr/>
        </p:nvSpPr>
        <p:spPr bwMode="auto">
          <a:xfrm>
            <a:off x="6324600" y="3924300"/>
            <a:ext cx="190500" cy="457200"/>
          </a:xfrm>
          <a:prstGeom prst="rightBracke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직사각형 17"/>
              <p:cNvSpPr/>
              <p:nvPr/>
            </p:nvSpPr>
            <p:spPr>
              <a:xfrm>
                <a:off x="6515100" y="3941059"/>
                <a:ext cx="2590800" cy="88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𝑆𝑉𝐷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(:,1:2)</m:t>
                                </m:r>
                              </m:e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altLang="ko-KR" sz="1600" i="1">
                                    <a:latin typeface="Cambria Math" panose="02040503050406030204" pitchFamily="18" charset="0"/>
                                  </a:rPr>
                                  <m:t>(:,1:2</m:t>
                                </m:r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4000"/>
              </a:p>
            </p:txBody>
          </p:sp>
        </mc:Choice>
        <mc:Fallback xmlns="">
          <p:sp>
            <p:nvSpPr>
              <p:cNvPr id="18" name="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00" y="3941059"/>
                <a:ext cx="2590800" cy="8808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연결선 11"/>
          <p:cNvCxnSpPr/>
          <p:nvPr/>
        </p:nvCxnSpPr>
        <p:spPr bwMode="auto">
          <a:xfrm>
            <a:off x="6891229" y="4495800"/>
            <a:ext cx="91927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>
            <a:off x="7998564" y="4821941"/>
            <a:ext cx="91927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7172559" y="4521699"/>
            <a:ext cx="571499" cy="8549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 flipH="1">
            <a:off x="7717577" y="4821941"/>
            <a:ext cx="588223" cy="5623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592518" y="5376682"/>
            <a:ext cx="2325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Eigenvalue selection gain</a:t>
            </a:r>
          </a:p>
          <a:p>
            <a:r>
              <a:rPr lang="en-US" altLang="ko-KR" sz="1600" smtClean="0"/>
              <a:t> can be obtained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23171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Bandwidth</a:t>
            </a:r>
          </a:p>
          <a:p>
            <a:pPr lvl="1"/>
            <a:r>
              <a:rPr lang="en-US" altLang="ko-KR" sz="1800" smtClean="0"/>
              <a:t>80MHz</a:t>
            </a:r>
            <a:endParaRPr lang="en-US" altLang="ko-KR" sz="1800">
              <a:solidFill>
                <a:srgbClr val="FF0000"/>
              </a:solidFill>
            </a:endParaRPr>
          </a:p>
          <a:p>
            <a:r>
              <a:rPr lang="en-US" altLang="ko-KR" sz="2000"/>
              <a:t>Data size</a:t>
            </a:r>
          </a:p>
          <a:p>
            <a:pPr lvl="1"/>
            <a:r>
              <a:rPr lang="en-US" altLang="ko-KR" sz="1600"/>
              <a:t>100 bits</a:t>
            </a:r>
          </a:p>
          <a:p>
            <a:r>
              <a:rPr lang="en-US" altLang="ko-KR" sz="2000"/>
              <a:t>Channel Model</a:t>
            </a:r>
          </a:p>
          <a:p>
            <a:pPr lvl="1"/>
            <a:r>
              <a:rPr lang="en-US" altLang="ko-KR" sz="1600"/>
              <a:t>TGnD</a:t>
            </a:r>
          </a:p>
          <a:p>
            <a:r>
              <a:rPr lang="en-US" altLang="ko-KR" sz="2000"/>
              <a:t>Channel Coding</a:t>
            </a:r>
          </a:p>
          <a:p>
            <a:pPr lvl="1"/>
            <a:r>
              <a:rPr lang="en-US" altLang="ko-KR" sz="1600"/>
              <a:t>BCC</a:t>
            </a:r>
          </a:p>
          <a:p>
            <a:r>
              <a:rPr lang="en-US" altLang="ko-KR" sz="2000" smtClean="0"/>
              <a:t>Channel Estimation</a:t>
            </a:r>
            <a:endParaRPr lang="en-US" altLang="ko-KR" sz="2000"/>
          </a:p>
          <a:p>
            <a:pPr lvl="1"/>
            <a:r>
              <a:rPr lang="en-US" altLang="ko-KR" sz="1600" smtClean="0"/>
              <a:t>Realistic</a:t>
            </a:r>
            <a:endParaRPr lang="en-US" altLang="ko-KR" sz="1600"/>
          </a:p>
          <a:p>
            <a:r>
              <a:rPr lang="en-US" altLang="ko-KR" sz="2000"/>
              <a:t>Baseline</a:t>
            </a:r>
          </a:p>
          <a:p>
            <a:pPr lvl="1"/>
            <a:r>
              <a:rPr lang="en-US" altLang="ko-KR" sz="1600" smtClean="0"/>
              <a:t>Single AP MU-MIMO</a:t>
            </a:r>
            <a:r>
              <a:rPr lang="en-US" altLang="ko-KR" sz="1600"/>
              <a:t>. Especially when only one BSS is transmitting data(i.e., simply assuming one BSS can transmit at a time like C-TDMA(no interference/collision assumed)).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FER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smtClean="0"/>
              <a:t>2024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638800" y="2514599"/>
            <a:ext cx="3505200" cy="396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b="0" kern="0" smtClean="0"/>
              <a:t>Basically, single-AP is lower bound of FER performance since it is not affected by interference. </a:t>
            </a:r>
          </a:p>
          <a:p>
            <a:r>
              <a:rPr kumimoji="0" lang="en-US" altLang="ko-KR" sz="1800" b="0" kern="0" smtClean="0"/>
              <a:t>When X is small, full nulling outperforms partial nulling</a:t>
            </a:r>
          </a:p>
          <a:p>
            <a:pPr lvl="1"/>
            <a:r>
              <a:rPr kumimoji="0" lang="en-US" altLang="ko-KR" sz="1400" kern="0" smtClean="0"/>
              <a:t>Since interference level is too high, concentrating on interference elimination performs better </a:t>
            </a:r>
            <a:endParaRPr kumimoji="0" lang="en-US" altLang="ko-KR" sz="1400" b="0" kern="0"/>
          </a:p>
          <a:p>
            <a:r>
              <a:rPr kumimoji="0" lang="en-US" altLang="ko-KR" sz="1800" b="0" kern="0" smtClean="0"/>
              <a:t>When X is large, partial nulling outperforms full nulling. </a:t>
            </a:r>
          </a:p>
          <a:p>
            <a:pPr lvl="1"/>
            <a:r>
              <a:rPr kumimoji="0" lang="en-US" altLang="ko-KR" sz="1400" kern="0" smtClean="0"/>
              <a:t>FER is so close to single-AP, which means that throughput can be much higher than single-AP</a:t>
            </a:r>
            <a:endParaRPr kumimoji="0" lang="en-US" altLang="ko-KR" sz="1400" b="0" kern="0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476" y="2210592"/>
            <a:ext cx="5255648" cy="418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330561</TotalTime>
  <Words>1101</Words>
  <Application>Microsoft Office PowerPoint</Application>
  <PresentationFormat>화면 슬라이드 쇼(4:3)</PresentationFormat>
  <Paragraphs>260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굴림</vt:lpstr>
      <vt:lpstr>맑은 고딕</vt:lpstr>
      <vt:lpstr>Arial</vt:lpstr>
      <vt:lpstr>Cambria Math</vt:lpstr>
      <vt:lpstr>Times New Roman</vt:lpstr>
      <vt:lpstr>Wingdings</vt:lpstr>
      <vt:lpstr>802-11-Submission</vt:lpstr>
      <vt:lpstr>Coordinated Beamforming for 11bn  – Follow Up</vt:lpstr>
      <vt:lpstr>Introduction</vt:lpstr>
      <vt:lpstr>System Model</vt:lpstr>
      <vt:lpstr>MU-MIMO Precoding for Full Nulling(1/2)</vt:lpstr>
      <vt:lpstr>MU-MIMO Precoding for Full Nulling(2/2)</vt:lpstr>
      <vt:lpstr>MU-MIMO Precoding for Partial Nulling (1/2)</vt:lpstr>
      <vt:lpstr>MU-MIMO Precoding for Partial Nulling (2/2)</vt:lpstr>
      <vt:lpstr>Simulation Environment</vt:lpstr>
      <vt:lpstr>Simulation Result (1/2)</vt:lpstr>
      <vt:lpstr>Simulation Result (2/2)</vt:lpstr>
      <vt:lpstr>Thoughts on Sounding &amp; Feedback</vt:lpstr>
      <vt:lpstr>Conclusion</vt:lpstr>
      <vt:lpstr>References</vt:lpstr>
      <vt:lpstr>Straw Poll #1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5984</cp:revision>
  <cp:lastPrinted>2019-01-10T23:08:02Z</cp:lastPrinted>
  <dcterms:created xsi:type="dcterms:W3CDTF">2007-05-21T21:00:37Z</dcterms:created>
  <dcterms:modified xsi:type="dcterms:W3CDTF">2024-09-05T06:24:15Z</dcterms:modified>
</cp:coreProperties>
</file>