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1244" r:id="rId2"/>
    <p:sldId id="1394" r:id="rId3"/>
    <p:sldId id="1396" r:id="rId4"/>
    <p:sldId id="1420" r:id="rId5"/>
    <p:sldId id="1421" r:id="rId6"/>
    <p:sldId id="1425" r:id="rId7"/>
    <p:sldId id="1431" r:id="rId8"/>
    <p:sldId id="1432" r:id="rId9"/>
    <p:sldId id="1436" r:id="rId10"/>
    <p:sldId id="1429" r:id="rId11"/>
    <p:sldId id="1433" r:id="rId12"/>
    <p:sldId id="1434" r:id="rId13"/>
    <p:sldId id="1435" r:id="rId14"/>
    <p:sldId id="1430" r:id="rId15"/>
  </p:sldIdLst>
  <p:sldSz cx="12192000" cy="6858000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  <p:cmAuthor id="2" name="GeonHwan Kim/IoT Connectivity Standard Task(geonhwan.kim@lge.com)" initials="GKCST" lastIdx="50" clrIdx="1">
    <p:extLst>
      <p:ext uri="{19B8F6BF-5375-455C-9EA6-DF929625EA0E}">
        <p15:presenceInfo xmlns:p15="http://schemas.microsoft.com/office/powerpoint/2012/main" userId="S-1-5-21-2543426832-1914326140-3112152631-2652433" providerId="AD"/>
      </p:ext>
    </p:extLst>
  </p:cmAuthor>
  <p:cmAuthor id="3" name="Insun Jang/IoT Connectivity Standard Task(insun.jang@lge.com)" initials="IJCST" lastIdx="13" clrIdx="2">
    <p:extLst>
      <p:ext uri="{19B8F6BF-5375-455C-9EA6-DF929625EA0E}">
        <p15:presenceInfo xmlns:p15="http://schemas.microsoft.com/office/powerpoint/2012/main" userId="S-1-5-21-2543426832-1914326140-3112152631-18843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00FF"/>
    <a:srgbClr val="FF9900"/>
    <a:srgbClr val="00CC99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8" autoAdjust="0"/>
    <p:restoredTop sz="96400" autoAdjust="0"/>
  </p:normalViewPr>
  <p:slideViewPr>
    <p:cSldViewPr>
      <p:cViewPr varScale="1">
        <p:scale>
          <a:sx n="248" d="100"/>
          <a:sy n="248" d="100"/>
        </p:scale>
        <p:origin x="300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60" d="100"/>
          <a:sy n="260" d="100"/>
        </p:scale>
        <p:origin x="3348" y="22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8275" y="514350"/>
            <a:ext cx="45227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4491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766942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sz="105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11973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>
              <a:solidFill>
                <a:srgbClr val="00B05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5467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>
              <a:solidFill>
                <a:srgbClr val="00B05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962477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22191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8769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6194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97895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62573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48160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936619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19997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45584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56324" y="6475413"/>
            <a:ext cx="2335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solidFill>
                  <a:schemeClr val="tx1"/>
                </a:solidFill>
                <a:cs typeface="Arial" charset="0"/>
              </a:rPr>
              <a:t>doc.: IEEE </a:t>
            </a:r>
            <a:r>
              <a:rPr kumimoji="0" lang="en-US" altLang="ko-KR" sz="1800" b="1" dirty="0" smtClean="0">
                <a:solidFill>
                  <a:schemeClr val="tx1"/>
                </a:solidFill>
                <a:cs typeface="Arial" charset="0"/>
              </a:rPr>
              <a:t>802.11-24/1514r0</a:t>
            </a:r>
            <a:endParaRPr kumimoji="0" lang="en-US" altLang="ko-KR" sz="18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97467" y="606879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3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897467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Multi-AP framework for C-SR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400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6002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ko-KR" sz="18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1800" b="0" kern="0" dirty="0">
                <a:ea typeface="굴림" panose="020B0600000101010101" pitchFamily="50" charset="-127"/>
              </a:rPr>
              <a:t> </a:t>
            </a:r>
            <a:r>
              <a:rPr kumimoji="0" lang="en-US" altLang="ko-KR" sz="1800" b="0" kern="0" dirty="0" smtClean="0">
                <a:ea typeface="굴림" panose="020B0600000101010101" pitchFamily="50" charset="-127"/>
              </a:rPr>
              <a:t>2024-11-11</a:t>
            </a:r>
            <a:endParaRPr kumimoji="0" lang="en-US" altLang="ko-KR" sz="1800" b="0" kern="0" dirty="0">
              <a:ea typeface="굴림" panose="020B0600000101010101" pitchFamily="50" charset="-127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2098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1600" dirty="0">
                <a:cs typeface="Arial" panose="020B0604020202020204" pitchFamily="34" charset="0"/>
              </a:rPr>
              <a:t>Authors:</a:t>
            </a:r>
            <a:endParaRPr kumimoji="0" lang="en-US" altLang="ko-KR" sz="1600" b="0" dirty="0">
              <a:cs typeface="Arial" panose="020B0604020202020204" pitchFamily="34" charset="0"/>
            </a:endParaRP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528699"/>
              </p:ext>
            </p:extLst>
          </p:nvPr>
        </p:nvGraphicFramePr>
        <p:xfrm>
          <a:off x="2203335" y="2267891"/>
          <a:ext cx="7785330" cy="3924004"/>
        </p:xfrm>
        <a:graphic>
          <a:graphicData uri="http://schemas.openxmlformats.org/drawingml/2006/table">
            <a:tbl>
              <a:tblPr/>
              <a:tblGrid>
                <a:gridCol w="18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5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66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3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Electronics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Seoul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137-130, 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Korea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Yelin</a:t>
                      </a:r>
                      <a:r>
                        <a:rPr lang="en-US" altLang="ko-KR" sz="1200" dirty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731283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7107653"/>
                  </a:ext>
                </a:extLst>
              </a:tr>
              <a:tr h="2733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3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65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72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6240" y="685800"/>
            <a:ext cx="1139952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References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23468" y="1752602"/>
            <a:ext cx="5172532" cy="472281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[1] 24/171, “TGbn Motions List - Part 1”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[2] 23/1871, “M-AP Coordinated Transmission framework”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[3] 22/1822, “Recap on Coordinated Spatial Reuse Operation”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[4] 23/325, “Coordinated Spatial Reuse for UHR”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[5] 20/576, “Coordinated Spatial Reuse Protocol”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[6] 23/616, “Overhead Analysis of Coordinated Spatial Reuse”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[7] 23/908, “Efficient Coordinated Spatial Reuse”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[8] 24/95, “Efficient Coordinated Spatial Reuse Follow Up”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[9] 24/640, “Consideration on C-SR Types”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[10] 20/123, “Channel Sounding for Multi-AP CBF”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[11] 23/1912, “Coordinated TDMA Procedure”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[12] 24/842, “Multi-AP set configuration for C-TDMA”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[13] 24/1220, “A Framework for Coordinated Access Points”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[14] 24/1542, “Sounding Schemes for Coordinated Beamforming”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[15] 24/1568, “Sounding Design for C-BF”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[16] 24/1582, “Coordinated Sounding for </a:t>
            </a:r>
            <a:r>
              <a:rPr lang="en-US" altLang="ko-KR" sz="1400" dirty="0" err="1" smtClean="0">
                <a:ea typeface="굴림" panose="020B0600000101010101" pitchFamily="50" charset="-127"/>
              </a:rPr>
              <a:t>CoBF</a:t>
            </a:r>
            <a:r>
              <a:rPr lang="en-US" altLang="ko-KR" sz="1400" dirty="0" smtClean="0">
                <a:ea typeface="굴림" panose="020B0600000101010101" pitchFamily="50" charset="-127"/>
              </a:rPr>
              <a:t>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[17] 24/843, “Some details on TXOP sharing in C-TDMA”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[18] 23/1832, “Multi-AP Coordinated Spatial Reuse”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891927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6094520" y="1752600"/>
            <a:ext cx="5411680" cy="472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kumimoji="0" lang="en-US" altLang="ko-KR" sz="1400" kern="0" dirty="0" smtClean="0">
                <a:ea typeface="굴림" panose="020B0600000101010101" pitchFamily="50" charset="-127"/>
              </a:rPr>
              <a:t>[19] 23/1868, “Coordinated-Spatial-Reuse-Design”</a:t>
            </a:r>
          </a:p>
          <a:p>
            <a:pPr marL="0" indent="0">
              <a:buFontTx/>
              <a:buNone/>
            </a:pPr>
            <a:r>
              <a:rPr kumimoji="0" lang="en-US" altLang="ko-KR" sz="1400" kern="0" dirty="0" smtClean="0">
                <a:ea typeface="굴림" panose="020B0600000101010101" pitchFamily="50" charset="-127"/>
              </a:rPr>
              <a:t>[20] 23/1917, “Coordinated Spatial Reuse”</a:t>
            </a:r>
          </a:p>
          <a:p>
            <a:pPr marL="0" indent="0">
              <a:buFontTx/>
              <a:buNone/>
            </a:pPr>
            <a:r>
              <a:rPr kumimoji="0" lang="en-US" altLang="ko-KR" sz="1400" kern="0" dirty="0" smtClean="0">
                <a:ea typeface="굴림" panose="020B0600000101010101" pitchFamily="50" charset="-127"/>
              </a:rPr>
              <a:t>[21] 24/50, “Coordinated Spatial Reuse Types”</a:t>
            </a:r>
          </a:p>
          <a:p>
            <a:pPr marL="0" indent="0">
              <a:buFontTx/>
              <a:buNone/>
            </a:pPr>
            <a:r>
              <a:rPr kumimoji="0" lang="en-US" altLang="ko-KR" sz="1400" kern="0" dirty="0" smtClean="0">
                <a:ea typeface="굴림" panose="020B0600000101010101" pitchFamily="50" charset="-127"/>
              </a:rPr>
              <a:t>[22</a:t>
            </a:r>
            <a:r>
              <a:rPr kumimoji="0" lang="en-US" altLang="ko-KR" sz="1400" kern="0" dirty="0">
                <a:ea typeface="굴림" panose="020B0600000101010101" pitchFamily="50" charset="-127"/>
              </a:rPr>
              <a:t>] 23/1037, “Performance of Coordinated Spatial </a:t>
            </a:r>
            <a:r>
              <a:rPr kumimoji="0" lang="en-US" altLang="ko-KR" sz="1400" kern="0" dirty="0" smtClean="0">
                <a:ea typeface="굴림" panose="020B0600000101010101" pitchFamily="50" charset="-127"/>
              </a:rPr>
              <a:t>Reuse”</a:t>
            </a:r>
          </a:p>
          <a:p>
            <a:pPr marL="0" indent="0">
              <a:buFontTx/>
              <a:buNone/>
            </a:pPr>
            <a:r>
              <a:rPr kumimoji="0" lang="en-US" altLang="ko-KR" sz="1400" kern="0" dirty="0" smtClean="0">
                <a:ea typeface="굴림" panose="020B0600000101010101" pitchFamily="50" charset="-127"/>
              </a:rPr>
              <a:t>[23] 23/1972</a:t>
            </a:r>
            <a:r>
              <a:rPr kumimoji="0" lang="en-US" altLang="ko-KR" sz="1400" kern="0" dirty="0">
                <a:ea typeface="굴림" panose="020B0600000101010101" pitchFamily="50" charset="-127"/>
              </a:rPr>
              <a:t>, “Evaluation of Coordinated Spatial Reuse - Follow </a:t>
            </a:r>
            <a:r>
              <a:rPr kumimoji="0" lang="en-US" altLang="ko-KR" sz="1400" kern="0" dirty="0" smtClean="0">
                <a:ea typeface="굴림" panose="020B0600000101010101" pitchFamily="50" charset="-127"/>
              </a:rPr>
              <a:t>Up”</a:t>
            </a:r>
          </a:p>
          <a:p>
            <a:pPr marL="0" indent="0">
              <a:buFontTx/>
              <a:buNone/>
            </a:pPr>
            <a:r>
              <a:rPr kumimoji="0" lang="en-US" altLang="ko-KR" sz="1400" kern="0" dirty="0">
                <a:ea typeface="굴림" panose="020B0600000101010101" pitchFamily="50" charset="-127"/>
              </a:rPr>
              <a:t>[24] 20/590, “Shared TXOP Spatial Reuse </a:t>
            </a:r>
            <a:r>
              <a:rPr kumimoji="0" lang="en-US" altLang="ko-KR" sz="1400" kern="0" dirty="0" smtClean="0">
                <a:ea typeface="굴림" panose="020B0600000101010101" pitchFamily="50" charset="-127"/>
              </a:rPr>
              <a:t>Considerations”</a:t>
            </a:r>
            <a:endParaRPr kumimoji="0" lang="en-US" altLang="ko-KR" sz="1400" kern="0" dirty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4895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21180" y="685800"/>
            <a:ext cx="854964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Straw Poll </a:t>
            </a:r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23468" y="1752600"/>
            <a:ext cx="10345064" cy="4343400"/>
          </a:xfrm>
        </p:spPr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  <a:endParaRPr lang="en-US" altLang="ko-KR" dirty="0"/>
          </a:p>
          <a:p>
            <a:pPr lvl="1"/>
            <a:r>
              <a:rPr lang="en-US" altLang="ko-KR" dirty="0" smtClean="0"/>
              <a:t>A TXOP owner AP announces its intention to initiate Co-SR in an Initial Control frame (exact ICF and name TBD) sent at the beginning of the TXOP. The frame polls AP(s) that can operate together as a Co-SR to determine their interest.</a:t>
            </a:r>
          </a:p>
          <a:p>
            <a:pPr lvl="2"/>
            <a:r>
              <a:rPr lang="en-US" altLang="ko-KR" dirty="0" smtClean="0"/>
              <a:t>A TXOP owner AP that intends to initiate Co-SR is referred to as a sharing AP.</a:t>
            </a:r>
          </a:p>
          <a:p>
            <a:pPr lvl="2"/>
            <a:r>
              <a:rPr lang="en-US" altLang="ko-KR" dirty="0" smtClean="0"/>
              <a:t>A candidate AP identified (polled) in the Initial Control frame is referred to as a polled AP.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Duration field of the frame is set to the length of time required to transmit the solicited response frame plus one SIFS.</a:t>
            </a:r>
          </a:p>
          <a:p>
            <a:pPr lvl="2"/>
            <a:r>
              <a:rPr lang="en-US" altLang="ko-KR" dirty="0"/>
              <a:t>Whether or not the sharing AP is mandated to send the Initial Control frame that announces that intention is TBD.</a:t>
            </a:r>
          </a:p>
          <a:p>
            <a:pPr lvl="1"/>
            <a:endParaRPr lang="en-US" altLang="ko-KR" u="sng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TextBox 5"/>
          <p:cNvSpPr txBox="1"/>
          <p:nvPr/>
        </p:nvSpPr>
        <p:spPr>
          <a:xfrm>
            <a:off x="923468" y="6200001"/>
            <a:ext cx="2274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Reference: based on Motion #156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51059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21180" y="685800"/>
            <a:ext cx="854964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Straw Poll </a:t>
            </a:r>
            <a:r>
              <a:rPr lang="en-US" altLang="ko-KR" dirty="0" smtClean="0">
                <a:solidFill>
                  <a:schemeClr val="tx1"/>
                </a:solidFill>
              </a:rPr>
              <a:t>2-1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23468" y="1752600"/>
            <a:ext cx="10345064" cy="4343400"/>
          </a:xfrm>
        </p:spPr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  <a:endParaRPr lang="en-US" altLang="ko-KR" dirty="0"/>
          </a:p>
          <a:p>
            <a:pPr lvl="1"/>
            <a:r>
              <a:rPr lang="en-US" altLang="ko-KR" dirty="0"/>
              <a:t>As part of the Co-SR/BF procedure, to trigger Co-SR/BF PPDU transmissions, a sharing AP shall send an MU-RTS TXS Trigger frame to another non-collocated AP.</a:t>
            </a:r>
          </a:p>
          <a:p>
            <a:pPr lvl="2"/>
            <a:r>
              <a:rPr lang="en-US" altLang="ko-KR" dirty="0" smtClean="0"/>
              <a:t>Whether to transmit a CTS frame in response to the MU-RTS TXS Trigger frame is TBD.</a:t>
            </a:r>
          </a:p>
          <a:p>
            <a:pPr lvl="2"/>
            <a:r>
              <a:rPr lang="en-US" altLang="ko-KR" dirty="0" smtClean="0"/>
              <a:t>How to set the Allocation Duration field is TBD.</a:t>
            </a:r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en-US" altLang="ko-KR" u="sng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TextBox 5"/>
          <p:cNvSpPr txBox="1"/>
          <p:nvPr/>
        </p:nvSpPr>
        <p:spPr>
          <a:xfrm>
            <a:off x="923468" y="6200001"/>
            <a:ext cx="2274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Reference: based on Motion #159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3059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21180" y="685800"/>
            <a:ext cx="854964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Straw Poll </a:t>
            </a:r>
            <a:r>
              <a:rPr lang="en-US" altLang="ko-KR" dirty="0" smtClean="0">
                <a:solidFill>
                  <a:schemeClr val="tx1"/>
                </a:solidFill>
              </a:rPr>
              <a:t>2-2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23468" y="1752600"/>
            <a:ext cx="10345064" cy="4343400"/>
          </a:xfrm>
        </p:spPr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  <a:endParaRPr lang="en-US" altLang="ko-KR" dirty="0"/>
          </a:p>
          <a:p>
            <a:pPr lvl="1"/>
            <a:r>
              <a:rPr lang="en-US" altLang="ko-KR" dirty="0"/>
              <a:t>As part of the </a:t>
            </a:r>
            <a:r>
              <a:rPr lang="en-US" altLang="ko-KR" dirty="0" smtClean="0"/>
              <a:t>Co-SR/BF </a:t>
            </a:r>
            <a:r>
              <a:rPr lang="en-US" altLang="ko-KR" dirty="0"/>
              <a:t>procedure, </a:t>
            </a:r>
            <a:r>
              <a:rPr lang="en-US" altLang="ko-KR" dirty="0" smtClean="0"/>
              <a:t>to trigger Co-SR/BF PPDU transmissions, a sharing AP shall send an MU-RTS TXS Trigger frame to another non-collocated AP.</a:t>
            </a:r>
          </a:p>
          <a:p>
            <a:pPr lvl="2"/>
            <a:r>
              <a:rPr lang="en-US" altLang="ko-KR" dirty="0" smtClean="0"/>
              <a:t>The MU-RTS TXS Trigger frame does not solicit a response from that another non-collocated AP.</a:t>
            </a:r>
          </a:p>
          <a:p>
            <a:pPr lvl="2"/>
            <a:r>
              <a:rPr lang="en-US" altLang="ko-KR" dirty="0" smtClean="0"/>
              <a:t>How </a:t>
            </a:r>
            <a:r>
              <a:rPr lang="en-US" altLang="ko-KR" dirty="0"/>
              <a:t>to set the Allocation Duration field is TBD.</a:t>
            </a:r>
          </a:p>
          <a:p>
            <a:pPr lvl="1"/>
            <a:endParaRPr lang="en-US" altLang="ko-KR" u="sng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923468" y="6200001"/>
            <a:ext cx="2274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Reference: based on Motion #159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9409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6240" y="685800"/>
            <a:ext cx="1139952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Appendix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891927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8" name="TextBox 7"/>
          <p:cNvSpPr txBox="1"/>
          <p:nvPr/>
        </p:nvSpPr>
        <p:spPr>
          <a:xfrm>
            <a:off x="9489729" y="3266222"/>
            <a:ext cx="9871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/>
              <a:t>&lt; Type 1 &gt;</a:t>
            </a:r>
            <a:endParaRPr lang="ko-KR" alt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489729" y="6093023"/>
            <a:ext cx="9871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/>
              <a:t>&lt; Type 2 &gt;</a:t>
            </a:r>
            <a:endParaRPr lang="ko-KR" altLang="en-US" sz="1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390975" y="1752599"/>
                <a:ext cx="8067225" cy="4722813"/>
              </a:xfrm>
            </p:spPr>
            <p:txBody>
              <a:bodyPr/>
              <a:lstStyle/>
              <a:p>
                <a:r>
                  <a:rPr lang="en-US" altLang="ko-KR" sz="1800" dirty="0" smtClean="0"/>
                  <a:t>Power Control (PC) methods in Co-SR</a:t>
                </a:r>
              </a:p>
              <a:p>
                <a:pPr lvl="1"/>
                <a:r>
                  <a:rPr lang="en-US" altLang="ko-KR" sz="1600" dirty="0"/>
                  <a:t>In terms of power control, there </a:t>
                </a:r>
                <a:r>
                  <a:rPr lang="en-US" altLang="ko-KR" sz="1600" dirty="0" smtClean="0"/>
                  <a:t>may </a:t>
                </a:r>
                <a:r>
                  <a:rPr lang="en-US" altLang="ko-KR" sz="1600" dirty="0"/>
                  <a:t>be two types of </a:t>
                </a:r>
                <a:r>
                  <a:rPr lang="en-US" altLang="ko-KR" sz="1600" dirty="0" smtClean="0"/>
                  <a:t>Co-SR [9], </a:t>
                </a:r>
                <a:r>
                  <a:rPr lang="en-US" altLang="ko-KR" sz="1600" dirty="0"/>
                  <a:t>either </a:t>
                </a:r>
                <a:r>
                  <a:rPr lang="en-US" altLang="ko-KR" sz="1600" b="1" u="sng" dirty="0" smtClean="0"/>
                  <a:t>Optimal</a:t>
                </a:r>
                <a:r>
                  <a:rPr lang="en-US" altLang="ko-KR" sz="1600" dirty="0" smtClean="0"/>
                  <a:t> [22, 23] or </a:t>
                </a:r>
                <a:r>
                  <a:rPr lang="en-US" altLang="ko-KR" sz="1600" b="1" u="sng" dirty="0" smtClean="0"/>
                  <a:t>One-way</a:t>
                </a:r>
                <a:r>
                  <a:rPr lang="en-US" altLang="ko-KR" sz="1600" dirty="0" smtClean="0"/>
                  <a:t> coordination [24].</a:t>
                </a:r>
              </a:p>
              <a:p>
                <a:pPr marL="457200" lvl="1" indent="0">
                  <a:buNone/>
                </a:pPr>
                <a:endParaRPr lang="en-US" altLang="ko-KR" sz="1400" b="1" dirty="0" smtClean="0"/>
              </a:p>
              <a:p>
                <a:pPr marL="360000" lvl="1" indent="0">
                  <a:buNone/>
                </a:pPr>
                <a:r>
                  <a:rPr lang="en-US" altLang="ko-KR" sz="1600" b="1" dirty="0" smtClean="0"/>
                  <a:t>Type 1) Optimal power control [22, 23]</a:t>
                </a:r>
              </a:p>
              <a:p>
                <a:pPr marL="720000" lvl="2"/>
                <a:r>
                  <a:rPr lang="en-US" altLang="ko-KR" sz="1400" dirty="0" smtClean="0"/>
                  <a:t>Both </a:t>
                </a:r>
                <a:r>
                  <a:rPr lang="en-US" altLang="ko-KR" sz="1400" u="sng" dirty="0"/>
                  <a:t>the AP that initiates </a:t>
                </a:r>
                <a:r>
                  <a:rPr lang="en-US" altLang="ko-KR" sz="1400" u="sng" dirty="0" smtClean="0"/>
                  <a:t>Co-SR </a:t>
                </a:r>
                <a:r>
                  <a:rPr lang="en-US" altLang="ko-KR" sz="1400" u="sng" dirty="0"/>
                  <a:t>(i.e., </a:t>
                </a:r>
                <a:r>
                  <a:rPr lang="en-US" altLang="ko-KR" sz="1400" u="sng" dirty="0" smtClean="0"/>
                  <a:t>sharing AP)</a:t>
                </a:r>
                <a:r>
                  <a:rPr lang="en-US" altLang="ko-KR" sz="1400" dirty="0" smtClean="0"/>
                  <a:t> </a:t>
                </a:r>
                <a:r>
                  <a:rPr lang="en-US" altLang="ko-KR" sz="1400" dirty="0"/>
                  <a:t>and </a:t>
                </a:r>
                <a:r>
                  <a:rPr lang="en-US" altLang="ko-KR" sz="1400" u="sng" dirty="0" smtClean="0"/>
                  <a:t>the </a:t>
                </a:r>
                <a:r>
                  <a:rPr lang="en-US" altLang="ko-KR" sz="1400" u="sng" dirty="0"/>
                  <a:t>AP on which </a:t>
                </a:r>
                <a:r>
                  <a:rPr lang="en-US" altLang="ko-KR" sz="1400" u="sng" dirty="0" smtClean="0"/>
                  <a:t>Co-SR </a:t>
                </a:r>
                <a:r>
                  <a:rPr lang="en-US" altLang="ko-KR" sz="1400" u="sng" dirty="0"/>
                  <a:t>is triggered (i.e., </a:t>
                </a:r>
                <a:r>
                  <a:rPr lang="en-US" altLang="ko-KR" sz="1400" u="sng" dirty="0" smtClean="0"/>
                  <a:t>shared </a:t>
                </a:r>
                <a:r>
                  <a:rPr lang="en-US" altLang="ko-KR" sz="1400" u="sng" dirty="0"/>
                  <a:t>AP)</a:t>
                </a:r>
                <a:r>
                  <a:rPr lang="en-US" altLang="ko-KR" sz="1400" dirty="0"/>
                  <a:t> perform </a:t>
                </a:r>
                <a:r>
                  <a:rPr lang="en-US" altLang="ko-KR" sz="1400" dirty="0" smtClean="0"/>
                  <a:t>a PC.</a:t>
                </a:r>
                <a:endParaRPr lang="en-US" altLang="ko-KR" sz="1400" dirty="0"/>
              </a:p>
              <a:p>
                <a:pPr marL="720000" lvl="2"/>
                <a:r>
                  <a:rPr lang="en-US" altLang="ko-KR" sz="1400" dirty="0" smtClean="0">
                    <a:solidFill>
                      <a:schemeClr val="tx1"/>
                    </a:solidFill>
                  </a:rPr>
                  <a:t>The sharing AP may decide </a:t>
                </a:r>
                <a:r>
                  <a:rPr lang="en-US" altLang="ko-KR" sz="1400" dirty="0">
                    <a:solidFill>
                      <a:schemeClr val="tx1"/>
                    </a:solidFill>
                  </a:rPr>
                  <a:t>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𝑻𝒙𝑷𝒐𝒘𝒆𝒓</m:t>
                        </m:r>
                      </m:e>
                      <m:sub>
                        <m:r>
                          <a:rPr lang="en-US" altLang="ko-KR" sz="1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𝒓𝒆𝒄𝒐𝒎𝒎𝒆𝒏𝒅𝒆𝒅</m:t>
                        </m:r>
                      </m:sub>
                    </m:sSub>
                  </m:oMath>
                </a14:m>
                <a:r>
                  <a:rPr lang="en-US" altLang="ko-KR" sz="1400" dirty="0">
                    <a:solidFill>
                      <a:schemeClr val="tx1"/>
                    </a:solidFill>
                  </a:rPr>
                  <a:t> of the shared AP, </a:t>
                </a:r>
                <a:r>
                  <a:rPr lang="en-US" altLang="ko-KR" sz="1400" dirty="0" smtClean="0">
                    <a:solidFill>
                      <a:schemeClr val="tx1"/>
                    </a:solidFill>
                  </a:rPr>
                  <a:t>it </a:t>
                </a:r>
                <a:r>
                  <a:rPr lang="en-US" altLang="ko-KR" sz="1400" dirty="0">
                    <a:solidFill>
                      <a:schemeClr val="tx1"/>
                    </a:solidFill>
                  </a:rPr>
                  <a:t>delivers </a:t>
                </a:r>
                <a:r>
                  <a:rPr lang="en-US" altLang="ko-KR" sz="1400" dirty="0" smtClean="0">
                    <a:solidFill>
                      <a:schemeClr val="tx1"/>
                    </a:solidFill>
                  </a:rPr>
                  <a:t>the recommended </a:t>
                </a:r>
                <a:r>
                  <a:rPr lang="en-US" altLang="ko-KR" sz="1400" dirty="0" err="1" smtClean="0">
                    <a:solidFill>
                      <a:schemeClr val="tx1"/>
                    </a:solidFill>
                  </a:rPr>
                  <a:t>Tx</a:t>
                </a:r>
                <a:r>
                  <a:rPr lang="en-US" altLang="ko-KR" sz="1400" dirty="0" smtClean="0">
                    <a:solidFill>
                      <a:schemeClr val="tx1"/>
                    </a:solidFill>
                  </a:rPr>
                  <a:t> Power </a:t>
                </a:r>
                <a:r>
                  <a:rPr lang="en-US" altLang="ko-KR" sz="1400" dirty="0">
                    <a:solidFill>
                      <a:schemeClr val="tx1"/>
                    </a:solidFill>
                  </a:rPr>
                  <a:t>to the shared AP triggered for </a:t>
                </a:r>
                <a:r>
                  <a:rPr lang="en-US" altLang="ko-KR" sz="1400" dirty="0" smtClean="0">
                    <a:solidFill>
                      <a:schemeClr val="tx1"/>
                    </a:solidFill>
                  </a:rPr>
                  <a:t>Co-SR </a:t>
                </a:r>
                <a:r>
                  <a:rPr lang="en-US" altLang="ko-KR" sz="1400" dirty="0">
                    <a:solidFill>
                      <a:schemeClr val="tx1"/>
                    </a:solidFill>
                  </a:rPr>
                  <a:t>transmission</a:t>
                </a:r>
                <a:r>
                  <a:rPr lang="en-US" altLang="ko-KR" sz="1400" dirty="0" smtClean="0">
                    <a:solidFill>
                      <a:schemeClr val="tx1"/>
                    </a:solidFill>
                  </a:rPr>
                  <a:t>.</a:t>
                </a:r>
                <a:endParaRPr lang="en-US" altLang="ko-KR" sz="1600" b="1" dirty="0">
                  <a:solidFill>
                    <a:schemeClr val="tx1"/>
                  </a:solidFill>
                </a:endParaRPr>
              </a:p>
              <a:p>
                <a:pPr marL="360000" lvl="1" indent="0">
                  <a:buNone/>
                </a:pPr>
                <a:r>
                  <a:rPr lang="en-US" altLang="ko-KR" sz="1600" b="1" dirty="0" smtClean="0">
                    <a:solidFill>
                      <a:schemeClr val="tx1"/>
                    </a:solidFill>
                  </a:rPr>
                  <a:t>Type </a:t>
                </a:r>
                <a:r>
                  <a:rPr lang="en-US" altLang="ko-KR" sz="1600" b="1" dirty="0">
                    <a:solidFill>
                      <a:schemeClr val="tx1"/>
                    </a:solidFill>
                  </a:rPr>
                  <a:t>2) </a:t>
                </a:r>
                <a:r>
                  <a:rPr lang="en-US" altLang="ko-KR" sz="1600" b="1" dirty="0" smtClean="0">
                    <a:solidFill>
                      <a:schemeClr val="tx1"/>
                    </a:solidFill>
                  </a:rPr>
                  <a:t>One-way </a:t>
                </a:r>
                <a:r>
                  <a:rPr lang="en-US" altLang="ko-KR" sz="1600" b="1" dirty="0">
                    <a:solidFill>
                      <a:schemeClr val="tx1"/>
                    </a:solidFill>
                  </a:rPr>
                  <a:t>power control </a:t>
                </a:r>
                <a:r>
                  <a:rPr lang="en-US" altLang="ko-KR" sz="1600" b="1" dirty="0" smtClean="0">
                    <a:solidFill>
                      <a:schemeClr val="tx1"/>
                    </a:solidFill>
                  </a:rPr>
                  <a:t>[24]</a:t>
                </a:r>
                <a:endParaRPr lang="en-US" altLang="ko-KR" sz="1600" b="1" dirty="0">
                  <a:solidFill>
                    <a:schemeClr val="tx1"/>
                  </a:solidFill>
                </a:endParaRPr>
              </a:p>
              <a:p>
                <a:pPr marL="720000" lvl="2"/>
                <a:r>
                  <a:rPr lang="en-US" altLang="ko-KR" sz="1400" dirty="0">
                    <a:solidFill>
                      <a:schemeClr val="tx1"/>
                    </a:solidFill>
                  </a:rPr>
                  <a:t>Only </a:t>
                </a:r>
                <a:r>
                  <a:rPr lang="en-US" altLang="ko-KR" sz="1400" u="sng" dirty="0">
                    <a:solidFill>
                      <a:schemeClr val="tx1"/>
                    </a:solidFill>
                  </a:rPr>
                  <a:t>the AP on which </a:t>
                </a:r>
                <a:r>
                  <a:rPr lang="en-US" altLang="ko-KR" sz="1400" u="sng" dirty="0" smtClean="0">
                    <a:solidFill>
                      <a:schemeClr val="tx1"/>
                    </a:solidFill>
                  </a:rPr>
                  <a:t>Co-SR </a:t>
                </a:r>
                <a:r>
                  <a:rPr lang="en-US" altLang="ko-KR" sz="1400" u="sng" dirty="0">
                    <a:solidFill>
                      <a:schemeClr val="tx1"/>
                    </a:solidFill>
                  </a:rPr>
                  <a:t>is triggered</a:t>
                </a:r>
                <a:r>
                  <a:rPr lang="en-US" altLang="ko-KR" sz="1400" dirty="0">
                    <a:solidFill>
                      <a:schemeClr val="tx1"/>
                    </a:solidFill>
                  </a:rPr>
                  <a:t> performs </a:t>
                </a:r>
                <a:r>
                  <a:rPr lang="en-US" altLang="ko-KR" sz="1400" dirty="0" smtClean="0">
                    <a:solidFill>
                      <a:schemeClr val="tx1"/>
                    </a:solidFill>
                  </a:rPr>
                  <a:t>a PC.</a:t>
                </a:r>
                <a:endParaRPr lang="en-US" altLang="ko-KR" sz="1400" dirty="0">
                  <a:solidFill>
                    <a:schemeClr val="tx1"/>
                  </a:solidFill>
                </a:endParaRPr>
              </a:p>
              <a:p>
                <a:pPr marL="720000" lvl="2"/>
                <a:r>
                  <a:rPr lang="en-US" altLang="ko-KR" sz="1400" dirty="0">
                    <a:solidFill>
                      <a:schemeClr val="tx1"/>
                    </a:solidFill>
                  </a:rPr>
                  <a:t>The </a:t>
                </a:r>
                <a:r>
                  <a:rPr lang="en-US" altLang="ko-KR" sz="1400" dirty="0" err="1">
                    <a:solidFill>
                      <a:schemeClr val="tx1"/>
                    </a:solidFill>
                  </a:rPr>
                  <a:t>Tx</a:t>
                </a:r>
                <a:r>
                  <a:rPr lang="en-US" altLang="ko-KR" sz="1400" dirty="0">
                    <a:solidFill>
                      <a:schemeClr val="tx1"/>
                    </a:solidFill>
                  </a:rPr>
                  <a:t> power of the shared AP can be calculated from an optimization based on the Max </a:t>
                </a:r>
                <a:r>
                  <a:rPr lang="en-US" altLang="ko-KR" sz="1400" dirty="0" err="1">
                    <a:solidFill>
                      <a:schemeClr val="tx1"/>
                    </a:solidFill>
                  </a:rPr>
                  <a:t>Tx</a:t>
                </a:r>
                <a:r>
                  <a:rPr lang="en-US" altLang="ko-KR" sz="1400" dirty="0">
                    <a:solidFill>
                      <a:schemeClr val="tx1"/>
                    </a:solidFill>
                  </a:rPr>
                  <a:t> power of the </a:t>
                </a:r>
                <a:r>
                  <a:rPr lang="en-US" altLang="ko-KR" sz="1400" dirty="0" smtClean="0">
                    <a:solidFill>
                      <a:schemeClr val="tx1"/>
                    </a:solidFill>
                  </a:rPr>
                  <a:t>sharing </a:t>
                </a:r>
                <a:r>
                  <a:rPr lang="en-US" altLang="ko-KR" sz="1400" dirty="0">
                    <a:solidFill>
                      <a:schemeClr val="tx1"/>
                    </a:solidFill>
                  </a:rPr>
                  <a:t>AP, or </a:t>
                </a:r>
                <a:r>
                  <a:rPr lang="en-US" altLang="ko-KR" sz="1400" dirty="0" smtClean="0">
                    <a:solidFill>
                      <a:schemeClr val="tx1"/>
                    </a:solidFill>
                  </a:rPr>
                  <a:t>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𝑻𝒙𝑷𝒐𝒘𝒆𝒓</m:t>
                        </m:r>
                      </m:e>
                      <m:sub>
                        <m:r>
                          <a:rPr lang="en-US" altLang="ko-KR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𝒓𝒆𝒄𝒐𝒎𝒎𝒆𝒏𝒅𝒆𝒅</m:t>
                        </m:r>
                      </m:sub>
                    </m:sSub>
                  </m:oMath>
                </a14:m>
                <a:r>
                  <a:rPr lang="en-US" altLang="ko-KR" sz="1400" dirty="0" smtClean="0">
                    <a:solidFill>
                      <a:schemeClr val="tx1"/>
                    </a:solidFill>
                  </a:rPr>
                  <a:t> can </a:t>
                </a:r>
                <a:r>
                  <a:rPr lang="en-US" altLang="ko-KR" sz="1400" dirty="0">
                    <a:solidFill>
                      <a:schemeClr val="tx1"/>
                    </a:solidFill>
                  </a:rPr>
                  <a:t>be </a:t>
                </a:r>
                <a:r>
                  <a:rPr lang="en-US" altLang="ko-KR" sz="1400" dirty="0" smtClean="0">
                    <a:solidFill>
                      <a:schemeClr val="tx1"/>
                    </a:solidFill>
                  </a:rPr>
                  <a:t>delivered </a:t>
                </a:r>
                <a:r>
                  <a:rPr lang="en-US" altLang="ko-KR" sz="1400" dirty="0">
                    <a:solidFill>
                      <a:schemeClr val="tx1"/>
                    </a:solidFill>
                  </a:rPr>
                  <a:t>from the </a:t>
                </a:r>
                <a:r>
                  <a:rPr lang="en-US" altLang="ko-KR" sz="1400" dirty="0" smtClean="0">
                    <a:solidFill>
                      <a:schemeClr val="tx1"/>
                    </a:solidFill>
                  </a:rPr>
                  <a:t>sharing </a:t>
                </a:r>
                <a:r>
                  <a:rPr lang="en-US" altLang="ko-KR" sz="1400" dirty="0">
                    <a:solidFill>
                      <a:schemeClr val="tx1"/>
                    </a:solidFill>
                  </a:rPr>
                  <a:t>AP</a:t>
                </a:r>
                <a:r>
                  <a:rPr lang="en-US" altLang="ko-KR" sz="1400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pPr lvl="2"/>
                <a:endParaRPr lang="en-US" altLang="ko-KR" sz="1400" b="1" dirty="0"/>
              </a:p>
              <a:p>
                <a:pPr marL="342900" lvl="1" indent="-342900">
                  <a:buFontTx/>
                  <a:buChar char="•"/>
                </a:pPr>
                <a:r>
                  <a:rPr lang="en-US" altLang="ko-KR" sz="1800" b="1" dirty="0" smtClean="0"/>
                  <a:t>The </a:t>
                </a:r>
                <a:r>
                  <a:rPr lang="en-US" altLang="ko-KR" sz="1800" b="1" dirty="0"/>
                  <a:t>frame sequence and contents required to initiate a </a:t>
                </a:r>
                <a:r>
                  <a:rPr lang="en-US" altLang="ko-KR" sz="1800" b="1" dirty="0" smtClean="0"/>
                  <a:t>Co-SR </a:t>
                </a:r>
                <a:r>
                  <a:rPr lang="en-US" altLang="ko-KR" sz="1800" b="1" dirty="0"/>
                  <a:t>may vary depending on the </a:t>
                </a:r>
                <a:r>
                  <a:rPr lang="en-US" altLang="ko-KR" sz="1800" b="1" dirty="0" smtClean="0"/>
                  <a:t>PC </a:t>
                </a:r>
                <a:r>
                  <a:rPr lang="en-US" altLang="ko-KR" sz="1800" b="1" dirty="0"/>
                  <a:t>method.</a:t>
                </a:r>
              </a:p>
              <a:p>
                <a:endParaRPr lang="en-US" altLang="ko-KR" sz="2000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0975" y="1752599"/>
                <a:ext cx="8067225" cy="4722813"/>
              </a:xfrm>
              <a:blipFill>
                <a:blip r:embed="rId3"/>
                <a:stretch>
                  <a:fillRect l="-453" t="-64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그림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0" y="773857"/>
            <a:ext cx="2903801" cy="2417465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57046" y="3657600"/>
            <a:ext cx="2881155" cy="240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97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Introduction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6215" y="1752599"/>
            <a:ext cx="11379570" cy="4722813"/>
          </a:xfrm>
        </p:spPr>
        <p:txBody>
          <a:bodyPr/>
          <a:lstStyle/>
          <a:p>
            <a:r>
              <a:rPr lang="en-US" altLang="ko-KR" sz="1800" dirty="0" smtClean="0"/>
              <a:t>Currently, Motions for several Multi-AP coordination (MAPC) schemes (e.g., C</a:t>
            </a:r>
            <a:r>
              <a:rPr lang="en-US" altLang="ko-KR" sz="1800" dirty="0"/>
              <a:t>o</a:t>
            </a:r>
            <a:r>
              <a:rPr lang="en-US" altLang="ko-KR" sz="1800" dirty="0" smtClean="0"/>
              <a:t>-SR/BF, and Co-TDMA) have been agreed in TGbn [1].</a:t>
            </a:r>
            <a:endParaRPr lang="en-US" altLang="ko-KR" sz="1800" dirty="0"/>
          </a:p>
          <a:p>
            <a:endParaRPr lang="en-US" altLang="ko-KR" sz="1600" dirty="0"/>
          </a:p>
          <a:p>
            <a:r>
              <a:rPr lang="en-US" altLang="ko-KR" sz="1800" dirty="0" smtClean="0"/>
              <a:t>In a previous Sept. F2F meeting, Motions on defining a common framework of a MAPC for various coordination schemes also passed.</a:t>
            </a:r>
          </a:p>
          <a:p>
            <a:pPr lvl="1"/>
            <a:r>
              <a:rPr lang="en-US" altLang="ko-KR" sz="1600" dirty="0" smtClean="0"/>
              <a:t>The common framework can enable the MAPC discovery procedure and the MAPC agreement negotiation procedure [2].</a:t>
            </a:r>
          </a:p>
          <a:p>
            <a:endParaRPr lang="en-US" altLang="ko-KR" sz="1600" dirty="0" smtClean="0"/>
          </a:p>
          <a:p>
            <a:r>
              <a:rPr lang="en-US" altLang="ko-KR" sz="1800" dirty="0"/>
              <a:t>Based on the </a:t>
            </a:r>
            <a:r>
              <a:rPr lang="en-US" altLang="ko-KR" sz="1800" dirty="0" smtClean="0"/>
              <a:t>high-level motions </a:t>
            </a:r>
            <a:r>
              <a:rPr lang="en-US" altLang="ko-KR" sz="1800" dirty="0"/>
              <a:t>mentioned above, we can now move on to defining the Multi-AP framework for each specific </a:t>
            </a:r>
            <a:r>
              <a:rPr lang="en-US" altLang="ko-KR" sz="1800" dirty="0" smtClean="0"/>
              <a:t>scheme.</a:t>
            </a:r>
          </a:p>
          <a:p>
            <a:pPr lvl="1"/>
            <a:r>
              <a:rPr lang="en-US" altLang="ko-KR" sz="1600" dirty="0" smtClean="0"/>
              <a:t>We believe that some Multi-AP schemes consist of a </a:t>
            </a:r>
            <a:r>
              <a:rPr lang="en-US" altLang="ko-KR" sz="1600" b="1" u="sng" dirty="0" smtClean="0"/>
              <a:t>common framework</a:t>
            </a:r>
            <a:r>
              <a:rPr lang="en-US" altLang="ko-KR" sz="1600" dirty="0" smtClean="0"/>
              <a:t> and a </a:t>
            </a:r>
            <a:r>
              <a:rPr lang="en-US" altLang="ko-KR" sz="1600" b="1" u="sng" dirty="0" smtClean="0"/>
              <a:t>scheme-specific framework</a:t>
            </a:r>
            <a:r>
              <a:rPr lang="en-US" altLang="ko-KR" sz="1600" dirty="0" smtClean="0"/>
              <a:t>.</a:t>
            </a:r>
          </a:p>
          <a:p>
            <a:endParaRPr lang="en-US" altLang="ko-KR" sz="1600" dirty="0" smtClean="0"/>
          </a:p>
          <a:p>
            <a:r>
              <a:rPr lang="en-US" altLang="ko-KR" sz="1800" dirty="0" smtClean="0"/>
              <a:t>In this contribution, we focus on a Multi-AP framework for Co-SR.</a:t>
            </a:r>
          </a:p>
          <a:p>
            <a:pPr lvl="1"/>
            <a:r>
              <a:rPr lang="en-US" altLang="ko-KR" sz="1600" dirty="0" smtClean="0"/>
              <a:t>The proposed Multi-AP framework for Co-SR consists of </a:t>
            </a:r>
            <a:r>
              <a:rPr lang="en-US" altLang="ko-KR" sz="1600" u="sng" dirty="0" smtClean="0"/>
              <a:t>common parts</a:t>
            </a:r>
            <a:r>
              <a:rPr lang="en-US" altLang="ko-KR" sz="1600" dirty="0" smtClean="0"/>
              <a:t> and </a:t>
            </a:r>
            <a:r>
              <a:rPr lang="en-US" altLang="ko-KR" sz="1600" u="sng" dirty="0" smtClean="0"/>
              <a:t>scheme-specific parts</a:t>
            </a:r>
            <a:r>
              <a:rPr lang="en-US" altLang="ko-KR" sz="1600" dirty="0" smtClean="0"/>
              <a:t>.</a:t>
            </a:r>
          </a:p>
          <a:p>
            <a:pPr lvl="2"/>
            <a:r>
              <a:rPr lang="en-US" altLang="ko-KR" sz="1600" dirty="0" smtClean="0"/>
              <a:t>The common framework </a:t>
            </a:r>
            <a:r>
              <a:rPr lang="en-US" altLang="ko-KR" sz="1600" u="sng" dirty="0" smtClean="0"/>
              <a:t>may be implemented/performed in all the schemes</a:t>
            </a:r>
            <a:r>
              <a:rPr lang="en-US" altLang="ko-KR" sz="1600" dirty="0" smtClean="0"/>
              <a:t>.</a:t>
            </a:r>
          </a:p>
          <a:p>
            <a:pPr lvl="2"/>
            <a:r>
              <a:rPr lang="en-US" altLang="ko-KR" sz="1600" dirty="0" smtClean="0"/>
              <a:t>On the other hand, the scheme-specific parts </a:t>
            </a:r>
            <a:r>
              <a:rPr lang="en-US" altLang="ko-KR" sz="1600" u="sng" dirty="0" smtClean="0"/>
              <a:t>may not be performed</a:t>
            </a:r>
            <a:r>
              <a:rPr lang="en-US" altLang="ko-KR" sz="1600" dirty="0" smtClean="0"/>
              <a:t> as needed.</a:t>
            </a:r>
          </a:p>
          <a:p>
            <a:endParaRPr lang="en-US" altLang="ko-KR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5388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Recap: Coordinated SR</a:t>
            </a:r>
            <a:endParaRPr lang="ko-KR" altLang="en-US" strike="sngStrike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406215" y="1752599"/>
                <a:ext cx="11379570" cy="4722813"/>
              </a:xfrm>
            </p:spPr>
            <p:txBody>
              <a:bodyPr/>
              <a:lstStyle/>
              <a:p>
                <a:r>
                  <a:rPr lang="en-US" altLang="ko-KR" sz="1600" dirty="0" smtClean="0">
                    <a:solidFill>
                      <a:schemeClr val="tx1"/>
                    </a:solidFill>
                  </a:rPr>
                  <a:t>Co-SR is a simpler than Co-BF in that it does not require strict timing synchronization and CSI collection [3, 4].</a:t>
                </a:r>
              </a:p>
              <a:p>
                <a:pPr lvl="1"/>
                <a:r>
                  <a:rPr lang="en-US" altLang="ko-KR" sz="1400" dirty="0" smtClean="0">
                    <a:solidFill>
                      <a:schemeClr val="tx1"/>
                    </a:solidFill>
                  </a:rPr>
                  <a:t>The AP only needs to know </a:t>
                </a:r>
                <a:r>
                  <a:rPr lang="en-US" altLang="ko-KR" sz="1400" u="sng" dirty="0" smtClean="0">
                    <a:solidFill>
                      <a:schemeClr val="tx1"/>
                    </a:solidFill>
                  </a:rPr>
                  <a:t>RSSI information of interference link</a:t>
                </a:r>
                <a:r>
                  <a:rPr lang="en-US" altLang="ko-KR" sz="1400" dirty="0" smtClean="0">
                    <a:solidFill>
                      <a:schemeClr val="tx1"/>
                    </a:solidFill>
                  </a:rPr>
                  <a:t> and </a:t>
                </a:r>
                <a:r>
                  <a:rPr lang="en-US" altLang="ko-KR" sz="1400" u="sng" dirty="0" smtClean="0">
                    <a:solidFill>
                      <a:schemeClr val="tx1"/>
                    </a:solidFill>
                  </a:rPr>
                  <a:t>estimated SINR of the target In-BSS STA</a:t>
                </a:r>
                <a:r>
                  <a:rPr lang="en-US" altLang="ko-KR" sz="1400" dirty="0" smtClean="0">
                    <a:solidFill>
                      <a:schemeClr val="tx1"/>
                    </a:solidFill>
                  </a:rPr>
                  <a:t>.</a:t>
                </a:r>
                <a:endParaRPr lang="en-US" altLang="ko-KR" sz="1200" dirty="0" smtClean="0">
                  <a:solidFill>
                    <a:schemeClr val="tx1"/>
                  </a:solidFill>
                </a:endParaRPr>
              </a:p>
              <a:p>
                <a:pPr lvl="1"/>
                <a:r>
                  <a:rPr lang="en-US" altLang="ko-KR" sz="1400" dirty="0" smtClean="0">
                    <a:solidFill>
                      <a:schemeClr val="tx1"/>
                    </a:solidFill>
                  </a:rPr>
                  <a:t>To collect RSSI information, all participating APs perform an </a:t>
                </a:r>
                <a:r>
                  <a:rPr lang="en-US" altLang="ko-KR" sz="1400" b="1" u="sng" dirty="0" smtClean="0">
                    <a:solidFill>
                      <a:schemeClr val="tx1"/>
                    </a:solidFill>
                  </a:rPr>
                  <a:t>interference measurement (IM)</a:t>
                </a:r>
                <a:r>
                  <a:rPr lang="en-US" altLang="ko-KR" sz="1400" dirty="0" smtClean="0">
                    <a:solidFill>
                      <a:schemeClr val="tx1"/>
                    </a:solidFill>
                  </a:rPr>
                  <a:t> procedure [3, 5</a:t>
                </a:r>
                <a14:m>
                  <m:oMath xmlns:m="http://schemas.openxmlformats.org/officeDocument/2006/math">
                    <m:r>
                      <a:rPr lang="en-US" altLang="ko-KR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altLang="ko-KR" sz="1400" dirty="0" smtClean="0">
                    <a:solidFill>
                      <a:schemeClr val="tx1"/>
                    </a:solidFill>
                  </a:rPr>
                  <a:t>9].</a:t>
                </a:r>
                <a:endParaRPr lang="en-US" altLang="ko-KR" sz="1200" dirty="0" smtClean="0">
                  <a:solidFill>
                    <a:schemeClr val="tx1"/>
                  </a:solidFill>
                </a:endParaRPr>
              </a:p>
              <a:p>
                <a:endParaRPr lang="en-US" altLang="ko-KR" sz="800" dirty="0" smtClean="0">
                  <a:solidFill>
                    <a:schemeClr val="tx1"/>
                  </a:solidFill>
                </a:endParaRPr>
              </a:p>
              <a:p>
                <a:r>
                  <a:rPr lang="en-US" altLang="ko-KR" sz="1600" dirty="0" smtClean="0">
                    <a:solidFill>
                      <a:schemeClr val="tx1"/>
                    </a:solidFill>
                  </a:rPr>
                  <a:t>Beacon request/response [6] and OBSS channel sounding [10] can be considered as interference measurement method for Co-SR, but the details of the IM procedure seem to require further discussion.</a:t>
                </a:r>
              </a:p>
              <a:p>
                <a:endParaRPr lang="en-US" altLang="ko-KR" sz="800" dirty="0"/>
              </a:p>
              <a:p>
                <a:r>
                  <a:rPr lang="en-US" altLang="ko-KR" sz="1600" dirty="0" smtClean="0"/>
                  <a:t>The overall Co-SR </a:t>
                </a:r>
                <a:r>
                  <a:rPr lang="en-US" altLang="ko-KR" sz="1600" dirty="0"/>
                  <a:t>procedure </a:t>
                </a:r>
                <a:r>
                  <a:rPr lang="en-US" altLang="ko-KR" sz="1600" dirty="0" smtClean="0"/>
                  <a:t>proposed in several contributions </a:t>
                </a:r>
                <a:r>
                  <a:rPr lang="en-US" altLang="ko-KR" sz="1600" dirty="0"/>
                  <a:t>can be </a:t>
                </a:r>
                <a:r>
                  <a:rPr lang="en-US" altLang="ko-KR" sz="1600" dirty="0" smtClean="0"/>
                  <a:t>described/summarized </a:t>
                </a:r>
                <a:r>
                  <a:rPr lang="en-US" altLang="ko-KR" sz="1600" dirty="0"/>
                  <a:t>as follows</a:t>
                </a:r>
                <a:r>
                  <a:rPr lang="en-US" altLang="ko-KR" sz="1600" dirty="0" smtClean="0"/>
                  <a:t>:</a:t>
                </a:r>
              </a:p>
              <a:p>
                <a:endParaRPr lang="en-US" altLang="ko-KR" sz="1600" dirty="0" smtClean="0"/>
              </a:p>
              <a:p>
                <a:endParaRPr lang="en-US" altLang="ko-KR" sz="1600" dirty="0"/>
              </a:p>
              <a:p>
                <a:endParaRPr lang="en-US" altLang="ko-KR" sz="1600" dirty="0" smtClean="0"/>
              </a:p>
              <a:p>
                <a:endParaRPr lang="en-US" altLang="ko-KR" sz="1600" dirty="0"/>
              </a:p>
              <a:p>
                <a:endParaRPr lang="en-US" altLang="ko-KR" sz="1600" dirty="0" smtClean="0"/>
              </a:p>
              <a:p>
                <a:endParaRPr lang="en-US" altLang="ko-KR" sz="1600" dirty="0"/>
              </a:p>
              <a:p>
                <a:endParaRPr lang="en-US" altLang="ko-KR" sz="1600" dirty="0" smtClean="0"/>
              </a:p>
              <a:p>
                <a:endParaRPr lang="en-US" altLang="ko-KR" sz="1600" dirty="0" smtClean="0"/>
              </a:p>
              <a:p>
                <a:r>
                  <a:rPr lang="en-US" altLang="ko-KR" sz="1600" dirty="0" smtClean="0"/>
                  <a:t>Co-SR/BF are expected to have similar framework except for the details in the IM procedure.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6215" y="1752599"/>
                <a:ext cx="11379570" cy="4722813"/>
              </a:xfrm>
              <a:blipFill>
                <a:blip r:embed="rId3"/>
                <a:stretch>
                  <a:fillRect l="-214" t="-25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914" y="3687955"/>
            <a:ext cx="10372173" cy="2331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32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Recap: Coordinated TDMA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6215" y="1752599"/>
            <a:ext cx="11379570" cy="4722813"/>
          </a:xfrm>
        </p:spPr>
        <p:txBody>
          <a:bodyPr/>
          <a:lstStyle/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On the other hand, we proposed the overall Co-TDMA procedure in [11, 12].</a:t>
            </a:r>
          </a:p>
          <a:p>
            <a:r>
              <a:rPr lang="en-US" altLang="ko-KR" sz="1800" dirty="0" smtClean="0"/>
              <a:t>There are some differences between Co-TDMA and Co-SR/BF.</a:t>
            </a:r>
          </a:p>
          <a:p>
            <a:pPr lvl="1"/>
            <a:r>
              <a:rPr lang="en-US" altLang="ko-KR" sz="1600" dirty="0" smtClean="0"/>
              <a:t>Basically, Co-TDMA does not require interference measurement procedure or OBSS channel sounding.</a:t>
            </a:r>
          </a:p>
          <a:p>
            <a:pPr lvl="1"/>
            <a:r>
              <a:rPr lang="en-US" altLang="ko-KR" sz="1600" dirty="0" smtClean="0"/>
              <a:t>An Co-TDMA sharing AP can exchange frames with non-AP STAs before triggering Co-TDMA based transmission.</a:t>
            </a:r>
          </a:p>
          <a:p>
            <a:pPr lvl="1"/>
            <a:r>
              <a:rPr lang="en-US" altLang="ko-KR" sz="1600" dirty="0"/>
              <a:t>However, unlike </a:t>
            </a:r>
            <a:r>
              <a:rPr lang="en-US" altLang="ko-KR" sz="1600" dirty="0" smtClean="0"/>
              <a:t>Co-SR/BF</a:t>
            </a:r>
            <a:r>
              <a:rPr lang="en-US" altLang="ko-KR" sz="1600" dirty="0"/>
              <a:t>, </a:t>
            </a:r>
            <a:r>
              <a:rPr lang="en-US" altLang="ko-KR" sz="1600" dirty="0" smtClean="0"/>
              <a:t>Co-TDMA </a:t>
            </a:r>
            <a:r>
              <a:rPr lang="en-US" altLang="ko-KR" sz="1600" dirty="0"/>
              <a:t>has a characteristic that </a:t>
            </a:r>
            <a:r>
              <a:rPr lang="en-US" altLang="ko-KR" sz="1600" dirty="0" smtClean="0"/>
              <a:t>the sharing AP </a:t>
            </a:r>
            <a:r>
              <a:rPr lang="en-US" altLang="ko-KR" sz="1600" dirty="0"/>
              <a:t>cannot transmit during the </a:t>
            </a:r>
            <a:r>
              <a:rPr lang="en-US" altLang="ko-KR" sz="1600" dirty="0" smtClean="0"/>
              <a:t>coordination-based </a:t>
            </a:r>
            <a:r>
              <a:rPr lang="en-US" altLang="ko-KR" sz="1600" dirty="0"/>
              <a:t>transmission </a:t>
            </a:r>
            <a:r>
              <a:rPr lang="en-US" altLang="ko-KR" sz="1600" dirty="0" smtClean="0"/>
              <a:t>duration (i.e., allocated time in above figure).</a:t>
            </a:r>
          </a:p>
          <a:p>
            <a:endParaRPr lang="en-US" altLang="ko-KR" sz="800" dirty="0" smtClean="0"/>
          </a:p>
          <a:p>
            <a:r>
              <a:rPr lang="en-US" altLang="ko-KR" sz="1800" dirty="0" smtClean="0"/>
              <a:t>Despite </a:t>
            </a:r>
            <a:r>
              <a:rPr lang="en-US" altLang="ko-KR" sz="1800" dirty="0"/>
              <a:t>the differences described above, </a:t>
            </a:r>
            <a:r>
              <a:rPr lang="en-US" altLang="ko-KR" sz="1800" dirty="0" smtClean="0"/>
              <a:t>MAPC schemes can </a:t>
            </a:r>
            <a:r>
              <a:rPr lang="en-US" altLang="ko-KR" sz="1800" dirty="0"/>
              <a:t>have a common framework for general </a:t>
            </a:r>
            <a:r>
              <a:rPr lang="en-US" altLang="ko-KR" sz="1800" dirty="0" smtClean="0"/>
              <a:t>configuration (e.g., discovery, agreement/negotiation and so on).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5330" y="1507259"/>
            <a:ext cx="8221341" cy="222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10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Multi-AP framework for </a:t>
            </a:r>
            <a:r>
              <a:rPr lang="en-US" altLang="ko-KR" dirty="0" smtClean="0">
                <a:solidFill>
                  <a:schemeClr val="tx1"/>
                </a:solidFill>
              </a:rPr>
              <a:t>Co-SR (1/2)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6215" y="1752599"/>
            <a:ext cx="11379570" cy="4722813"/>
          </a:xfrm>
        </p:spPr>
        <p:txBody>
          <a:bodyPr/>
          <a:lstStyle/>
          <a:p>
            <a:r>
              <a:rPr lang="en-US" altLang="ko-KR" sz="1800" dirty="0" smtClean="0"/>
              <a:t>Co-SR/BF and Co-TDMA </a:t>
            </a:r>
            <a:r>
              <a:rPr lang="en-US" altLang="ko-KR" sz="1800" u="sng" dirty="0" smtClean="0"/>
              <a:t>can have a common/scheme-specific Multi-AP framework</a:t>
            </a:r>
            <a:r>
              <a:rPr lang="en-US" altLang="ko-KR" sz="1800" dirty="0" smtClean="0"/>
              <a:t> that can consist of several procedures.</a:t>
            </a:r>
          </a:p>
          <a:p>
            <a:pPr lvl="1"/>
            <a:r>
              <a:rPr lang="en-US" altLang="ko-KR" sz="1600" dirty="0"/>
              <a:t>Once a common </a:t>
            </a:r>
            <a:r>
              <a:rPr lang="en-US" altLang="ko-KR" sz="1600" dirty="0" smtClean="0"/>
              <a:t>Multi-AP </a:t>
            </a:r>
            <a:r>
              <a:rPr lang="en-US" altLang="ko-KR" sz="1600" dirty="0"/>
              <a:t>framework is designed, it </a:t>
            </a:r>
            <a:r>
              <a:rPr lang="en-US" altLang="ko-KR" sz="1600" dirty="0" smtClean="0"/>
              <a:t>may be </a:t>
            </a:r>
            <a:r>
              <a:rPr lang="en-US" altLang="ko-KR" sz="1600" dirty="0"/>
              <a:t>easy to deploy newly designed MAPC schemes in the future</a:t>
            </a:r>
            <a:r>
              <a:rPr lang="en-US" altLang="ko-KR" sz="1600" dirty="0" smtClean="0"/>
              <a:t>.</a:t>
            </a:r>
          </a:p>
          <a:p>
            <a:pPr lvl="1"/>
            <a:r>
              <a:rPr lang="en-US" altLang="ko-KR" sz="1600" dirty="0"/>
              <a:t>Additionally, each AP can dynamically select a more efficient scheme depending on the situations, such as topology, response </a:t>
            </a:r>
            <a:r>
              <a:rPr lang="en-US" altLang="ko-KR" sz="1600" dirty="0" smtClean="0"/>
              <a:t>from </a:t>
            </a:r>
            <a:r>
              <a:rPr lang="en-US" altLang="ko-KR" sz="1600" dirty="0"/>
              <a:t>the participating </a:t>
            </a:r>
            <a:r>
              <a:rPr lang="en-US" altLang="ko-KR" sz="1600" dirty="0" smtClean="0"/>
              <a:t>APs, etc.</a:t>
            </a:r>
            <a:endParaRPr lang="en-US" altLang="ko-KR" sz="900" dirty="0" smtClean="0"/>
          </a:p>
          <a:p>
            <a:endParaRPr lang="en-US" altLang="ko-KR" sz="1600" dirty="0" smtClean="0"/>
          </a:p>
          <a:p>
            <a:r>
              <a:rPr lang="en-US" altLang="ko-KR" sz="1800" dirty="0" smtClean="0"/>
              <a:t>We present a Multi-AP framework that can be commonly applied to the currently discussed TXOP-level MAPC schemes and illustrate it from the operational perspective of Co-SR.</a:t>
            </a: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1720" y="3962400"/>
            <a:ext cx="7133880" cy="2550027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6427" y="5334000"/>
            <a:ext cx="2216217" cy="98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93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Multi-AP framework for </a:t>
            </a:r>
            <a:r>
              <a:rPr lang="en-US" altLang="ko-KR" dirty="0" smtClean="0">
                <a:solidFill>
                  <a:schemeClr val="tx1"/>
                </a:solidFill>
              </a:rPr>
              <a:t>Co-SR (2/2)</a:t>
            </a:r>
            <a:endParaRPr lang="ko-KR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406215" y="1752599"/>
                <a:ext cx="11379570" cy="4722813"/>
              </a:xfrm>
            </p:spPr>
            <p:txBody>
              <a:bodyPr/>
              <a:lstStyle/>
              <a:p>
                <a:pPr>
                  <a:buFont typeface="+mj-lt"/>
                  <a:buAutoNum type="arabicPeriod"/>
                </a:pPr>
                <a:r>
                  <a:rPr lang="en-US" altLang="ko-KR" sz="1600" dirty="0"/>
                  <a:t>(</a:t>
                </a:r>
                <a:r>
                  <a:rPr lang="en-US" altLang="ko-KR" sz="1600" dirty="0" smtClean="0"/>
                  <a:t>common</a:t>
                </a:r>
                <a:r>
                  <a:rPr lang="en-US" altLang="ko-KR" sz="1600" dirty="0"/>
                  <a:t>)</a:t>
                </a:r>
                <a:r>
                  <a:rPr lang="en-US" altLang="ko-KR" sz="1600" dirty="0" smtClean="0"/>
                  <a:t> Discovery, </a:t>
                </a:r>
                <a:r>
                  <a:rPr lang="en-US" altLang="ko-KR" sz="1600" dirty="0"/>
                  <a:t>N</a:t>
                </a:r>
                <a:r>
                  <a:rPr lang="en-US" altLang="ko-KR" sz="1600" dirty="0" smtClean="0">
                    <a:solidFill>
                      <a:schemeClr val="tx1"/>
                    </a:solidFill>
                  </a:rPr>
                  <a:t>egotiation/agreement [2, 11</a:t>
                </a:r>
                <a14:m>
                  <m:oMath xmlns:m="http://schemas.openxmlformats.org/officeDocument/2006/math">
                    <m:r>
                      <a:rPr lang="en-US" altLang="ko-K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altLang="ko-KR" sz="1600" dirty="0" smtClean="0">
                    <a:solidFill>
                      <a:schemeClr val="tx1"/>
                    </a:solidFill>
                  </a:rPr>
                  <a:t>13]</a:t>
                </a:r>
              </a:p>
              <a:p>
                <a:pPr lvl="1"/>
                <a:r>
                  <a:rPr lang="en-US" altLang="ko-KR" sz="1400" dirty="0"/>
                  <a:t>This is a process of configuring a </a:t>
                </a:r>
                <a:r>
                  <a:rPr lang="en-US" altLang="ko-KR" sz="1400" dirty="0" smtClean="0"/>
                  <a:t>Multi-AP set locally </a:t>
                </a:r>
                <a:r>
                  <a:rPr lang="en-US" altLang="ko-KR" sz="1400" dirty="0"/>
                  <a:t>to cooperate with </a:t>
                </a:r>
                <a:r>
                  <a:rPr lang="en-US" altLang="ko-KR" sz="1400" dirty="0" smtClean="0"/>
                  <a:t>participating AP(s) </a:t>
                </a:r>
                <a:r>
                  <a:rPr lang="en-US" altLang="ko-KR" sz="1400" dirty="0"/>
                  <a:t>and can be considered a long-term operation.</a:t>
                </a:r>
              </a:p>
              <a:p>
                <a:pPr lvl="1"/>
                <a:r>
                  <a:rPr lang="en-US" altLang="ko-KR" sz="1400" dirty="0"/>
                  <a:t>Each AP can discover </a:t>
                </a:r>
                <a:r>
                  <a:rPr lang="en-US" altLang="ko-KR" sz="1400" dirty="0" smtClean="0"/>
                  <a:t>AP(s) </a:t>
                </a:r>
                <a:r>
                  <a:rPr lang="en-US" altLang="ko-KR" sz="1400" dirty="0"/>
                  <a:t>with </a:t>
                </a:r>
                <a:r>
                  <a:rPr lang="en-US" altLang="ko-KR" sz="1400" dirty="0" smtClean="0"/>
                  <a:t>MAPC </a:t>
                </a:r>
                <a:r>
                  <a:rPr lang="en-US" altLang="ko-KR" sz="1400" dirty="0" err="1"/>
                  <a:t>capa</a:t>
                </a:r>
                <a:r>
                  <a:rPr lang="en-US" altLang="ko-KR" sz="1400" dirty="0"/>
                  <a:t>. by receiving the Beacon/</a:t>
                </a:r>
                <a:r>
                  <a:rPr lang="en-US" altLang="ko-KR" sz="1400" dirty="0" err="1"/>
                  <a:t>Mgmt</a:t>
                </a:r>
                <a:r>
                  <a:rPr lang="en-US" altLang="ko-KR" sz="1400" dirty="0"/>
                  <a:t> frame and negotiate to </a:t>
                </a:r>
                <a:r>
                  <a:rPr lang="en-US" altLang="ko-KR" sz="1400" dirty="0" smtClean="0"/>
                  <a:t>configure </a:t>
                </a:r>
                <a:r>
                  <a:rPr lang="en-US" altLang="ko-KR" sz="1400" dirty="0"/>
                  <a:t>a </a:t>
                </a:r>
                <a:r>
                  <a:rPr lang="en-US" altLang="ko-KR" sz="1400" dirty="0" smtClean="0"/>
                  <a:t>MAPC [12].</a:t>
                </a:r>
              </a:p>
              <a:p>
                <a:pPr lvl="1"/>
                <a:endParaRPr lang="en-US" altLang="ko-KR" sz="800" dirty="0" smtClean="0"/>
              </a:p>
              <a:p>
                <a:pPr>
                  <a:buFont typeface="+mj-lt"/>
                  <a:buAutoNum type="arabicPeriod"/>
                </a:pPr>
                <a:r>
                  <a:rPr lang="en-US" altLang="ko-KR" sz="1600" dirty="0" smtClean="0">
                    <a:solidFill>
                      <a:schemeClr val="tx1"/>
                    </a:solidFill>
                  </a:rPr>
                  <a:t>(scheme-specific) Interference Measurement (or OBSS channel sounding) [14</a:t>
                </a:r>
                <a14:m>
                  <m:oMath xmlns:m="http://schemas.openxmlformats.org/officeDocument/2006/math"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altLang="ko-KR" sz="1600" dirty="0" smtClean="0">
                    <a:solidFill>
                      <a:schemeClr val="tx1"/>
                    </a:solidFill>
                  </a:rPr>
                  <a:t>16]</a:t>
                </a:r>
              </a:p>
              <a:p>
                <a:pPr lvl="1"/>
                <a:r>
                  <a:rPr lang="en-US" altLang="ko-KR" sz="1400" dirty="0"/>
                  <a:t>Interference </a:t>
                </a:r>
                <a:r>
                  <a:rPr lang="en-US" altLang="ko-KR" sz="1400" dirty="0" smtClean="0"/>
                  <a:t>measurements </a:t>
                </a:r>
                <a:r>
                  <a:rPr lang="en-US" altLang="ko-KR" sz="1400" u="sng" dirty="0" smtClean="0"/>
                  <a:t>may </a:t>
                </a:r>
                <a:r>
                  <a:rPr lang="en-US" altLang="ko-KR" sz="1400" u="sng" dirty="0"/>
                  <a:t>be performed</a:t>
                </a:r>
                <a:r>
                  <a:rPr lang="en-US" altLang="ko-KR" sz="1400" dirty="0"/>
                  <a:t> </a:t>
                </a:r>
                <a:r>
                  <a:rPr lang="en-US" altLang="ko-KR" sz="1400" dirty="0" smtClean="0"/>
                  <a:t>between </a:t>
                </a:r>
                <a:r>
                  <a:rPr lang="en-US" altLang="ko-KR" sz="1400" dirty="0"/>
                  <a:t>AP/BSS </a:t>
                </a:r>
                <a:r>
                  <a:rPr lang="en-US" altLang="ko-KR" sz="1400" dirty="0" smtClean="0"/>
                  <a:t>operating as Co-SR/BF </a:t>
                </a:r>
                <a:r>
                  <a:rPr lang="en-US" altLang="ko-KR" sz="1400" u="sng" dirty="0" smtClean="0"/>
                  <a:t>as required</a:t>
                </a:r>
                <a:r>
                  <a:rPr lang="en-US" altLang="ko-KR" sz="1400" dirty="0" smtClean="0"/>
                  <a:t>. The specific method is TBD.</a:t>
                </a:r>
              </a:p>
              <a:p>
                <a:pPr lvl="1"/>
                <a:endParaRPr lang="en-US" altLang="ko-KR" sz="800" dirty="0" smtClean="0"/>
              </a:p>
              <a:p>
                <a:pPr>
                  <a:buFont typeface="+mj-lt"/>
                  <a:buAutoNum type="arabicPeriod"/>
                </a:pPr>
                <a:r>
                  <a:rPr lang="en-US" altLang="ko-KR" sz="1600" dirty="0"/>
                  <a:t>(</a:t>
                </a:r>
                <a:r>
                  <a:rPr lang="en-US" altLang="ko-KR" sz="1600" dirty="0" smtClean="0"/>
                  <a:t>common) Coordination Announcement (i.e., polling phase in Co-TDMA) [11, 17]</a:t>
                </a:r>
              </a:p>
              <a:p>
                <a:pPr lvl="1"/>
                <a:r>
                  <a:rPr lang="en-US" altLang="ko-KR" sz="1400" dirty="0"/>
                  <a:t>The </a:t>
                </a:r>
                <a:r>
                  <a:rPr lang="en-US" altLang="ko-KR" sz="1400" dirty="0" smtClean="0"/>
                  <a:t>sharing </a:t>
                </a:r>
                <a:r>
                  <a:rPr lang="en-US" altLang="ko-KR" sz="1400" dirty="0"/>
                  <a:t>AP </a:t>
                </a:r>
                <a:r>
                  <a:rPr lang="en-US" altLang="ko-KR" sz="1400" u="sng" dirty="0"/>
                  <a:t>may perform</a:t>
                </a:r>
                <a:r>
                  <a:rPr lang="en-US" altLang="ko-KR" sz="1400" dirty="0"/>
                  <a:t> the coordination announcement (CA) </a:t>
                </a:r>
                <a:r>
                  <a:rPr lang="en-US" altLang="ko-KR" sz="1400" dirty="0" smtClean="0"/>
                  <a:t>procedure to </a:t>
                </a:r>
                <a:r>
                  <a:rPr lang="en-US" altLang="ko-KR" sz="1400" dirty="0"/>
                  <a:t>announce that it will operate as a </a:t>
                </a:r>
                <a:r>
                  <a:rPr lang="en-US" altLang="ko-KR" sz="1400" dirty="0" smtClean="0"/>
                  <a:t>Co-SR.</a:t>
                </a:r>
              </a:p>
              <a:p>
                <a:pPr lvl="2"/>
                <a:r>
                  <a:rPr lang="en-US" altLang="ko-KR" sz="1400" dirty="0" smtClean="0"/>
                  <a:t>Potential shared APs can indicate their intention to participate in this Co-SR based transmission.</a:t>
                </a:r>
              </a:p>
              <a:p>
                <a:pPr lvl="2"/>
                <a:r>
                  <a:rPr lang="en-US" altLang="ko-KR" sz="1400" dirty="0" smtClean="0"/>
                  <a:t>In addition, </a:t>
                </a:r>
                <a:r>
                  <a:rPr lang="en-US" altLang="ko-KR" sz="1400" dirty="0"/>
                  <a:t>during this procedure, each AP </a:t>
                </a:r>
                <a:r>
                  <a:rPr lang="en-US" altLang="ko-KR" sz="1400" dirty="0" smtClean="0"/>
                  <a:t>can </a:t>
                </a:r>
                <a:r>
                  <a:rPr lang="en-US" altLang="ko-KR" sz="1400" dirty="0"/>
                  <a:t>exchange information about the target (receiving) STA of the </a:t>
                </a:r>
                <a:r>
                  <a:rPr lang="en-US" altLang="ko-KR" sz="1400" dirty="0" smtClean="0"/>
                  <a:t>Co-SR </a:t>
                </a:r>
                <a:r>
                  <a:rPr lang="en-US" altLang="ko-KR" sz="1400" dirty="0"/>
                  <a:t>transmission.</a:t>
                </a:r>
                <a:endParaRPr lang="en-US" altLang="ko-KR" sz="1400" dirty="0" smtClean="0"/>
              </a:p>
              <a:p>
                <a:pPr lvl="1"/>
                <a:r>
                  <a:rPr lang="en-US" altLang="ko-KR" sz="1400" dirty="0" smtClean="0"/>
                  <a:t>On the other hand, Co-SR </a:t>
                </a:r>
                <a:r>
                  <a:rPr lang="en-US" altLang="ko-KR" sz="1400" u="sng" dirty="0" smtClean="0"/>
                  <a:t>may not perform</a:t>
                </a:r>
                <a:r>
                  <a:rPr lang="en-US" altLang="ko-KR" sz="1400" dirty="0" smtClean="0"/>
                  <a:t> the CA procedure in the following situation:</a:t>
                </a:r>
              </a:p>
              <a:p>
                <a:pPr lvl="2"/>
                <a:r>
                  <a:rPr lang="en-US" altLang="ko-KR" sz="1400" dirty="0" smtClean="0"/>
                  <a:t>After performing the first CA procedure according to a specific agreement, CA can be skipped in subsequent TXOPs.</a:t>
                </a:r>
              </a:p>
              <a:p>
                <a:pPr lvl="2"/>
                <a:endParaRPr lang="en-US" altLang="ko-KR" sz="800" dirty="0" smtClean="0"/>
              </a:p>
              <a:p>
                <a:pPr>
                  <a:buFont typeface="+mj-lt"/>
                  <a:buAutoNum type="arabicPeriod"/>
                </a:pPr>
                <a:r>
                  <a:rPr lang="en-US" altLang="ko-KR" sz="1600" dirty="0" smtClean="0"/>
                  <a:t>(scheme-specific) MAPC based transmission</a:t>
                </a:r>
              </a:p>
              <a:p>
                <a:pPr lvl="1"/>
                <a:r>
                  <a:rPr lang="en-US" altLang="ko-KR" sz="1400" dirty="0" smtClean="0"/>
                  <a:t>The </a:t>
                </a:r>
                <a:r>
                  <a:rPr lang="en-US" altLang="ko-KR" sz="1400" dirty="0"/>
                  <a:t>sharing</a:t>
                </a:r>
                <a:r>
                  <a:rPr lang="en-US" altLang="ko-KR" sz="1400" dirty="0" smtClean="0"/>
                  <a:t> AP can trigger Co-SR based transmissions by sending a Ctrl frame [4–7, 9, 18–21] to its shared AP.</a:t>
                </a:r>
              </a:p>
              <a:p>
                <a:pPr lvl="2"/>
                <a:r>
                  <a:rPr lang="en-US" altLang="ko-KR" sz="1400" dirty="0" smtClean="0"/>
                  <a:t>As with Co-TDMA, MU-RTS TXS Trigger frame is a good option for triggering Co-SR transmissions. </a:t>
                </a:r>
              </a:p>
              <a:p>
                <a:pPr lvl="2"/>
                <a:r>
                  <a:rPr lang="en-US" altLang="ko-KR" sz="1400" dirty="0" smtClean="0"/>
                  <a:t>However, there is a need for discussion about whether </a:t>
                </a:r>
                <a:r>
                  <a:rPr lang="en-US" altLang="ko-KR" sz="1400" dirty="0"/>
                  <a:t>a response frame should be sent.</a:t>
                </a:r>
              </a:p>
              <a:p>
                <a:pPr lvl="2"/>
                <a:endParaRPr lang="en-US" altLang="ko-KR" sz="1200" dirty="0" smtClean="0">
                  <a:solidFill>
                    <a:srgbClr val="FF00FF"/>
                  </a:solidFill>
                </a:endParaRPr>
              </a:p>
              <a:p>
                <a:endParaRPr lang="en-US" altLang="ko-KR" sz="1800" dirty="0" smtClean="0">
                  <a:solidFill>
                    <a:srgbClr val="0000FF"/>
                  </a:solidFill>
                </a:endParaRPr>
              </a:p>
              <a:p>
                <a:endParaRPr lang="en-US" altLang="ko-KR" sz="1800" dirty="0" smtClean="0">
                  <a:solidFill>
                    <a:srgbClr val="0000FF"/>
                  </a:solidFill>
                </a:endParaRPr>
              </a:p>
              <a:p>
                <a:endParaRPr lang="en-US" altLang="ko-KR" sz="1800" dirty="0">
                  <a:solidFill>
                    <a:srgbClr val="0000FF"/>
                  </a:solidFill>
                </a:endParaRPr>
              </a:p>
              <a:p>
                <a:endParaRPr lang="en-US" altLang="ko-KR" sz="1800" dirty="0" smtClean="0">
                  <a:solidFill>
                    <a:srgbClr val="0000FF"/>
                  </a:solidFill>
                </a:endParaRPr>
              </a:p>
              <a:p>
                <a:endParaRPr lang="en-US" altLang="ko-KR" sz="1800" dirty="0">
                  <a:solidFill>
                    <a:srgbClr val="0000FF"/>
                  </a:solidFill>
                </a:endParaRPr>
              </a:p>
              <a:p>
                <a:endParaRPr lang="en-US" altLang="ko-KR" sz="1800" dirty="0" smtClean="0">
                  <a:solidFill>
                    <a:srgbClr val="0000FF"/>
                  </a:solidFill>
                </a:endParaRPr>
              </a:p>
              <a:p>
                <a:endParaRPr lang="en-US" altLang="ko-KR" sz="1800" dirty="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6215" y="1752599"/>
                <a:ext cx="11379570" cy="4722813"/>
              </a:xfrm>
              <a:blipFill>
                <a:blip r:embed="rId3"/>
                <a:stretch>
                  <a:fillRect l="-214" t="-25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871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406216" y="1752599"/>
            <a:ext cx="11404784" cy="4722813"/>
          </a:xfrm>
        </p:spPr>
        <p:txBody>
          <a:bodyPr/>
          <a:lstStyle/>
          <a:p>
            <a:r>
              <a:rPr lang="en-US" altLang="ko-KR" sz="1800" dirty="0" smtClean="0"/>
              <a:t>We assume that each AP already obtains </a:t>
            </a:r>
            <a:r>
              <a:rPr lang="en-US" altLang="ko-KR" sz="1800" u="sng" dirty="0" smtClean="0"/>
              <a:t>the RSSI of OBSS STAs</a:t>
            </a:r>
            <a:r>
              <a:rPr lang="en-US" altLang="ko-KR" sz="1800" dirty="0" smtClean="0"/>
              <a:t> and </a:t>
            </a:r>
            <a:r>
              <a:rPr lang="en-US" altLang="ko-KR" sz="1800" u="sng" dirty="0" smtClean="0"/>
              <a:t>the SINR of In-BSS STAs</a:t>
            </a:r>
            <a:r>
              <a:rPr lang="en-US" altLang="ko-KR" sz="1800" dirty="0" smtClean="0"/>
              <a:t>.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Expected frame exchange sequence for </a:t>
            </a:r>
            <a:r>
              <a:rPr lang="en-US" altLang="ko-KR" dirty="0" smtClean="0">
                <a:solidFill>
                  <a:schemeClr val="tx1"/>
                </a:solidFill>
              </a:rPr>
              <a:t>Co-SR (1/2)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6096000" y="1830386"/>
            <a:ext cx="5867399" cy="4722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kumimoji="0" lang="en-US" altLang="ko-KR" sz="1600" kern="0" dirty="0" smtClean="0"/>
          </a:p>
          <a:p>
            <a:pPr marL="0" indent="0">
              <a:buNone/>
            </a:pPr>
            <a:r>
              <a:rPr kumimoji="0" lang="en-US" altLang="ko-KR" sz="1600" kern="0" dirty="0" smtClean="0"/>
              <a:t>&lt; Frame exchange sequences in coordination announcement &gt;</a:t>
            </a:r>
            <a:endParaRPr kumimoji="0" lang="en-US" altLang="ko-KR" sz="1400" kern="0" dirty="0" smtClean="0"/>
          </a:p>
          <a:p>
            <a:pPr marL="0" indent="-252000">
              <a:buFont typeface="+mj-lt"/>
              <a:buAutoNum type="arabicPeriod"/>
            </a:pPr>
            <a:r>
              <a:rPr kumimoji="0" lang="en-US" altLang="ko-KR" sz="1600" kern="0" dirty="0" smtClean="0"/>
              <a:t>Potential contents in ICF</a:t>
            </a:r>
          </a:p>
          <a:p>
            <a:pPr marL="360000" lvl="1" indent="-180000"/>
            <a:r>
              <a:rPr kumimoji="0" lang="en-US" altLang="ko-KR" sz="1400" b="1" kern="0" dirty="0"/>
              <a:t>MAPC Scheme:</a:t>
            </a:r>
            <a:r>
              <a:rPr kumimoji="0" lang="en-US" altLang="ko-KR" sz="1400" kern="0" dirty="0"/>
              <a:t> </a:t>
            </a:r>
            <a:r>
              <a:rPr kumimoji="0" lang="en-US" altLang="ko-KR" sz="1400" u="sng" kern="0" dirty="0" smtClean="0"/>
              <a:t>Co-SR</a:t>
            </a:r>
            <a:r>
              <a:rPr kumimoji="0" lang="en-US" altLang="ko-KR" sz="1400" kern="0" dirty="0"/>
              <a:t>, </a:t>
            </a:r>
            <a:r>
              <a:rPr kumimoji="0" lang="en-US" altLang="ko-KR" sz="1400" kern="0" dirty="0" smtClean="0"/>
              <a:t>Co-BF</a:t>
            </a:r>
            <a:r>
              <a:rPr kumimoji="0" lang="en-US" altLang="ko-KR" sz="1400" kern="0" dirty="0"/>
              <a:t>, </a:t>
            </a:r>
            <a:r>
              <a:rPr kumimoji="0" lang="en-US" altLang="ko-KR" sz="1400" kern="0" dirty="0" smtClean="0"/>
              <a:t>Co-TDMA</a:t>
            </a:r>
            <a:r>
              <a:rPr kumimoji="0" lang="en-US" altLang="ko-KR" sz="1400" kern="0" dirty="0"/>
              <a:t>, etc.</a:t>
            </a:r>
          </a:p>
          <a:p>
            <a:pPr marL="360000" lvl="1" indent="-180000"/>
            <a:r>
              <a:rPr kumimoji="0" lang="en-US" altLang="ko-KR" sz="1400" b="1" u="sng" kern="0" dirty="0">
                <a:solidFill>
                  <a:srgbClr val="0070C0"/>
                </a:solidFill>
              </a:rPr>
              <a:t>Max </a:t>
            </a:r>
            <a:r>
              <a:rPr kumimoji="0" lang="en-US" altLang="ko-KR" sz="1400" b="1" u="sng" kern="0" dirty="0" err="1">
                <a:solidFill>
                  <a:srgbClr val="0070C0"/>
                </a:solidFill>
              </a:rPr>
              <a:t>Tx</a:t>
            </a:r>
            <a:r>
              <a:rPr kumimoji="0" lang="en-US" altLang="ko-KR" sz="1400" b="1" u="sng" kern="0" dirty="0">
                <a:solidFill>
                  <a:srgbClr val="0070C0"/>
                </a:solidFill>
              </a:rPr>
              <a:t> </a:t>
            </a:r>
            <a:r>
              <a:rPr kumimoji="0" lang="en-US" altLang="ko-KR" sz="1400" b="1" u="sng" kern="0" dirty="0" smtClean="0">
                <a:solidFill>
                  <a:srgbClr val="0070C0"/>
                </a:solidFill>
              </a:rPr>
              <a:t>Power:</a:t>
            </a:r>
            <a:r>
              <a:rPr kumimoji="0" lang="en-US" altLang="ko-KR" sz="1400" b="1" kern="0" dirty="0" smtClean="0">
                <a:solidFill>
                  <a:srgbClr val="0070C0"/>
                </a:solidFill>
              </a:rPr>
              <a:t> </a:t>
            </a:r>
            <a:r>
              <a:rPr kumimoji="0" lang="en-US" altLang="ko-KR" sz="1400" kern="0" dirty="0" smtClean="0"/>
              <a:t>Indicates </a:t>
            </a:r>
            <a:r>
              <a:rPr kumimoji="0" lang="en-US" altLang="ko-KR" sz="1400" kern="0" dirty="0"/>
              <a:t>the </a:t>
            </a:r>
            <a:r>
              <a:rPr kumimoji="0" lang="en-US" altLang="ko-KR" sz="1400" kern="0" dirty="0" err="1"/>
              <a:t>Tx</a:t>
            </a:r>
            <a:r>
              <a:rPr kumimoji="0" lang="en-US" altLang="ko-KR" sz="1400" kern="0" dirty="0"/>
              <a:t> power of the </a:t>
            </a:r>
            <a:r>
              <a:rPr kumimoji="0" lang="en-US" altLang="ko-KR" sz="1400" kern="0" dirty="0" smtClean="0"/>
              <a:t>sharing </a:t>
            </a:r>
            <a:r>
              <a:rPr kumimoji="0" lang="en-US" altLang="ko-KR" sz="1400" kern="0" dirty="0"/>
              <a:t>AP</a:t>
            </a:r>
            <a:r>
              <a:rPr kumimoji="0" lang="en-US" altLang="ko-KR" sz="1400" kern="0" dirty="0" smtClean="0"/>
              <a:t>.</a:t>
            </a:r>
          </a:p>
          <a:p>
            <a:pPr marL="540000" lvl="2" indent="-180000"/>
            <a:r>
              <a:rPr kumimoji="0" lang="en-US" altLang="ko-KR" sz="1400" kern="0" dirty="0" smtClean="0"/>
              <a:t>This may be used in a scenario where a shared AP decides its </a:t>
            </a:r>
            <a:r>
              <a:rPr kumimoji="0" lang="en-US" altLang="ko-KR" sz="1400" kern="0" dirty="0" err="1" smtClean="0"/>
              <a:t>Tx</a:t>
            </a:r>
            <a:r>
              <a:rPr kumimoji="0" lang="en-US" altLang="ko-KR" sz="1400" kern="0" dirty="0" smtClean="0"/>
              <a:t> power based on the </a:t>
            </a:r>
            <a:r>
              <a:rPr kumimoji="0" lang="en-US" altLang="ko-KR" sz="1400" kern="0" dirty="0" err="1" smtClean="0"/>
              <a:t>Tx</a:t>
            </a:r>
            <a:r>
              <a:rPr kumimoji="0" lang="en-US" altLang="ko-KR" sz="1400" kern="0" dirty="0" smtClean="0"/>
              <a:t> power of the sharing AP (</a:t>
            </a:r>
            <a:r>
              <a:rPr kumimoji="0" lang="en-US" altLang="ko-KR" sz="1400" b="1" kern="0" dirty="0"/>
              <a:t>Type </a:t>
            </a:r>
            <a:r>
              <a:rPr kumimoji="0" lang="en-US" altLang="ko-KR" sz="1400" b="1" kern="0" dirty="0" smtClean="0"/>
              <a:t>2</a:t>
            </a:r>
            <a:r>
              <a:rPr kumimoji="0" lang="en-US" altLang="ko-KR" sz="1400" kern="0" dirty="0" smtClean="0"/>
              <a:t> </a:t>
            </a:r>
            <a:r>
              <a:rPr kumimoji="0" lang="en-US" altLang="ko-KR" sz="1400" kern="0" dirty="0"/>
              <a:t>in the </a:t>
            </a:r>
            <a:r>
              <a:rPr kumimoji="0" lang="en-US" altLang="ko-KR" sz="1400" i="1" kern="0" dirty="0" smtClean="0"/>
              <a:t>Appendix*</a:t>
            </a:r>
            <a:r>
              <a:rPr kumimoji="0" lang="en-US" altLang="ko-KR" sz="1400" kern="0" dirty="0" smtClean="0"/>
              <a:t>).</a:t>
            </a:r>
          </a:p>
          <a:p>
            <a:pPr marL="360000" lvl="1" indent="-180000"/>
            <a:r>
              <a:rPr kumimoji="0" lang="en-US" altLang="ko-KR" sz="1400" b="1" kern="0" dirty="0" smtClean="0"/>
              <a:t>Target In-BSS STA </a:t>
            </a:r>
            <a:r>
              <a:rPr kumimoji="0" lang="en-US" altLang="ko-KR" sz="1400" b="1" kern="0" dirty="0"/>
              <a:t>Info</a:t>
            </a:r>
            <a:r>
              <a:rPr kumimoji="0" lang="en-US" altLang="ko-KR" sz="1400" kern="0" dirty="0"/>
              <a:t> </a:t>
            </a:r>
            <a:r>
              <a:rPr kumimoji="0" lang="en-US" altLang="ko-KR" sz="1400" kern="0" dirty="0" smtClean="0"/>
              <a:t>(</a:t>
            </a:r>
            <a:r>
              <a:rPr kumimoji="0" lang="en-US" altLang="ko-KR" sz="1400" kern="0" dirty="0"/>
              <a:t>sharing</a:t>
            </a:r>
            <a:r>
              <a:rPr kumimoji="0" lang="en-US" altLang="ko-KR" sz="1400" kern="0" dirty="0" smtClean="0"/>
              <a:t> </a:t>
            </a:r>
            <a:r>
              <a:rPr kumimoji="0" lang="en-US" altLang="ko-KR" sz="1400" kern="0" dirty="0"/>
              <a:t>AP side</a:t>
            </a:r>
            <a:r>
              <a:rPr kumimoji="0" lang="en-US" altLang="ko-KR" sz="1400" kern="0" dirty="0" smtClean="0"/>
              <a:t>)</a:t>
            </a:r>
            <a:r>
              <a:rPr kumimoji="0" lang="en-US" altLang="ko-KR" sz="1400" b="1" kern="0" dirty="0" smtClean="0"/>
              <a:t>:</a:t>
            </a:r>
            <a:r>
              <a:rPr kumimoji="0" lang="en-US" altLang="ko-KR" sz="1400" kern="0" dirty="0" smtClean="0"/>
              <a:t> e.g</a:t>
            </a:r>
            <a:r>
              <a:rPr kumimoji="0" lang="en-US" altLang="ko-KR" sz="1400" kern="0" dirty="0"/>
              <a:t>., MAC </a:t>
            </a:r>
            <a:r>
              <a:rPr kumimoji="0" lang="en-US" altLang="ko-KR" sz="1400" kern="0" dirty="0" err="1" smtClean="0"/>
              <a:t>addr</a:t>
            </a:r>
            <a:r>
              <a:rPr kumimoji="0" lang="en-US" altLang="ko-KR" sz="1400" kern="0" dirty="0" smtClean="0"/>
              <a:t>, AID</a:t>
            </a:r>
          </a:p>
          <a:p>
            <a:pPr marL="540000" lvl="2" indent="-180000"/>
            <a:r>
              <a:rPr kumimoji="0" lang="en-US" altLang="ko-KR" sz="1400" kern="0" dirty="0" smtClean="0"/>
              <a:t>Based on </a:t>
            </a:r>
            <a:r>
              <a:rPr kumimoji="0" lang="en-US" altLang="ko-KR" sz="1400" b="1" u="sng" kern="0" dirty="0" smtClean="0"/>
              <a:t>Max </a:t>
            </a:r>
            <a:r>
              <a:rPr kumimoji="0" lang="en-US" altLang="ko-KR" sz="1400" b="1" u="sng" kern="0" dirty="0" err="1" smtClean="0"/>
              <a:t>Tx</a:t>
            </a:r>
            <a:r>
              <a:rPr kumimoji="0" lang="en-US" altLang="ko-KR" sz="1400" b="1" u="sng" kern="0" dirty="0" smtClean="0"/>
              <a:t> Power</a:t>
            </a:r>
            <a:r>
              <a:rPr kumimoji="0" lang="en-US" altLang="ko-KR" sz="1400" kern="0" dirty="0" smtClean="0"/>
              <a:t> and </a:t>
            </a:r>
            <a:r>
              <a:rPr kumimoji="0" lang="en-US" altLang="ko-KR" sz="1400" b="1" u="sng" kern="0" dirty="0" smtClean="0"/>
              <a:t>Target In-BSS STA Info</a:t>
            </a:r>
            <a:r>
              <a:rPr kumimoji="0" lang="en-US" altLang="ko-KR" sz="1400" kern="0" dirty="0" smtClean="0"/>
              <a:t>, the shared AP can determine the optimal </a:t>
            </a:r>
            <a:r>
              <a:rPr kumimoji="0" lang="en-US" altLang="ko-KR" sz="1400" kern="0" dirty="0" err="1" smtClean="0"/>
              <a:t>Tx</a:t>
            </a:r>
            <a:r>
              <a:rPr kumimoji="0" lang="en-US" altLang="ko-KR" sz="1400" kern="0" dirty="0" smtClean="0"/>
              <a:t> power that does not cause interference to the target STA of the sharing AP.</a:t>
            </a:r>
          </a:p>
          <a:p>
            <a:pPr marL="360000" lvl="1" indent="-180000"/>
            <a:r>
              <a:rPr kumimoji="0" lang="en-US" altLang="ko-KR" sz="1400" b="1" kern="0" dirty="0" smtClean="0"/>
              <a:t>Target OBSS STA Info: </a:t>
            </a:r>
            <a:r>
              <a:rPr kumimoji="0" lang="en-US" altLang="ko-KR" sz="1400" kern="0" dirty="0" smtClean="0"/>
              <a:t>The sharing AP may also notify which OBSS STA is not interfering with its transmissions.</a:t>
            </a:r>
          </a:p>
          <a:p>
            <a:pPr marL="0" indent="0">
              <a:buNone/>
            </a:pPr>
            <a:endParaRPr kumimoji="0" lang="en-US" altLang="ko-KR" sz="1000" kern="0" dirty="0" smtClean="0"/>
          </a:p>
          <a:p>
            <a:pPr marL="0" indent="-252000">
              <a:spcBef>
                <a:spcPts val="384"/>
              </a:spcBef>
              <a:buFont typeface="+mj-lt"/>
              <a:buAutoNum type="arabicPeriod" startAt="2"/>
            </a:pPr>
            <a:r>
              <a:rPr kumimoji="0" lang="en-US" altLang="ko-KR" sz="1600" kern="0" dirty="0" smtClean="0"/>
              <a:t>Potential </a:t>
            </a:r>
            <a:r>
              <a:rPr kumimoji="0" lang="en-US" altLang="ko-KR" sz="1600" kern="0" dirty="0"/>
              <a:t>contents</a:t>
            </a:r>
            <a:r>
              <a:rPr kumimoji="0" lang="en-US" altLang="ko-KR" sz="1600" kern="0" dirty="0" smtClean="0"/>
              <a:t> in ICR</a:t>
            </a:r>
          </a:p>
          <a:p>
            <a:pPr marL="360000" lvl="1" indent="-180000"/>
            <a:r>
              <a:rPr lang="en-US" altLang="ko-KR" sz="1400" b="1" dirty="0"/>
              <a:t>Required Coordination </a:t>
            </a:r>
            <a:r>
              <a:rPr lang="en-US" altLang="ko-KR" sz="1400" b="1" dirty="0" smtClean="0"/>
              <a:t>Duration </a:t>
            </a:r>
            <a:r>
              <a:rPr lang="en-US" altLang="ko-KR" sz="1400" i="1" dirty="0"/>
              <a:t>or</a:t>
            </a:r>
            <a:r>
              <a:rPr lang="en-US" altLang="ko-KR" sz="1400" b="1" dirty="0" smtClean="0"/>
              <a:t> </a:t>
            </a:r>
            <a:r>
              <a:rPr lang="en-US" altLang="ko-KR" sz="1400" b="1" dirty="0"/>
              <a:t>Buffer </a:t>
            </a:r>
            <a:r>
              <a:rPr lang="en-US" altLang="ko-KR" sz="1400" b="1" dirty="0" smtClean="0"/>
              <a:t>Status</a:t>
            </a:r>
            <a:endParaRPr lang="en-US" altLang="ko-KR" sz="1400" b="1" u="sng" dirty="0"/>
          </a:p>
          <a:p>
            <a:pPr marL="360000" lvl="1" indent="-180000"/>
            <a:r>
              <a:rPr kumimoji="0" lang="en-US" altLang="ko-KR" sz="1400" b="1" kern="0" dirty="0" smtClean="0"/>
              <a:t>Target In-BSS STA </a:t>
            </a:r>
            <a:r>
              <a:rPr kumimoji="0" lang="en-US" altLang="ko-KR" sz="1400" b="1" kern="0" dirty="0"/>
              <a:t>Info</a:t>
            </a:r>
            <a:r>
              <a:rPr kumimoji="0" lang="en-US" altLang="ko-KR" sz="1400" kern="0" dirty="0"/>
              <a:t> </a:t>
            </a:r>
            <a:r>
              <a:rPr kumimoji="0" lang="en-US" altLang="ko-KR" sz="1400" kern="0" dirty="0" smtClean="0"/>
              <a:t>(shared </a:t>
            </a:r>
            <a:r>
              <a:rPr kumimoji="0" lang="en-US" altLang="ko-KR" sz="1400" kern="0" dirty="0"/>
              <a:t>AP side</a:t>
            </a:r>
            <a:r>
              <a:rPr kumimoji="0" lang="en-US" altLang="ko-KR" sz="1400" kern="0" dirty="0" smtClean="0"/>
              <a:t>)</a:t>
            </a:r>
          </a:p>
          <a:p>
            <a:pPr marL="360000" lvl="1" indent="-180000"/>
            <a:r>
              <a:rPr lang="en-US" altLang="ko-KR" sz="1400" b="1" dirty="0" smtClean="0"/>
              <a:t>Participation Indicator </a:t>
            </a:r>
            <a:r>
              <a:rPr lang="en-US" altLang="ko-KR" sz="1400" dirty="0" smtClean="0"/>
              <a:t>(or Status Code)</a:t>
            </a:r>
            <a:endParaRPr kumimoji="0" lang="en-US" altLang="ko-KR" sz="1400" kern="0" dirty="0" smtClean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17" y="2590800"/>
            <a:ext cx="5874353" cy="330023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80040" y="6198414"/>
            <a:ext cx="4775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*The </a:t>
            </a:r>
            <a:r>
              <a:rPr lang="en-US" altLang="ko-KR" i="1" dirty="0" smtClean="0"/>
              <a:t>Appendix</a:t>
            </a:r>
            <a:r>
              <a:rPr lang="en-US" altLang="ko-KR" dirty="0" smtClean="0"/>
              <a:t> provides additional discussion on power control in Co-SR.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270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Expected frame exchange sequence for </a:t>
            </a:r>
            <a:r>
              <a:rPr lang="en-US" altLang="ko-KR" dirty="0" smtClean="0">
                <a:solidFill>
                  <a:schemeClr val="tx1"/>
                </a:solidFill>
              </a:rPr>
              <a:t>Co-SR (2/2)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6096001" y="1752598"/>
            <a:ext cx="5715000" cy="4722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kumimoji="0" lang="en-US" altLang="ko-KR" sz="1600" kern="0" dirty="0" smtClean="0"/>
          </a:p>
          <a:p>
            <a:pPr marL="0" indent="0">
              <a:buNone/>
            </a:pPr>
            <a:r>
              <a:rPr kumimoji="0" lang="en-US" altLang="ko-KR" sz="1600" kern="0" dirty="0" smtClean="0"/>
              <a:t>&lt; </a:t>
            </a:r>
            <a:r>
              <a:rPr kumimoji="0" lang="en-US" altLang="ko-KR" sz="1600" kern="0" dirty="0"/>
              <a:t>Frame exchange sequences in </a:t>
            </a:r>
            <a:r>
              <a:rPr kumimoji="0" lang="en-US" altLang="ko-KR" sz="1600" kern="0" dirty="0" smtClean="0"/>
              <a:t>MAPC based transmission &gt;</a:t>
            </a:r>
            <a:endParaRPr kumimoji="0" lang="en-US" altLang="ko-KR" sz="1400" kern="0" dirty="0" smtClean="0"/>
          </a:p>
          <a:p>
            <a:pPr marL="0" indent="-252000">
              <a:buFont typeface="+mj-lt"/>
              <a:buAutoNum type="arabicPeriod" startAt="3"/>
            </a:pPr>
            <a:r>
              <a:rPr kumimoji="0" lang="en-US" altLang="ko-KR" sz="1600" kern="0" dirty="0" smtClean="0"/>
              <a:t>Potential </a:t>
            </a:r>
            <a:r>
              <a:rPr kumimoji="0" lang="en-US" altLang="ko-KR" sz="1600" kern="0" dirty="0"/>
              <a:t>contents</a:t>
            </a:r>
            <a:r>
              <a:rPr kumimoji="0" lang="en-US" altLang="ko-KR" sz="1600" kern="0" dirty="0" smtClean="0"/>
              <a:t> in Co-Triggering frame</a:t>
            </a:r>
          </a:p>
          <a:p>
            <a:pPr marL="360000" lvl="1" indent="-180000"/>
            <a:r>
              <a:rPr kumimoji="0" lang="en-US" altLang="ko-KR" sz="1400" b="1" u="sng" kern="0" dirty="0" smtClean="0">
                <a:solidFill>
                  <a:srgbClr val="C00000"/>
                </a:solidFill>
              </a:rPr>
              <a:t>Recommended </a:t>
            </a:r>
            <a:r>
              <a:rPr kumimoji="0" lang="en-US" altLang="ko-KR" sz="1400" b="1" u="sng" kern="0" dirty="0" err="1">
                <a:solidFill>
                  <a:srgbClr val="C00000"/>
                </a:solidFill>
              </a:rPr>
              <a:t>Tx</a:t>
            </a:r>
            <a:r>
              <a:rPr kumimoji="0" lang="en-US" altLang="ko-KR" sz="1400" b="1" u="sng" kern="0" dirty="0">
                <a:solidFill>
                  <a:srgbClr val="C00000"/>
                </a:solidFill>
              </a:rPr>
              <a:t> </a:t>
            </a:r>
            <a:r>
              <a:rPr kumimoji="0" lang="en-US" altLang="ko-KR" sz="1400" b="1" u="sng" kern="0" dirty="0" smtClean="0">
                <a:solidFill>
                  <a:srgbClr val="C00000"/>
                </a:solidFill>
              </a:rPr>
              <a:t>Power:</a:t>
            </a:r>
            <a:r>
              <a:rPr kumimoji="0" lang="en-US" altLang="ko-KR" sz="1400" b="1" kern="0" dirty="0" smtClean="0">
                <a:solidFill>
                  <a:srgbClr val="C00000"/>
                </a:solidFill>
              </a:rPr>
              <a:t> </a:t>
            </a:r>
            <a:r>
              <a:rPr kumimoji="0" lang="en-US" altLang="ko-KR" sz="1400" u="sng" kern="0" dirty="0"/>
              <a:t>Considering </a:t>
            </a:r>
            <a:r>
              <a:rPr kumimoji="0" lang="en-US" altLang="ko-KR" sz="1400" u="sng" kern="0" dirty="0" smtClean="0"/>
              <a:t>a scenario </a:t>
            </a:r>
            <a:r>
              <a:rPr kumimoji="0" lang="en-US" altLang="ko-KR" sz="1400" u="sng" kern="0" dirty="0"/>
              <a:t>where the </a:t>
            </a:r>
            <a:r>
              <a:rPr kumimoji="0" lang="en-US" altLang="ko-KR" sz="1400" u="sng" kern="0" dirty="0" smtClean="0"/>
              <a:t>sharing </a:t>
            </a:r>
            <a:r>
              <a:rPr kumimoji="0" lang="en-US" altLang="ko-KR" sz="1400" u="sng" kern="0" dirty="0"/>
              <a:t>AP </a:t>
            </a:r>
            <a:r>
              <a:rPr kumimoji="0" lang="en-US" altLang="ko-KR" sz="1400" u="sng" kern="0" dirty="0" smtClean="0"/>
              <a:t>decides </a:t>
            </a:r>
            <a:r>
              <a:rPr kumimoji="0" lang="en-US" altLang="ko-KR" sz="1400" u="sng" kern="0" dirty="0"/>
              <a:t>the </a:t>
            </a:r>
            <a:r>
              <a:rPr kumimoji="0" lang="en-US" altLang="ko-KR" sz="1400" u="sng" kern="0" dirty="0" err="1"/>
              <a:t>Tx</a:t>
            </a:r>
            <a:r>
              <a:rPr kumimoji="0" lang="en-US" altLang="ko-KR" sz="1400" u="sng" kern="0" dirty="0"/>
              <a:t> power of the shared AP</a:t>
            </a:r>
            <a:r>
              <a:rPr kumimoji="0" lang="en-US" altLang="ko-KR" sz="1400" kern="0" dirty="0"/>
              <a:t>, the </a:t>
            </a:r>
            <a:r>
              <a:rPr kumimoji="0" lang="en-US" altLang="ko-KR" sz="1400" kern="0" dirty="0" smtClean="0"/>
              <a:t>sharing </a:t>
            </a:r>
            <a:r>
              <a:rPr kumimoji="0" lang="en-US" altLang="ko-KR" sz="1400" kern="0" dirty="0"/>
              <a:t>AP delivers the </a:t>
            </a:r>
            <a:r>
              <a:rPr kumimoji="0" lang="en-US" altLang="ko-KR" sz="1400" b="1" u="sng" kern="0" dirty="0"/>
              <a:t>R</a:t>
            </a:r>
            <a:r>
              <a:rPr kumimoji="0" lang="en-US" altLang="ko-KR" sz="1400" b="1" u="sng" kern="0" dirty="0" smtClean="0"/>
              <a:t>ecommended </a:t>
            </a:r>
            <a:r>
              <a:rPr kumimoji="0" lang="en-US" altLang="ko-KR" sz="1400" b="1" u="sng" kern="0" dirty="0" err="1"/>
              <a:t>Tx</a:t>
            </a:r>
            <a:r>
              <a:rPr kumimoji="0" lang="en-US" altLang="ko-KR" sz="1400" b="1" u="sng" kern="0" dirty="0"/>
              <a:t> power</a:t>
            </a:r>
            <a:r>
              <a:rPr kumimoji="0" lang="en-US" altLang="ko-KR" sz="1400" kern="0" dirty="0"/>
              <a:t> to the </a:t>
            </a:r>
            <a:r>
              <a:rPr kumimoji="0" lang="en-US" altLang="ko-KR" sz="1400" kern="0" dirty="0" smtClean="0"/>
              <a:t>AP </a:t>
            </a:r>
            <a:r>
              <a:rPr kumimoji="0" lang="en-US" altLang="ko-KR" sz="1400" kern="0" dirty="0"/>
              <a:t>triggered for </a:t>
            </a:r>
            <a:r>
              <a:rPr kumimoji="0" lang="en-US" altLang="ko-KR" sz="1400" kern="0" dirty="0" smtClean="0"/>
              <a:t>Co-SR transmission.</a:t>
            </a:r>
          </a:p>
          <a:p>
            <a:pPr marL="540000" lvl="2" indent="-180000"/>
            <a:r>
              <a:rPr kumimoji="0" lang="en-US" altLang="ko-KR" sz="1400" kern="0" dirty="0" smtClean="0"/>
              <a:t>This </a:t>
            </a:r>
            <a:r>
              <a:rPr kumimoji="0" lang="en-US" altLang="ko-KR" sz="1400" kern="0" dirty="0"/>
              <a:t>would be useful for </a:t>
            </a:r>
            <a:r>
              <a:rPr kumimoji="0" lang="en-US" altLang="ko-KR" sz="1400" b="1" kern="0" dirty="0"/>
              <a:t>Type 1 (Optimal PC)</a:t>
            </a:r>
            <a:r>
              <a:rPr kumimoji="0" lang="en-US" altLang="ko-KR" sz="1400" kern="0" dirty="0"/>
              <a:t> in the </a:t>
            </a:r>
            <a:r>
              <a:rPr kumimoji="0" lang="en-US" altLang="ko-KR" sz="1400" i="1" kern="0" dirty="0" smtClean="0"/>
              <a:t>Appendix*</a:t>
            </a:r>
            <a:r>
              <a:rPr kumimoji="0" lang="en-US" altLang="ko-KR" sz="1400" kern="0" dirty="0" smtClean="0"/>
              <a:t>.</a:t>
            </a:r>
            <a:endParaRPr kumimoji="0" lang="en-US" altLang="ko-KR" sz="1200" kern="0" dirty="0" smtClean="0"/>
          </a:p>
          <a:p>
            <a:pPr marL="360000" lvl="1" indent="-180000"/>
            <a:endParaRPr kumimoji="0" lang="en-US" altLang="ko-KR" sz="1400" b="1" kern="0" dirty="0" smtClean="0"/>
          </a:p>
          <a:p>
            <a:pPr marL="360000" lvl="1" indent="-180000"/>
            <a:r>
              <a:rPr kumimoji="0" lang="en-US" altLang="ko-KR" sz="1400" b="1" kern="0" dirty="0" smtClean="0"/>
              <a:t>Coordination </a:t>
            </a:r>
            <a:r>
              <a:rPr kumimoji="0" lang="en-US" altLang="ko-KR" sz="1400" b="1" kern="0" dirty="0"/>
              <a:t>D</a:t>
            </a:r>
            <a:r>
              <a:rPr kumimoji="0" lang="en-US" altLang="ko-KR" sz="1400" b="1" kern="0" dirty="0" smtClean="0"/>
              <a:t>uration:</a:t>
            </a:r>
            <a:r>
              <a:rPr kumimoji="0" lang="en-US" altLang="ko-KR" sz="1400" kern="0" dirty="0" smtClean="0"/>
              <a:t> Indicates </a:t>
            </a:r>
            <a:r>
              <a:rPr kumimoji="0" lang="en-US" altLang="ko-KR" sz="1400" kern="0" dirty="0"/>
              <a:t>the length of PPDU to be transmitted as </a:t>
            </a:r>
            <a:r>
              <a:rPr kumimoji="0" lang="en-US" altLang="ko-KR" sz="1400" kern="0" dirty="0" smtClean="0"/>
              <a:t>Co-SR </a:t>
            </a:r>
            <a:r>
              <a:rPr kumimoji="0" lang="en-US" altLang="ko-KR" sz="1400" kern="0" dirty="0"/>
              <a:t>or the duration for which the </a:t>
            </a:r>
            <a:r>
              <a:rPr kumimoji="0" lang="en-US" altLang="ko-KR" sz="1400" kern="0" dirty="0" smtClean="0"/>
              <a:t>Co-SR </a:t>
            </a:r>
            <a:r>
              <a:rPr kumimoji="0" lang="en-US" altLang="ko-KR" sz="1400" kern="0" dirty="0"/>
              <a:t>transmission is performed cooperatively.</a:t>
            </a:r>
          </a:p>
          <a:p>
            <a:pPr marL="540000" lvl="2" indent="-180000"/>
            <a:r>
              <a:rPr kumimoji="0" lang="en-US" altLang="ko-KR" sz="1400" kern="0" dirty="0" smtClean="0"/>
              <a:t>e.g., </a:t>
            </a:r>
            <a:r>
              <a:rPr kumimoji="0" lang="en-US" altLang="ko-KR" sz="1400" i="1" kern="0" dirty="0" smtClean="0"/>
              <a:t>Allocation Duration field</a:t>
            </a:r>
            <a:r>
              <a:rPr kumimoji="0" lang="en-US" altLang="ko-KR" sz="1400" kern="0" dirty="0" smtClean="0"/>
              <a:t> </a:t>
            </a:r>
            <a:r>
              <a:rPr kumimoji="0" lang="en-US" altLang="ko-KR" sz="1400" kern="0" dirty="0"/>
              <a:t>in </a:t>
            </a:r>
            <a:r>
              <a:rPr kumimoji="0" lang="en-US" altLang="ko-KR" sz="1400" kern="0" dirty="0" smtClean="0"/>
              <a:t>MU-RTS TXS Trigger frame</a:t>
            </a: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17" y="2590800"/>
            <a:ext cx="5874353" cy="330023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80040" y="6198414"/>
            <a:ext cx="4775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*The </a:t>
            </a:r>
            <a:r>
              <a:rPr lang="en-US" altLang="ko-KR" i="1" dirty="0" smtClean="0"/>
              <a:t>Appendix</a:t>
            </a:r>
            <a:r>
              <a:rPr lang="en-US" altLang="ko-KR" dirty="0" smtClean="0"/>
              <a:t> provides additional discussion on power control in Co-SR.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859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Summary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08228" y="1752600"/>
            <a:ext cx="10345064" cy="4343400"/>
          </a:xfrm>
        </p:spPr>
        <p:txBody>
          <a:bodyPr/>
          <a:lstStyle/>
          <a:p>
            <a:r>
              <a:rPr lang="en-US" altLang="ko-KR" sz="1800" dirty="0" smtClean="0"/>
              <a:t>In this contribution, we present our view on the procedures required for Co-SR based on a common framework in Multi-AP coordination.</a:t>
            </a:r>
            <a:endParaRPr lang="en-US" altLang="ko-KR" sz="1800" dirty="0"/>
          </a:p>
          <a:p>
            <a:endParaRPr lang="en-US" altLang="ko-KR" sz="1800" dirty="0">
              <a:solidFill>
                <a:srgbClr val="FF0000"/>
              </a:solidFill>
            </a:endParaRPr>
          </a:p>
          <a:p>
            <a:r>
              <a:rPr lang="en-US" altLang="ko-KR" sz="1800" dirty="0"/>
              <a:t>T</a:t>
            </a:r>
            <a:r>
              <a:rPr lang="en-US" altLang="ko-KR" sz="1800" dirty="0" smtClean="0"/>
              <a:t>o </a:t>
            </a:r>
            <a:r>
              <a:rPr lang="en-US" altLang="ko-KR" sz="1800" dirty="0"/>
              <a:t>support </a:t>
            </a:r>
            <a:r>
              <a:rPr lang="en-US" altLang="ko-KR" sz="1800" dirty="0" smtClean="0"/>
              <a:t>Co-SR transmissions, </a:t>
            </a:r>
            <a:r>
              <a:rPr lang="en-US" altLang="ko-KR" sz="1800" dirty="0"/>
              <a:t>the following procedures </a:t>
            </a:r>
            <a:r>
              <a:rPr lang="en-US" altLang="ko-KR" sz="1800" dirty="0" smtClean="0"/>
              <a:t>may need </a:t>
            </a:r>
            <a:r>
              <a:rPr lang="en-US" altLang="ko-KR" sz="1800" dirty="0"/>
              <a:t>to be defined and preceded:</a:t>
            </a:r>
          </a:p>
          <a:p>
            <a:pPr lvl="1"/>
            <a:r>
              <a:rPr lang="en-US" altLang="ko-KR" sz="1600" dirty="0" smtClean="0"/>
              <a:t>Discovery &amp; </a:t>
            </a:r>
            <a:r>
              <a:rPr lang="en-US" altLang="ko-KR" sz="1600" dirty="0"/>
              <a:t>n</a:t>
            </a:r>
            <a:r>
              <a:rPr lang="en-US" altLang="ko-KR" sz="1600" dirty="0" smtClean="0"/>
              <a:t>egotiation/agreement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Interference measurement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Coordination announcement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800" dirty="0" smtClean="0">
              <a:solidFill>
                <a:srgbClr val="FF0000"/>
              </a:solidFill>
            </a:endParaRPr>
          </a:p>
          <a:p>
            <a:r>
              <a:rPr lang="en-US" altLang="ko-KR" sz="1800" dirty="0" smtClean="0"/>
              <a:t>Among theses, the coordination announcement can play the same role as polling phase of Co-TDMA.</a:t>
            </a:r>
          </a:p>
          <a:p>
            <a:pPr lvl="1"/>
            <a:r>
              <a:rPr lang="en-US" altLang="ko-KR" sz="1600" dirty="0" smtClean="0"/>
              <a:t>Polled Co-SR APs </a:t>
            </a:r>
            <a:r>
              <a:rPr lang="en-US" altLang="ko-KR" sz="1600" dirty="0"/>
              <a:t>can indicate their intention to participate in this Co-SR based transmission.</a:t>
            </a:r>
          </a:p>
          <a:p>
            <a:pPr lvl="1"/>
            <a:r>
              <a:rPr lang="en-US" altLang="ko-KR" sz="1600" dirty="0" smtClean="0"/>
              <a:t>In addition, each AP can exchange target STA information, and the sharing AP can deliver Co-SR preamble info.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We believe that TXOP level MAPC schemes (e.g., Co-SR/BF/TDMA) should perform a coordination announcement procedure.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9214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322770</TotalTime>
  <Words>2320</Words>
  <Application>Microsoft Office PowerPoint</Application>
  <PresentationFormat>와이드스크린</PresentationFormat>
  <Paragraphs>305</Paragraphs>
  <Slides>14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2" baseType="lpstr">
      <vt:lpstr>굴림</vt:lpstr>
      <vt:lpstr>굴림</vt:lpstr>
      <vt:lpstr>Malgun Gothic</vt:lpstr>
      <vt:lpstr>Malgun Gothic</vt:lpstr>
      <vt:lpstr>Arial</vt:lpstr>
      <vt:lpstr>Cambria Math</vt:lpstr>
      <vt:lpstr>Times New Roman</vt:lpstr>
      <vt:lpstr>802-11-Submission</vt:lpstr>
      <vt:lpstr>Multi-AP framework for C-SR</vt:lpstr>
      <vt:lpstr>Introduction</vt:lpstr>
      <vt:lpstr>Recap: Coordinated SR</vt:lpstr>
      <vt:lpstr>Recap: Coordinated TDMA</vt:lpstr>
      <vt:lpstr>Multi-AP framework for Co-SR (1/2)</vt:lpstr>
      <vt:lpstr>Multi-AP framework for Co-SR (2/2)</vt:lpstr>
      <vt:lpstr>Expected frame exchange sequence for Co-SR (1/2)</vt:lpstr>
      <vt:lpstr>Expected frame exchange sequence for Co-SR (2/2)</vt:lpstr>
      <vt:lpstr>Summary</vt:lpstr>
      <vt:lpstr>References</vt:lpstr>
      <vt:lpstr>Straw Poll 1</vt:lpstr>
      <vt:lpstr>Straw Poll 2-1</vt:lpstr>
      <vt:lpstr>Straw Poll 2-2</vt:lpstr>
      <vt:lpstr>Appendix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GeonHwan Kim/IoT Connectivity Standard Task(geonhwan.kim@lge.com)</cp:lastModifiedBy>
  <cp:revision>18334</cp:revision>
  <cp:lastPrinted>2018-10-31T23:27:01Z</cp:lastPrinted>
  <dcterms:created xsi:type="dcterms:W3CDTF">2007-05-21T21:00:37Z</dcterms:created>
  <dcterms:modified xsi:type="dcterms:W3CDTF">2025-01-10T03:37:18Z</dcterms:modified>
</cp:coreProperties>
</file>