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58" r:id="rId4"/>
    <p:sldId id="287" r:id="rId5"/>
    <p:sldId id="291" r:id="rId6"/>
    <p:sldId id="290" r:id="rId7"/>
    <p:sldId id="293" r:id="rId8"/>
    <p:sldId id="264" r:id="rId9"/>
    <p:sldId id="273"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7" autoAdjust="0"/>
    <p:restoredTop sz="86369" autoAdjust="0"/>
  </p:normalViewPr>
  <p:slideViewPr>
    <p:cSldViewPr>
      <p:cViewPr varScale="1">
        <p:scale>
          <a:sx n="97" d="100"/>
          <a:sy n="97" d="100"/>
        </p:scale>
        <p:origin x="1128"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90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817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103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01429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81662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52689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标题 6">
            <a:extLst>
              <a:ext uri="{FF2B5EF4-FFF2-40B4-BE49-F238E27FC236}">
                <a16:creationId xmlns:a16="http://schemas.microsoft.com/office/drawing/2014/main" id="{5E5DCC0B-EE85-4DBC-BE61-360BC5CB7C18}"/>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High-Capability Protection in DPS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2024-08-30</a:t>
            </a:r>
          </a:p>
        </p:txBody>
      </p:sp>
      <p:sp>
        <p:nvSpPr>
          <p:cNvPr id="6" name="Date Placeholder 3"/>
          <p:cNvSpPr>
            <a:spLocks noGrp="1"/>
          </p:cNvSpPr>
          <p:nvPr>
            <p:ph type="dt" idx="10"/>
          </p:nvPr>
        </p:nvSpPr>
        <p:spPr/>
        <p:txBody>
          <a:bodyPr/>
          <a:lstStyle/>
          <a:p>
            <a:r>
              <a:rPr lang="en-US" altLang="zh-CN" dirty="0"/>
              <a:t>Aug 2024</a:t>
            </a:r>
            <a:endParaRPr lang="en-GB" altLang="zh-CN" dirty="0"/>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87797842"/>
              </p:ext>
            </p:extLst>
          </p:nvPr>
        </p:nvGraphicFramePr>
        <p:xfrm>
          <a:off x="1122363" y="2617788"/>
          <a:ext cx="9902825" cy="2962275"/>
        </p:xfrm>
        <a:graphic>
          <a:graphicData uri="http://schemas.openxmlformats.org/presentationml/2006/ole">
            <mc:AlternateContent xmlns:mc="http://schemas.openxmlformats.org/markup-compatibility/2006">
              <mc:Choice xmlns:v="urn:schemas-microsoft-com:vml" Requires="v">
                <p:oleObj spid="_x0000_s1571" name="Document" r:id="rId4" imgW="10440910" imgH="3120381" progId="Word.Document.8">
                  <p:embed/>
                </p:oleObj>
              </mc:Choice>
              <mc:Fallback>
                <p:oleObj name="Document" r:id="rId4" imgW="10440910" imgH="3120381" progId="Word.Document.8">
                  <p:embed/>
                  <p:pic>
                    <p:nvPicPr>
                      <p:cNvPr id="0" name="Picture 3"/>
                      <p:cNvPicPr>
                        <a:picLocks noChangeAspect="1" noChangeArrowheads="1"/>
                      </p:cNvPicPr>
                      <p:nvPr/>
                    </p:nvPicPr>
                    <p:blipFill>
                      <a:blip r:embed="rId5"/>
                      <a:srcRect/>
                      <a:stretch>
                        <a:fillRect/>
                      </a:stretch>
                    </p:blipFill>
                    <p:spPr bwMode="auto">
                      <a:xfrm>
                        <a:off x="1122363" y="2617788"/>
                        <a:ext cx="9902825" cy="2962275"/>
                      </a:xfrm>
                      <a:prstGeom prst="rect">
                        <a:avLst/>
                      </a:prstGeom>
                      <a:noFill/>
                    </p:spPr>
                  </p:pic>
                </p:oleObj>
              </mc:Fallback>
            </mc:AlternateContent>
          </a:graphicData>
        </a:graphic>
      </p:graphicFrame>
      <p:sp>
        <p:nvSpPr>
          <p:cNvPr id="3076" name="Rectangle 4"/>
          <p:cNvSpPr>
            <a:spLocks noChangeArrowheads="1"/>
          </p:cNvSpPr>
          <p:nvPr/>
        </p:nvSpPr>
        <p:spPr bwMode="auto">
          <a:xfrm>
            <a:off x="1127396" y="20596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839416" y="2132856"/>
            <a:ext cx="10361085" cy="3482007"/>
          </a:xfrm>
          <a:ln/>
        </p:spPr>
        <p:txBody>
          <a:bodyPr/>
          <a:lstStyle/>
          <a:p>
            <a:pPr>
              <a:buFont typeface="Arial" pitchFamily="34" charset="0"/>
              <a:buChar char="•"/>
            </a:pPr>
            <a:r>
              <a:rPr lang="en-US" altLang="zh-CN" sz="1800" b="0" dirty="0"/>
              <a:t>Low power listen mode was proposed by [1]. References[2-6] continue to develop the low power listen mode to dynamic power save (DPS) and provide more details. </a:t>
            </a:r>
          </a:p>
          <a:p>
            <a:pPr>
              <a:buFont typeface="Arial" pitchFamily="34" charset="0"/>
              <a:buChar char="•"/>
            </a:pPr>
            <a:r>
              <a:rPr lang="pt-BR" altLang="zh-CN" sz="1800" b="0" dirty="0"/>
              <a:t>References[4, 5, 7] </a:t>
            </a:r>
            <a:r>
              <a:rPr lang="en-US" altLang="zh-CN" sz="1800" b="0" dirty="0"/>
              <a:t>propose to add a new Intermediate FCS field before the padding so that the STA can use the padding time to change bandwidth.</a:t>
            </a:r>
          </a:p>
          <a:p>
            <a:pPr>
              <a:buFont typeface="Arial" pitchFamily="34" charset="0"/>
              <a:buChar char="•"/>
            </a:pPr>
            <a:r>
              <a:rPr lang="en-US" altLang="zh-CN" sz="1800" b="0" dirty="0"/>
              <a:t>STA/AP in DPS mode will switch from the high-capability mode to the low-capability mode at the end of the TXOP.</a:t>
            </a:r>
          </a:p>
          <a:p>
            <a:pPr>
              <a:buFont typeface="Arial" pitchFamily="34" charset="0"/>
              <a:buChar char="•"/>
            </a:pPr>
            <a:r>
              <a:rPr lang="en-US" altLang="zh-CN" sz="1800" b="0" dirty="0"/>
              <a:t>When capability switching involves bandwidth changing, the round-trip switch delay is relatively large [9]. </a:t>
            </a:r>
          </a:p>
          <a:p>
            <a:pPr>
              <a:buFont typeface="Arial"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Aug 2024</a:t>
            </a:r>
            <a:endParaRPr lang="en-GB" altLang="zh-CN" dirty="0"/>
          </a:p>
        </p:txBody>
      </p:sp>
    </p:spTree>
    <p:extLst>
      <p:ext uri="{BB962C8B-B14F-4D97-AF65-F5344CB8AC3E}">
        <p14:creationId xmlns:p14="http://schemas.microsoft.com/office/powerpoint/2010/main" val="2670337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2144856"/>
            <a:ext cx="10696500" cy="2016224"/>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The round-trip switch delay accounts for a high proportion of the time-limited TXOP.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the data transmission has not been completed and capability switches are performed each TXOP, there will be a large unnecessary padding cost and time waste.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For some data transmission tasks, the transmission duration can be roughly estimated in advance based on the amount of data and PHY capabilities.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altLang="zh-CN" dirty="0"/>
              <a:t>Aug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3</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25" name="矩形 24">
            <a:extLst>
              <a:ext uri="{FF2B5EF4-FFF2-40B4-BE49-F238E27FC236}">
                <a16:creationId xmlns:a16="http://schemas.microsoft.com/office/drawing/2014/main" id="{31AAA702-5020-4E59-AB3F-C7F92A4DA9F0}"/>
              </a:ext>
            </a:extLst>
          </p:cNvPr>
          <p:cNvSpPr/>
          <p:nvPr/>
        </p:nvSpPr>
        <p:spPr>
          <a:xfrm>
            <a:off x="4189867" y="4360595"/>
            <a:ext cx="353368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26" name="矩形 25">
            <a:extLst>
              <a:ext uri="{FF2B5EF4-FFF2-40B4-BE49-F238E27FC236}">
                <a16:creationId xmlns:a16="http://schemas.microsoft.com/office/drawing/2014/main" id="{D7B44C52-9DBA-4A15-91BF-C8240FE6A8D7}"/>
              </a:ext>
            </a:extLst>
          </p:cNvPr>
          <p:cNvSpPr/>
          <p:nvPr/>
        </p:nvSpPr>
        <p:spPr>
          <a:xfrm>
            <a:off x="2548852" y="4704854"/>
            <a:ext cx="1641014"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8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lang="en-US" altLang="zh-CN" sz="1800" kern="0" dirty="0">
                <a:solidFill>
                  <a:srgbClr val="1D1D1A"/>
                </a:solidFill>
                <a:latin typeface="+mn-lt"/>
                <a:ea typeface="等线" panose="02010600030101010101" pitchFamily="2" charset="-122"/>
              </a:rPr>
              <a:t> </a:t>
            </a: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ICF</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30" name="矩形 29">
            <a:extLst>
              <a:ext uri="{FF2B5EF4-FFF2-40B4-BE49-F238E27FC236}">
                <a16:creationId xmlns:a16="http://schemas.microsoft.com/office/drawing/2014/main" id="{8C8A6021-70B7-4B50-ADF0-C101AAB396E6}"/>
              </a:ext>
            </a:extLst>
          </p:cNvPr>
          <p:cNvSpPr/>
          <p:nvPr/>
        </p:nvSpPr>
        <p:spPr>
          <a:xfrm>
            <a:off x="8453508" y="4373439"/>
            <a:ext cx="243839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31" name="直接箭头连接符 30">
            <a:extLst>
              <a:ext uri="{FF2B5EF4-FFF2-40B4-BE49-F238E27FC236}">
                <a16:creationId xmlns:a16="http://schemas.microsoft.com/office/drawing/2014/main" id="{EE2A9C39-97C0-46F5-BD25-CBFDBBC93562}"/>
              </a:ext>
            </a:extLst>
          </p:cNvPr>
          <p:cNvCxnSpPr>
            <a:cxnSpLocks/>
          </p:cNvCxnSpPr>
          <p:nvPr/>
        </p:nvCxnSpPr>
        <p:spPr>
          <a:xfrm>
            <a:off x="3331067" y="5138811"/>
            <a:ext cx="864096"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1" name="直接箭头连接符 40">
            <a:extLst>
              <a:ext uri="{FF2B5EF4-FFF2-40B4-BE49-F238E27FC236}">
                <a16:creationId xmlns:a16="http://schemas.microsoft.com/office/drawing/2014/main" id="{BCF3735B-CC32-4780-815A-1A5BC80E5603}"/>
              </a:ext>
            </a:extLst>
          </p:cNvPr>
          <p:cNvCxnSpPr/>
          <p:nvPr/>
        </p:nvCxnSpPr>
        <p:spPr>
          <a:xfrm>
            <a:off x="7723555" y="4528212"/>
            <a:ext cx="720081"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6" name="直接箭头连接符 45">
            <a:extLst>
              <a:ext uri="{FF2B5EF4-FFF2-40B4-BE49-F238E27FC236}">
                <a16:creationId xmlns:a16="http://schemas.microsoft.com/office/drawing/2014/main" id="{C6B74F85-220B-4D33-AC08-20B4C879E965}"/>
              </a:ext>
            </a:extLst>
          </p:cNvPr>
          <p:cNvCxnSpPr>
            <a:cxnSpLocks/>
          </p:cNvCxnSpPr>
          <p:nvPr/>
        </p:nvCxnSpPr>
        <p:spPr>
          <a:xfrm>
            <a:off x="4189866" y="5138811"/>
            <a:ext cx="3533689" cy="0"/>
          </a:xfrm>
          <a:prstGeom prst="straightConnector1">
            <a:avLst/>
          </a:prstGeom>
          <a:noFill/>
          <a:ln w="19050" cap="flat" cmpd="sng" algn="ctr">
            <a:solidFill>
              <a:srgbClr val="0070C0"/>
            </a:solidFill>
            <a:prstDash val="sysDash"/>
            <a:miter lim="800000"/>
            <a:headEnd type="triangle"/>
            <a:tailEnd type="triangle"/>
          </a:ln>
          <a:effectLst/>
        </p:spPr>
      </p:cxnSp>
      <p:sp>
        <p:nvSpPr>
          <p:cNvPr id="50" name="文本框 49">
            <a:extLst>
              <a:ext uri="{FF2B5EF4-FFF2-40B4-BE49-F238E27FC236}">
                <a16:creationId xmlns:a16="http://schemas.microsoft.com/office/drawing/2014/main" id="{15C116BF-55E3-48BF-83D8-98E6E04D6D4F}"/>
              </a:ext>
            </a:extLst>
          </p:cNvPr>
          <p:cNvSpPr txBox="1"/>
          <p:nvPr/>
        </p:nvSpPr>
        <p:spPr>
          <a:xfrm>
            <a:off x="3059717" y="5139309"/>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51" name="文本框 50">
            <a:extLst>
              <a:ext uri="{FF2B5EF4-FFF2-40B4-BE49-F238E27FC236}">
                <a16:creationId xmlns:a16="http://schemas.microsoft.com/office/drawing/2014/main" id="{67C40346-420B-4630-965B-D8BBFA40801B}"/>
              </a:ext>
            </a:extLst>
          </p:cNvPr>
          <p:cNvSpPr txBox="1"/>
          <p:nvPr/>
        </p:nvSpPr>
        <p:spPr>
          <a:xfrm>
            <a:off x="7457462" y="3837993"/>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52" name="矩形 51">
            <a:extLst>
              <a:ext uri="{FF2B5EF4-FFF2-40B4-BE49-F238E27FC236}">
                <a16:creationId xmlns:a16="http://schemas.microsoft.com/office/drawing/2014/main" id="{FE18D1BE-DDE3-4105-BA48-9EF3AE15016B}"/>
              </a:ext>
            </a:extLst>
          </p:cNvPr>
          <p:cNvSpPr/>
          <p:nvPr/>
        </p:nvSpPr>
        <p:spPr>
          <a:xfrm>
            <a:off x="5457718" y="5268960"/>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cxnSp>
        <p:nvCxnSpPr>
          <p:cNvPr id="53" name="直接箭头连接符 52">
            <a:extLst>
              <a:ext uri="{FF2B5EF4-FFF2-40B4-BE49-F238E27FC236}">
                <a16:creationId xmlns:a16="http://schemas.microsoft.com/office/drawing/2014/main" id="{D6F7FD05-D100-42A5-8D85-94F811AB5840}"/>
              </a:ext>
            </a:extLst>
          </p:cNvPr>
          <p:cNvCxnSpPr>
            <a:cxnSpLocks/>
          </p:cNvCxnSpPr>
          <p:nvPr/>
        </p:nvCxnSpPr>
        <p:spPr>
          <a:xfrm>
            <a:off x="929217" y="4693551"/>
            <a:ext cx="10279351" cy="14250"/>
          </a:xfrm>
          <a:prstGeom prst="straightConnector1">
            <a:avLst/>
          </a:prstGeom>
          <a:noFill/>
          <a:ln w="28575" cap="flat" cmpd="sng" algn="ctr">
            <a:solidFill>
              <a:srgbClr val="1D1D1A"/>
            </a:solidFill>
            <a:prstDash val="solid"/>
            <a:miter lim="800000"/>
            <a:tailEnd type="triangle"/>
          </a:ln>
          <a:effectLst/>
        </p:spPr>
      </p:cxnSp>
      <p:sp>
        <p:nvSpPr>
          <p:cNvPr id="54" name="矩形 53">
            <a:extLst>
              <a:ext uri="{FF2B5EF4-FFF2-40B4-BE49-F238E27FC236}">
                <a16:creationId xmlns:a16="http://schemas.microsoft.com/office/drawing/2014/main" id="{E620FAD7-AF85-4343-97AF-422D3873DB1D}"/>
              </a:ext>
            </a:extLst>
          </p:cNvPr>
          <p:cNvSpPr/>
          <p:nvPr/>
        </p:nvSpPr>
        <p:spPr>
          <a:xfrm>
            <a:off x="950301" y="4336369"/>
            <a:ext cx="243839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55" name="矩形 54">
            <a:extLst>
              <a:ext uri="{FF2B5EF4-FFF2-40B4-BE49-F238E27FC236}">
                <a16:creationId xmlns:a16="http://schemas.microsoft.com/office/drawing/2014/main" id="{D668EBC4-25A7-4E88-AEFE-3A1ABEC826B8}"/>
              </a:ext>
            </a:extLst>
          </p:cNvPr>
          <p:cNvSpPr/>
          <p:nvPr/>
        </p:nvSpPr>
        <p:spPr>
          <a:xfrm>
            <a:off x="3331067" y="4733353"/>
            <a:ext cx="792087"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4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56" name="直接连接符 55">
            <a:extLst>
              <a:ext uri="{FF2B5EF4-FFF2-40B4-BE49-F238E27FC236}">
                <a16:creationId xmlns:a16="http://schemas.microsoft.com/office/drawing/2014/main" id="{352316CC-948A-494B-9BC1-BFC93B2E6C93}"/>
              </a:ext>
            </a:extLst>
          </p:cNvPr>
          <p:cNvCxnSpPr>
            <a:cxnSpLocks/>
          </p:cNvCxnSpPr>
          <p:nvPr/>
        </p:nvCxnSpPr>
        <p:spPr>
          <a:xfrm>
            <a:off x="3388700" y="4711405"/>
            <a:ext cx="0" cy="335234"/>
          </a:xfrm>
          <a:prstGeom prst="line">
            <a:avLst/>
          </a:prstGeom>
          <a:noFill/>
          <a:ln w="6350" cap="flat" cmpd="sng" algn="ctr">
            <a:solidFill>
              <a:srgbClr val="1D1D1A"/>
            </a:solidFill>
            <a:prstDash val="dash"/>
            <a:miter lim="800000"/>
          </a:ln>
          <a:effectLst/>
        </p:spPr>
      </p:cxn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1:</a:t>
            </a:r>
            <a:r>
              <a:rPr lang="zh-CN" altLang="en-US" dirty="0"/>
              <a:t> </a:t>
            </a:r>
            <a:r>
              <a:rPr lang="en-US" altLang="zh-CN" dirty="0"/>
              <a:t>High-capability</a:t>
            </a:r>
            <a:r>
              <a:rPr lang="en-US" altLang="zh-CN" b="0" dirty="0"/>
              <a:t> </a:t>
            </a:r>
            <a:r>
              <a:rPr lang="en-US" altLang="zh-CN" dirty="0"/>
              <a:t>protection time</a:t>
            </a:r>
            <a:endParaRPr lang="en-GB" dirty="0"/>
          </a:p>
        </p:txBody>
      </p:sp>
      <p:sp>
        <p:nvSpPr>
          <p:cNvPr id="5122" name="Rectangle 2"/>
          <p:cNvSpPr>
            <a:spLocks noGrp="1" noChangeArrowheads="1"/>
          </p:cNvSpPr>
          <p:nvPr>
            <p:ph idx="1"/>
          </p:nvPr>
        </p:nvSpPr>
        <p:spPr>
          <a:xfrm>
            <a:off x="929216" y="1862033"/>
            <a:ext cx="10762881" cy="2232248"/>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      Taking </a:t>
            </a:r>
            <a:r>
              <a:rPr lang="en-US" altLang="zh-CN" sz="1600" dirty="0"/>
              <a:t>STA DPS</a:t>
            </a:r>
            <a:r>
              <a:rPr lang="en-US" altLang="zh-CN" sz="1600" b="0" dirty="0"/>
              <a:t> as an example.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ICF from AP can indicate time or duration information based on data volume and capabilities in high-capability mode.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STA replies ICR, which also contains time information based on ICF.</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STA starts switching back on or after the indicated end time.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span exceeds the TXOP, AP does not need to resend the ICF to switch the STA to high-capability mode on next TXOP, it can directly communicate with the STA in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AP need to increase or decrease the time, it can send ICF w/o padding but w/ time information to update the end time. STA replies ICR containing the updated time information.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Aug 2024</a:t>
            </a:r>
            <a:endParaRPr lang="en-GB" altLang="zh-CN" dirty="0"/>
          </a:p>
        </p:txBody>
      </p:sp>
      <p:sp>
        <p:nvSpPr>
          <p:cNvPr id="7" name="矩形 6">
            <a:extLst>
              <a:ext uri="{FF2B5EF4-FFF2-40B4-BE49-F238E27FC236}">
                <a16:creationId xmlns:a16="http://schemas.microsoft.com/office/drawing/2014/main" id="{83EC5789-B7CD-402F-88A6-BFB3FAEFA278}"/>
              </a:ext>
            </a:extLst>
          </p:cNvPr>
          <p:cNvSpPr/>
          <p:nvPr/>
        </p:nvSpPr>
        <p:spPr>
          <a:xfrm>
            <a:off x="3270548" y="4617597"/>
            <a:ext cx="5432556"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8" name="矩形 7">
            <a:extLst>
              <a:ext uri="{FF2B5EF4-FFF2-40B4-BE49-F238E27FC236}">
                <a16:creationId xmlns:a16="http://schemas.microsoft.com/office/drawing/2014/main" id="{2ED4784B-00BE-4ECA-9FCF-E43F2B7F025A}"/>
              </a:ext>
            </a:extLst>
          </p:cNvPr>
          <p:cNvSpPr/>
          <p:nvPr/>
        </p:nvSpPr>
        <p:spPr>
          <a:xfrm>
            <a:off x="1903258" y="4977027"/>
            <a:ext cx="132723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ICF</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9" name="矩形 8">
            <a:extLst>
              <a:ext uri="{FF2B5EF4-FFF2-40B4-BE49-F238E27FC236}">
                <a16:creationId xmlns:a16="http://schemas.microsoft.com/office/drawing/2014/main" id="{9665A998-38F6-4831-8AF9-74D3FBBAE68F}"/>
              </a:ext>
            </a:extLst>
          </p:cNvPr>
          <p:cNvSpPr/>
          <p:nvPr/>
        </p:nvSpPr>
        <p:spPr>
          <a:xfrm>
            <a:off x="9253699" y="4634593"/>
            <a:ext cx="2220052"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10" name="直接箭头连接符 9">
            <a:extLst>
              <a:ext uri="{FF2B5EF4-FFF2-40B4-BE49-F238E27FC236}">
                <a16:creationId xmlns:a16="http://schemas.microsoft.com/office/drawing/2014/main" id="{2D67A686-487E-45E2-B943-B038D12D0936}"/>
              </a:ext>
            </a:extLst>
          </p:cNvPr>
          <p:cNvCxnSpPr>
            <a:cxnSpLocks/>
          </p:cNvCxnSpPr>
          <p:nvPr/>
        </p:nvCxnSpPr>
        <p:spPr>
          <a:xfrm>
            <a:off x="2516753" y="5395813"/>
            <a:ext cx="713743" cy="0"/>
          </a:xfrm>
          <a:prstGeom prst="straightConnector1">
            <a:avLst/>
          </a:prstGeom>
          <a:noFill/>
          <a:ln w="6350" cap="flat" cmpd="sng" algn="ctr">
            <a:solidFill>
              <a:srgbClr val="00B050"/>
            </a:solidFill>
            <a:prstDash val="solid"/>
            <a:miter lim="800000"/>
            <a:headEnd type="triangle"/>
            <a:tailEnd type="triangle"/>
          </a:ln>
          <a:effectLst/>
        </p:spPr>
      </p:cxnSp>
      <p:cxnSp>
        <p:nvCxnSpPr>
          <p:cNvPr id="11" name="直接箭头连接符 10">
            <a:extLst>
              <a:ext uri="{FF2B5EF4-FFF2-40B4-BE49-F238E27FC236}">
                <a16:creationId xmlns:a16="http://schemas.microsoft.com/office/drawing/2014/main" id="{BBB03F5D-2DFC-4952-A155-874498E8A8E9}"/>
              </a:ext>
            </a:extLst>
          </p:cNvPr>
          <p:cNvCxnSpPr>
            <a:cxnSpLocks/>
          </p:cNvCxnSpPr>
          <p:nvPr/>
        </p:nvCxnSpPr>
        <p:spPr>
          <a:xfrm>
            <a:off x="8703104" y="4802210"/>
            <a:ext cx="550594" cy="0"/>
          </a:xfrm>
          <a:prstGeom prst="straightConnector1">
            <a:avLst/>
          </a:prstGeom>
          <a:noFill/>
          <a:ln w="6350" cap="flat" cmpd="sng" algn="ctr">
            <a:solidFill>
              <a:srgbClr val="00B050"/>
            </a:solidFill>
            <a:prstDash val="solid"/>
            <a:miter lim="800000"/>
            <a:headEnd type="triangle"/>
            <a:tailEnd type="triangle"/>
          </a:ln>
          <a:effectLst/>
        </p:spPr>
      </p:cxnSp>
      <p:cxnSp>
        <p:nvCxnSpPr>
          <p:cNvPr id="12" name="直接箭头连接符 11">
            <a:extLst>
              <a:ext uri="{FF2B5EF4-FFF2-40B4-BE49-F238E27FC236}">
                <a16:creationId xmlns:a16="http://schemas.microsoft.com/office/drawing/2014/main" id="{661AA2E4-F1F0-470B-B9D1-D61ABB0CD797}"/>
              </a:ext>
            </a:extLst>
          </p:cNvPr>
          <p:cNvCxnSpPr>
            <a:cxnSpLocks/>
          </p:cNvCxnSpPr>
          <p:nvPr/>
        </p:nvCxnSpPr>
        <p:spPr>
          <a:xfrm>
            <a:off x="3270548" y="5395813"/>
            <a:ext cx="5253196" cy="0"/>
          </a:xfrm>
          <a:prstGeom prst="straightConnector1">
            <a:avLst/>
          </a:prstGeom>
          <a:noFill/>
          <a:ln w="19050" cap="flat" cmpd="sng" algn="ctr">
            <a:solidFill>
              <a:srgbClr val="0070C0"/>
            </a:solidFill>
            <a:prstDash val="sysDash"/>
            <a:miter lim="800000"/>
            <a:headEnd type="triangle"/>
            <a:tailEnd type="triangle"/>
          </a:ln>
          <a:effectLst/>
        </p:spPr>
      </p:cxnSp>
      <p:sp>
        <p:nvSpPr>
          <p:cNvPr id="13" name="文本框 12">
            <a:extLst>
              <a:ext uri="{FF2B5EF4-FFF2-40B4-BE49-F238E27FC236}">
                <a16:creationId xmlns:a16="http://schemas.microsoft.com/office/drawing/2014/main" id="{AD7F68A8-A2F5-4FBB-93E1-4C948B402705}"/>
              </a:ext>
            </a:extLst>
          </p:cNvPr>
          <p:cNvSpPr txBox="1"/>
          <p:nvPr/>
        </p:nvSpPr>
        <p:spPr>
          <a:xfrm>
            <a:off x="2304707" y="5275792"/>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14" name="文本框 13">
            <a:extLst>
              <a:ext uri="{FF2B5EF4-FFF2-40B4-BE49-F238E27FC236}">
                <a16:creationId xmlns:a16="http://schemas.microsoft.com/office/drawing/2014/main" id="{22AB6B95-92ED-4B40-A902-BD3666DBB67E}"/>
              </a:ext>
            </a:extLst>
          </p:cNvPr>
          <p:cNvSpPr txBox="1"/>
          <p:nvPr/>
        </p:nvSpPr>
        <p:spPr>
          <a:xfrm>
            <a:off x="8383468" y="4194199"/>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15" name="矩形 14">
            <a:extLst>
              <a:ext uri="{FF2B5EF4-FFF2-40B4-BE49-F238E27FC236}">
                <a16:creationId xmlns:a16="http://schemas.microsoft.com/office/drawing/2014/main" id="{AE85638A-00F7-4DA0-B261-4D5CC0FBC1E4}"/>
              </a:ext>
            </a:extLst>
          </p:cNvPr>
          <p:cNvSpPr/>
          <p:nvPr/>
        </p:nvSpPr>
        <p:spPr>
          <a:xfrm>
            <a:off x="5563902" y="5377806"/>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cxnSp>
        <p:nvCxnSpPr>
          <p:cNvPr id="16" name="直接箭头连接符 15">
            <a:extLst>
              <a:ext uri="{FF2B5EF4-FFF2-40B4-BE49-F238E27FC236}">
                <a16:creationId xmlns:a16="http://schemas.microsoft.com/office/drawing/2014/main" id="{8020760F-8FB8-492E-A621-6CC2AC04C1BB}"/>
              </a:ext>
            </a:extLst>
          </p:cNvPr>
          <p:cNvCxnSpPr>
            <a:cxnSpLocks/>
          </p:cNvCxnSpPr>
          <p:nvPr/>
        </p:nvCxnSpPr>
        <p:spPr>
          <a:xfrm>
            <a:off x="551384" y="4948531"/>
            <a:ext cx="11140713" cy="13324"/>
          </a:xfrm>
          <a:prstGeom prst="straightConnector1">
            <a:avLst/>
          </a:prstGeom>
          <a:noFill/>
          <a:ln w="28575" cap="flat" cmpd="sng" algn="ctr">
            <a:solidFill>
              <a:srgbClr val="1D1D1A"/>
            </a:solidFill>
            <a:prstDash val="solid"/>
            <a:miter lim="800000"/>
            <a:tailEnd type="triangle"/>
          </a:ln>
          <a:effectLst/>
        </p:spPr>
      </p:cxnSp>
      <p:sp>
        <p:nvSpPr>
          <p:cNvPr id="17" name="矩形 16">
            <a:extLst>
              <a:ext uri="{FF2B5EF4-FFF2-40B4-BE49-F238E27FC236}">
                <a16:creationId xmlns:a16="http://schemas.microsoft.com/office/drawing/2014/main" id="{83B76918-C81C-4E86-AFF6-292D2B6053FC}"/>
              </a:ext>
            </a:extLst>
          </p:cNvPr>
          <p:cNvSpPr/>
          <p:nvPr/>
        </p:nvSpPr>
        <p:spPr>
          <a:xfrm>
            <a:off x="551384" y="4595501"/>
            <a:ext cx="198470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18" name="矩形 17">
            <a:extLst>
              <a:ext uri="{FF2B5EF4-FFF2-40B4-BE49-F238E27FC236}">
                <a16:creationId xmlns:a16="http://schemas.microsoft.com/office/drawing/2014/main" id="{3AFACD9E-E464-471B-82C7-ABF15F108C0D}"/>
              </a:ext>
            </a:extLst>
          </p:cNvPr>
          <p:cNvSpPr/>
          <p:nvPr/>
        </p:nvSpPr>
        <p:spPr>
          <a:xfrm>
            <a:off x="2536094" y="4986520"/>
            <a:ext cx="694402"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19" name="直接连接符 18">
            <a:extLst>
              <a:ext uri="{FF2B5EF4-FFF2-40B4-BE49-F238E27FC236}">
                <a16:creationId xmlns:a16="http://schemas.microsoft.com/office/drawing/2014/main" id="{8552AA11-85BF-411B-A443-D9D188C15779}"/>
              </a:ext>
            </a:extLst>
          </p:cNvPr>
          <p:cNvCxnSpPr>
            <a:cxnSpLocks/>
          </p:cNvCxnSpPr>
          <p:nvPr/>
        </p:nvCxnSpPr>
        <p:spPr>
          <a:xfrm>
            <a:off x="2536094" y="4983578"/>
            <a:ext cx="0" cy="335234"/>
          </a:xfrm>
          <a:prstGeom prst="line">
            <a:avLst/>
          </a:prstGeom>
          <a:noFill/>
          <a:ln w="6350" cap="flat" cmpd="sng" algn="ctr">
            <a:solidFill>
              <a:srgbClr val="1D1D1A"/>
            </a:solidFill>
            <a:prstDash val="dash"/>
            <a:miter lim="800000"/>
          </a:ln>
          <a:effectLst/>
        </p:spPr>
      </p:cxnSp>
      <p:cxnSp>
        <p:nvCxnSpPr>
          <p:cNvPr id="22" name="直接箭头连接符 21">
            <a:extLst>
              <a:ext uri="{FF2B5EF4-FFF2-40B4-BE49-F238E27FC236}">
                <a16:creationId xmlns:a16="http://schemas.microsoft.com/office/drawing/2014/main" id="{D84AE7B7-0AA3-4838-8E2C-FF5FF1A84BCD}"/>
              </a:ext>
            </a:extLst>
          </p:cNvPr>
          <p:cNvCxnSpPr>
            <a:cxnSpLocks/>
          </p:cNvCxnSpPr>
          <p:nvPr/>
        </p:nvCxnSpPr>
        <p:spPr>
          <a:xfrm>
            <a:off x="3230496" y="5102431"/>
            <a:ext cx="1530948"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28" name="直接箭头连接符 27">
            <a:extLst>
              <a:ext uri="{FF2B5EF4-FFF2-40B4-BE49-F238E27FC236}">
                <a16:creationId xmlns:a16="http://schemas.microsoft.com/office/drawing/2014/main" id="{E853732A-367D-4F09-8682-4A135D450C6D}"/>
              </a:ext>
            </a:extLst>
          </p:cNvPr>
          <p:cNvCxnSpPr>
            <a:cxnSpLocks/>
          </p:cNvCxnSpPr>
          <p:nvPr/>
        </p:nvCxnSpPr>
        <p:spPr>
          <a:xfrm>
            <a:off x="4879519" y="5102431"/>
            <a:ext cx="1519329"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31" name="直接箭头连接符 30">
            <a:extLst>
              <a:ext uri="{FF2B5EF4-FFF2-40B4-BE49-F238E27FC236}">
                <a16:creationId xmlns:a16="http://schemas.microsoft.com/office/drawing/2014/main" id="{6750CB3C-8B6B-4FD2-BA20-FA6AFEE32C46}"/>
              </a:ext>
            </a:extLst>
          </p:cNvPr>
          <p:cNvCxnSpPr>
            <a:cxnSpLocks/>
          </p:cNvCxnSpPr>
          <p:nvPr/>
        </p:nvCxnSpPr>
        <p:spPr>
          <a:xfrm>
            <a:off x="6584595" y="5102431"/>
            <a:ext cx="1614738" cy="0"/>
          </a:xfrm>
          <a:prstGeom prst="straightConnector1">
            <a:avLst/>
          </a:prstGeom>
          <a:noFill/>
          <a:ln w="38100" cap="flat" cmpd="sng" algn="ctr">
            <a:solidFill>
              <a:srgbClr val="FFC000"/>
            </a:solidFill>
            <a:prstDash val="solid"/>
            <a:miter lim="800000"/>
            <a:headEnd type="triangle"/>
            <a:tailEnd type="triangle"/>
          </a:ln>
          <a:effectLst/>
        </p:spPr>
      </p:cxnSp>
      <p:sp>
        <p:nvSpPr>
          <p:cNvPr id="32" name="矩形 31">
            <a:extLst>
              <a:ext uri="{FF2B5EF4-FFF2-40B4-BE49-F238E27FC236}">
                <a16:creationId xmlns:a16="http://schemas.microsoft.com/office/drawing/2014/main" id="{1CB1A12D-29EB-4484-9BC0-29C9A77B945E}"/>
              </a:ext>
            </a:extLst>
          </p:cNvPr>
          <p:cNvSpPr/>
          <p:nvPr/>
        </p:nvSpPr>
        <p:spPr>
          <a:xfrm>
            <a:off x="3631945" y="5048234"/>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33" name="矩形 32">
            <a:extLst>
              <a:ext uri="{FF2B5EF4-FFF2-40B4-BE49-F238E27FC236}">
                <a16:creationId xmlns:a16="http://schemas.microsoft.com/office/drawing/2014/main" id="{D9FE0572-EF47-41AD-8318-1AD7D01B0E4F}"/>
              </a:ext>
            </a:extLst>
          </p:cNvPr>
          <p:cNvSpPr/>
          <p:nvPr/>
        </p:nvSpPr>
        <p:spPr>
          <a:xfrm>
            <a:off x="5336580"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34" name="矩形 33">
            <a:extLst>
              <a:ext uri="{FF2B5EF4-FFF2-40B4-BE49-F238E27FC236}">
                <a16:creationId xmlns:a16="http://schemas.microsoft.com/office/drawing/2014/main" id="{2CF46EC0-C7C2-498C-8D21-3C5DA17C8B33}"/>
              </a:ext>
            </a:extLst>
          </p:cNvPr>
          <p:cNvSpPr/>
          <p:nvPr/>
        </p:nvSpPr>
        <p:spPr>
          <a:xfrm>
            <a:off x="7061718"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Tree>
    <p:extLst>
      <p:ext uri="{BB962C8B-B14F-4D97-AF65-F5344CB8AC3E}">
        <p14:creationId xmlns:p14="http://schemas.microsoft.com/office/powerpoint/2010/main" val="36436197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6" end="6"/>
                                            </p:txEl>
                                          </p:spTgt>
                                        </p:tgtEl>
                                        <p:attrNameLst>
                                          <p:attrName>style.visibility</p:attrName>
                                        </p:attrNameLst>
                                      </p:cBhvr>
                                      <p:to>
                                        <p:strVal val="visible"/>
                                      </p:to>
                                    </p:set>
                                    <p:animEffect transition="in" filter="fade">
                                      <p:cBhvr>
                                        <p:cTn id="7" dur="500"/>
                                        <p:tgtEl>
                                          <p:spTgt spid="512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par>
                                <p:cTn id="16" presetID="10" presetClass="entr" presetSubtype="0" fill="hold"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500"/>
                                        <p:tgtEl>
                                          <p:spTgt spid="33"/>
                                        </p:tgtEl>
                                      </p:cBhvr>
                                    </p:animEffect>
                                  </p:childTnLst>
                                </p:cTn>
                              </p:par>
                              <p:par>
                                <p:cTn id="22" presetID="10" presetClass="entr" presetSubtype="0" fill="hold"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500"/>
                                        <p:tgtEl>
                                          <p:spTgt spid="3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22">
                                            <p:txEl>
                                              <p:pRg st="11" end="11"/>
                                            </p:txEl>
                                          </p:spTgt>
                                        </p:tgtEl>
                                        <p:attrNameLst>
                                          <p:attrName>style.visibility</p:attrName>
                                        </p:attrNameLst>
                                      </p:cBhvr>
                                      <p:to>
                                        <p:strVal val="visible"/>
                                      </p:to>
                                    </p:set>
                                    <p:animEffect transition="in" filter="fade">
                                      <p:cBhvr>
                                        <p:cTn id="32" dur="500"/>
                                        <p:tgtEl>
                                          <p:spTgt spid="512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1:</a:t>
            </a:r>
            <a:r>
              <a:rPr lang="zh-CN" altLang="en-US" dirty="0"/>
              <a:t> </a:t>
            </a:r>
            <a:r>
              <a:rPr lang="en-US" altLang="zh-CN" dirty="0"/>
              <a:t>High-capability</a:t>
            </a:r>
            <a:r>
              <a:rPr lang="en-US" altLang="zh-CN" b="0" dirty="0"/>
              <a:t> </a:t>
            </a:r>
            <a:r>
              <a:rPr lang="en-US" altLang="zh-CN" dirty="0"/>
              <a:t>protection time</a:t>
            </a:r>
            <a:endParaRPr lang="en-GB" dirty="0"/>
          </a:p>
        </p:txBody>
      </p:sp>
      <p:sp>
        <p:nvSpPr>
          <p:cNvPr id="5122" name="Rectangle 2"/>
          <p:cNvSpPr>
            <a:spLocks noGrp="1" noChangeArrowheads="1"/>
          </p:cNvSpPr>
          <p:nvPr>
            <p:ph idx="1"/>
          </p:nvPr>
        </p:nvSpPr>
        <p:spPr>
          <a:xfrm>
            <a:off x="929217" y="1848848"/>
            <a:ext cx="10855415" cy="2232248"/>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      For </a:t>
            </a:r>
            <a:r>
              <a:rPr lang="en-US" altLang="zh-CN" sz="1600" dirty="0"/>
              <a:t>AP DPS</a:t>
            </a:r>
            <a:r>
              <a:rPr lang="en-US" altLang="zh-CN" sz="1600" b="0" dirty="0"/>
              <a:t>, the proposed methods are also applicable.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ICF from STA can indicate time or duration information based on data volume and capabilities in high-capability mode.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AP </a:t>
            </a:r>
            <a:r>
              <a:rPr lang="en-US" altLang="zh-CN" sz="1600" b="0" dirty="0">
                <a:solidFill>
                  <a:srgbClr val="0070C0"/>
                </a:solidFill>
              </a:rPr>
              <a:t>broadcasts ICR</a:t>
            </a:r>
            <a:r>
              <a:rPr lang="en-US" altLang="zh-CN" sz="1600" b="0" dirty="0"/>
              <a:t>, which also contains time information based on ICF </a:t>
            </a:r>
            <a:r>
              <a:rPr lang="en-US" altLang="zh-CN" sz="1600" b="0" dirty="0">
                <a:solidFill>
                  <a:srgbClr val="0070C0"/>
                </a:solidFill>
              </a:rPr>
              <a:t>or Buffer Report</a:t>
            </a:r>
            <a:r>
              <a:rPr lang="en-US" altLang="zh-CN" sz="1600" b="0" dirty="0"/>
              <a: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AP starts switching back on or after the indicated end time.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span exceeds the TXOP, </a:t>
            </a:r>
            <a:r>
              <a:rPr lang="en-US" altLang="zh-CN" sz="1600" b="0" dirty="0">
                <a:solidFill>
                  <a:srgbClr val="0070C0"/>
                </a:solidFill>
              </a:rPr>
              <a:t>the STA or other associated STAs</a:t>
            </a:r>
            <a:r>
              <a:rPr lang="en-US" altLang="zh-CN" sz="1600" b="0" dirty="0"/>
              <a:t> do not need to resend the ICF to switch the AP to high-capability mode on </a:t>
            </a:r>
            <a:r>
              <a:rPr lang="en-US" altLang="zh-CN" sz="1600" b="0" dirty="0">
                <a:solidFill>
                  <a:srgbClr val="0070C0"/>
                </a:solidFill>
              </a:rPr>
              <a:t>current and next TXOP</a:t>
            </a:r>
            <a:r>
              <a:rPr lang="en-US" altLang="zh-CN" sz="1600" b="0" dirty="0"/>
              <a:t>, </a:t>
            </a:r>
            <a:r>
              <a:rPr lang="en-US" altLang="zh-CN" sz="1600" b="0" dirty="0">
                <a:solidFill>
                  <a:schemeClr val="tx1"/>
                </a:solidFill>
              </a:rPr>
              <a:t>they</a:t>
            </a:r>
            <a:r>
              <a:rPr lang="en-US" altLang="zh-CN" sz="1600" b="0" dirty="0"/>
              <a:t> can directly communicate with the AP in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a:t>
            </a:r>
            <a:r>
              <a:rPr lang="en-US" altLang="zh-CN" sz="1600" b="0" dirty="0">
                <a:solidFill>
                  <a:srgbClr val="0070C0"/>
                </a:solidFill>
              </a:rPr>
              <a:t>STA or other associated STAs </a:t>
            </a:r>
            <a:r>
              <a:rPr lang="en-US" altLang="zh-CN" sz="1600" b="0" dirty="0"/>
              <a:t>need to increase or decrease the time, </a:t>
            </a:r>
            <a:r>
              <a:rPr lang="en-US" altLang="zh-CN" sz="1600" b="0" dirty="0">
                <a:solidFill>
                  <a:schemeClr val="tx1"/>
                </a:solidFill>
              </a:rPr>
              <a:t>they</a:t>
            </a:r>
            <a:r>
              <a:rPr lang="en-US" altLang="zh-CN" sz="1600" b="0" dirty="0"/>
              <a:t> can send ICF w/o padding but w/ time information to update the end time. AP </a:t>
            </a:r>
            <a:r>
              <a:rPr lang="en-US" altLang="zh-CN" sz="1600" b="0" dirty="0">
                <a:solidFill>
                  <a:srgbClr val="0070C0"/>
                </a:solidFill>
              </a:rPr>
              <a:t>broadcasts ICR </a:t>
            </a:r>
            <a:r>
              <a:rPr lang="en-US" altLang="zh-CN" sz="1600" b="0" dirty="0"/>
              <a:t>containing the updated time information.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Aug 2024</a:t>
            </a:r>
            <a:endParaRPr lang="en-GB" altLang="zh-CN" dirty="0"/>
          </a:p>
        </p:txBody>
      </p:sp>
      <p:sp>
        <p:nvSpPr>
          <p:cNvPr id="25" name="矩形 24">
            <a:extLst>
              <a:ext uri="{FF2B5EF4-FFF2-40B4-BE49-F238E27FC236}">
                <a16:creationId xmlns:a16="http://schemas.microsoft.com/office/drawing/2014/main" id="{0CF06849-5A8E-43AA-9A15-310AA488E838}"/>
              </a:ext>
            </a:extLst>
          </p:cNvPr>
          <p:cNvSpPr/>
          <p:nvPr/>
        </p:nvSpPr>
        <p:spPr>
          <a:xfrm>
            <a:off x="3270548" y="4617597"/>
            <a:ext cx="5432556"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26" name="矩形 25">
            <a:extLst>
              <a:ext uri="{FF2B5EF4-FFF2-40B4-BE49-F238E27FC236}">
                <a16:creationId xmlns:a16="http://schemas.microsoft.com/office/drawing/2014/main" id="{5FF7EB18-7A58-40F2-91C5-647D838F8779}"/>
              </a:ext>
            </a:extLst>
          </p:cNvPr>
          <p:cNvSpPr/>
          <p:nvPr/>
        </p:nvSpPr>
        <p:spPr>
          <a:xfrm>
            <a:off x="1903258" y="4977027"/>
            <a:ext cx="132723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ICF</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28" name="直接箭头连接符 27">
            <a:extLst>
              <a:ext uri="{FF2B5EF4-FFF2-40B4-BE49-F238E27FC236}">
                <a16:creationId xmlns:a16="http://schemas.microsoft.com/office/drawing/2014/main" id="{893B2782-17E4-4582-B0F6-C2A921706623}"/>
              </a:ext>
            </a:extLst>
          </p:cNvPr>
          <p:cNvCxnSpPr>
            <a:cxnSpLocks/>
          </p:cNvCxnSpPr>
          <p:nvPr/>
        </p:nvCxnSpPr>
        <p:spPr>
          <a:xfrm>
            <a:off x="2516753" y="5395813"/>
            <a:ext cx="713743" cy="0"/>
          </a:xfrm>
          <a:prstGeom prst="straightConnector1">
            <a:avLst/>
          </a:prstGeom>
          <a:noFill/>
          <a:ln w="6350" cap="flat" cmpd="sng" algn="ctr">
            <a:solidFill>
              <a:srgbClr val="00B050"/>
            </a:solidFill>
            <a:prstDash val="solid"/>
            <a:miter lim="800000"/>
            <a:headEnd type="triangle"/>
            <a:tailEnd type="triangle"/>
          </a:ln>
          <a:effectLst/>
        </p:spPr>
      </p:cxnSp>
      <p:cxnSp>
        <p:nvCxnSpPr>
          <p:cNvPr id="29" name="直接箭头连接符 28">
            <a:extLst>
              <a:ext uri="{FF2B5EF4-FFF2-40B4-BE49-F238E27FC236}">
                <a16:creationId xmlns:a16="http://schemas.microsoft.com/office/drawing/2014/main" id="{DA0A1183-238A-4B47-B935-04FC4E55DD10}"/>
              </a:ext>
            </a:extLst>
          </p:cNvPr>
          <p:cNvCxnSpPr>
            <a:cxnSpLocks/>
          </p:cNvCxnSpPr>
          <p:nvPr/>
        </p:nvCxnSpPr>
        <p:spPr>
          <a:xfrm>
            <a:off x="8703104" y="4802210"/>
            <a:ext cx="550594" cy="0"/>
          </a:xfrm>
          <a:prstGeom prst="straightConnector1">
            <a:avLst/>
          </a:prstGeom>
          <a:noFill/>
          <a:ln w="6350" cap="flat" cmpd="sng" algn="ctr">
            <a:solidFill>
              <a:srgbClr val="00B050"/>
            </a:solidFill>
            <a:prstDash val="solid"/>
            <a:miter lim="800000"/>
            <a:headEnd type="triangle"/>
            <a:tailEnd type="triangle"/>
          </a:ln>
          <a:effectLst/>
        </p:spPr>
      </p:cxnSp>
      <p:cxnSp>
        <p:nvCxnSpPr>
          <p:cNvPr id="30" name="直接箭头连接符 29">
            <a:extLst>
              <a:ext uri="{FF2B5EF4-FFF2-40B4-BE49-F238E27FC236}">
                <a16:creationId xmlns:a16="http://schemas.microsoft.com/office/drawing/2014/main" id="{D4CA8C7A-B0DF-4AF2-9FC7-36BDE498F05F}"/>
              </a:ext>
            </a:extLst>
          </p:cNvPr>
          <p:cNvCxnSpPr>
            <a:cxnSpLocks/>
          </p:cNvCxnSpPr>
          <p:nvPr/>
        </p:nvCxnSpPr>
        <p:spPr>
          <a:xfrm>
            <a:off x="3270548" y="5395813"/>
            <a:ext cx="5253196" cy="0"/>
          </a:xfrm>
          <a:prstGeom prst="straightConnector1">
            <a:avLst/>
          </a:prstGeom>
          <a:noFill/>
          <a:ln w="19050" cap="flat" cmpd="sng" algn="ctr">
            <a:solidFill>
              <a:srgbClr val="0070C0"/>
            </a:solidFill>
            <a:prstDash val="sysDash"/>
            <a:miter lim="800000"/>
            <a:headEnd type="triangle"/>
            <a:tailEnd type="triangle"/>
          </a:ln>
          <a:effectLst/>
        </p:spPr>
      </p:cxnSp>
      <p:sp>
        <p:nvSpPr>
          <p:cNvPr id="31" name="文本框 30">
            <a:extLst>
              <a:ext uri="{FF2B5EF4-FFF2-40B4-BE49-F238E27FC236}">
                <a16:creationId xmlns:a16="http://schemas.microsoft.com/office/drawing/2014/main" id="{5FAD6A75-5095-4302-A7F7-E8DD50E869BA}"/>
              </a:ext>
            </a:extLst>
          </p:cNvPr>
          <p:cNvSpPr txBox="1"/>
          <p:nvPr/>
        </p:nvSpPr>
        <p:spPr>
          <a:xfrm>
            <a:off x="2304707" y="5275792"/>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33" name="矩形 32">
            <a:extLst>
              <a:ext uri="{FF2B5EF4-FFF2-40B4-BE49-F238E27FC236}">
                <a16:creationId xmlns:a16="http://schemas.microsoft.com/office/drawing/2014/main" id="{F1842FFF-ED93-4346-8D40-F8B88D9BD549}"/>
              </a:ext>
            </a:extLst>
          </p:cNvPr>
          <p:cNvSpPr/>
          <p:nvPr/>
        </p:nvSpPr>
        <p:spPr>
          <a:xfrm>
            <a:off x="5563902" y="5377806"/>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sp>
        <p:nvSpPr>
          <p:cNvPr id="36" name="矩形 35">
            <a:extLst>
              <a:ext uri="{FF2B5EF4-FFF2-40B4-BE49-F238E27FC236}">
                <a16:creationId xmlns:a16="http://schemas.microsoft.com/office/drawing/2014/main" id="{D063BBA4-ED44-4E7A-A84F-817EAE9260AC}"/>
              </a:ext>
            </a:extLst>
          </p:cNvPr>
          <p:cNvSpPr/>
          <p:nvPr/>
        </p:nvSpPr>
        <p:spPr>
          <a:xfrm>
            <a:off x="2536094" y="4986520"/>
            <a:ext cx="694402"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37" name="直接连接符 36">
            <a:extLst>
              <a:ext uri="{FF2B5EF4-FFF2-40B4-BE49-F238E27FC236}">
                <a16:creationId xmlns:a16="http://schemas.microsoft.com/office/drawing/2014/main" id="{AA290E10-60EF-4FA7-A6E6-18F9CEAA3134}"/>
              </a:ext>
            </a:extLst>
          </p:cNvPr>
          <p:cNvCxnSpPr>
            <a:cxnSpLocks/>
          </p:cNvCxnSpPr>
          <p:nvPr/>
        </p:nvCxnSpPr>
        <p:spPr>
          <a:xfrm>
            <a:off x="2536094" y="4983578"/>
            <a:ext cx="0" cy="335234"/>
          </a:xfrm>
          <a:prstGeom prst="line">
            <a:avLst/>
          </a:prstGeom>
          <a:noFill/>
          <a:ln w="6350" cap="flat" cmpd="sng" algn="ctr">
            <a:solidFill>
              <a:srgbClr val="1D1D1A"/>
            </a:solidFill>
            <a:prstDash val="dash"/>
            <a:miter lim="800000"/>
          </a:ln>
          <a:effectLst/>
        </p:spPr>
      </p:cxnSp>
      <p:cxnSp>
        <p:nvCxnSpPr>
          <p:cNvPr id="38" name="直接箭头连接符 37">
            <a:extLst>
              <a:ext uri="{FF2B5EF4-FFF2-40B4-BE49-F238E27FC236}">
                <a16:creationId xmlns:a16="http://schemas.microsoft.com/office/drawing/2014/main" id="{AA0BA1B4-7076-4C0D-B083-6F877718A03C}"/>
              </a:ext>
            </a:extLst>
          </p:cNvPr>
          <p:cNvCxnSpPr>
            <a:cxnSpLocks/>
          </p:cNvCxnSpPr>
          <p:nvPr/>
        </p:nvCxnSpPr>
        <p:spPr>
          <a:xfrm>
            <a:off x="3230496" y="5102431"/>
            <a:ext cx="1530948"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39" name="直接箭头连接符 38">
            <a:extLst>
              <a:ext uri="{FF2B5EF4-FFF2-40B4-BE49-F238E27FC236}">
                <a16:creationId xmlns:a16="http://schemas.microsoft.com/office/drawing/2014/main" id="{B35C5FAA-0286-4CB9-801A-655CCF81ACA0}"/>
              </a:ext>
            </a:extLst>
          </p:cNvPr>
          <p:cNvCxnSpPr>
            <a:cxnSpLocks/>
          </p:cNvCxnSpPr>
          <p:nvPr/>
        </p:nvCxnSpPr>
        <p:spPr>
          <a:xfrm>
            <a:off x="4879519" y="5102431"/>
            <a:ext cx="1519329"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40" name="直接箭头连接符 39">
            <a:extLst>
              <a:ext uri="{FF2B5EF4-FFF2-40B4-BE49-F238E27FC236}">
                <a16:creationId xmlns:a16="http://schemas.microsoft.com/office/drawing/2014/main" id="{478B0CD3-A285-4F1C-8314-37E8A03C6551}"/>
              </a:ext>
            </a:extLst>
          </p:cNvPr>
          <p:cNvCxnSpPr>
            <a:cxnSpLocks/>
          </p:cNvCxnSpPr>
          <p:nvPr/>
        </p:nvCxnSpPr>
        <p:spPr>
          <a:xfrm>
            <a:off x="6584595" y="5102431"/>
            <a:ext cx="1614738" cy="0"/>
          </a:xfrm>
          <a:prstGeom prst="straightConnector1">
            <a:avLst/>
          </a:prstGeom>
          <a:noFill/>
          <a:ln w="38100" cap="flat" cmpd="sng" algn="ctr">
            <a:solidFill>
              <a:srgbClr val="FFC000"/>
            </a:solidFill>
            <a:prstDash val="solid"/>
            <a:miter lim="800000"/>
            <a:headEnd type="triangle"/>
            <a:tailEnd type="triangle"/>
          </a:ln>
          <a:effectLst/>
        </p:spPr>
      </p:cxnSp>
      <p:sp>
        <p:nvSpPr>
          <p:cNvPr id="41" name="矩形 40">
            <a:extLst>
              <a:ext uri="{FF2B5EF4-FFF2-40B4-BE49-F238E27FC236}">
                <a16:creationId xmlns:a16="http://schemas.microsoft.com/office/drawing/2014/main" id="{1DAEA187-D8BD-4682-9419-FF88D0511EF4}"/>
              </a:ext>
            </a:extLst>
          </p:cNvPr>
          <p:cNvSpPr/>
          <p:nvPr/>
        </p:nvSpPr>
        <p:spPr>
          <a:xfrm>
            <a:off x="3631945" y="5048234"/>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42" name="矩形 41">
            <a:extLst>
              <a:ext uri="{FF2B5EF4-FFF2-40B4-BE49-F238E27FC236}">
                <a16:creationId xmlns:a16="http://schemas.microsoft.com/office/drawing/2014/main" id="{9C082E6E-52FA-4C6D-B473-694147420C48}"/>
              </a:ext>
            </a:extLst>
          </p:cNvPr>
          <p:cNvSpPr/>
          <p:nvPr/>
        </p:nvSpPr>
        <p:spPr>
          <a:xfrm>
            <a:off x="5336580"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43" name="矩形 42">
            <a:extLst>
              <a:ext uri="{FF2B5EF4-FFF2-40B4-BE49-F238E27FC236}">
                <a16:creationId xmlns:a16="http://schemas.microsoft.com/office/drawing/2014/main" id="{B5BC5596-6621-420E-9D60-554EF522184D}"/>
              </a:ext>
            </a:extLst>
          </p:cNvPr>
          <p:cNvSpPr/>
          <p:nvPr/>
        </p:nvSpPr>
        <p:spPr>
          <a:xfrm>
            <a:off x="7061718"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45" name="文本框 44">
            <a:extLst>
              <a:ext uri="{FF2B5EF4-FFF2-40B4-BE49-F238E27FC236}">
                <a16:creationId xmlns:a16="http://schemas.microsoft.com/office/drawing/2014/main" id="{BEE7B930-5126-4E51-B01F-C3CB1FDCB7FE}"/>
              </a:ext>
            </a:extLst>
          </p:cNvPr>
          <p:cNvSpPr txBox="1"/>
          <p:nvPr/>
        </p:nvSpPr>
        <p:spPr>
          <a:xfrm>
            <a:off x="8383468" y="4194199"/>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35" name="矩形 34">
            <a:extLst>
              <a:ext uri="{FF2B5EF4-FFF2-40B4-BE49-F238E27FC236}">
                <a16:creationId xmlns:a16="http://schemas.microsoft.com/office/drawing/2014/main" id="{8752B736-9033-4012-9192-F44807062EC9}"/>
              </a:ext>
            </a:extLst>
          </p:cNvPr>
          <p:cNvSpPr/>
          <p:nvPr/>
        </p:nvSpPr>
        <p:spPr>
          <a:xfrm>
            <a:off x="9253699" y="4634593"/>
            <a:ext cx="2220052"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46" name="直接箭头连接符 45">
            <a:extLst>
              <a:ext uri="{FF2B5EF4-FFF2-40B4-BE49-F238E27FC236}">
                <a16:creationId xmlns:a16="http://schemas.microsoft.com/office/drawing/2014/main" id="{14767FB6-10FF-4578-A0E1-87A941EEB723}"/>
              </a:ext>
            </a:extLst>
          </p:cNvPr>
          <p:cNvCxnSpPr>
            <a:cxnSpLocks/>
          </p:cNvCxnSpPr>
          <p:nvPr/>
        </p:nvCxnSpPr>
        <p:spPr>
          <a:xfrm>
            <a:off x="551384" y="4948531"/>
            <a:ext cx="11140713" cy="13324"/>
          </a:xfrm>
          <a:prstGeom prst="straightConnector1">
            <a:avLst/>
          </a:prstGeom>
          <a:noFill/>
          <a:ln w="28575" cap="flat" cmpd="sng" algn="ctr">
            <a:solidFill>
              <a:srgbClr val="1D1D1A"/>
            </a:solidFill>
            <a:prstDash val="solid"/>
            <a:miter lim="800000"/>
            <a:tailEnd type="triangle"/>
          </a:ln>
          <a:effectLst/>
        </p:spPr>
      </p:cxnSp>
      <p:sp>
        <p:nvSpPr>
          <p:cNvPr id="47" name="矩形 46">
            <a:extLst>
              <a:ext uri="{FF2B5EF4-FFF2-40B4-BE49-F238E27FC236}">
                <a16:creationId xmlns:a16="http://schemas.microsoft.com/office/drawing/2014/main" id="{9B4E590E-2C6E-42A5-9F86-702407974B05}"/>
              </a:ext>
            </a:extLst>
          </p:cNvPr>
          <p:cNvSpPr/>
          <p:nvPr/>
        </p:nvSpPr>
        <p:spPr>
          <a:xfrm>
            <a:off x="551384" y="4595501"/>
            <a:ext cx="198470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Tree>
    <p:extLst>
      <p:ext uri="{BB962C8B-B14F-4D97-AF65-F5344CB8AC3E}">
        <p14:creationId xmlns:p14="http://schemas.microsoft.com/office/powerpoint/2010/main" val="298044220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Other switch-back conditions</a:t>
            </a:r>
            <a:endParaRPr lang="en-GB" dirty="0"/>
          </a:p>
        </p:txBody>
      </p:sp>
      <p:sp>
        <p:nvSpPr>
          <p:cNvPr id="5122" name="Rectangle 2"/>
          <p:cNvSpPr>
            <a:spLocks noGrp="1" noChangeArrowheads="1"/>
          </p:cNvSpPr>
          <p:nvPr>
            <p:ph idx="1"/>
          </p:nvPr>
        </p:nvSpPr>
        <p:spPr>
          <a:xfrm>
            <a:off x="623398" y="1628800"/>
            <a:ext cx="11054467" cy="22322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dirty="0"/>
              <a:t>Option 1: </a:t>
            </a:r>
            <a:r>
              <a:rPr lang="en-US" altLang="zh-CN" sz="1600" b="0" dirty="0"/>
              <a:t>Time without frame exchange reaches a time threshold.  (The time threshold can be pre-defined or indicated during DPS capability negotiation. It can be larger than EMLSR’s timeout interval because DPS does not need to switch as sensitively as EMLSR. The larger time threshold offers robustness for DPS. Robustness is another way to protect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dirty="0">
                <a:solidFill>
                  <a:schemeClr val="tx1"/>
                </a:solidFill>
              </a:rPr>
              <a:t>Option 2: </a:t>
            </a:r>
            <a:r>
              <a:rPr lang="en-US" altLang="zh-CN" sz="1600" b="0" dirty="0">
                <a:solidFill>
                  <a:schemeClr val="tx1"/>
                </a:solidFill>
              </a:rPr>
              <a:t>Time without </a:t>
            </a:r>
            <a:r>
              <a:rPr lang="en-US" altLang="zh-CN" sz="1600" b="0" dirty="0">
                <a:solidFill>
                  <a:srgbClr val="0070C0"/>
                </a:solidFill>
              </a:rPr>
              <a:t>high-capability</a:t>
            </a:r>
            <a:r>
              <a:rPr lang="en-US" altLang="zh-CN" sz="1600" b="0" dirty="0">
                <a:solidFill>
                  <a:schemeClr val="tx1"/>
                </a:solidFill>
              </a:rPr>
              <a:t> frame exchange reaches a time threshold.  (Option 1 is a subset of Option 2)</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Aug 2024</a:t>
            </a:r>
            <a:endParaRPr lang="en-GB" altLang="zh-CN" dirty="0"/>
          </a:p>
        </p:txBody>
      </p:sp>
      <p:cxnSp>
        <p:nvCxnSpPr>
          <p:cNvPr id="34" name="直接连接符 33">
            <a:extLst>
              <a:ext uri="{FF2B5EF4-FFF2-40B4-BE49-F238E27FC236}">
                <a16:creationId xmlns:a16="http://schemas.microsoft.com/office/drawing/2014/main" id="{1E4C9434-BED4-4CED-B10C-67623D932A8D}"/>
              </a:ext>
            </a:extLst>
          </p:cNvPr>
          <p:cNvCxnSpPr>
            <a:cxnSpLocks/>
          </p:cNvCxnSpPr>
          <p:nvPr/>
        </p:nvCxnSpPr>
        <p:spPr bwMode="auto">
          <a:xfrm flipV="1">
            <a:off x="1720450" y="3052048"/>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35" name="文本框 34">
            <a:extLst>
              <a:ext uri="{FF2B5EF4-FFF2-40B4-BE49-F238E27FC236}">
                <a16:creationId xmlns:a16="http://schemas.microsoft.com/office/drawing/2014/main" id="{E2CA6687-78C0-42B7-A9BF-89CC701BA8A3}"/>
              </a:ext>
            </a:extLst>
          </p:cNvPr>
          <p:cNvSpPr txBox="1"/>
          <p:nvPr/>
        </p:nvSpPr>
        <p:spPr>
          <a:xfrm>
            <a:off x="950981" y="3021912"/>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40" name="直接箭头连接符 39">
            <a:extLst>
              <a:ext uri="{FF2B5EF4-FFF2-40B4-BE49-F238E27FC236}">
                <a16:creationId xmlns:a16="http://schemas.microsoft.com/office/drawing/2014/main" id="{3A67DE85-86FB-45FF-AA91-0FA8EDE1F011}"/>
              </a:ext>
            </a:extLst>
          </p:cNvPr>
          <p:cNvCxnSpPr>
            <a:cxnSpLocks/>
          </p:cNvCxnSpPr>
          <p:nvPr/>
        </p:nvCxnSpPr>
        <p:spPr bwMode="auto">
          <a:xfrm flipV="1">
            <a:off x="4938341" y="3418179"/>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sp>
        <p:nvSpPr>
          <p:cNvPr id="41" name="文本框 40">
            <a:extLst>
              <a:ext uri="{FF2B5EF4-FFF2-40B4-BE49-F238E27FC236}">
                <a16:creationId xmlns:a16="http://schemas.microsoft.com/office/drawing/2014/main" id="{94916047-D212-4EFE-B608-B0AEB94FB499}"/>
              </a:ext>
            </a:extLst>
          </p:cNvPr>
          <p:cNvSpPr txBox="1"/>
          <p:nvPr/>
        </p:nvSpPr>
        <p:spPr>
          <a:xfrm>
            <a:off x="5250318" y="3404801"/>
            <a:ext cx="111761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delay</a:t>
            </a:r>
            <a:endParaRPr lang="zh-CN" altLang="en-US" sz="1400" dirty="0">
              <a:solidFill>
                <a:srgbClr val="1D1D1A"/>
              </a:solidFill>
              <a:latin typeface="+mn-lt"/>
              <a:ea typeface="宋体" panose="02010600030101010101" pitchFamily="2" charset="-122"/>
            </a:endParaRPr>
          </a:p>
        </p:txBody>
      </p:sp>
      <p:cxnSp>
        <p:nvCxnSpPr>
          <p:cNvPr id="42" name="直接连接符 41">
            <a:extLst>
              <a:ext uri="{FF2B5EF4-FFF2-40B4-BE49-F238E27FC236}">
                <a16:creationId xmlns:a16="http://schemas.microsoft.com/office/drawing/2014/main" id="{95918B7F-E290-411F-BEF1-CDD7A9CA7F00}"/>
              </a:ext>
            </a:extLst>
          </p:cNvPr>
          <p:cNvCxnSpPr>
            <a:cxnSpLocks/>
          </p:cNvCxnSpPr>
          <p:nvPr/>
        </p:nvCxnSpPr>
        <p:spPr bwMode="auto">
          <a:xfrm>
            <a:off x="6778674" y="2877561"/>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43" name="直接箭头连接符 42">
            <a:extLst>
              <a:ext uri="{FF2B5EF4-FFF2-40B4-BE49-F238E27FC236}">
                <a16:creationId xmlns:a16="http://schemas.microsoft.com/office/drawing/2014/main" id="{27B1BDB1-74A3-4017-9B46-50FB5C8CCB10}"/>
              </a:ext>
            </a:extLst>
          </p:cNvPr>
          <p:cNvCxnSpPr>
            <a:cxnSpLocks/>
          </p:cNvCxnSpPr>
          <p:nvPr/>
        </p:nvCxnSpPr>
        <p:spPr>
          <a:xfrm>
            <a:off x="4960810" y="2882312"/>
            <a:ext cx="0" cy="894754"/>
          </a:xfrm>
          <a:prstGeom prst="straightConnector1">
            <a:avLst/>
          </a:prstGeom>
          <a:noFill/>
          <a:ln w="38100" cap="flat" cmpd="sng" algn="ctr">
            <a:solidFill>
              <a:srgbClr val="0070C0"/>
            </a:solidFill>
            <a:prstDash val="sysDot"/>
            <a:miter lim="800000"/>
            <a:tailEnd type="triangle"/>
          </a:ln>
          <a:effectLst/>
        </p:spPr>
      </p:cxnSp>
      <p:sp>
        <p:nvSpPr>
          <p:cNvPr id="44" name="文本框 43">
            <a:extLst>
              <a:ext uri="{FF2B5EF4-FFF2-40B4-BE49-F238E27FC236}">
                <a16:creationId xmlns:a16="http://schemas.microsoft.com/office/drawing/2014/main" id="{306F4F08-69E8-4FBF-AE6B-477F0D770826}"/>
              </a:ext>
            </a:extLst>
          </p:cNvPr>
          <p:cNvSpPr txBox="1"/>
          <p:nvPr/>
        </p:nvSpPr>
        <p:spPr>
          <a:xfrm>
            <a:off x="4256917" y="3740704"/>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p>
        </p:txBody>
      </p:sp>
      <p:cxnSp>
        <p:nvCxnSpPr>
          <p:cNvPr id="46" name="直接箭头连接符 45">
            <a:extLst>
              <a:ext uri="{FF2B5EF4-FFF2-40B4-BE49-F238E27FC236}">
                <a16:creationId xmlns:a16="http://schemas.microsoft.com/office/drawing/2014/main" id="{A0068609-ACEA-456C-8AA4-F597BC40660E}"/>
              </a:ext>
            </a:extLst>
          </p:cNvPr>
          <p:cNvCxnSpPr>
            <a:cxnSpLocks/>
          </p:cNvCxnSpPr>
          <p:nvPr/>
        </p:nvCxnSpPr>
        <p:spPr>
          <a:xfrm>
            <a:off x="3956819" y="2967180"/>
            <a:ext cx="1003991" cy="0"/>
          </a:xfrm>
          <a:prstGeom prst="straightConnector1">
            <a:avLst/>
          </a:prstGeom>
          <a:noFill/>
          <a:ln w="19050" cap="flat" cmpd="sng" algn="ctr">
            <a:solidFill>
              <a:srgbClr val="1D1D1A"/>
            </a:solidFill>
            <a:prstDash val="solid"/>
            <a:miter lim="800000"/>
            <a:headEnd type="triangle"/>
            <a:tailEnd type="triangle"/>
          </a:ln>
          <a:effectLst/>
        </p:spPr>
      </p:cxnSp>
      <p:sp>
        <p:nvSpPr>
          <p:cNvPr id="47" name="文本框 46">
            <a:extLst>
              <a:ext uri="{FF2B5EF4-FFF2-40B4-BE49-F238E27FC236}">
                <a16:creationId xmlns:a16="http://schemas.microsoft.com/office/drawing/2014/main" id="{3F8C1C71-BA37-4615-9B52-7ABC93C2E3FE}"/>
              </a:ext>
            </a:extLst>
          </p:cNvPr>
          <p:cNvSpPr txBox="1"/>
          <p:nvPr/>
        </p:nvSpPr>
        <p:spPr>
          <a:xfrm>
            <a:off x="3814736" y="2670027"/>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cxnSp>
        <p:nvCxnSpPr>
          <p:cNvPr id="61" name="直接连接符 60">
            <a:extLst>
              <a:ext uri="{FF2B5EF4-FFF2-40B4-BE49-F238E27FC236}">
                <a16:creationId xmlns:a16="http://schemas.microsoft.com/office/drawing/2014/main" id="{DA4B3F79-880E-4798-A4B3-71A7B007E816}"/>
              </a:ext>
            </a:extLst>
          </p:cNvPr>
          <p:cNvCxnSpPr>
            <a:cxnSpLocks/>
          </p:cNvCxnSpPr>
          <p:nvPr/>
        </p:nvCxnSpPr>
        <p:spPr bwMode="auto">
          <a:xfrm flipV="1">
            <a:off x="1720450" y="5033512"/>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62" name="文本框 61">
            <a:extLst>
              <a:ext uri="{FF2B5EF4-FFF2-40B4-BE49-F238E27FC236}">
                <a16:creationId xmlns:a16="http://schemas.microsoft.com/office/drawing/2014/main" id="{5357B1A7-0FD2-4FCC-8D15-22F8A958BE29}"/>
              </a:ext>
            </a:extLst>
          </p:cNvPr>
          <p:cNvSpPr txBox="1"/>
          <p:nvPr/>
        </p:nvSpPr>
        <p:spPr>
          <a:xfrm>
            <a:off x="954713" y="5022403"/>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67" name="直接箭头连接符 66">
            <a:extLst>
              <a:ext uri="{FF2B5EF4-FFF2-40B4-BE49-F238E27FC236}">
                <a16:creationId xmlns:a16="http://schemas.microsoft.com/office/drawing/2014/main" id="{29275CA5-FC51-4DB4-BD32-CBB73DFC1EFA}"/>
              </a:ext>
            </a:extLst>
          </p:cNvPr>
          <p:cNvCxnSpPr>
            <a:cxnSpLocks/>
          </p:cNvCxnSpPr>
          <p:nvPr/>
        </p:nvCxnSpPr>
        <p:spPr bwMode="auto">
          <a:xfrm flipV="1">
            <a:off x="4938341" y="5399643"/>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sp>
        <p:nvSpPr>
          <p:cNvPr id="68" name="文本框 67">
            <a:extLst>
              <a:ext uri="{FF2B5EF4-FFF2-40B4-BE49-F238E27FC236}">
                <a16:creationId xmlns:a16="http://schemas.microsoft.com/office/drawing/2014/main" id="{F350D90D-3FCE-4B7C-8A0C-31370DDAF6C0}"/>
              </a:ext>
            </a:extLst>
          </p:cNvPr>
          <p:cNvSpPr txBox="1"/>
          <p:nvPr/>
        </p:nvSpPr>
        <p:spPr>
          <a:xfrm>
            <a:off x="5270456" y="5378166"/>
            <a:ext cx="111761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delay</a:t>
            </a:r>
            <a:endParaRPr lang="zh-CN" altLang="en-US" sz="1400" dirty="0">
              <a:solidFill>
                <a:srgbClr val="1D1D1A"/>
              </a:solidFill>
              <a:latin typeface="+mn-lt"/>
              <a:ea typeface="宋体" panose="02010600030101010101" pitchFamily="2" charset="-122"/>
            </a:endParaRPr>
          </a:p>
        </p:txBody>
      </p:sp>
      <p:cxnSp>
        <p:nvCxnSpPr>
          <p:cNvPr id="69" name="直接连接符 68">
            <a:extLst>
              <a:ext uri="{FF2B5EF4-FFF2-40B4-BE49-F238E27FC236}">
                <a16:creationId xmlns:a16="http://schemas.microsoft.com/office/drawing/2014/main" id="{283C3A66-0719-4D95-9DFC-5EB3F8BB9776}"/>
              </a:ext>
            </a:extLst>
          </p:cNvPr>
          <p:cNvCxnSpPr>
            <a:cxnSpLocks/>
          </p:cNvCxnSpPr>
          <p:nvPr/>
        </p:nvCxnSpPr>
        <p:spPr bwMode="auto">
          <a:xfrm>
            <a:off x="6778674" y="4859025"/>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70" name="直接箭头连接符 69">
            <a:extLst>
              <a:ext uri="{FF2B5EF4-FFF2-40B4-BE49-F238E27FC236}">
                <a16:creationId xmlns:a16="http://schemas.microsoft.com/office/drawing/2014/main" id="{8A06E1C1-36A0-4E9A-8B7C-A772F33E5B6A}"/>
              </a:ext>
            </a:extLst>
          </p:cNvPr>
          <p:cNvCxnSpPr>
            <a:cxnSpLocks/>
          </p:cNvCxnSpPr>
          <p:nvPr/>
        </p:nvCxnSpPr>
        <p:spPr>
          <a:xfrm>
            <a:off x="4960810" y="4863776"/>
            <a:ext cx="0" cy="894754"/>
          </a:xfrm>
          <a:prstGeom prst="straightConnector1">
            <a:avLst/>
          </a:prstGeom>
          <a:noFill/>
          <a:ln w="38100" cap="flat" cmpd="sng" algn="ctr">
            <a:solidFill>
              <a:srgbClr val="0070C0"/>
            </a:solidFill>
            <a:prstDash val="sysDot"/>
            <a:miter lim="800000"/>
            <a:tailEnd type="triangle"/>
          </a:ln>
          <a:effectLst/>
        </p:spPr>
      </p:cxnSp>
      <p:sp>
        <p:nvSpPr>
          <p:cNvPr id="71" name="文本框 70">
            <a:extLst>
              <a:ext uri="{FF2B5EF4-FFF2-40B4-BE49-F238E27FC236}">
                <a16:creationId xmlns:a16="http://schemas.microsoft.com/office/drawing/2014/main" id="{47F1909E-66C6-402C-862B-48DA793BB93B}"/>
              </a:ext>
            </a:extLst>
          </p:cNvPr>
          <p:cNvSpPr txBox="1"/>
          <p:nvPr/>
        </p:nvSpPr>
        <p:spPr>
          <a:xfrm>
            <a:off x="4212188" y="5742531"/>
            <a:ext cx="2051972"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a:t>
            </a:r>
            <a:endParaRPr lang="zh-CN" altLang="en-US" sz="1400" dirty="0">
              <a:solidFill>
                <a:srgbClr val="0070C0"/>
              </a:solidFill>
              <a:latin typeface="+mn-lt"/>
              <a:ea typeface="宋体" panose="02010600030101010101" pitchFamily="2" charset="-122"/>
            </a:endParaRPr>
          </a:p>
        </p:txBody>
      </p:sp>
      <p:sp>
        <p:nvSpPr>
          <p:cNvPr id="72" name="矩形 71">
            <a:extLst>
              <a:ext uri="{FF2B5EF4-FFF2-40B4-BE49-F238E27FC236}">
                <a16:creationId xmlns:a16="http://schemas.microsoft.com/office/drawing/2014/main" id="{F440F2DF-C58A-433A-B7A0-6E3101F2B71C}"/>
              </a:ext>
            </a:extLst>
          </p:cNvPr>
          <p:cNvSpPr/>
          <p:nvPr/>
        </p:nvSpPr>
        <p:spPr>
          <a:xfrm>
            <a:off x="2196582" y="4869702"/>
            <a:ext cx="1284708" cy="167237"/>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74" name="文本框 73">
            <a:extLst>
              <a:ext uri="{FF2B5EF4-FFF2-40B4-BE49-F238E27FC236}">
                <a16:creationId xmlns:a16="http://schemas.microsoft.com/office/drawing/2014/main" id="{C6B6BFF0-571E-437D-AD95-2B13BFA19B9E}"/>
              </a:ext>
            </a:extLst>
          </p:cNvPr>
          <p:cNvSpPr txBox="1"/>
          <p:nvPr/>
        </p:nvSpPr>
        <p:spPr>
          <a:xfrm>
            <a:off x="3788925" y="4627066"/>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sp>
        <p:nvSpPr>
          <p:cNvPr id="75" name="矩形 74">
            <a:extLst>
              <a:ext uri="{FF2B5EF4-FFF2-40B4-BE49-F238E27FC236}">
                <a16:creationId xmlns:a16="http://schemas.microsoft.com/office/drawing/2014/main" id="{861794EF-3177-4E2C-9BEF-00D2A520F697}"/>
              </a:ext>
            </a:extLst>
          </p:cNvPr>
          <p:cNvSpPr/>
          <p:nvPr/>
        </p:nvSpPr>
        <p:spPr>
          <a:xfrm>
            <a:off x="4022630" y="4871832"/>
            <a:ext cx="515441" cy="16297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latin typeface="Calibri" panose="020F0502020204030204" pitchFamily="34" charset="0"/>
                <a:cs typeface="Calibri" panose="020F0502020204030204" pitchFamily="34" charset="0"/>
              </a:rPr>
              <a:t>Data</a:t>
            </a:r>
            <a:endParaRPr lang="zh-CN" altLang="en-US" sz="1200" dirty="0">
              <a:solidFill>
                <a:schemeClr val="tx1"/>
              </a:solidFill>
              <a:latin typeface="Calibri" panose="020F0502020204030204" pitchFamily="34" charset="0"/>
              <a:cs typeface="Calibri" panose="020F0502020204030204" pitchFamily="34" charset="0"/>
            </a:endParaRPr>
          </a:p>
        </p:txBody>
      </p:sp>
      <p:cxnSp>
        <p:nvCxnSpPr>
          <p:cNvPr id="76" name="直接箭头连接符 75">
            <a:extLst>
              <a:ext uri="{FF2B5EF4-FFF2-40B4-BE49-F238E27FC236}">
                <a16:creationId xmlns:a16="http://schemas.microsoft.com/office/drawing/2014/main" id="{71A2F987-742E-4C59-A017-B23AF2C78881}"/>
              </a:ext>
            </a:extLst>
          </p:cNvPr>
          <p:cNvCxnSpPr>
            <a:cxnSpLocks/>
          </p:cNvCxnSpPr>
          <p:nvPr/>
        </p:nvCxnSpPr>
        <p:spPr>
          <a:xfrm>
            <a:off x="3914656" y="4898022"/>
            <a:ext cx="1014239" cy="7202"/>
          </a:xfrm>
          <a:prstGeom prst="straightConnector1">
            <a:avLst/>
          </a:prstGeom>
          <a:noFill/>
          <a:ln w="19050" cap="flat" cmpd="sng" algn="ctr">
            <a:solidFill>
              <a:srgbClr val="1D1D1A"/>
            </a:solidFill>
            <a:prstDash val="solid"/>
            <a:miter lim="800000"/>
            <a:headEnd type="triangle"/>
            <a:tailEnd type="triangle"/>
          </a:ln>
          <a:effectLst/>
        </p:spPr>
      </p:cxnSp>
      <p:sp>
        <p:nvSpPr>
          <p:cNvPr id="3" name="矩形 2">
            <a:extLst>
              <a:ext uri="{FF2B5EF4-FFF2-40B4-BE49-F238E27FC236}">
                <a16:creationId xmlns:a16="http://schemas.microsoft.com/office/drawing/2014/main" id="{7D5823B8-B199-40D2-B8D3-075D16D39DC7}"/>
              </a:ext>
            </a:extLst>
          </p:cNvPr>
          <p:cNvSpPr/>
          <p:nvPr/>
        </p:nvSpPr>
        <p:spPr>
          <a:xfrm>
            <a:off x="1850586" y="6099904"/>
            <a:ext cx="9074967" cy="338554"/>
          </a:xfrm>
          <a:prstGeom prst="rect">
            <a:avLst/>
          </a:prstGeom>
        </p:spPr>
        <p:txBody>
          <a:bodyPr wrap="square">
            <a:spAutoFit/>
          </a:bodyPr>
          <a:lstStyle/>
          <a:p>
            <a:r>
              <a:rPr lang="en-US" altLang="zh-CN" sz="1600" dirty="0">
                <a:solidFill>
                  <a:schemeClr val="tx1"/>
                </a:solidFill>
              </a:rPr>
              <a:t>Small amounts of buffered data left or small amounts of data generated in real time.</a:t>
            </a:r>
            <a:endParaRPr lang="zh-CN" altLang="en-US" sz="1600" dirty="0">
              <a:solidFill>
                <a:schemeClr val="tx1"/>
              </a:solidFill>
            </a:endParaRPr>
          </a:p>
        </p:txBody>
      </p:sp>
      <p:sp>
        <p:nvSpPr>
          <p:cNvPr id="78" name="箭头: 右 77">
            <a:extLst>
              <a:ext uri="{FF2B5EF4-FFF2-40B4-BE49-F238E27FC236}">
                <a16:creationId xmlns:a16="http://schemas.microsoft.com/office/drawing/2014/main" id="{952BF6C2-B444-4269-B07D-1CA6E3C9F4E8}"/>
              </a:ext>
            </a:extLst>
          </p:cNvPr>
          <p:cNvSpPr/>
          <p:nvPr/>
        </p:nvSpPr>
        <p:spPr>
          <a:xfrm rot="7228239">
            <a:off x="3209646" y="5531859"/>
            <a:ext cx="1356682" cy="136022"/>
          </a:xfrm>
          <a:prstGeom prst="rightArrow">
            <a:avLst/>
          </a:prstGeom>
          <a:no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文本框 47">
            <a:extLst>
              <a:ext uri="{FF2B5EF4-FFF2-40B4-BE49-F238E27FC236}">
                <a16:creationId xmlns:a16="http://schemas.microsoft.com/office/drawing/2014/main" id="{5AF8F830-CFF8-4A26-A673-0F29CF5FB524}"/>
              </a:ext>
            </a:extLst>
          </p:cNvPr>
          <p:cNvSpPr txBox="1"/>
          <p:nvPr/>
        </p:nvSpPr>
        <p:spPr>
          <a:xfrm>
            <a:off x="1369013" y="4741322"/>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49" name="文本框 48">
            <a:extLst>
              <a:ext uri="{FF2B5EF4-FFF2-40B4-BE49-F238E27FC236}">
                <a16:creationId xmlns:a16="http://schemas.microsoft.com/office/drawing/2014/main" id="{32973931-CD6A-456A-8B42-B327A33A6C54}"/>
              </a:ext>
            </a:extLst>
          </p:cNvPr>
          <p:cNvSpPr txBox="1"/>
          <p:nvPr/>
        </p:nvSpPr>
        <p:spPr>
          <a:xfrm>
            <a:off x="1392071" y="2768195"/>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50" name="矩形 49">
            <a:extLst>
              <a:ext uri="{FF2B5EF4-FFF2-40B4-BE49-F238E27FC236}">
                <a16:creationId xmlns:a16="http://schemas.microsoft.com/office/drawing/2014/main" id="{4B8EF278-8298-4653-A879-264495C5D03C}"/>
              </a:ext>
            </a:extLst>
          </p:cNvPr>
          <p:cNvSpPr/>
          <p:nvPr/>
        </p:nvSpPr>
        <p:spPr>
          <a:xfrm>
            <a:off x="3544155" y="5037804"/>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1" name="矩形 50">
            <a:extLst>
              <a:ext uri="{FF2B5EF4-FFF2-40B4-BE49-F238E27FC236}">
                <a16:creationId xmlns:a16="http://schemas.microsoft.com/office/drawing/2014/main" id="{805C610D-522E-4A88-96C5-CB38568CBDB3}"/>
              </a:ext>
            </a:extLst>
          </p:cNvPr>
          <p:cNvSpPr/>
          <p:nvPr/>
        </p:nvSpPr>
        <p:spPr>
          <a:xfrm>
            <a:off x="2213784" y="2890599"/>
            <a:ext cx="1275039" cy="16723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2" name="矩形 51">
            <a:extLst>
              <a:ext uri="{FF2B5EF4-FFF2-40B4-BE49-F238E27FC236}">
                <a16:creationId xmlns:a16="http://schemas.microsoft.com/office/drawing/2014/main" id="{64A2E498-1B49-4375-B2B4-7A5728AAB3BD}"/>
              </a:ext>
            </a:extLst>
          </p:cNvPr>
          <p:cNvSpPr/>
          <p:nvPr/>
        </p:nvSpPr>
        <p:spPr>
          <a:xfrm>
            <a:off x="3557263" y="3064626"/>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3" name="矩形 52">
            <a:extLst>
              <a:ext uri="{FF2B5EF4-FFF2-40B4-BE49-F238E27FC236}">
                <a16:creationId xmlns:a16="http://schemas.microsoft.com/office/drawing/2014/main" id="{1AC56A7E-2971-4E81-A669-FD6C52F62F13}"/>
              </a:ext>
            </a:extLst>
          </p:cNvPr>
          <p:cNvSpPr/>
          <p:nvPr/>
        </p:nvSpPr>
        <p:spPr>
          <a:xfrm>
            <a:off x="4552172" y="5035327"/>
            <a:ext cx="394537" cy="145983"/>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10" name="矩形 9">
            <a:extLst>
              <a:ext uri="{FF2B5EF4-FFF2-40B4-BE49-F238E27FC236}">
                <a16:creationId xmlns:a16="http://schemas.microsoft.com/office/drawing/2014/main" id="{9860B07A-59E1-4463-886B-3CD471D4C5DC}"/>
              </a:ext>
            </a:extLst>
          </p:cNvPr>
          <p:cNvSpPr/>
          <p:nvPr/>
        </p:nvSpPr>
        <p:spPr>
          <a:xfrm>
            <a:off x="1043769" y="5393555"/>
            <a:ext cx="2810650" cy="584775"/>
          </a:xfrm>
          <a:prstGeom prst="rect">
            <a:avLst/>
          </a:prstGeom>
        </p:spPr>
        <p:txBody>
          <a:bodyPr wrap="square">
            <a:spAutoFit/>
          </a:bodyPr>
          <a:lstStyle/>
          <a:p>
            <a:r>
              <a:rPr lang="en-US" altLang="zh-CN" sz="1600" dirty="0">
                <a:solidFill>
                  <a:srgbClr val="FFC000"/>
                </a:solidFill>
              </a:rPr>
              <a:t>Data is transmitted via low-capability frames (</a:t>
            </a:r>
            <a:r>
              <a:rPr lang="en-US" altLang="zh-CN" sz="1600" b="1" dirty="0">
                <a:solidFill>
                  <a:srgbClr val="FFC000"/>
                </a:solidFill>
              </a:rPr>
              <a:t>soft switch</a:t>
            </a:r>
            <a:r>
              <a:rPr lang="en-US" altLang="zh-CN" sz="1600" dirty="0">
                <a:solidFill>
                  <a:srgbClr val="FFC000"/>
                </a:solidFill>
              </a:rPr>
              <a:t>) </a:t>
            </a:r>
            <a:endParaRPr lang="zh-CN" altLang="en-US" sz="1600" dirty="0">
              <a:solidFill>
                <a:srgbClr val="FFC000"/>
              </a:solidFill>
            </a:endParaRPr>
          </a:p>
        </p:txBody>
      </p:sp>
      <p:sp>
        <p:nvSpPr>
          <p:cNvPr id="45" name="矩形 44">
            <a:extLst>
              <a:ext uri="{FF2B5EF4-FFF2-40B4-BE49-F238E27FC236}">
                <a16:creationId xmlns:a16="http://schemas.microsoft.com/office/drawing/2014/main" id="{0E6C114F-8728-4043-BC50-C869017825E1}"/>
              </a:ext>
            </a:extLst>
          </p:cNvPr>
          <p:cNvSpPr/>
          <p:nvPr/>
        </p:nvSpPr>
        <p:spPr>
          <a:xfrm>
            <a:off x="6792775" y="5403505"/>
            <a:ext cx="5089489" cy="830997"/>
          </a:xfrm>
          <a:prstGeom prst="rect">
            <a:avLst/>
          </a:prstGeom>
        </p:spPr>
        <p:txBody>
          <a:bodyPr wrap="square">
            <a:spAutoFit/>
          </a:bodyPr>
          <a:lstStyle/>
          <a:p>
            <a:r>
              <a:rPr lang="en-US" altLang="zh-CN" sz="1600" dirty="0">
                <a:solidFill>
                  <a:srgbClr val="00B050"/>
                </a:solidFill>
              </a:rPr>
              <a:t>When STAs return to the low-power state at the same time, Option 2 can transmit more data in case of picture.</a:t>
            </a:r>
          </a:p>
          <a:p>
            <a:endParaRPr lang="en-US" altLang="zh-CN" sz="1600" dirty="0">
              <a:solidFill>
                <a:srgbClr val="00B050"/>
              </a:solidFill>
            </a:endParaRPr>
          </a:p>
        </p:txBody>
      </p:sp>
      <p:cxnSp>
        <p:nvCxnSpPr>
          <p:cNvPr id="55" name="直接连接符 54">
            <a:extLst>
              <a:ext uri="{FF2B5EF4-FFF2-40B4-BE49-F238E27FC236}">
                <a16:creationId xmlns:a16="http://schemas.microsoft.com/office/drawing/2014/main" id="{12B5F05E-019C-418D-A9C4-F962ECE0DD50}"/>
              </a:ext>
            </a:extLst>
          </p:cNvPr>
          <p:cNvCxnSpPr>
            <a:cxnSpLocks/>
          </p:cNvCxnSpPr>
          <p:nvPr/>
        </p:nvCxnSpPr>
        <p:spPr bwMode="auto">
          <a:xfrm>
            <a:off x="6766811" y="2680159"/>
            <a:ext cx="11863" cy="2110455"/>
          </a:xfrm>
          <a:prstGeom prst="line">
            <a:avLst/>
          </a:prstGeom>
          <a:solidFill>
            <a:srgbClr val="00B8FF"/>
          </a:solidFill>
          <a:ln w="38100" cap="flat" cmpd="sng" algn="ctr">
            <a:solidFill>
              <a:srgbClr val="FF0000"/>
            </a:solidFill>
            <a:prstDash val="dashDot"/>
            <a:round/>
            <a:headEnd type="none" w="med" len="med"/>
            <a:tailEnd type="none" w="med" len="med"/>
          </a:ln>
          <a:effectLst/>
        </p:spPr>
      </p:cxnSp>
    </p:spTree>
    <p:extLst>
      <p:ext uri="{BB962C8B-B14F-4D97-AF65-F5344CB8AC3E}">
        <p14:creationId xmlns:p14="http://schemas.microsoft.com/office/powerpoint/2010/main" val="38367486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500"/>
                                        <p:tgtEl>
                                          <p:spTgt spid="4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fade">
                                      <p:cBhvr>
                                        <p:cTn id="18" dur="500"/>
                                        <p:tgtEl>
                                          <p:spTgt spid="41"/>
                                        </p:tgtEl>
                                      </p:cBhvr>
                                    </p:animEffect>
                                  </p:childTnLst>
                                </p:cTn>
                              </p:par>
                              <p:par>
                                <p:cTn id="19" presetID="10" presetClass="entr" presetSubtype="0" fill="hold" nodeType="with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fade">
                                      <p:cBhvr>
                                        <p:cTn id="21" dur="500"/>
                                        <p:tgtEl>
                                          <p:spTgt spid="42"/>
                                        </p:tgtEl>
                                      </p:cBhvr>
                                    </p:animEffect>
                                  </p:childTnLst>
                                </p:cTn>
                              </p:par>
                              <p:par>
                                <p:cTn id="22" presetID="10" presetClass="entr" presetSubtype="0" fill="hold"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fade">
                                      <p:cBhvr>
                                        <p:cTn id="24" dur="500"/>
                                        <p:tgtEl>
                                          <p:spTgt spid="4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22">
                                            <p:txEl>
                                              <p:pRg st="6" end="6"/>
                                            </p:txEl>
                                          </p:spTgt>
                                        </p:tgtEl>
                                        <p:attrNameLst>
                                          <p:attrName>style.visibility</p:attrName>
                                        </p:attrNameLst>
                                      </p:cBhvr>
                                      <p:to>
                                        <p:strVal val="visible"/>
                                      </p:to>
                                    </p:set>
                                    <p:animEffect transition="in" filter="fade">
                                      <p:cBhvr>
                                        <p:cTn id="32" dur="500"/>
                                        <p:tgtEl>
                                          <p:spTgt spid="512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fade">
                                      <p:cBhvr>
                                        <p:cTn id="37" dur="500"/>
                                        <p:tgtEl>
                                          <p:spTgt spid="6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fade">
                                      <p:cBhvr>
                                        <p:cTn id="40" dur="500"/>
                                        <p:tgtEl>
                                          <p:spTgt spid="62"/>
                                        </p:tgtEl>
                                      </p:cBhvr>
                                    </p:animEffect>
                                  </p:childTnLst>
                                </p:cTn>
                              </p:par>
                              <p:par>
                                <p:cTn id="41" presetID="10" presetClass="entr" presetSubtype="0" fill="hold" nodeType="withEffect">
                                  <p:stCondLst>
                                    <p:cond delay="0"/>
                                  </p:stCondLst>
                                  <p:childTnLst>
                                    <p:set>
                                      <p:cBhvr>
                                        <p:cTn id="42" dur="1" fill="hold">
                                          <p:stCondLst>
                                            <p:cond delay="0"/>
                                          </p:stCondLst>
                                        </p:cTn>
                                        <p:tgtEl>
                                          <p:spTgt spid="67"/>
                                        </p:tgtEl>
                                        <p:attrNameLst>
                                          <p:attrName>style.visibility</p:attrName>
                                        </p:attrNameLst>
                                      </p:cBhvr>
                                      <p:to>
                                        <p:strVal val="visible"/>
                                      </p:to>
                                    </p:set>
                                    <p:animEffect transition="in" filter="fade">
                                      <p:cBhvr>
                                        <p:cTn id="43" dur="500"/>
                                        <p:tgtEl>
                                          <p:spTgt spid="6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8"/>
                                        </p:tgtEl>
                                        <p:attrNameLst>
                                          <p:attrName>style.visibility</p:attrName>
                                        </p:attrNameLst>
                                      </p:cBhvr>
                                      <p:to>
                                        <p:strVal val="visible"/>
                                      </p:to>
                                    </p:set>
                                    <p:animEffect transition="in" filter="fade">
                                      <p:cBhvr>
                                        <p:cTn id="46" dur="500"/>
                                        <p:tgtEl>
                                          <p:spTgt spid="68"/>
                                        </p:tgtEl>
                                      </p:cBhvr>
                                    </p:animEffect>
                                  </p:childTnLst>
                                </p:cTn>
                              </p:par>
                              <p:par>
                                <p:cTn id="47" presetID="10" presetClass="entr" presetSubtype="0" fill="hold" nodeType="withEffect">
                                  <p:stCondLst>
                                    <p:cond delay="0"/>
                                  </p:stCondLst>
                                  <p:childTnLst>
                                    <p:set>
                                      <p:cBhvr>
                                        <p:cTn id="48" dur="1" fill="hold">
                                          <p:stCondLst>
                                            <p:cond delay="0"/>
                                          </p:stCondLst>
                                        </p:cTn>
                                        <p:tgtEl>
                                          <p:spTgt spid="69"/>
                                        </p:tgtEl>
                                        <p:attrNameLst>
                                          <p:attrName>style.visibility</p:attrName>
                                        </p:attrNameLst>
                                      </p:cBhvr>
                                      <p:to>
                                        <p:strVal val="visible"/>
                                      </p:to>
                                    </p:set>
                                    <p:animEffect transition="in" filter="fade">
                                      <p:cBhvr>
                                        <p:cTn id="49" dur="500"/>
                                        <p:tgtEl>
                                          <p:spTgt spid="69"/>
                                        </p:tgtEl>
                                      </p:cBhvr>
                                    </p:animEffect>
                                  </p:childTnLst>
                                </p:cTn>
                              </p:par>
                              <p:par>
                                <p:cTn id="50" presetID="10" presetClass="entr" presetSubtype="0"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fade">
                                      <p:cBhvr>
                                        <p:cTn id="52" dur="500"/>
                                        <p:tgtEl>
                                          <p:spTgt spid="7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1"/>
                                        </p:tgtEl>
                                        <p:attrNameLst>
                                          <p:attrName>style.visibility</p:attrName>
                                        </p:attrNameLst>
                                      </p:cBhvr>
                                      <p:to>
                                        <p:strVal val="visible"/>
                                      </p:to>
                                    </p:set>
                                    <p:animEffect transition="in" filter="fade">
                                      <p:cBhvr>
                                        <p:cTn id="55" dur="500"/>
                                        <p:tgtEl>
                                          <p:spTgt spid="7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72"/>
                                        </p:tgtEl>
                                        <p:attrNameLst>
                                          <p:attrName>style.visibility</p:attrName>
                                        </p:attrNameLst>
                                      </p:cBhvr>
                                      <p:to>
                                        <p:strVal val="visible"/>
                                      </p:to>
                                    </p:set>
                                    <p:animEffect transition="in" filter="fade">
                                      <p:cBhvr>
                                        <p:cTn id="58" dur="500"/>
                                        <p:tgtEl>
                                          <p:spTgt spid="72"/>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74"/>
                                        </p:tgtEl>
                                        <p:attrNameLst>
                                          <p:attrName>style.visibility</p:attrName>
                                        </p:attrNameLst>
                                      </p:cBhvr>
                                      <p:to>
                                        <p:strVal val="visible"/>
                                      </p:to>
                                    </p:set>
                                    <p:animEffect transition="in" filter="fade">
                                      <p:cBhvr>
                                        <p:cTn id="61" dur="500"/>
                                        <p:tgtEl>
                                          <p:spTgt spid="74"/>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75"/>
                                        </p:tgtEl>
                                        <p:attrNameLst>
                                          <p:attrName>style.visibility</p:attrName>
                                        </p:attrNameLst>
                                      </p:cBhvr>
                                      <p:to>
                                        <p:strVal val="visible"/>
                                      </p:to>
                                    </p:set>
                                    <p:animEffect transition="in" filter="fade">
                                      <p:cBhvr>
                                        <p:cTn id="64" dur="500"/>
                                        <p:tgtEl>
                                          <p:spTgt spid="75"/>
                                        </p:tgtEl>
                                      </p:cBhvr>
                                    </p:animEffect>
                                  </p:childTnLst>
                                </p:cTn>
                              </p:par>
                              <p:par>
                                <p:cTn id="65" presetID="10" presetClass="entr" presetSubtype="0" fill="hold" nodeType="with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fade">
                                      <p:cBhvr>
                                        <p:cTn id="67" dur="500"/>
                                        <p:tgtEl>
                                          <p:spTgt spid="76"/>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fade">
                                      <p:cBhvr>
                                        <p:cTn id="70" dur="500"/>
                                        <p:tgtEl>
                                          <p:spTgt spid="48"/>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0"/>
                                        </p:tgtEl>
                                        <p:attrNameLst>
                                          <p:attrName>style.visibility</p:attrName>
                                        </p:attrNameLst>
                                      </p:cBhvr>
                                      <p:to>
                                        <p:strVal val="visible"/>
                                      </p:to>
                                    </p:set>
                                    <p:animEffect transition="in" filter="fade">
                                      <p:cBhvr>
                                        <p:cTn id="73" dur="500"/>
                                        <p:tgtEl>
                                          <p:spTgt spid="50"/>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fade">
                                      <p:cBhvr>
                                        <p:cTn id="76" dur="500"/>
                                        <p:tgtEl>
                                          <p:spTgt spid="53"/>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0"/>
                                        </p:tgtEl>
                                        <p:attrNameLst>
                                          <p:attrName>style.visibility</p:attrName>
                                        </p:attrNameLst>
                                      </p:cBhvr>
                                      <p:to>
                                        <p:strVal val="visible"/>
                                      </p:to>
                                    </p:set>
                                    <p:animEffect transition="in" filter="fade">
                                      <p:cBhvr>
                                        <p:cTn id="81" dur="500"/>
                                        <p:tgtEl>
                                          <p:spTgt spid="1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500"/>
                                        <p:tgtEl>
                                          <p:spTgt spid="78"/>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fade">
                                      <p:cBhvr>
                                        <p:cTn id="87" dur="500"/>
                                        <p:tgtEl>
                                          <p:spTgt spid="3"/>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5"/>
                                        </p:tgtEl>
                                        <p:attrNameLst>
                                          <p:attrName>style.visibility</p:attrName>
                                        </p:attrNameLst>
                                      </p:cBhvr>
                                      <p:to>
                                        <p:strVal val="visible"/>
                                      </p:to>
                                    </p:set>
                                    <p:animEffect transition="in" filter="fade">
                                      <p:cBhvr>
                                        <p:cTn id="92" dur="500"/>
                                        <p:tgtEl>
                                          <p:spTgt spid="45"/>
                                        </p:tgtEl>
                                      </p:cBhvr>
                                    </p:animEffect>
                                  </p:childTnLst>
                                </p:cTn>
                              </p:par>
                              <p:par>
                                <p:cTn id="93" presetID="10" presetClass="entr" presetSubtype="0" fill="hold" nodeType="withEffect">
                                  <p:stCondLst>
                                    <p:cond delay="0"/>
                                  </p:stCondLst>
                                  <p:childTnLst>
                                    <p:set>
                                      <p:cBhvr>
                                        <p:cTn id="94" dur="1" fill="hold">
                                          <p:stCondLst>
                                            <p:cond delay="0"/>
                                          </p:stCondLst>
                                        </p:cTn>
                                        <p:tgtEl>
                                          <p:spTgt spid="55"/>
                                        </p:tgtEl>
                                        <p:attrNameLst>
                                          <p:attrName>style.visibility</p:attrName>
                                        </p:attrNameLst>
                                      </p:cBhvr>
                                      <p:to>
                                        <p:strVal val="visible"/>
                                      </p:to>
                                    </p:set>
                                    <p:animEffect transition="in" filter="fade">
                                      <p:cBhvr>
                                        <p:cTn id="9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4" grpId="0"/>
      <p:bldP spid="47" grpId="0"/>
      <p:bldP spid="62" grpId="0"/>
      <p:bldP spid="68" grpId="0"/>
      <p:bldP spid="71" grpId="0"/>
      <p:bldP spid="72" grpId="0" animBg="1"/>
      <p:bldP spid="74" grpId="0"/>
      <p:bldP spid="75" grpId="0" animBg="1"/>
      <p:bldP spid="3" grpId="0"/>
      <p:bldP spid="78" grpId="0" animBg="1"/>
      <p:bldP spid="48" grpId="0"/>
      <p:bldP spid="50" grpId="0" animBg="1"/>
      <p:bldP spid="53" grpId="0" animBg="1"/>
      <p:bldP spid="10" grpId="0"/>
      <p:bldP spid="4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Other switch-back conditions</a:t>
            </a:r>
            <a:endParaRPr lang="en-GB" dirty="0"/>
          </a:p>
        </p:txBody>
      </p:sp>
      <p:sp>
        <p:nvSpPr>
          <p:cNvPr id="5122" name="Rectangle 2"/>
          <p:cNvSpPr>
            <a:spLocks noGrp="1" noChangeArrowheads="1"/>
          </p:cNvSpPr>
          <p:nvPr>
            <p:ph idx="1"/>
          </p:nvPr>
        </p:nvSpPr>
        <p:spPr>
          <a:xfrm>
            <a:off x="623399" y="1628800"/>
            <a:ext cx="10945208" cy="22322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dirty="0"/>
              <a:t>Option 1: </a:t>
            </a:r>
            <a:r>
              <a:rPr lang="en-US" altLang="zh-CN" sz="1600" b="0" dirty="0"/>
              <a:t>Time without frame exchange reaches a time threshold.  (The time threshold can be pre-defined or indicated during DPS capability negotiation. It can </a:t>
            </a:r>
            <a:r>
              <a:rPr lang="en-US" altLang="zh-CN" sz="1600" b="0" dirty="0">
                <a:solidFill>
                  <a:schemeClr val="tx1"/>
                </a:solidFill>
              </a:rPr>
              <a:t>be larger than EMLSR’s timeout interval </a:t>
            </a:r>
            <a:r>
              <a:rPr lang="en-US" altLang="zh-CN" sz="1600" b="0" dirty="0"/>
              <a:t>because DPS does not need to switch as sensitively as EMLSR. The larger time threshold offers robustness for DPS. Robustness is another way to protect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dirty="0">
                <a:solidFill>
                  <a:schemeClr val="tx1"/>
                </a:solidFill>
              </a:rPr>
              <a:t>Option 2: </a:t>
            </a:r>
            <a:r>
              <a:rPr lang="en-US" altLang="zh-CN" sz="1600" b="0" dirty="0">
                <a:solidFill>
                  <a:schemeClr val="tx1"/>
                </a:solidFill>
              </a:rPr>
              <a:t>Time without </a:t>
            </a:r>
            <a:r>
              <a:rPr lang="en-US" altLang="zh-CN" sz="1600" b="0" dirty="0">
                <a:solidFill>
                  <a:srgbClr val="0070C0"/>
                </a:solidFill>
              </a:rPr>
              <a:t>high-capability</a:t>
            </a:r>
            <a:r>
              <a:rPr lang="en-US" altLang="zh-CN" sz="1600" b="0" dirty="0">
                <a:solidFill>
                  <a:schemeClr val="tx1"/>
                </a:solidFill>
              </a:rPr>
              <a:t> frame exchange reaches a time threshold.  (Option 1 is a subset of Option 2)</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Aug 2024</a:t>
            </a:r>
            <a:endParaRPr lang="en-GB" altLang="zh-CN" dirty="0"/>
          </a:p>
        </p:txBody>
      </p:sp>
      <p:cxnSp>
        <p:nvCxnSpPr>
          <p:cNvPr id="34" name="直接连接符 33">
            <a:extLst>
              <a:ext uri="{FF2B5EF4-FFF2-40B4-BE49-F238E27FC236}">
                <a16:creationId xmlns:a16="http://schemas.microsoft.com/office/drawing/2014/main" id="{1E4C9434-BED4-4CED-B10C-67623D932A8D}"/>
              </a:ext>
            </a:extLst>
          </p:cNvPr>
          <p:cNvCxnSpPr>
            <a:cxnSpLocks/>
          </p:cNvCxnSpPr>
          <p:nvPr/>
        </p:nvCxnSpPr>
        <p:spPr bwMode="auto">
          <a:xfrm flipV="1">
            <a:off x="1720450" y="3052048"/>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35" name="文本框 34">
            <a:extLst>
              <a:ext uri="{FF2B5EF4-FFF2-40B4-BE49-F238E27FC236}">
                <a16:creationId xmlns:a16="http://schemas.microsoft.com/office/drawing/2014/main" id="{E2CA6687-78C0-42B7-A9BF-89CC701BA8A3}"/>
              </a:ext>
            </a:extLst>
          </p:cNvPr>
          <p:cNvSpPr txBox="1"/>
          <p:nvPr/>
        </p:nvSpPr>
        <p:spPr>
          <a:xfrm>
            <a:off x="950981" y="3021912"/>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40" name="直接箭头连接符 39">
            <a:extLst>
              <a:ext uri="{FF2B5EF4-FFF2-40B4-BE49-F238E27FC236}">
                <a16:creationId xmlns:a16="http://schemas.microsoft.com/office/drawing/2014/main" id="{3A67DE85-86FB-45FF-AA91-0FA8EDE1F011}"/>
              </a:ext>
            </a:extLst>
          </p:cNvPr>
          <p:cNvCxnSpPr>
            <a:cxnSpLocks/>
          </p:cNvCxnSpPr>
          <p:nvPr/>
        </p:nvCxnSpPr>
        <p:spPr bwMode="auto">
          <a:xfrm flipV="1">
            <a:off x="4938341" y="3418179"/>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cxnSp>
        <p:nvCxnSpPr>
          <p:cNvPr id="42" name="直接连接符 41">
            <a:extLst>
              <a:ext uri="{FF2B5EF4-FFF2-40B4-BE49-F238E27FC236}">
                <a16:creationId xmlns:a16="http://schemas.microsoft.com/office/drawing/2014/main" id="{95918B7F-E290-411F-BEF1-CDD7A9CA7F00}"/>
              </a:ext>
            </a:extLst>
          </p:cNvPr>
          <p:cNvCxnSpPr>
            <a:cxnSpLocks/>
          </p:cNvCxnSpPr>
          <p:nvPr/>
        </p:nvCxnSpPr>
        <p:spPr bwMode="auto">
          <a:xfrm>
            <a:off x="6778674" y="2877561"/>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43" name="直接箭头连接符 42">
            <a:extLst>
              <a:ext uri="{FF2B5EF4-FFF2-40B4-BE49-F238E27FC236}">
                <a16:creationId xmlns:a16="http://schemas.microsoft.com/office/drawing/2014/main" id="{27B1BDB1-74A3-4017-9B46-50FB5C8CCB10}"/>
              </a:ext>
            </a:extLst>
          </p:cNvPr>
          <p:cNvCxnSpPr>
            <a:cxnSpLocks/>
          </p:cNvCxnSpPr>
          <p:nvPr/>
        </p:nvCxnSpPr>
        <p:spPr>
          <a:xfrm>
            <a:off x="4960810" y="2882312"/>
            <a:ext cx="0" cy="894754"/>
          </a:xfrm>
          <a:prstGeom prst="straightConnector1">
            <a:avLst/>
          </a:prstGeom>
          <a:noFill/>
          <a:ln w="38100" cap="flat" cmpd="sng" algn="ctr">
            <a:solidFill>
              <a:srgbClr val="0070C0"/>
            </a:solidFill>
            <a:prstDash val="sysDot"/>
            <a:miter lim="800000"/>
            <a:tailEnd type="triangle"/>
          </a:ln>
          <a:effectLst/>
        </p:spPr>
      </p:cxnSp>
      <p:sp>
        <p:nvSpPr>
          <p:cNvPr id="44" name="文本框 43">
            <a:extLst>
              <a:ext uri="{FF2B5EF4-FFF2-40B4-BE49-F238E27FC236}">
                <a16:creationId xmlns:a16="http://schemas.microsoft.com/office/drawing/2014/main" id="{306F4F08-69E8-4FBF-AE6B-477F0D770826}"/>
              </a:ext>
            </a:extLst>
          </p:cNvPr>
          <p:cNvSpPr txBox="1"/>
          <p:nvPr/>
        </p:nvSpPr>
        <p:spPr>
          <a:xfrm>
            <a:off x="4256917" y="3740704"/>
            <a:ext cx="2051972"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a:t>
            </a:r>
          </a:p>
        </p:txBody>
      </p:sp>
      <p:cxnSp>
        <p:nvCxnSpPr>
          <p:cNvPr id="46" name="直接箭头连接符 45">
            <a:extLst>
              <a:ext uri="{FF2B5EF4-FFF2-40B4-BE49-F238E27FC236}">
                <a16:creationId xmlns:a16="http://schemas.microsoft.com/office/drawing/2014/main" id="{A0068609-ACEA-456C-8AA4-F597BC40660E}"/>
              </a:ext>
            </a:extLst>
          </p:cNvPr>
          <p:cNvCxnSpPr>
            <a:cxnSpLocks/>
          </p:cNvCxnSpPr>
          <p:nvPr/>
        </p:nvCxnSpPr>
        <p:spPr>
          <a:xfrm>
            <a:off x="3956819" y="2967180"/>
            <a:ext cx="1003991" cy="0"/>
          </a:xfrm>
          <a:prstGeom prst="straightConnector1">
            <a:avLst/>
          </a:prstGeom>
          <a:noFill/>
          <a:ln w="19050" cap="flat" cmpd="sng" algn="ctr">
            <a:solidFill>
              <a:srgbClr val="1D1D1A"/>
            </a:solidFill>
            <a:prstDash val="solid"/>
            <a:miter lim="800000"/>
            <a:headEnd type="triangle"/>
            <a:tailEnd type="triangle"/>
          </a:ln>
          <a:effectLst/>
        </p:spPr>
      </p:cxnSp>
      <p:sp>
        <p:nvSpPr>
          <p:cNvPr id="47" name="文本框 46">
            <a:extLst>
              <a:ext uri="{FF2B5EF4-FFF2-40B4-BE49-F238E27FC236}">
                <a16:creationId xmlns:a16="http://schemas.microsoft.com/office/drawing/2014/main" id="{3F8C1C71-BA37-4615-9B52-7ABC93C2E3FE}"/>
              </a:ext>
            </a:extLst>
          </p:cNvPr>
          <p:cNvSpPr txBox="1"/>
          <p:nvPr/>
        </p:nvSpPr>
        <p:spPr>
          <a:xfrm>
            <a:off x="3814736" y="2670027"/>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cxnSp>
        <p:nvCxnSpPr>
          <p:cNvPr id="61" name="直接连接符 60">
            <a:extLst>
              <a:ext uri="{FF2B5EF4-FFF2-40B4-BE49-F238E27FC236}">
                <a16:creationId xmlns:a16="http://schemas.microsoft.com/office/drawing/2014/main" id="{DA4B3F79-880E-4798-A4B3-71A7B007E816}"/>
              </a:ext>
            </a:extLst>
          </p:cNvPr>
          <p:cNvCxnSpPr>
            <a:cxnSpLocks/>
          </p:cNvCxnSpPr>
          <p:nvPr/>
        </p:nvCxnSpPr>
        <p:spPr bwMode="auto">
          <a:xfrm flipV="1">
            <a:off x="1720450" y="5033512"/>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62" name="文本框 61">
            <a:extLst>
              <a:ext uri="{FF2B5EF4-FFF2-40B4-BE49-F238E27FC236}">
                <a16:creationId xmlns:a16="http://schemas.microsoft.com/office/drawing/2014/main" id="{5357B1A7-0FD2-4FCC-8D15-22F8A958BE29}"/>
              </a:ext>
            </a:extLst>
          </p:cNvPr>
          <p:cNvSpPr txBox="1"/>
          <p:nvPr/>
        </p:nvSpPr>
        <p:spPr>
          <a:xfrm>
            <a:off x="954713" y="5022403"/>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67" name="直接箭头连接符 66">
            <a:extLst>
              <a:ext uri="{FF2B5EF4-FFF2-40B4-BE49-F238E27FC236}">
                <a16:creationId xmlns:a16="http://schemas.microsoft.com/office/drawing/2014/main" id="{29275CA5-FC51-4DB4-BD32-CBB73DFC1EFA}"/>
              </a:ext>
            </a:extLst>
          </p:cNvPr>
          <p:cNvCxnSpPr>
            <a:cxnSpLocks/>
          </p:cNvCxnSpPr>
          <p:nvPr/>
        </p:nvCxnSpPr>
        <p:spPr bwMode="auto">
          <a:xfrm flipV="1">
            <a:off x="4773128" y="5383341"/>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cxnSp>
        <p:nvCxnSpPr>
          <p:cNvPr id="69" name="直接连接符 68">
            <a:extLst>
              <a:ext uri="{FF2B5EF4-FFF2-40B4-BE49-F238E27FC236}">
                <a16:creationId xmlns:a16="http://schemas.microsoft.com/office/drawing/2014/main" id="{283C3A66-0719-4D95-9DFC-5EB3F8BB9776}"/>
              </a:ext>
            </a:extLst>
          </p:cNvPr>
          <p:cNvCxnSpPr>
            <a:cxnSpLocks/>
          </p:cNvCxnSpPr>
          <p:nvPr/>
        </p:nvCxnSpPr>
        <p:spPr bwMode="auto">
          <a:xfrm>
            <a:off x="6613461" y="4842723"/>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70" name="直接箭头连接符 69">
            <a:extLst>
              <a:ext uri="{FF2B5EF4-FFF2-40B4-BE49-F238E27FC236}">
                <a16:creationId xmlns:a16="http://schemas.microsoft.com/office/drawing/2014/main" id="{8A06E1C1-36A0-4E9A-8B7C-A772F33E5B6A}"/>
              </a:ext>
            </a:extLst>
          </p:cNvPr>
          <p:cNvCxnSpPr>
            <a:cxnSpLocks/>
          </p:cNvCxnSpPr>
          <p:nvPr/>
        </p:nvCxnSpPr>
        <p:spPr>
          <a:xfrm>
            <a:off x="4773128" y="4866501"/>
            <a:ext cx="0" cy="894754"/>
          </a:xfrm>
          <a:prstGeom prst="straightConnector1">
            <a:avLst/>
          </a:prstGeom>
          <a:noFill/>
          <a:ln w="38100" cap="flat" cmpd="sng" algn="ctr">
            <a:solidFill>
              <a:srgbClr val="0070C0"/>
            </a:solidFill>
            <a:prstDash val="sysDot"/>
            <a:miter lim="800000"/>
            <a:tailEnd type="triangle"/>
          </a:ln>
          <a:effectLst/>
        </p:spPr>
      </p:cxnSp>
      <p:sp>
        <p:nvSpPr>
          <p:cNvPr id="71" name="文本框 70">
            <a:extLst>
              <a:ext uri="{FF2B5EF4-FFF2-40B4-BE49-F238E27FC236}">
                <a16:creationId xmlns:a16="http://schemas.microsoft.com/office/drawing/2014/main" id="{47F1909E-66C6-402C-862B-48DA793BB93B}"/>
              </a:ext>
            </a:extLst>
          </p:cNvPr>
          <p:cNvSpPr txBox="1"/>
          <p:nvPr/>
        </p:nvSpPr>
        <p:spPr>
          <a:xfrm>
            <a:off x="4148877" y="5737388"/>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endParaRPr lang="zh-CN" altLang="en-US" sz="1400" dirty="0">
              <a:solidFill>
                <a:srgbClr val="0070C0"/>
              </a:solidFill>
              <a:latin typeface="+mn-lt"/>
              <a:ea typeface="宋体" panose="02010600030101010101" pitchFamily="2" charset="-122"/>
            </a:endParaRPr>
          </a:p>
        </p:txBody>
      </p:sp>
      <p:sp>
        <p:nvSpPr>
          <p:cNvPr id="72" name="矩形 71">
            <a:extLst>
              <a:ext uri="{FF2B5EF4-FFF2-40B4-BE49-F238E27FC236}">
                <a16:creationId xmlns:a16="http://schemas.microsoft.com/office/drawing/2014/main" id="{F440F2DF-C58A-433A-B7A0-6E3101F2B71C}"/>
              </a:ext>
            </a:extLst>
          </p:cNvPr>
          <p:cNvSpPr/>
          <p:nvPr/>
        </p:nvSpPr>
        <p:spPr>
          <a:xfrm>
            <a:off x="2199724" y="4872411"/>
            <a:ext cx="1087011" cy="162977"/>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74" name="文本框 73">
            <a:extLst>
              <a:ext uri="{FF2B5EF4-FFF2-40B4-BE49-F238E27FC236}">
                <a16:creationId xmlns:a16="http://schemas.microsoft.com/office/drawing/2014/main" id="{C6B6BFF0-571E-437D-AD95-2B13BFA19B9E}"/>
              </a:ext>
            </a:extLst>
          </p:cNvPr>
          <p:cNvSpPr txBox="1"/>
          <p:nvPr/>
        </p:nvSpPr>
        <p:spPr>
          <a:xfrm>
            <a:off x="3632859" y="4607875"/>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sp>
        <p:nvSpPr>
          <p:cNvPr id="75" name="矩形 74">
            <a:extLst>
              <a:ext uri="{FF2B5EF4-FFF2-40B4-BE49-F238E27FC236}">
                <a16:creationId xmlns:a16="http://schemas.microsoft.com/office/drawing/2014/main" id="{861794EF-3177-4E2C-9BEF-00D2A520F697}"/>
              </a:ext>
            </a:extLst>
          </p:cNvPr>
          <p:cNvSpPr/>
          <p:nvPr/>
        </p:nvSpPr>
        <p:spPr>
          <a:xfrm>
            <a:off x="3820589" y="4866449"/>
            <a:ext cx="515441" cy="16297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latin typeface="Calibri" panose="020F0502020204030204" pitchFamily="34" charset="0"/>
                <a:cs typeface="Calibri" panose="020F0502020204030204" pitchFamily="34" charset="0"/>
              </a:rPr>
              <a:t>Data</a:t>
            </a:r>
            <a:endParaRPr lang="zh-CN" altLang="en-US" sz="1200" dirty="0">
              <a:solidFill>
                <a:schemeClr val="tx1"/>
              </a:solidFill>
              <a:latin typeface="Calibri" panose="020F0502020204030204" pitchFamily="34" charset="0"/>
              <a:cs typeface="Calibri" panose="020F0502020204030204" pitchFamily="34" charset="0"/>
            </a:endParaRPr>
          </a:p>
        </p:txBody>
      </p:sp>
      <p:cxnSp>
        <p:nvCxnSpPr>
          <p:cNvPr id="76" name="直接箭头连接符 75">
            <a:extLst>
              <a:ext uri="{FF2B5EF4-FFF2-40B4-BE49-F238E27FC236}">
                <a16:creationId xmlns:a16="http://schemas.microsoft.com/office/drawing/2014/main" id="{71A2F987-742E-4C59-A017-B23AF2C78881}"/>
              </a:ext>
            </a:extLst>
          </p:cNvPr>
          <p:cNvCxnSpPr>
            <a:cxnSpLocks/>
          </p:cNvCxnSpPr>
          <p:nvPr/>
        </p:nvCxnSpPr>
        <p:spPr>
          <a:xfrm>
            <a:off x="3733898" y="4883956"/>
            <a:ext cx="1014239" cy="7202"/>
          </a:xfrm>
          <a:prstGeom prst="straightConnector1">
            <a:avLst/>
          </a:prstGeom>
          <a:noFill/>
          <a:ln w="19050" cap="flat" cmpd="sng" algn="ctr">
            <a:solidFill>
              <a:srgbClr val="1D1D1A"/>
            </a:solidFill>
            <a:prstDash val="solid"/>
            <a:miter lim="800000"/>
            <a:headEnd type="triangle"/>
            <a:tailEnd type="triangle"/>
          </a:ln>
          <a:effectLst/>
        </p:spPr>
      </p:cxnSp>
      <p:sp>
        <p:nvSpPr>
          <p:cNvPr id="3" name="矩形 2">
            <a:extLst>
              <a:ext uri="{FF2B5EF4-FFF2-40B4-BE49-F238E27FC236}">
                <a16:creationId xmlns:a16="http://schemas.microsoft.com/office/drawing/2014/main" id="{7D5823B8-B199-40D2-B8D3-075D16D39DC7}"/>
              </a:ext>
            </a:extLst>
          </p:cNvPr>
          <p:cNvSpPr/>
          <p:nvPr/>
        </p:nvSpPr>
        <p:spPr>
          <a:xfrm>
            <a:off x="1854883" y="6082082"/>
            <a:ext cx="9074967" cy="338554"/>
          </a:xfrm>
          <a:prstGeom prst="rect">
            <a:avLst/>
          </a:prstGeom>
        </p:spPr>
        <p:txBody>
          <a:bodyPr wrap="square">
            <a:spAutoFit/>
          </a:bodyPr>
          <a:lstStyle/>
          <a:p>
            <a:r>
              <a:rPr lang="en-US" altLang="zh-CN" sz="1600" dirty="0">
                <a:solidFill>
                  <a:schemeClr val="tx1"/>
                </a:solidFill>
              </a:rPr>
              <a:t>Time threshold can be utilized to transfer small amounts of data via low capability.</a:t>
            </a:r>
            <a:endParaRPr lang="zh-CN" altLang="en-US" sz="1600" dirty="0">
              <a:solidFill>
                <a:schemeClr val="tx1"/>
              </a:solidFill>
            </a:endParaRPr>
          </a:p>
        </p:txBody>
      </p:sp>
      <p:sp>
        <p:nvSpPr>
          <p:cNvPr id="78" name="箭头: 右 77">
            <a:extLst>
              <a:ext uri="{FF2B5EF4-FFF2-40B4-BE49-F238E27FC236}">
                <a16:creationId xmlns:a16="http://schemas.microsoft.com/office/drawing/2014/main" id="{952BF6C2-B444-4269-B07D-1CA6E3C9F4E8}"/>
              </a:ext>
            </a:extLst>
          </p:cNvPr>
          <p:cNvSpPr/>
          <p:nvPr/>
        </p:nvSpPr>
        <p:spPr>
          <a:xfrm rot="7228239">
            <a:off x="3067086" y="5544592"/>
            <a:ext cx="1292262" cy="128751"/>
          </a:xfrm>
          <a:prstGeom prst="rightArrow">
            <a:avLst/>
          </a:prstGeom>
          <a:no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文本框 47">
            <a:extLst>
              <a:ext uri="{FF2B5EF4-FFF2-40B4-BE49-F238E27FC236}">
                <a16:creationId xmlns:a16="http://schemas.microsoft.com/office/drawing/2014/main" id="{5AF8F830-CFF8-4A26-A673-0F29CF5FB524}"/>
              </a:ext>
            </a:extLst>
          </p:cNvPr>
          <p:cNvSpPr txBox="1"/>
          <p:nvPr/>
        </p:nvSpPr>
        <p:spPr>
          <a:xfrm>
            <a:off x="1369013" y="4741322"/>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49" name="文本框 48">
            <a:extLst>
              <a:ext uri="{FF2B5EF4-FFF2-40B4-BE49-F238E27FC236}">
                <a16:creationId xmlns:a16="http://schemas.microsoft.com/office/drawing/2014/main" id="{32973931-CD6A-456A-8B42-B327A33A6C54}"/>
              </a:ext>
            </a:extLst>
          </p:cNvPr>
          <p:cNvSpPr txBox="1"/>
          <p:nvPr/>
        </p:nvSpPr>
        <p:spPr>
          <a:xfrm>
            <a:off x="1392071" y="2768195"/>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50" name="矩形 49">
            <a:extLst>
              <a:ext uri="{FF2B5EF4-FFF2-40B4-BE49-F238E27FC236}">
                <a16:creationId xmlns:a16="http://schemas.microsoft.com/office/drawing/2014/main" id="{4B8EF278-8298-4653-A879-264495C5D03C}"/>
              </a:ext>
            </a:extLst>
          </p:cNvPr>
          <p:cNvSpPr/>
          <p:nvPr/>
        </p:nvSpPr>
        <p:spPr>
          <a:xfrm>
            <a:off x="3345324" y="5041269"/>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1" name="矩形 50">
            <a:extLst>
              <a:ext uri="{FF2B5EF4-FFF2-40B4-BE49-F238E27FC236}">
                <a16:creationId xmlns:a16="http://schemas.microsoft.com/office/drawing/2014/main" id="{805C610D-522E-4A88-96C5-CB38568CBDB3}"/>
              </a:ext>
            </a:extLst>
          </p:cNvPr>
          <p:cNvSpPr/>
          <p:nvPr/>
        </p:nvSpPr>
        <p:spPr>
          <a:xfrm>
            <a:off x="2213784" y="2890599"/>
            <a:ext cx="1275039" cy="16723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2" name="矩形 51">
            <a:extLst>
              <a:ext uri="{FF2B5EF4-FFF2-40B4-BE49-F238E27FC236}">
                <a16:creationId xmlns:a16="http://schemas.microsoft.com/office/drawing/2014/main" id="{64A2E498-1B49-4375-B2B4-7A5728AAB3BD}"/>
              </a:ext>
            </a:extLst>
          </p:cNvPr>
          <p:cNvSpPr/>
          <p:nvPr/>
        </p:nvSpPr>
        <p:spPr>
          <a:xfrm>
            <a:off x="3557263" y="3064626"/>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3" name="矩形 52">
            <a:extLst>
              <a:ext uri="{FF2B5EF4-FFF2-40B4-BE49-F238E27FC236}">
                <a16:creationId xmlns:a16="http://schemas.microsoft.com/office/drawing/2014/main" id="{1AC56A7E-2971-4E81-A669-FD6C52F62F13}"/>
              </a:ext>
            </a:extLst>
          </p:cNvPr>
          <p:cNvSpPr/>
          <p:nvPr/>
        </p:nvSpPr>
        <p:spPr>
          <a:xfrm>
            <a:off x="4369004" y="5049167"/>
            <a:ext cx="394537" cy="145983"/>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10" name="矩形 9">
            <a:extLst>
              <a:ext uri="{FF2B5EF4-FFF2-40B4-BE49-F238E27FC236}">
                <a16:creationId xmlns:a16="http://schemas.microsoft.com/office/drawing/2014/main" id="{9860B07A-59E1-4463-886B-3CD471D4C5DC}"/>
              </a:ext>
            </a:extLst>
          </p:cNvPr>
          <p:cNvSpPr/>
          <p:nvPr/>
        </p:nvSpPr>
        <p:spPr>
          <a:xfrm>
            <a:off x="865326" y="5403505"/>
            <a:ext cx="2767462" cy="584775"/>
          </a:xfrm>
          <a:prstGeom prst="rect">
            <a:avLst/>
          </a:prstGeom>
        </p:spPr>
        <p:txBody>
          <a:bodyPr wrap="square">
            <a:spAutoFit/>
          </a:bodyPr>
          <a:lstStyle/>
          <a:p>
            <a:r>
              <a:rPr lang="en-US" altLang="zh-CN" sz="1600" dirty="0">
                <a:solidFill>
                  <a:srgbClr val="FFC000"/>
                </a:solidFill>
              </a:rPr>
              <a:t>Data is transmitted via low-capability frames (</a:t>
            </a:r>
            <a:r>
              <a:rPr lang="en-US" altLang="zh-CN" sz="1600" b="1" dirty="0">
                <a:solidFill>
                  <a:srgbClr val="FFC000"/>
                </a:solidFill>
              </a:rPr>
              <a:t>soft switch</a:t>
            </a:r>
            <a:r>
              <a:rPr lang="en-US" altLang="zh-CN" sz="1600" dirty="0">
                <a:solidFill>
                  <a:srgbClr val="FFC000"/>
                </a:solidFill>
              </a:rPr>
              <a:t>) </a:t>
            </a:r>
            <a:endParaRPr lang="zh-CN" altLang="en-US" sz="1600" dirty="0">
              <a:solidFill>
                <a:srgbClr val="FFC000"/>
              </a:solidFill>
            </a:endParaRPr>
          </a:p>
        </p:txBody>
      </p:sp>
      <p:sp>
        <p:nvSpPr>
          <p:cNvPr id="45" name="矩形 44">
            <a:extLst>
              <a:ext uri="{FF2B5EF4-FFF2-40B4-BE49-F238E27FC236}">
                <a16:creationId xmlns:a16="http://schemas.microsoft.com/office/drawing/2014/main" id="{0E6C114F-8728-4043-BC50-C869017825E1}"/>
              </a:ext>
            </a:extLst>
          </p:cNvPr>
          <p:cNvSpPr/>
          <p:nvPr/>
        </p:nvSpPr>
        <p:spPr>
          <a:xfrm>
            <a:off x="6633410" y="5403505"/>
            <a:ext cx="4973212" cy="584775"/>
          </a:xfrm>
          <a:prstGeom prst="rect">
            <a:avLst/>
          </a:prstGeom>
        </p:spPr>
        <p:txBody>
          <a:bodyPr wrap="square">
            <a:spAutoFit/>
          </a:bodyPr>
          <a:lstStyle/>
          <a:p>
            <a:r>
              <a:rPr lang="en-US" altLang="zh-CN" sz="1600" dirty="0">
                <a:solidFill>
                  <a:srgbClr val="00B050"/>
                </a:solidFill>
              </a:rPr>
              <a:t>When the same amount of data is transmitted, Option 2</a:t>
            </a:r>
          </a:p>
          <a:p>
            <a:r>
              <a:rPr lang="en-US" altLang="zh-CN" sz="1600" dirty="0">
                <a:solidFill>
                  <a:srgbClr val="00B050"/>
                </a:solidFill>
              </a:rPr>
              <a:t>can return to the low-power state earlier in case of picture.</a:t>
            </a:r>
          </a:p>
        </p:txBody>
      </p:sp>
      <p:cxnSp>
        <p:nvCxnSpPr>
          <p:cNvPr id="55" name="直接连接符 54">
            <a:extLst>
              <a:ext uri="{FF2B5EF4-FFF2-40B4-BE49-F238E27FC236}">
                <a16:creationId xmlns:a16="http://schemas.microsoft.com/office/drawing/2014/main" id="{7399731D-4D2A-4D19-A761-9449B0F9FDC4}"/>
              </a:ext>
            </a:extLst>
          </p:cNvPr>
          <p:cNvCxnSpPr>
            <a:cxnSpLocks/>
          </p:cNvCxnSpPr>
          <p:nvPr/>
        </p:nvCxnSpPr>
        <p:spPr bwMode="auto">
          <a:xfrm flipH="1">
            <a:off x="3267756" y="2574724"/>
            <a:ext cx="6348" cy="2848580"/>
          </a:xfrm>
          <a:prstGeom prst="line">
            <a:avLst/>
          </a:prstGeom>
          <a:solidFill>
            <a:srgbClr val="00B8FF"/>
          </a:solidFill>
          <a:ln w="38100" cap="flat" cmpd="sng" algn="ctr">
            <a:solidFill>
              <a:srgbClr val="FF0000"/>
            </a:solidFill>
            <a:prstDash val="dashDot"/>
            <a:round/>
            <a:headEnd type="none" w="med" len="med"/>
            <a:tailEnd type="none" w="med" len="med"/>
          </a:ln>
          <a:effectLst/>
        </p:spPr>
      </p:cxnSp>
      <p:cxnSp>
        <p:nvCxnSpPr>
          <p:cNvPr id="56" name="直接连接符 55">
            <a:extLst>
              <a:ext uri="{FF2B5EF4-FFF2-40B4-BE49-F238E27FC236}">
                <a16:creationId xmlns:a16="http://schemas.microsoft.com/office/drawing/2014/main" id="{8138D611-B663-4AA4-8371-F45AB8F3472F}"/>
              </a:ext>
            </a:extLst>
          </p:cNvPr>
          <p:cNvCxnSpPr>
            <a:cxnSpLocks/>
          </p:cNvCxnSpPr>
          <p:nvPr/>
        </p:nvCxnSpPr>
        <p:spPr bwMode="auto">
          <a:xfrm flipH="1">
            <a:off x="6608119" y="2556879"/>
            <a:ext cx="25291" cy="2285844"/>
          </a:xfrm>
          <a:prstGeom prst="line">
            <a:avLst/>
          </a:prstGeom>
          <a:solidFill>
            <a:srgbClr val="00B8FF"/>
          </a:solidFill>
          <a:ln w="38100" cap="flat" cmpd="sng" algn="ctr">
            <a:solidFill>
              <a:srgbClr val="FF0000"/>
            </a:solidFill>
            <a:prstDash val="dashDot"/>
            <a:round/>
            <a:headEnd type="none" w="med" len="med"/>
            <a:tailEnd type="none" w="med" len="med"/>
          </a:ln>
          <a:effectLst/>
        </p:spPr>
      </p:cxnSp>
      <p:sp>
        <p:nvSpPr>
          <p:cNvPr id="54" name="文本框 53">
            <a:extLst>
              <a:ext uri="{FF2B5EF4-FFF2-40B4-BE49-F238E27FC236}">
                <a16:creationId xmlns:a16="http://schemas.microsoft.com/office/drawing/2014/main" id="{262F60D4-C9FC-404A-9E4D-9F6196B62BD2}"/>
              </a:ext>
            </a:extLst>
          </p:cNvPr>
          <p:cNvSpPr txBox="1"/>
          <p:nvPr/>
        </p:nvSpPr>
        <p:spPr>
          <a:xfrm>
            <a:off x="5250318" y="3404801"/>
            <a:ext cx="111761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delay</a:t>
            </a:r>
            <a:endParaRPr lang="zh-CN" altLang="en-US" sz="1400" dirty="0">
              <a:solidFill>
                <a:srgbClr val="1D1D1A"/>
              </a:solidFill>
              <a:latin typeface="+mn-lt"/>
              <a:ea typeface="宋体" panose="02010600030101010101" pitchFamily="2" charset="-122"/>
            </a:endParaRPr>
          </a:p>
        </p:txBody>
      </p:sp>
      <p:sp>
        <p:nvSpPr>
          <p:cNvPr id="57" name="文本框 56">
            <a:extLst>
              <a:ext uri="{FF2B5EF4-FFF2-40B4-BE49-F238E27FC236}">
                <a16:creationId xmlns:a16="http://schemas.microsoft.com/office/drawing/2014/main" id="{D9B3F77D-E8E5-4052-83A0-41AD6F4757CF}"/>
              </a:ext>
            </a:extLst>
          </p:cNvPr>
          <p:cNvSpPr txBox="1"/>
          <p:nvPr/>
        </p:nvSpPr>
        <p:spPr>
          <a:xfrm>
            <a:off x="5126440" y="5377349"/>
            <a:ext cx="111761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delay</a:t>
            </a:r>
            <a:endParaRPr lang="zh-CN" altLang="en-US" sz="1400" dirty="0">
              <a:solidFill>
                <a:srgbClr val="1D1D1A"/>
              </a:solidFill>
              <a:latin typeface="+mn-lt"/>
              <a:ea typeface="宋体" panose="02010600030101010101" pitchFamily="2" charset="-122"/>
            </a:endParaRPr>
          </a:p>
        </p:txBody>
      </p:sp>
    </p:spTree>
    <p:extLst>
      <p:ext uri="{BB962C8B-B14F-4D97-AF65-F5344CB8AC3E}">
        <p14:creationId xmlns:p14="http://schemas.microsoft.com/office/powerpoint/2010/main" val="68782238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fade">
                                      <p:cBhvr>
                                        <p:cTn id="13" dur="500"/>
                                        <p:tgtEl>
                                          <p:spTgt spid="5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668431" y="2492896"/>
            <a:ext cx="10721353" cy="2705683"/>
          </a:xfrm>
        </p:spPr>
        <p:txBody>
          <a:bodyPr/>
          <a:lstStyle/>
          <a:p>
            <a:pPr marL="0" algn="just">
              <a:spcBef>
                <a:spcPts val="0"/>
              </a:spcBef>
              <a:buFont typeface="Arial" panose="020B0604020202020204" pitchFamily="34" charset="0"/>
              <a:buChar char="•"/>
            </a:pPr>
            <a:r>
              <a:rPr lang="en-US" altLang="zh-CN" sz="1800" dirty="0"/>
              <a:t>In this contribution, we propose high-capability protection methods in DPS to avoid frequent capability states switching and unnecessary time and padding overhead before data transmission is completed.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Due to the introduction of high-capability protection, it is possible to achieve DPS across TXOPs.</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Switch-back conditions with high-capability protection can cope with various practical scenarios in DPS.</a:t>
            </a:r>
          </a:p>
          <a:p>
            <a:pPr marL="377100" indent="0" algn="just">
              <a:spcBef>
                <a:spcPts val="0"/>
              </a:spcBef>
            </a:pPr>
            <a:endParaRPr lang="en-US" altLang="zh-CN" sz="1800" b="0" dirty="0"/>
          </a:p>
          <a:p>
            <a:pPr marL="0" indent="0" algn="just">
              <a:spcBef>
                <a:spcPts val="0"/>
              </a:spcBef>
            </a:pPr>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Aug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2725362" y="2132856"/>
            <a:ext cx="6840759" cy="3384376"/>
          </a:xfrm>
        </p:spPr>
        <p:txBody>
          <a:bodyPr/>
          <a:lstStyle/>
          <a:p>
            <a:r>
              <a:rPr lang="en-US" altLang="zh-CN" sz="1800" dirty="0"/>
              <a:t>[1] 11-22-1414-00-0uhr-low-power-listening-mode </a:t>
            </a:r>
          </a:p>
          <a:p>
            <a:r>
              <a:rPr lang="en-US" altLang="zh-CN" sz="1800" dirty="0"/>
              <a:t>[2] 11-23-0010-00-0uhr-considerations-for-enabling-ap-power-save</a:t>
            </a:r>
          </a:p>
          <a:p>
            <a:r>
              <a:rPr lang="en-US" altLang="zh-CN" sz="1800" dirty="0"/>
              <a:t>[3] 11-23-1875-01-00bn-power-save-proposal-for-non-ap-mobile-ap</a:t>
            </a:r>
          </a:p>
          <a:p>
            <a:r>
              <a:rPr lang="en-US" altLang="zh-CN" sz="1800" dirty="0"/>
              <a:t>[4] 11-23-2003-00-00bn-client-power-save</a:t>
            </a:r>
          </a:p>
          <a:p>
            <a:r>
              <a:rPr lang="en-US" altLang="zh-CN" sz="1800" dirty="0"/>
              <a:t>[5] 11-23-1965-00-00bn-dynamic-power-save-follow-up</a:t>
            </a:r>
          </a:p>
          <a:p>
            <a:r>
              <a:rPr lang="en-US" altLang="zh-CN" sz="1800" dirty="0"/>
              <a:t>[6] 11-24-0485-00-00bn-low-power-listening-mode-for-clients</a:t>
            </a:r>
          </a:p>
          <a:p>
            <a:r>
              <a:rPr lang="en-US" altLang="zh-CN" sz="1800" dirty="0"/>
              <a:t>[7] 11-23-1873-00-00bn-post-fcs-mac-padding</a:t>
            </a:r>
          </a:p>
          <a:p>
            <a:r>
              <a:rPr lang="en-US" altLang="zh-CN" sz="1800" dirty="0"/>
              <a:t>[8] 11-23-1942-00-00bn-inter-ppdu-low-power-listening-scheme</a:t>
            </a:r>
          </a:p>
          <a:p>
            <a:r>
              <a:rPr lang="en-US" altLang="zh-CN" sz="1800" dirty="0"/>
              <a:t>[9] 11-24-0844-00-00bn-padding-time-in-dynamic-power-save</a:t>
            </a:r>
          </a:p>
          <a:p>
            <a:endParaRPr lang="en-US" altLang="zh-CN" sz="1800" dirty="0"/>
          </a:p>
          <a:p>
            <a:endParaRPr lang="en-US" altLang="zh-CN" sz="1800" dirty="0"/>
          </a:p>
          <a:p>
            <a:endParaRPr lang="en-US" altLang="zh-CN"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Aug 2024</a:t>
            </a:r>
            <a:endParaRPr lang="en-GB" altLang="zh-CN" dirty="0"/>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15645</TotalTime>
  <Words>1162</Words>
  <Application>Microsoft Office PowerPoint</Application>
  <PresentationFormat>宽屏</PresentationFormat>
  <Paragraphs>211</Paragraphs>
  <Slides>9</Slides>
  <Notes>9</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20" baseType="lpstr">
      <vt:lpstr>Arial Unicode MS</vt:lpstr>
      <vt:lpstr>MS Gothic</vt:lpstr>
      <vt:lpstr>等线</vt:lpstr>
      <vt:lpstr>宋体</vt:lpstr>
      <vt:lpstr>微软雅黑</vt:lpstr>
      <vt:lpstr>微软雅黑</vt:lpstr>
      <vt:lpstr>Arial</vt:lpstr>
      <vt:lpstr>Calibri</vt:lpstr>
      <vt:lpstr>Times New Roman</vt:lpstr>
      <vt:lpstr>Office 主题​​</vt:lpstr>
      <vt:lpstr>Document</vt:lpstr>
      <vt:lpstr>High-Capability Protection in DPS</vt:lpstr>
      <vt:lpstr>Introduction</vt:lpstr>
      <vt:lpstr>Motivation</vt:lpstr>
      <vt:lpstr>Proposal 1: High-capability protection time</vt:lpstr>
      <vt:lpstr>Proposal 1: High-capability protection time</vt:lpstr>
      <vt:lpstr>Proposal 2: Other switch-back conditions</vt:lpstr>
      <vt:lpstr>Proposal 2: Other switch-back conditions</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427</cp:revision>
  <cp:lastPrinted>1601-01-01T00:00:00Z</cp:lastPrinted>
  <dcterms:created xsi:type="dcterms:W3CDTF">2024-02-17T02:53:22Z</dcterms:created>
  <dcterms:modified xsi:type="dcterms:W3CDTF">2024-09-19T06:15:44Z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(3)EPLTsDAm6cx33VYkwyY802HK8iOSU+GfXh3qkrqyrh4xIyIBXx8lJPmvQpB1F6Pql8C+UXyB
YHHC+J1uRvHViU4Iy6B6djVh5SAO9pmIXLMQ4957BYwlcFrtf5FhEG6cN1vUZmec04zfAn/z
jTlSWXTokflNpDskpy1FSTxLzepZpBwRwY3vPhRpsUjS08MUotGGh3hcLHmzmQ3WDtCvgboH
rjgCpXR4OTF24TmemU</vt:lpwstr>
  </property>
  <property fmtid="{D5CDD505-2E9C-101B-9397-08002B2CF9AE}" pid="3" name="_2015_ms_pID_7253431">
    <vt:lpwstr>kYhY2ZiOu0qyesfTMqQo/2JkWYIoOGbpqN931cTdsu+jEyZIicFKYb
p7ahnSxtM3rr5QK/fVBL/K177i5rwX268MI8RntM7YFbSWHMvrQTudZ5KUjKF59xl/DiMhHF
QepzGMnWMmyFTOLlqoio57bujWC7orBO3+2bIe7B5C89EdCGdT79ZivnNzsRZPFNYgwQ4ADT
RevbOqcjjDglUhYKJGM2KrqV+7gh3QSoCvCV</vt:lpwstr>
  </property>
  <property fmtid="{D5CDD505-2E9C-101B-9397-08002B2CF9AE}" pid="4" name="_2015_ms_pID_7253432">
    <vt:lpwstr>GC903bYPvEVaEWxhDqX/1Sw=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1719477044</vt:lpwstr>
  </property>
</Properties>
</file>