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8"/>
  </p:notesMasterIdLst>
  <p:handoutMasterIdLst>
    <p:handoutMasterId r:id="rId19"/>
  </p:handoutMasterIdLst>
  <p:sldIdLst>
    <p:sldId id="256" r:id="rId3"/>
    <p:sldId id="257" r:id="rId4"/>
    <p:sldId id="283" r:id="rId5"/>
    <p:sldId id="262" r:id="rId6"/>
    <p:sldId id="265" r:id="rId7"/>
    <p:sldId id="273" r:id="rId8"/>
    <p:sldId id="2373" r:id="rId9"/>
    <p:sldId id="276" r:id="rId10"/>
    <p:sldId id="2390" r:id="rId11"/>
    <p:sldId id="2391" r:id="rId12"/>
    <p:sldId id="270" r:id="rId13"/>
    <p:sldId id="2389" r:id="rId14"/>
    <p:sldId id="2380" r:id="rId15"/>
    <p:sldId id="2383" r:id="rId16"/>
    <p:sldId id="278"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F9ACF4-81DE-4672-B98C-61EB546EA14A}" v="3" dt="2024-09-03T17:11:21.8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44" autoAdjust="0"/>
    <p:restoredTop sz="89586" autoAdjust="0"/>
  </p:normalViewPr>
  <p:slideViewPr>
    <p:cSldViewPr>
      <p:cViewPr varScale="1">
        <p:scale>
          <a:sx n="74" d="100"/>
          <a:sy n="74" d="100"/>
        </p:scale>
        <p:origin x="80" y="275"/>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216" y="5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Qi, Emily H" userId="b0d254cd-8291-4c78-a277-dadec609489b" providerId="ADAL" clId="{23F9ACF4-81DE-4672-B98C-61EB546EA14A}"/>
    <pc:docChg chg="undo custSel addSld delSld modSld sldOrd modMainMaster">
      <pc:chgData name="Qi, Emily H" userId="b0d254cd-8291-4c78-a277-dadec609489b" providerId="ADAL" clId="{23F9ACF4-81DE-4672-B98C-61EB546EA14A}" dt="2024-09-03T20:50:18.901" v="188" actId="1076"/>
      <pc:docMkLst>
        <pc:docMk/>
      </pc:docMkLst>
      <pc:sldChg chg="modSp mod">
        <pc:chgData name="Qi, Emily H" userId="b0d254cd-8291-4c78-a277-dadec609489b" providerId="ADAL" clId="{23F9ACF4-81DE-4672-B98C-61EB546EA14A}" dt="2024-09-03T15:59:51.490" v="23" actId="20577"/>
        <pc:sldMkLst>
          <pc:docMk/>
          <pc:sldMk cId="0" sldId="256"/>
        </pc:sldMkLst>
        <pc:spChg chg="mod">
          <ac:chgData name="Qi, Emily H" userId="b0d254cd-8291-4c78-a277-dadec609489b" providerId="ADAL" clId="{23F9ACF4-81DE-4672-B98C-61EB546EA14A}" dt="2024-09-03T15:59:51.490" v="23" actId="20577"/>
          <ac:spMkLst>
            <pc:docMk/>
            <pc:sldMk cId="0" sldId="256"/>
            <ac:spMk id="6" creationId="{00000000-0000-0000-0000-000000000000}"/>
          </ac:spMkLst>
        </pc:spChg>
        <pc:spChg chg="mod">
          <ac:chgData name="Qi, Emily H" userId="b0d254cd-8291-4c78-a277-dadec609489b" providerId="ADAL" clId="{23F9ACF4-81DE-4672-B98C-61EB546EA14A}" dt="2024-09-03T15:59:23.947" v="14" actId="20577"/>
          <ac:spMkLst>
            <pc:docMk/>
            <pc:sldMk cId="0" sldId="256"/>
            <ac:spMk id="3073" creationId="{00000000-0000-0000-0000-000000000000}"/>
          </ac:spMkLst>
        </pc:spChg>
        <pc:spChg chg="mod">
          <ac:chgData name="Qi, Emily H" userId="b0d254cd-8291-4c78-a277-dadec609489b" providerId="ADAL" clId="{23F9ACF4-81DE-4672-B98C-61EB546EA14A}" dt="2024-09-03T15:59:15.902" v="3" actId="20577"/>
          <ac:spMkLst>
            <pc:docMk/>
            <pc:sldMk cId="0" sldId="256"/>
            <ac:spMk id="3074" creationId="{00000000-0000-0000-0000-000000000000}"/>
          </ac:spMkLst>
        </pc:spChg>
      </pc:sldChg>
      <pc:sldChg chg="modSp mod">
        <pc:chgData name="Qi, Emily H" userId="b0d254cd-8291-4c78-a277-dadec609489b" providerId="ADAL" clId="{23F9ACF4-81DE-4672-B98C-61EB546EA14A}" dt="2024-09-03T16:01:56.370" v="58" actId="20577"/>
        <pc:sldMkLst>
          <pc:docMk/>
          <pc:sldMk cId="1753890201" sldId="265"/>
        </pc:sldMkLst>
        <pc:spChg chg="mod">
          <ac:chgData name="Qi, Emily H" userId="b0d254cd-8291-4c78-a277-dadec609489b" providerId="ADAL" clId="{23F9ACF4-81DE-4672-B98C-61EB546EA14A}" dt="2024-09-03T16:01:56.370" v="58" actId="20577"/>
          <ac:spMkLst>
            <pc:docMk/>
            <pc:sldMk cId="1753890201" sldId="265"/>
            <ac:spMk id="2" creationId="{00000000-0000-0000-0000-000000000000}"/>
          </ac:spMkLst>
        </pc:spChg>
      </pc:sldChg>
      <pc:sldChg chg="ord">
        <pc:chgData name="Qi, Emily H" userId="b0d254cd-8291-4c78-a277-dadec609489b" providerId="ADAL" clId="{23F9ACF4-81DE-4672-B98C-61EB546EA14A}" dt="2024-09-03T20:47:37.810" v="141"/>
        <pc:sldMkLst>
          <pc:docMk/>
          <pc:sldMk cId="3291022443" sldId="270"/>
        </pc:sldMkLst>
      </pc:sldChg>
      <pc:sldChg chg="modSp mod">
        <pc:chgData name="Qi, Emily H" userId="b0d254cd-8291-4c78-a277-dadec609489b" providerId="ADAL" clId="{23F9ACF4-81DE-4672-B98C-61EB546EA14A}" dt="2024-09-03T17:11:04.728" v="104" actId="1076"/>
        <pc:sldMkLst>
          <pc:docMk/>
          <pc:sldMk cId="3454883255" sldId="273"/>
        </pc:sldMkLst>
        <pc:graphicFrameChg chg="mod">
          <ac:chgData name="Qi, Emily H" userId="b0d254cd-8291-4c78-a277-dadec609489b" providerId="ADAL" clId="{23F9ACF4-81DE-4672-B98C-61EB546EA14A}" dt="2024-09-03T17:11:04.728" v="104" actId="1076"/>
          <ac:graphicFrameMkLst>
            <pc:docMk/>
            <pc:sldMk cId="3454883255" sldId="273"/>
            <ac:graphicFrameMk id="3" creationId="{00000000-0000-0000-0000-000000000000}"/>
          </ac:graphicFrameMkLst>
        </pc:graphicFrameChg>
      </pc:sldChg>
      <pc:sldChg chg="del">
        <pc:chgData name="Qi, Emily H" userId="b0d254cd-8291-4c78-a277-dadec609489b" providerId="ADAL" clId="{23F9ACF4-81DE-4672-B98C-61EB546EA14A}" dt="2024-09-03T17:11:13.044" v="105" actId="2696"/>
        <pc:sldMkLst>
          <pc:docMk/>
          <pc:sldMk cId="361263323" sldId="276"/>
        </pc:sldMkLst>
      </pc:sldChg>
      <pc:sldChg chg="modSp add mod ord">
        <pc:chgData name="Qi, Emily H" userId="b0d254cd-8291-4c78-a277-dadec609489b" providerId="ADAL" clId="{23F9ACF4-81DE-4672-B98C-61EB546EA14A}" dt="2024-09-03T20:47:50.830" v="145"/>
        <pc:sldMkLst>
          <pc:docMk/>
          <pc:sldMk cId="2619337323" sldId="276"/>
        </pc:sldMkLst>
        <pc:spChg chg="mod">
          <ac:chgData name="Qi, Emily H" userId="b0d254cd-8291-4c78-a277-dadec609489b" providerId="ADAL" clId="{23F9ACF4-81DE-4672-B98C-61EB546EA14A}" dt="2024-09-03T17:11:28.346" v="107" actId="1076"/>
          <ac:spMkLst>
            <pc:docMk/>
            <pc:sldMk cId="2619337323" sldId="276"/>
            <ac:spMk id="9218" creationId="{00000000-0000-0000-0000-000000000000}"/>
          </ac:spMkLst>
        </pc:spChg>
      </pc:sldChg>
      <pc:sldChg chg="modSp mod">
        <pc:chgData name="Qi, Emily H" userId="b0d254cd-8291-4c78-a277-dadec609489b" providerId="ADAL" clId="{23F9ACF4-81DE-4672-B98C-61EB546EA14A}" dt="2024-09-03T20:47:12.329" v="139" actId="20577"/>
        <pc:sldMkLst>
          <pc:docMk/>
          <pc:sldMk cId="1968720319" sldId="283"/>
        </pc:sldMkLst>
        <pc:spChg chg="mod">
          <ac:chgData name="Qi, Emily H" userId="b0d254cd-8291-4c78-a277-dadec609489b" providerId="ADAL" clId="{23F9ACF4-81DE-4672-B98C-61EB546EA14A}" dt="2024-09-03T16:01:25.099" v="48" actId="20577"/>
          <ac:spMkLst>
            <pc:docMk/>
            <pc:sldMk cId="1968720319" sldId="283"/>
            <ac:spMk id="2" creationId="{00000000-0000-0000-0000-000000000000}"/>
          </ac:spMkLst>
        </pc:spChg>
        <pc:spChg chg="mod">
          <ac:chgData name="Qi, Emily H" userId="b0d254cd-8291-4c78-a277-dadec609489b" providerId="ADAL" clId="{23F9ACF4-81DE-4672-B98C-61EB546EA14A}" dt="2024-09-03T20:47:12.329" v="139" actId="20577"/>
          <ac:spMkLst>
            <pc:docMk/>
            <pc:sldMk cId="1968720319" sldId="283"/>
            <ac:spMk id="3" creationId="{00000000-0000-0000-0000-000000000000}"/>
          </ac:spMkLst>
        </pc:spChg>
      </pc:sldChg>
      <pc:sldChg chg="del">
        <pc:chgData name="Qi, Emily H" userId="b0d254cd-8291-4c78-a277-dadec609489b" providerId="ADAL" clId="{23F9ACF4-81DE-4672-B98C-61EB546EA14A}" dt="2024-09-03T17:04:10.430" v="68" actId="47"/>
        <pc:sldMkLst>
          <pc:docMk/>
          <pc:sldMk cId="2404238889" sldId="2371"/>
        </pc:sldMkLst>
      </pc:sldChg>
      <pc:sldChg chg="del">
        <pc:chgData name="Qi, Emily H" userId="b0d254cd-8291-4c78-a277-dadec609489b" providerId="ADAL" clId="{23F9ACF4-81DE-4672-B98C-61EB546EA14A}" dt="2024-09-03T17:04:19.146" v="69" actId="47"/>
        <pc:sldMkLst>
          <pc:docMk/>
          <pc:sldMk cId="1446827779" sldId="2375"/>
        </pc:sldMkLst>
      </pc:sldChg>
      <pc:sldChg chg="del">
        <pc:chgData name="Qi, Emily H" userId="b0d254cd-8291-4c78-a277-dadec609489b" providerId="ADAL" clId="{23F9ACF4-81DE-4672-B98C-61EB546EA14A}" dt="2024-09-03T17:04:31.658" v="70" actId="47"/>
        <pc:sldMkLst>
          <pc:docMk/>
          <pc:sldMk cId="3670221883" sldId="2386"/>
        </pc:sldMkLst>
      </pc:sldChg>
      <pc:sldChg chg="del">
        <pc:chgData name="Qi, Emily H" userId="b0d254cd-8291-4c78-a277-dadec609489b" providerId="ADAL" clId="{23F9ACF4-81DE-4672-B98C-61EB546EA14A}" dt="2024-09-03T17:05:32.971" v="71" actId="47"/>
        <pc:sldMkLst>
          <pc:docMk/>
          <pc:sldMk cId="3664779329" sldId="2387"/>
        </pc:sldMkLst>
      </pc:sldChg>
      <pc:sldChg chg="add ord">
        <pc:chgData name="Qi, Emily H" userId="b0d254cd-8291-4c78-a277-dadec609489b" providerId="ADAL" clId="{23F9ACF4-81DE-4672-B98C-61EB546EA14A}" dt="2024-09-03T20:47:42.460" v="143"/>
        <pc:sldMkLst>
          <pc:docMk/>
          <pc:sldMk cId="1794706152" sldId="2389"/>
        </pc:sldMkLst>
      </pc:sldChg>
      <pc:sldChg chg="del">
        <pc:chgData name="Qi, Emily H" userId="b0d254cd-8291-4c78-a277-dadec609489b" providerId="ADAL" clId="{23F9ACF4-81DE-4672-B98C-61EB546EA14A}" dt="2024-09-03T17:06:05.719" v="72" actId="2696"/>
        <pc:sldMkLst>
          <pc:docMk/>
          <pc:sldMk cId="2242031188" sldId="2389"/>
        </pc:sldMkLst>
      </pc:sldChg>
      <pc:sldChg chg="modSp mod ord">
        <pc:chgData name="Qi, Emily H" userId="b0d254cd-8291-4c78-a277-dadec609489b" providerId="ADAL" clId="{23F9ACF4-81DE-4672-B98C-61EB546EA14A}" dt="2024-09-03T20:50:18.901" v="188" actId="1076"/>
        <pc:sldMkLst>
          <pc:docMk/>
          <pc:sldMk cId="2616113905" sldId="2390"/>
        </pc:sldMkLst>
        <pc:spChg chg="mod">
          <ac:chgData name="Qi, Emily H" userId="b0d254cd-8291-4c78-a277-dadec609489b" providerId="ADAL" clId="{23F9ACF4-81DE-4672-B98C-61EB546EA14A}" dt="2024-09-03T20:50:18.901" v="188" actId="1076"/>
          <ac:spMkLst>
            <pc:docMk/>
            <pc:sldMk cId="2616113905" sldId="2390"/>
            <ac:spMk id="2" creationId="{62112B5B-4630-A352-6190-9E294E05D474}"/>
          </ac:spMkLst>
        </pc:spChg>
        <pc:spChg chg="mod">
          <ac:chgData name="Qi, Emily H" userId="b0d254cd-8291-4c78-a277-dadec609489b" providerId="ADAL" clId="{23F9ACF4-81DE-4672-B98C-61EB546EA14A}" dt="2024-09-03T20:50:16.122" v="187" actId="1076"/>
          <ac:spMkLst>
            <pc:docMk/>
            <pc:sldMk cId="2616113905" sldId="2390"/>
            <ac:spMk id="3" creationId="{79F8E904-6966-31F1-4EB7-8CADBFD4BBE7}"/>
          </ac:spMkLst>
        </pc:spChg>
      </pc:sldChg>
      <pc:sldChg chg="del">
        <pc:chgData name="Qi, Emily H" userId="b0d254cd-8291-4c78-a277-dadec609489b" providerId="ADAL" clId="{23F9ACF4-81DE-4672-B98C-61EB546EA14A}" dt="2024-09-03T16:29:02.534" v="59" actId="47"/>
        <pc:sldMkLst>
          <pc:docMk/>
          <pc:sldMk cId="3956517760" sldId="2392"/>
        </pc:sldMkLst>
      </pc:sldChg>
      <pc:sldMasterChg chg="modSp mod">
        <pc:chgData name="Qi, Emily H" userId="b0d254cd-8291-4c78-a277-dadec609489b" providerId="ADAL" clId="{23F9ACF4-81DE-4672-B98C-61EB546EA14A}" dt="2024-09-03T16:00:50.433" v="31" actId="20577"/>
        <pc:sldMasterMkLst>
          <pc:docMk/>
          <pc:sldMasterMk cId="0" sldId="2147483648"/>
        </pc:sldMasterMkLst>
        <pc:spChg chg="mod">
          <ac:chgData name="Qi, Emily H" userId="b0d254cd-8291-4c78-a277-dadec609489b" providerId="ADAL" clId="{23F9ACF4-81DE-4672-B98C-61EB546EA14A}" dt="2024-09-03T16:00:50.433" v="3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0" lvl="1" indent="0"/>
            <a:r>
              <a:rPr lang="en-US" sz="1600" b="1" dirty="0"/>
              <a:t> </a:t>
            </a:r>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714827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855266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26835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72067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dirty="0"/>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085D-4B80-4537-B496-F59E6E6248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37DA92-35FD-44F0-AC93-094057B9FA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A004B7-0261-40C9-BC21-A76F6637D32A}"/>
              </a:ext>
            </a:extLst>
          </p:cNvPr>
          <p:cNvSpPr>
            <a:spLocks noGrp="1"/>
          </p:cNvSpPr>
          <p:nvPr>
            <p:ph type="dt" sz="half" idx="10"/>
          </p:nvPr>
        </p:nvSpPr>
        <p:spPr/>
        <p:txBody>
          <a:bodyPr/>
          <a:lstStyle/>
          <a:p>
            <a:r>
              <a:rPr lang="en-US"/>
              <a:t>September 2024</a:t>
            </a:r>
          </a:p>
        </p:txBody>
      </p:sp>
      <p:sp>
        <p:nvSpPr>
          <p:cNvPr id="5" name="Footer Placeholder 4">
            <a:extLst>
              <a:ext uri="{FF2B5EF4-FFF2-40B4-BE49-F238E27FC236}">
                <a16:creationId xmlns:a16="http://schemas.microsoft.com/office/drawing/2014/main" id="{8E3160B1-3363-4115-AD62-4E718295DDBD}"/>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4274D7C9-CAEB-4022-8475-82E104F65161}"/>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54258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7937-2442-4545-9538-0A31CAF21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0E5B31-8D87-462D-A646-65BA90EDB9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B9E8A-CA88-4234-BB4E-56FAA7706A96}"/>
              </a:ext>
            </a:extLst>
          </p:cNvPr>
          <p:cNvSpPr>
            <a:spLocks noGrp="1"/>
          </p:cNvSpPr>
          <p:nvPr>
            <p:ph type="dt" sz="half" idx="10"/>
          </p:nvPr>
        </p:nvSpPr>
        <p:spPr/>
        <p:txBody>
          <a:bodyPr/>
          <a:lstStyle/>
          <a:p>
            <a:r>
              <a:rPr lang="en-US"/>
              <a:t>September 2024</a:t>
            </a:r>
          </a:p>
        </p:txBody>
      </p:sp>
      <p:sp>
        <p:nvSpPr>
          <p:cNvPr id="5" name="Footer Placeholder 4">
            <a:extLst>
              <a:ext uri="{FF2B5EF4-FFF2-40B4-BE49-F238E27FC236}">
                <a16:creationId xmlns:a16="http://schemas.microsoft.com/office/drawing/2014/main" id="{D1B81F0D-9FD3-47D5-B2AA-8B8D798B2261}"/>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FBEBA934-68A1-4367-87EE-E6830B6A5AD4}"/>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75866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E629-7D94-417F-941E-ED4FE13130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78DD55-51D2-4231-8846-C23FC90AF8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B04C0-CD8C-4F84-BAE8-60A186265DAE}"/>
              </a:ext>
            </a:extLst>
          </p:cNvPr>
          <p:cNvSpPr>
            <a:spLocks noGrp="1"/>
          </p:cNvSpPr>
          <p:nvPr>
            <p:ph type="dt" sz="half" idx="10"/>
          </p:nvPr>
        </p:nvSpPr>
        <p:spPr/>
        <p:txBody>
          <a:bodyPr/>
          <a:lstStyle/>
          <a:p>
            <a:r>
              <a:rPr lang="en-US"/>
              <a:t>September 2024</a:t>
            </a:r>
          </a:p>
        </p:txBody>
      </p:sp>
      <p:sp>
        <p:nvSpPr>
          <p:cNvPr id="5" name="Footer Placeholder 4">
            <a:extLst>
              <a:ext uri="{FF2B5EF4-FFF2-40B4-BE49-F238E27FC236}">
                <a16:creationId xmlns:a16="http://schemas.microsoft.com/office/drawing/2014/main" id="{21A2EC47-BA99-4BB2-B9C0-AB2FB283369C}"/>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BF980ACF-E5F0-4619-B22E-AADA7240E91B}"/>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72293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6E55-E2CC-4E00-BDCF-7FA0C215BD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A995D9-DA74-449E-BCFE-01906C9E4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208F47-9D9C-437A-BEDB-F2D34F9CED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7CD51F-C820-4E3A-A3B6-79007369A580}"/>
              </a:ext>
            </a:extLst>
          </p:cNvPr>
          <p:cNvSpPr>
            <a:spLocks noGrp="1"/>
          </p:cNvSpPr>
          <p:nvPr>
            <p:ph type="dt" sz="half" idx="10"/>
          </p:nvPr>
        </p:nvSpPr>
        <p:spPr/>
        <p:txBody>
          <a:bodyPr/>
          <a:lstStyle/>
          <a:p>
            <a:r>
              <a:rPr lang="en-US"/>
              <a:t>September 2024</a:t>
            </a:r>
          </a:p>
        </p:txBody>
      </p:sp>
      <p:sp>
        <p:nvSpPr>
          <p:cNvPr id="6" name="Footer Placeholder 5">
            <a:extLst>
              <a:ext uri="{FF2B5EF4-FFF2-40B4-BE49-F238E27FC236}">
                <a16:creationId xmlns:a16="http://schemas.microsoft.com/office/drawing/2014/main" id="{54DC7476-CE53-4B15-9126-B8F7D72C5CFF}"/>
              </a:ext>
            </a:extLst>
          </p:cNvPr>
          <p:cNvSpPr>
            <a:spLocks noGrp="1"/>
          </p:cNvSpPr>
          <p:nvPr>
            <p:ph type="ftr" sz="quarter" idx="11"/>
          </p:nvPr>
        </p:nvSpPr>
        <p:spPr/>
        <p:txBody>
          <a:bodyPr/>
          <a:lstStyle/>
          <a:p>
            <a:r>
              <a:rPr lang="en-US"/>
              <a:t>Emily Qi, Intel</a:t>
            </a:r>
          </a:p>
        </p:txBody>
      </p:sp>
      <p:sp>
        <p:nvSpPr>
          <p:cNvPr id="7" name="Slide Number Placeholder 6">
            <a:extLst>
              <a:ext uri="{FF2B5EF4-FFF2-40B4-BE49-F238E27FC236}">
                <a16:creationId xmlns:a16="http://schemas.microsoft.com/office/drawing/2014/main" id="{BBB95E08-DBD4-43F1-888A-36D63D3F9706}"/>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80400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5EE3-7473-4D9A-9D79-F67DFD0DE9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124506-C87D-4B75-BB27-7660BF83D3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22566-38C2-4F6D-B40E-6A48D373C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9B279-E3EB-4F54-95F9-C56F7F3B4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84B459-98F2-41B7-96AD-9F507F612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71F3CE-2282-4BBE-A346-BADDA48ECF84}"/>
              </a:ext>
            </a:extLst>
          </p:cNvPr>
          <p:cNvSpPr>
            <a:spLocks noGrp="1"/>
          </p:cNvSpPr>
          <p:nvPr>
            <p:ph type="dt" sz="half" idx="10"/>
          </p:nvPr>
        </p:nvSpPr>
        <p:spPr/>
        <p:txBody>
          <a:bodyPr/>
          <a:lstStyle/>
          <a:p>
            <a:r>
              <a:rPr lang="en-US"/>
              <a:t>September 2024</a:t>
            </a:r>
          </a:p>
        </p:txBody>
      </p:sp>
      <p:sp>
        <p:nvSpPr>
          <p:cNvPr id="8" name="Footer Placeholder 7">
            <a:extLst>
              <a:ext uri="{FF2B5EF4-FFF2-40B4-BE49-F238E27FC236}">
                <a16:creationId xmlns:a16="http://schemas.microsoft.com/office/drawing/2014/main" id="{170DCD6D-D4FA-47C3-862D-7E32F5761EE0}"/>
              </a:ext>
            </a:extLst>
          </p:cNvPr>
          <p:cNvSpPr>
            <a:spLocks noGrp="1"/>
          </p:cNvSpPr>
          <p:nvPr>
            <p:ph type="ftr" sz="quarter" idx="11"/>
          </p:nvPr>
        </p:nvSpPr>
        <p:spPr/>
        <p:txBody>
          <a:bodyPr/>
          <a:lstStyle/>
          <a:p>
            <a:r>
              <a:rPr lang="en-US"/>
              <a:t>Emily Qi, Intel</a:t>
            </a:r>
          </a:p>
        </p:txBody>
      </p:sp>
      <p:sp>
        <p:nvSpPr>
          <p:cNvPr id="9" name="Slide Number Placeholder 8">
            <a:extLst>
              <a:ext uri="{FF2B5EF4-FFF2-40B4-BE49-F238E27FC236}">
                <a16:creationId xmlns:a16="http://schemas.microsoft.com/office/drawing/2014/main" id="{78C44F71-92DC-4E03-9A70-C369BA2FBB25}"/>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957621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3C74-B631-459F-912E-F9CAB8E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EFBD0D-5560-4970-9756-FED79FD04A18}"/>
              </a:ext>
            </a:extLst>
          </p:cNvPr>
          <p:cNvSpPr>
            <a:spLocks noGrp="1"/>
          </p:cNvSpPr>
          <p:nvPr>
            <p:ph type="dt" sz="half" idx="10"/>
          </p:nvPr>
        </p:nvSpPr>
        <p:spPr/>
        <p:txBody>
          <a:bodyPr/>
          <a:lstStyle/>
          <a:p>
            <a:r>
              <a:rPr lang="en-US"/>
              <a:t>September 2024</a:t>
            </a:r>
          </a:p>
        </p:txBody>
      </p:sp>
      <p:sp>
        <p:nvSpPr>
          <p:cNvPr id="4" name="Footer Placeholder 3">
            <a:extLst>
              <a:ext uri="{FF2B5EF4-FFF2-40B4-BE49-F238E27FC236}">
                <a16:creationId xmlns:a16="http://schemas.microsoft.com/office/drawing/2014/main" id="{D3164DB7-501E-4D93-90F6-4CC9A1A7761F}"/>
              </a:ext>
            </a:extLst>
          </p:cNvPr>
          <p:cNvSpPr>
            <a:spLocks noGrp="1"/>
          </p:cNvSpPr>
          <p:nvPr>
            <p:ph type="ftr" sz="quarter" idx="11"/>
          </p:nvPr>
        </p:nvSpPr>
        <p:spPr/>
        <p:txBody>
          <a:bodyPr/>
          <a:lstStyle/>
          <a:p>
            <a:r>
              <a:rPr lang="en-US"/>
              <a:t>Emily Qi, Intel</a:t>
            </a:r>
          </a:p>
        </p:txBody>
      </p:sp>
      <p:sp>
        <p:nvSpPr>
          <p:cNvPr id="5" name="Slide Number Placeholder 4">
            <a:extLst>
              <a:ext uri="{FF2B5EF4-FFF2-40B4-BE49-F238E27FC236}">
                <a16:creationId xmlns:a16="http://schemas.microsoft.com/office/drawing/2014/main" id="{BA068654-B452-43FF-8153-1061C547EE8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01091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2745D-B157-4A04-94DC-031DE5A5DCC2}"/>
              </a:ext>
            </a:extLst>
          </p:cNvPr>
          <p:cNvSpPr>
            <a:spLocks noGrp="1"/>
          </p:cNvSpPr>
          <p:nvPr>
            <p:ph type="dt" sz="half" idx="10"/>
          </p:nvPr>
        </p:nvSpPr>
        <p:spPr/>
        <p:txBody>
          <a:bodyPr/>
          <a:lstStyle/>
          <a:p>
            <a:r>
              <a:rPr lang="en-US"/>
              <a:t>September 2024</a:t>
            </a:r>
          </a:p>
        </p:txBody>
      </p:sp>
      <p:sp>
        <p:nvSpPr>
          <p:cNvPr id="3" name="Footer Placeholder 2">
            <a:extLst>
              <a:ext uri="{FF2B5EF4-FFF2-40B4-BE49-F238E27FC236}">
                <a16:creationId xmlns:a16="http://schemas.microsoft.com/office/drawing/2014/main" id="{699ABABC-4FD0-49A2-B9AF-636CF6B3A5C1}"/>
              </a:ext>
            </a:extLst>
          </p:cNvPr>
          <p:cNvSpPr>
            <a:spLocks noGrp="1"/>
          </p:cNvSpPr>
          <p:nvPr>
            <p:ph type="ftr" sz="quarter" idx="11"/>
          </p:nvPr>
        </p:nvSpPr>
        <p:spPr/>
        <p:txBody>
          <a:bodyPr/>
          <a:lstStyle/>
          <a:p>
            <a:r>
              <a:rPr lang="en-US"/>
              <a:t>Emily Qi, Intel</a:t>
            </a:r>
          </a:p>
        </p:txBody>
      </p:sp>
      <p:sp>
        <p:nvSpPr>
          <p:cNvPr id="4" name="Slide Number Placeholder 3">
            <a:extLst>
              <a:ext uri="{FF2B5EF4-FFF2-40B4-BE49-F238E27FC236}">
                <a16:creationId xmlns:a16="http://schemas.microsoft.com/office/drawing/2014/main" id="{C2864335-5D0A-412C-9A46-0330B09B41F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22864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4E05-DA9E-4626-82A4-F772835FF4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11DAB3-08E0-49A1-862C-679ED6F2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36F3F6-307A-4BD1-9447-D833DC0A2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B550D-1464-4F9E-9CDB-E3E44444D282}"/>
              </a:ext>
            </a:extLst>
          </p:cNvPr>
          <p:cNvSpPr>
            <a:spLocks noGrp="1"/>
          </p:cNvSpPr>
          <p:nvPr>
            <p:ph type="dt" sz="half" idx="10"/>
          </p:nvPr>
        </p:nvSpPr>
        <p:spPr/>
        <p:txBody>
          <a:bodyPr/>
          <a:lstStyle/>
          <a:p>
            <a:r>
              <a:rPr lang="en-US"/>
              <a:t>September 2024</a:t>
            </a:r>
          </a:p>
        </p:txBody>
      </p:sp>
      <p:sp>
        <p:nvSpPr>
          <p:cNvPr id="6" name="Footer Placeholder 5">
            <a:extLst>
              <a:ext uri="{FF2B5EF4-FFF2-40B4-BE49-F238E27FC236}">
                <a16:creationId xmlns:a16="http://schemas.microsoft.com/office/drawing/2014/main" id="{B3CCCF00-2185-4DDA-ACF6-7327C4D2BAF8}"/>
              </a:ext>
            </a:extLst>
          </p:cNvPr>
          <p:cNvSpPr>
            <a:spLocks noGrp="1"/>
          </p:cNvSpPr>
          <p:nvPr>
            <p:ph type="ftr" sz="quarter" idx="11"/>
          </p:nvPr>
        </p:nvSpPr>
        <p:spPr/>
        <p:txBody>
          <a:bodyPr/>
          <a:lstStyle/>
          <a:p>
            <a:r>
              <a:rPr lang="en-US"/>
              <a:t>Emily Qi, Intel</a:t>
            </a:r>
          </a:p>
        </p:txBody>
      </p:sp>
      <p:sp>
        <p:nvSpPr>
          <p:cNvPr id="7" name="Slide Number Placeholder 6">
            <a:extLst>
              <a:ext uri="{FF2B5EF4-FFF2-40B4-BE49-F238E27FC236}">
                <a16:creationId xmlns:a16="http://schemas.microsoft.com/office/drawing/2014/main" id="{8547AAE1-FE67-442B-B9BF-75090A1E87C7}"/>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81419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238D-72FA-416F-977B-F3FD7C7DE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85DE52-2BB4-4AE7-A485-687AFA899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A2D222-19B1-4C33-B545-1FA37A8D1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38B0B-A801-45FB-9DA6-5BFDFE6C8A33}"/>
              </a:ext>
            </a:extLst>
          </p:cNvPr>
          <p:cNvSpPr>
            <a:spLocks noGrp="1"/>
          </p:cNvSpPr>
          <p:nvPr>
            <p:ph type="dt" sz="half" idx="10"/>
          </p:nvPr>
        </p:nvSpPr>
        <p:spPr/>
        <p:txBody>
          <a:bodyPr/>
          <a:lstStyle/>
          <a:p>
            <a:r>
              <a:rPr lang="en-US"/>
              <a:t>September 2024</a:t>
            </a:r>
          </a:p>
        </p:txBody>
      </p:sp>
      <p:sp>
        <p:nvSpPr>
          <p:cNvPr id="6" name="Footer Placeholder 5">
            <a:extLst>
              <a:ext uri="{FF2B5EF4-FFF2-40B4-BE49-F238E27FC236}">
                <a16:creationId xmlns:a16="http://schemas.microsoft.com/office/drawing/2014/main" id="{A95CA717-57BE-43D2-A6F1-826E0D7C868E}"/>
              </a:ext>
            </a:extLst>
          </p:cNvPr>
          <p:cNvSpPr>
            <a:spLocks noGrp="1"/>
          </p:cNvSpPr>
          <p:nvPr>
            <p:ph type="ftr" sz="quarter" idx="11"/>
          </p:nvPr>
        </p:nvSpPr>
        <p:spPr/>
        <p:txBody>
          <a:bodyPr/>
          <a:lstStyle/>
          <a:p>
            <a:r>
              <a:rPr lang="en-US"/>
              <a:t>Emily Qi, Intel</a:t>
            </a:r>
          </a:p>
        </p:txBody>
      </p:sp>
      <p:sp>
        <p:nvSpPr>
          <p:cNvPr id="7" name="Slide Number Placeholder 6">
            <a:extLst>
              <a:ext uri="{FF2B5EF4-FFF2-40B4-BE49-F238E27FC236}">
                <a16:creationId xmlns:a16="http://schemas.microsoft.com/office/drawing/2014/main" id="{B970F1D7-B6A9-47C0-8CB9-367C255AB2E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13829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D105-B8DF-4E14-A70D-1826AF6B9F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0BCCC2-2688-4D51-9EB4-A378B78B95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69002-E37C-4B5D-8BD5-22851F8CB400}"/>
              </a:ext>
            </a:extLst>
          </p:cNvPr>
          <p:cNvSpPr>
            <a:spLocks noGrp="1"/>
          </p:cNvSpPr>
          <p:nvPr>
            <p:ph type="dt" sz="half" idx="10"/>
          </p:nvPr>
        </p:nvSpPr>
        <p:spPr/>
        <p:txBody>
          <a:bodyPr/>
          <a:lstStyle/>
          <a:p>
            <a:r>
              <a:rPr lang="en-US"/>
              <a:t>September 2024</a:t>
            </a:r>
          </a:p>
        </p:txBody>
      </p:sp>
      <p:sp>
        <p:nvSpPr>
          <p:cNvPr id="5" name="Footer Placeholder 4">
            <a:extLst>
              <a:ext uri="{FF2B5EF4-FFF2-40B4-BE49-F238E27FC236}">
                <a16:creationId xmlns:a16="http://schemas.microsoft.com/office/drawing/2014/main" id="{10A98806-B304-4063-8044-11FA1931008B}"/>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9C0176CA-0253-4256-869E-A344A34486D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27024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2024</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B285FF-E807-4FFF-B633-75ED2A6D1C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D7B93-C1A5-46FF-80A5-AB63AD5A7F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90DE9-A914-4AD0-B53D-C7F9AB764B2E}"/>
              </a:ext>
            </a:extLst>
          </p:cNvPr>
          <p:cNvSpPr>
            <a:spLocks noGrp="1"/>
          </p:cNvSpPr>
          <p:nvPr>
            <p:ph type="dt" sz="half" idx="10"/>
          </p:nvPr>
        </p:nvSpPr>
        <p:spPr/>
        <p:txBody>
          <a:bodyPr/>
          <a:lstStyle/>
          <a:p>
            <a:r>
              <a:rPr lang="en-US"/>
              <a:t>September 2024</a:t>
            </a:r>
          </a:p>
        </p:txBody>
      </p:sp>
      <p:sp>
        <p:nvSpPr>
          <p:cNvPr id="5" name="Footer Placeholder 4">
            <a:extLst>
              <a:ext uri="{FF2B5EF4-FFF2-40B4-BE49-F238E27FC236}">
                <a16:creationId xmlns:a16="http://schemas.microsoft.com/office/drawing/2014/main" id="{02573440-84FB-4A71-94C1-061AB8EA9D94}"/>
              </a:ext>
            </a:extLst>
          </p:cNvPr>
          <p:cNvSpPr>
            <a:spLocks noGrp="1"/>
          </p:cNvSpPr>
          <p:nvPr>
            <p:ph type="ftr" sz="quarter" idx="11"/>
          </p:nvPr>
        </p:nvSpPr>
        <p:spPr/>
        <p:txBody>
          <a:bodyPr/>
          <a:lstStyle/>
          <a:p>
            <a:r>
              <a:rPr lang="en-US"/>
              <a:t>Emily Qi, Intel</a:t>
            </a:r>
          </a:p>
        </p:txBody>
      </p:sp>
      <p:sp>
        <p:nvSpPr>
          <p:cNvPr id="6" name="Slide Number Placeholder 5">
            <a:extLst>
              <a:ext uri="{FF2B5EF4-FFF2-40B4-BE49-F238E27FC236}">
                <a16:creationId xmlns:a16="http://schemas.microsoft.com/office/drawing/2014/main" id="{DCA9BB3F-441F-451E-B0E9-FC5C9F6B824A}"/>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33335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2024</a:t>
            </a:r>
            <a:endParaRPr lang="en-GB"/>
          </a:p>
        </p:txBody>
      </p:sp>
      <p:sp>
        <p:nvSpPr>
          <p:cNvPr id="6" name="Footer Placeholder 5"/>
          <p:cNvSpPr>
            <a:spLocks noGrp="1"/>
          </p:cNvSpPr>
          <p:nvPr>
            <p:ph type="ftr" idx="11"/>
          </p:nvPr>
        </p:nvSpPr>
        <p:spPr/>
        <p:txBody>
          <a:bodyPr/>
          <a:lstStyle>
            <a:lvl1pPr>
              <a:defRPr/>
            </a:lvl1pPr>
          </a:lstStyle>
          <a:p>
            <a:r>
              <a:rPr lang="en-GB"/>
              <a:t>Emily Qi,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Emily Qi,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2024</a:t>
            </a:r>
            <a:endParaRPr lang="en-GB"/>
          </a:p>
        </p:txBody>
      </p:sp>
      <p:sp>
        <p:nvSpPr>
          <p:cNvPr id="4" name="Footer Placeholder 3"/>
          <p:cNvSpPr>
            <a:spLocks noGrp="1"/>
          </p:cNvSpPr>
          <p:nvPr>
            <p:ph type="ftr" idx="11"/>
          </p:nvPr>
        </p:nvSpPr>
        <p:spPr/>
        <p:txBody>
          <a:bodyPr/>
          <a:lstStyle>
            <a:lvl1pPr>
              <a:defRPr/>
            </a:lvl1pPr>
          </a:lstStyle>
          <a:p>
            <a:r>
              <a:rPr lang="en-GB"/>
              <a:t>Emily Qi,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2024</a:t>
            </a:r>
            <a:endParaRPr lang="en-GB"/>
          </a:p>
        </p:txBody>
      </p:sp>
      <p:sp>
        <p:nvSpPr>
          <p:cNvPr id="3" name="Footer Placeholder 2"/>
          <p:cNvSpPr>
            <a:spLocks noGrp="1"/>
          </p:cNvSpPr>
          <p:nvPr>
            <p:ph type="ftr" idx="11"/>
          </p:nvPr>
        </p:nvSpPr>
        <p:spPr/>
        <p:txBody>
          <a:bodyPr/>
          <a:lstStyle>
            <a:lvl1pPr>
              <a:defRPr/>
            </a:lvl1pPr>
          </a:lstStyle>
          <a:p>
            <a:r>
              <a:rPr lang="en-GB"/>
              <a:t>Emily Qi,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Emily Qi,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2024</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802.11-24/1509r0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E5A64F-FE4A-4FE0-9BCF-B2F3F3D21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1BEE6-C878-4F63-AC32-07377E462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14BC5-59D7-4C84-8872-9DC2F16ED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September 2024</a:t>
            </a:r>
          </a:p>
        </p:txBody>
      </p:sp>
      <p:sp>
        <p:nvSpPr>
          <p:cNvPr id="5" name="Footer Placeholder 4">
            <a:extLst>
              <a:ext uri="{FF2B5EF4-FFF2-40B4-BE49-F238E27FC236}">
                <a16:creationId xmlns:a16="http://schemas.microsoft.com/office/drawing/2014/main" id="{8917EBA5-9CE0-43BC-AEBF-643192C4C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Emily Qi, Intel</a:t>
            </a:r>
          </a:p>
        </p:txBody>
      </p:sp>
      <p:sp>
        <p:nvSpPr>
          <p:cNvPr id="6" name="Slide Number Placeholder 5">
            <a:extLst>
              <a:ext uri="{FF2B5EF4-FFF2-40B4-BE49-F238E27FC236}">
                <a16:creationId xmlns:a16="http://schemas.microsoft.com/office/drawing/2014/main" id="{7ADFFD25-2035-4CBB-8714-2657D63A3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F4CD3-CBF7-4FC8-B925-E8F96A7C9B0D}" type="slidenum">
              <a:rPr lang="en-US" smtClean="0"/>
              <a:t>‹#›</a:t>
            </a:fld>
            <a:endParaRPr lang="en-US"/>
          </a:p>
        </p:txBody>
      </p:sp>
    </p:spTree>
    <p:extLst>
      <p:ext uri="{BB962C8B-B14F-4D97-AF65-F5344CB8AC3E}">
        <p14:creationId xmlns:p14="http://schemas.microsoft.com/office/powerpoint/2010/main" val="2428873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09/11-09-1034-21-0000-802-11-editorial-style-guide.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myproject/Public/mytools/draft/styleman.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ross.yujian@huawei.com"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carol@ansley.com" TargetMode="External"/><Relationship Id="rId5" Type="http://schemas.openxmlformats.org/officeDocument/2006/relationships/hyperlink" Target="mailto:edward.ks.au@gmail.com" TargetMode="External"/><Relationship Id="rId10" Type="http://schemas.openxmlformats.org/officeDocument/2006/relationships/hyperlink" Target="mailto:claudiodasilva@meta.com" TargetMode="External"/><Relationship Id="rId4" Type="http://schemas.openxmlformats.org/officeDocument/2006/relationships/hyperlink" Target="mailto:emily.h.qi@intel.com" TargetMode="External"/><Relationship Id="rId9" Type="http://schemas.openxmlformats.org/officeDocument/2006/relationships/hyperlink" Target="mailto:RoyWant@google.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84629"/>
            <a:ext cx="10363200" cy="10255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(September 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2024-09-10</a:t>
            </a:r>
          </a:p>
        </p:txBody>
      </p:sp>
      <p:sp>
        <p:nvSpPr>
          <p:cNvPr id="6" name="Date Placeholder 3"/>
          <p:cNvSpPr>
            <a:spLocks noGrp="1"/>
          </p:cNvSpPr>
          <p:nvPr>
            <p:ph type="dt" idx="10"/>
          </p:nvPr>
        </p:nvSpPr>
        <p:spPr>
          <a:xfrm>
            <a:off x="914400" y="291263"/>
            <a:ext cx="2499764" cy="273050"/>
          </a:xfrm>
        </p:spPr>
        <p:txBody>
          <a:bodyPr/>
          <a:lstStyle/>
          <a:p>
            <a:r>
              <a:rPr lang="en-US"/>
              <a:t>September 2024</a:t>
            </a:r>
            <a:endParaRPr lang="en-GB" dirty="0"/>
          </a:p>
        </p:txBody>
      </p:sp>
      <p:sp>
        <p:nvSpPr>
          <p:cNvPr id="7" name="Footer Placeholder 4"/>
          <p:cNvSpPr>
            <a:spLocks noGrp="1"/>
          </p:cNvSpPr>
          <p:nvPr>
            <p:ph type="ftr" idx="11"/>
          </p:nvPr>
        </p:nvSpPr>
        <p:spPr/>
        <p:txBody>
          <a:bodyPr/>
          <a:lstStyle/>
          <a:p>
            <a:r>
              <a:rPr lang="en-GB"/>
              <a:t>Emily Qi,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53193628"/>
              </p:ext>
            </p:extLst>
          </p:nvPr>
        </p:nvGraphicFramePr>
        <p:xfrm>
          <a:off x="1066800" y="2353991"/>
          <a:ext cx="9921875" cy="2409825"/>
        </p:xfrm>
        <a:graphic>
          <a:graphicData uri="http://schemas.openxmlformats.org/presentationml/2006/ole">
            <mc:AlternateContent xmlns:mc="http://schemas.openxmlformats.org/markup-compatibility/2006">
              <mc:Choice xmlns:v="urn:schemas-microsoft-com:vml" Requires="v">
                <p:oleObj name="Document" r:id="rId3" imgW="10459112" imgH="2542938" progId="Word.Document.8">
                  <p:embed/>
                </p:oleObj>
              </mc:Choice>
              <mc:Fallback>
                <p:oleObj name="Document" r:id="rId3" imgW="10459112" imgH="2542938" progId="Word.Document.8">
                  <p:embed/>
                  <p:pic>
                    <p:nvPicPr>
                      <p:cNvPr id="3075" name="Object 3"/>
                      <p:cNvPicPr>
                        <a:picLocks noChangeAspect="1" noChangeArrowheads="1"/>
                      </p:cNvPicPr>
                      <p:nvPr/>
                    </p:nvPicPr>
                    <p:blipFill>
                      <a:blip r:embed="rId4"/>
                      <a:srcRect/>
                      <a:stretch>
                        <a:fillRect/>
                      </a:stretch>
                    </p:blipFill>
                    <p:spPr bwMode="auto">
                      <a:xfrm>
                        <a:off x="1066800" y="2353991"/>
                        <a:ext cx="9921875" cy="24098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Notes to Everyone</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12776" y="1600200"/>
            <a:ext cx="10361084" cy="4264024"/>
          </a:xfrm>
        </p:spPr>
        <p:txBody>
          <a:bodyPr/>
          <a:lstStyle/>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Whenever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value is being added to a table or figure (whether bit position or </a:t>
            </a:r>
            <a:r>
              <a:rPr lang="en-GB" sz="2000" dirty="0" err="1">
                <a:effectLst/>
                <a:latin typeface="+mj-lt"/>
                <a:ea typeface="DengXian" panose="02010600030101010101" pitchFamily="2" charset="-122"/>
                <a:cs typeface="Arial" panose="020B0604020202020204" pitchFamily="34" charset="0"/>
              </a:rPr>
              <a:t>enum</a:t>
            </a:r>
            <a:r>
              <a:rPr lang="en-GB" sz="2000" dirty="0">
                <a:effectLst/>
                <a:latin typeface="+mj-lt"/>
                <a:ea typeface="DengXian" panose="02010600030101010101" pitchFamily="2" charset="-122"/>
                <a:cs typeface="Arial" panose="020B0604020202020204" pitchFamily="34" charset="0"/>
              </a:rPr>
              <a:t> value) or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field is being added to a structure (whether itself a field or an element or a frame), </a:t>
            </a:r>
          </a:p>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for everyone (including but not only the TG Editor) to ask themselves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is it possible someone else is also allocating in this field, and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if so how we find and coordinate with them</a:t>
            </a:r>
            <a:endParaRPr lang="en-US" sz="1800" dirty="0">
              <a:effectLst/>
              <a:latin typeface="Arial" panose="020B0604020202020204" pitchFamily="34" charset="0"/>
              <a:ea typeface="DengXian" panose="02010600030101010101" pitchFamily="2" charset="-122"/>
              <a:cs typeface="Arial" panose="020B0604020202020204" pitchFamily="34" charset="0"/>
            </a:endParaRP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1816287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sz="2000" dirty="0"/>
              <a:t>See </a:t>
            </a:r>
            <a:r>
              <a:rPr lang="en-GB" sz="2000" dirty="0">
                <a:hlinkClick r:id="rId3"/>
              </a:rPr>
              <a:t>https://mentor.ieee.org/802.11/dcn/09/11-09-1034-21-0000-802-11-editorial-style-guide.docx</a:t>
            </a:r>
            <a:endParaRPr lang="en-GB" sz="2000" dirty="0"/>
          </a:p>
          <a:p>
            <a:r>
              <a:rPr lang="en-US" sz="2000" dirty="0"/>
              <a:t>We update 802.11 Style Guide based on IEEE Standards Style Manual and consistency changes in final publication of the 802.11 standard</a:t>
            </a:r>
            <a:endParaRPr lang="en-GB" sz="2000" dirty="0"/>
          </a:p>
          <a:p>
            <a:r>
              <a:rPr lang="en-US" sz="2000" b="0" dirty="0"/>
              <a:t>Editor’s responsibility includes checking the </a:t>
            </a:r>
            <a:r>
              <a:rPr lang="en-US" sz="2000" dirty="0">
                <a:solidFill>
                  <a:srgbClr val="FF0000"/>
                </a:solidFill>
              </a:rPr>
              <a:t>2021</a:t>
            </a:r>
            <a:r>
              <a:rPr lang="en-US" sz="2000" dirty="0"/>
              <a:t> IEEE Standards Style Manual </a:t>
            </a:r>
            <a:r>
              <a:rPr lang="en-US" sz="2000" b="0" dirty="0"/>
              <a:t>when creating or updating drafts. Policy (inclusive terms), key words and pronouns (e.g., he, she) were revised.	</a:t>
            </a:r>
          </a:p>
          <a:p>
            <a:r>
              <a:rPr lang="en-US" sz="2000" b="0" dirty="0"/>
              <a:t> 	</a:t>
            </a:r>
            <a:r>
              <a:rPr lang="en-US" sz="1600" u="sng" dirty="0">
                <a:solidFill>
                  <a:srgbClr val="0000FF"/>
                </a:solidFill>
                <a:effectLst/>
                <a:latin typeface="Arial" panose="020B0604020202020204" pitchFamily="34" charset="0"/>
                <a:ea typeface="Times New Roman" panose="02020603050405020304" pitchFamily="18" charset="0"/>
                <a:hlinkClick r:id="rId4"/>
              </a:rPr>
              <a:t>https://mentor.ieee.org/myproject/Public/mytools/draft/styleman.pdf</a:t>
            </a:r>
            <a:endParaRPr lang="en-US" sz="2000" b="0" dirty="0"/>
          </a:p>
          <a:p>
            <a:r>
              <a:rPr lang="en-US" sz="2000" b="0" dirty="0"/>
              <a:t>Submissions with draft text should conform to both the WG11 Style Guide and IEEE Standards Style Manual</a:t>
            </a:r>
          </a:p>
          <a:p>
            <a:r>
              <a:rPr lang="en-US" sz="2000" b="0" dirty="0"/>
              <a:t>Note that the 802.11 Style Guide evolves with our practice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32910224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Issues for feedback (</a:t>
            </a:r>
            <a:r>
              <a:rPr lang="en-US" sz="3200"/>
              <a:t>from Edward)</a:t>
            </a:r>
            <a:endParaRPr lang="en-US" sz="3200" dirty="0"/>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12776" y="1600200"/>
            <a:ext cx="10361084" cy="4264024"/>
          </a:xfrm>
        </p:spPr>
        <p:txBody>
          <a:bodyPr/>
          <a:lstStyle/>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1)  Based on the discussion in </a:t>
            </a:r>
            <a:r>
              <a:rPr lang="en-US" sz="2000" dirty="0" err="1">
                <a:latin typeface="Times New Roman" panose="02020603050405020304" pitchFamily="18" charset="0"/>
                <a:ea typeface="Calibri" panose="020F0502020204030204" pitchFamily="34" charset="0"/>
                <a:cs typeface="Times New Roman" panose="02020603050405020304" pitchFamily="18" charset="0"/>
              </a:rPr>
              <a:t>TGbe</a:t>
            </a:r>
            <a:r>
              <a:rPr lang="en-US" sz="2000" dirty="0">
                <a:latin typeface="Times New Roman" panose="02020603050405020304" pitchFamily="18" charset="0"/>
                <a:ea typeface="Calibri" panose="020F0502020204030204" pitchFamily="34" charset="0"/>
                <a:cs typeface="Times New Roman" panose="02020603050405020304" pitchFamily="18" charset="0"/>
              </a:rPr>
              <a:t>, I need an advice on whether the following terms are capitalized:</a:t>
            </a:r>
          </a:p>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a)  "HE sounding NDP" vs. "HE Sounding NDP"</a:t>
            </a:r>
          </a:p>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b)  "EHT sounding NDP" vs. "EHT Sounding NDP".</a:t>
            </a:r>
          </a:p>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In P802.11be D5.01, I used "EHT sounding NDP" for the sake of consistency with "HE sounding NDP".  A few members asked whether sounding should be capitalized or not </a:t>
            </a:r>
            <a:r>
              <a:rPr lang="en-US" sz="2000" dirty="0" err="1">
                <a:latin typeface="Times New Roman" panose="02020603050405020304" pitchFamily="18" charset="0"/>
                <a:ea typeface="Calibri" panose="020F0502020204030204" pitchFamily="34" charset="0"/>
                <a:cs typeface="Times New Roman" panose="02020603050405020304" pitchFamily="18" charset="0"/>
              </a:rPr>
              <a:t>'cause</a:t>
            </a:r>
            <a:r>
              <a:rPr lang="en-US" sz="2000" dirty="0">
                <a:latin typeface="Times New Roman" panose="02020603050405020304" pitchFamily="18" charset="0"/>
                <a:ea typeface="Calibri" panose="020F0502020204030204" pitchFamily="34" charset="0"/>
                <a:cs typeface="Times New Roman" panose="02020603050405020304" pitchFamily="18" charset="0"/>
              </a:rPr>
              <a:t> they consider these are frame names.</a:t>
            </a:r>
          </a:p>
          <a:p>
            <a:pPr marL="0" marR="0" indent="0">
              <a:spcBef>
                <a:spcPts val="0"/>
              </a:spcBef>
              <a:spcAft>
                <a:spcPts val="0"/>
              </a:spcAft>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2)  Based on a comment assigned to me in </a:t>
            </a:r>
            <a:r>
              <a:rPr lang="en-US" sz="2000" dirty="0" err="1">
                <a:latin typeface="Times New Roman" panose="02020603050405020304" pitchFamily="18" charset="0"/>
                <a:ea typeface="Calibri" panose="020F0502020204030204" pitchFamily="34" charset="0"/>
                <a:cs typeface="Times New Roman" panose="02020603050405020304" pitchFamily="18" charset="0"/>
              </a:rPr>
              <a:t>REVme</a:t>
            </a:r>
            <a:r>
              <a:rPr lang="en-US" sz="2000" dirty="0">
                <a:latin typeface="Times New Roman" panose="02020603050405020304" pitchFamily="18" charset="0"/>
                <a:ea typeface="Calibri" panose="020F0502020204030204" pitchFamily="34" charset="0"/>
                <a:cs typeface="Times New Roman" panose="02020603050405020304" pitchFamily="18" charset="0"/>
              </a:rPr>
              <a:t> (and a discussion in the most recent Editors' teleconference call), for a term that has been defined in subclause 3.4 (Abbreviation), do we need to define the abbreviation again on the first use in each major clause? </a:t>
            </a:r>
            <a:endParaRPr lang="en-US" sz="2800"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17947061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BB302-E13F-FB4D-BBBC-6CD727AB68F5}"/>
              </a:ext>
            </a:extLst>
          </p:cNvPr>
          <p:cNvSpPr>
            <a:spLocks noGrp="1"/>
          </p:cNvSpPr>
          <p:nvPr>
            <p:ph type="title"/>
          </p:nvPr>
        </p:nvSpPr>
        <p:spPr>
          <a:xfrm>
            <a:off x="914401" y="685801"/>
            <a:ext cx="10361084" cy="609599"/>
          </a:xfrm>
        </p:spPr>
        <p:txBody>
          <a:bodyPr/>
          <a:lstStyle/>
          <a:p>
            <a:r>
              <a:rPr lang="en-US" dirty="0"/>
              <a:t>ANA managed number space</a:t>
            </a:r>
          </a:p>
        </p:txBody>
      </p:sp>
      <p:sp>
        <p:nvSpPr>
          <p:cNvPr id="3" name="Content Placeholder 2">
            <a:extLst>
              <a:ext uri="{FF2B5EF4-FFF2-40B4-BE49-F238E27FC236}">
                <a16:creationId xmlns:a16="http://schemas.microsoft.com/office/drawing/2014/main" id="{2F3715E9-9131-AA1E-58EC-301175C17C35}"/>
              </a:ext>
            </a:extLst>
          </p:cNvPr>
          <p:cNvSpPr>
            <a:spLocks noGrp="1"/>
          </p:cNvSpPr>
          <p:nvPr>
            <p:ph idx="1"/>
          </p:nvPr>
        </p:nvSpPr>
        <p:spPr>
          <a:xfrm>
            <a:off x="381000" y="1374776"/>
            <a:ext cx="11429999" cy="3930649"/>
          </a:xfrm>
        </p:spPr>
        <p:txBody>
          <a:bodyPr numCol="2"/>
          <a:lstStyle/>
          <a:p>
            <a:r>
              <a:rPr lang="en-US" sz="1400" dirty="0"/>
              <a:t>Protocol Version subfield: 9.2.4.1.2</a:t>
            </a:r>
          </a:p>
          <a:p>
            <a:r>
              <a:rPr lang="en-US" sz="1400" dirty="0"/>
              <a:t>Frame types and subtypes: 9.2.4.1.3, Tables 9-1 and 9-2</a:t>
            </a:r>
          </a:p>
          <a:p>
            <a:r>
              <a:rPr lang="en-US" sz="1400" dirty="0"/>
              <a:t>Element ID and Element ID extension: Table 9-128</a:t>
            </a:r>
          </a:p>
          <a:p>
            <a:r>
              <a:rPr lang="en-US" sz="1400" dirty="0"/>
              <a:t>Capability Information field: 9.4.1.4</a:t>
            </a:r>
          </a:p>
          <a:p>
            <a:r>
              <a:rPr lang="en-US" sz="1400" dirty="0"/>
              <a:t>Extended Capabilities: 9.4.2.25, Table 9-190</a:t>
            </a:r>
          </a:p>
          <a:p>
            <a:r>
              <a:rPr lang="en-US" sz="1400" dirty="0"/>
              <a:t>Reason codes: 9.4.1.7, Table 9-77</a:t>
            </a:r>
          </a:p>
          <a:p>
            <a:r>
              <a:rPr lang="en-US" sz="1400" dirty="0"/>
              <a:t>Status codes: 9.4.1.9, Table 9-78</a:t>
            </a:r>
          </a:p>
          <a:p>
            <a:r>
              <a:rPr lang="en-US" sz="1400" dirty="0"/>
              <a:t>Action frame categories: 9.4.1.11, Table 9-79</a:t>
            </a:r>
          </a:p>
          <a:p>
            <a:r>
              <a:rPr lang="en-US" sz="1400" dirty="0"/>
              <a:t>Authentication algorithm: 9.4.1.1</a:t>
            </a:r>
          </a:p>
          <a:p>
            <a:r>
              <a:rPr lang="en-US" sz="1400" dirty="0"/>
              <a:t>RSNE: 9.4.2.23</a:t>
            </a:r>
          </a:p>
          <a:p>
            <a:r>
              <a:rPr lang="en-US" sz="1400" dirty="0"/>
              <a:t>	Cypher suites: Table 9-186</a:t>
            </a:r>
          </a:p>
          <a:p>
            <a:r>
              <a:rPr lang="en-US" sz="1400" dirty="0"/>
              <a:t>	AKM suites: Table 9-188</a:t>
            </a:r>
          </a:p>
          <a:p>
            <a:r>
              <a:rPr lang="en-US" sz="1400" dirty="0"/>
              <a:t>	RSN Capabilities: Figure 9-345</a:t>
            </a:r>
          </a:p>
          <a:p>
            <a:r>
              <a:rPr lang="en-US" sz="1400" dirty="0"/>
              <a:t>RSNXE Capabilities: 9.4.2.240, Table 9-365</a:t>
            </a:r>
          </a:p>
          <a:p>
            <a:r>
              <a:rPr lang="en-US" sz="1400" dirty="0"/>
              <a:t>ANQP-element (Info ID): 9.4.5.1, Table 9-412</a:t>
            </a:r>
          </a:p>
          <a:p>
            <a:r>
              <a:rPr lang="en-US" sz="1400" dirty="0"/>
              <a:t>Neighbor Report </a:t>
            </a:r>
            <a:r>
              <a:rPr lang="en-US" sz="1400" dirty="0" err="1"/>
              <a:t>subelements</a:t>
            </a:r>
            <a:r>
              <a:rPr lang="en-US" sz="1400" dirty="0"/>
              <a:t>: 9.4.2.35, Table 9-210</a:t>
            </a:r>
          </a:p>
          <a:p>
            <a:r>
              <a:rPr lang="en-US" sz="1400" dirty="0"/>
              <a:t>FTE </a:t>
            </a:r>
            <a:r>
              <a:rPr lang="en-US" sz="1400" dirty="0" err="1"/>
              <a:t>subelements</a:t>
            </a:r>
            <a:r>
              <a:rPr lang="en-US" sz="1400" dirty="0"/>
              <a:t>: 9.4.2.46, Table 9-219</a:t>
            </a:r>
          </a:p>
          <a:p>
            <a:r>
              <a:rPr lang="en-US" sz="1400" dirty="0"/>
              <a:t>Public Action frames: 9.6.7.1, Table 9-450</a:t>
            </a:r>
          </a:p>
          <a:p>
            <a:r>
              <a:rPr lang="en-US" sz="1400" dirty="0"/>
              <a:t>WMN-Notification Types: 9.6.13.29, Table 9-516</a:t>
            </a:r>
          </a:p>
          <a:p>
            <a:r>
              <a:rPr lang="en-US" sz="1400" dirty="0"/>
              <a:t>Mesh Configuration Active Path: 9.4.2.96.2, Table 9-277</a:t>
            </a:r>
          </a:p>
          <a:p>
            <a:r>
              <a:rPr lang="en-US" sz="1400" dirty="0"/>
              <a:t>TLV encodings: 9.4.4</a:t>
            </a:r>
          </a:p>
          <a:p>
            <a:r>
              <a:rPr lang="en-US" sz="1400" u="sng" dirty="0"/>
              <a:t>KDE Selector Data Type: 12.7.2 </a:t>
            </a:r>
          </a:p>
          <a:p>
            <a:r>
              <a:rPr lang="en-US" sz="1400" dirty="0"/>
              <a:t>Operating classes: Annex E</a:t>
            </a:r>
          </a:p>
          <a:p>
            <a:r>
              <a:rPr lang="en-US" sz="1400" dirty="0"/>
              <a:t>	global, USA, Europe, Japan</a:t>
            </a:r>
          </a:p>
          <a:p>
            <a:r>
              <a:rPr lang="en-US" sz="1400" dirty="0"/>
              <a:t>MIB objects: Annex C</a:t>
            </a:r>
          </a:p>
          <a:p>
            <a:r>
              <a:rPr lang="en-US" sz="1400" dirty="0"/>
              <a:t>	ieee802dot11, dot11smt, dot11phy, dot11mac, dot11StationConfigEntry, dot11OperationEntry, dot11Compliances, dot11Groups</a:t>
            </a:r>
          </a:p>
        </p:txBody>
      </p:sp>
      <p:sp>
        <p:nvSpPr>
          <p:cNvPr id="4" name="Slide Number Placeholder 3">
            <a:extLst>
              <a:ext uri="{FF2B5EF4-FFF2-40B4-BE49-F238E27FC236}">
                <a16:creationId xmlns:a16="http://schemas.microsoft.com/office/drawing/2014/main" id="{34C50A79-7BD4-7BBC-FBF2-6518C7CBDF2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F62E68D-4A72-B896-7E1E-F29350C8F1E9}"/>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3F08C58A-5822-8AAD-8107-BEEC5F3A3DE9}"/>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6318215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3200"/>
            <a:ext cx="10361084" cy="1065213"/>
          </a:xfrm>
        </p:spPr>
        <p:txBody>
          <a:bodyPr/>
          <a:lstStyle/>
          <a:p>
            <a:r>
              <a:rPr lang="en-GB" dirty="0"/>
              <a:t>Backup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24002812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solidFill>
                  <a:srgbClr val="FF0000"/>
                </a:solidFill>
              </a:rPr>
              <a:t>	Comment resolvers on Visio figures will be asked to provide the revised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390359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prepared/recorded/report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September 2024 Editors’ Meeting Agenda</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Amendment alignments and draft development snapshot</a:t>
            </a:r>
          </a:p>
          <a:p>
            <a:pPr>
              <a:buFont typeface="Arial" panose="020B0604020202020204" pitchFamily="34" charset="0"/>
              <a:buChar char="•"/>
            </a:pPr>
            <a:r>
              <a:rPr lang="en-US" sz="2000" dirty="0"/>
              <a:t>Review Publication Process</a:t>
            </a:r>
          </a:p>
          <a:p>
            <a:pPr>
              <a:buFont typeface="Arial" panose="020B0604020202020204" pitchFamily="34" charset="0"/>
              <a:buChar char="•"/>
            </a:pPr>
            <a:r>
              <a:rPr lang="en-US" sz="2000" dirty="0"/>
              <a:t>Finalize the process of reviewing drafts when their baseline changes</a:t>
            </a:r>
          </a:p>
          <a:p>
            <a:pPr>
              <a:buFont typeface="Arial" panose="020B0604020202020204" pitchFamily="34" charset="0"/>
              <a:buChar char="•"/>
            </a:pPr>
            <a:r>
              <a:rPr lang="en-US" sz="2000" dirty="0"/>
              <a:t>Editorial Style Guide updates and issues for feedback</a:t>
            </a:r>
          </a:p>
          <a:p>
            <a:pPr>
              <a:buFont typeface="Arial" panose="020B0604020202020204" pitchFamily="34" charset="0"/>
              <a:buChar char="•"/>
            </a:pPr>
            <a:r>
              <a:rPr lang="en-US" sz="2000" dirty="0"/>
              <a:t>ANA number spaces</a:t>
            </a:r>
            <a:endParaRPr lang="en-US" sz="1600" dirty="0"/>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Emily Qi, Intel</a:t>
            </a:r>
            <a:endParaRPr lang="en-GB" dirty="0"/>
          </a:p>
        </p:txBody>
      </p:sp>
      <p:sp>
        <p:nvSpPr>
          <p:cNvPr id="6" name="Date Placeholder 5"/>
          <p:cNvSpPr>
            <a:spLocks noGrp="1"/>
          </p:cNvSpPr>
          <p:nvPr>
            <p:ph type="dt" idx="15"/>
          </p:nvPr>
        </p:nvSpPr>
        <p:spPr>
          <a:xfrm>
            <a:off x="914401" y="284469"/>
            <a:ext cx="2499764" cy="273050"/>
          </a:xfrm>
        </p:spPr>
        <p:txBody>
          <a:bodyPr/>
          <a:lstStyle/>
          <a:p>
            <a:r>
              <a:rPr lang="en-US"/>
              <a:t>September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September 2024</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Emily Qi </a:t>
            </a:r>
            <a:r>
              <a:rPr lang="en-US" sz="1600" dirty="0"/>
              <a:t>– </a:t>
            </a:r>
            <a:r>
              <a:rPr lang="en-US" sz="1600" b="0" dirty="0">
                <a:hlinkClick r:id="rId4"/>
              </a:rPr>
              <a:t>emily.h.qi@intel.com</a:t>
            </a:r>
            <a:endParaRPr lang="en-US" sz="1600" b="1" dirty="0"/>
          </a:p>
          <a:p>
            <a:pPr marL="342900" lvl="1" indent="-342900">
              <a:buFontTx/>
              <a:buChar char="•"/>
            </a:pPr>
            <a:r>
              <a:rPr lang="en-US" sz="1600" b="1" dirty="0" err="1"/>
              <a:t>TGbe</a:t>
            </a:r>
            <a:r>
              <a:rPr lang="en-US" sz="1600" b="1" dirty="0"/>
              <a:t> – Edward Au </a:t>
            </a:r>
            <a:r>
              <a:rPr lang="en-US" sz="1600" dirty="0"/>
              <a:t>– </a:t>
            </a:r>
            <a:r>
              <a:rPr lang="en-US" sz="1600" u="sng" dirty="0">
                <a:hlinkClick r:id="rId5"/>
              </a:rPr>
              <a:t>edward.ks.au@gmail.com</a:t>
            </a:r>
            <a:r>
              <a:rPr lang="en-US" sz="1600" u="sng" dirty="0"/>
              <a:t> </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6"/>
              </a:rPr>
              <a:t>carol@ansley.com</a:t>
            </a:r>
            <a:endParaRPr lang="en-US" sz="1600" dirty="0"/>
          </a:p>
          <a:p>
            <a:pPr marL="342900" lvl="1" indent="-342900">
              <a:buFontTx/>
              <a:buChar char="•"/>
            </a:pPr>
            <a:r>
              <a:rPr lang="en-US" sz="1600" b="1" dirty="0" err="1"/>
              <a:t>TGbi</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TGbn</a:t>
            </a:r>
            <a:r>
              <a:rPr lang="en-US" sz="1600" b="1" dirty="0"/>
              <a:t>- Ross Jian Yu </a:t>
            </a:r>
            <a:r>
              <a:rPr lang="fi-FI" sz="1600" dirty="0">
                <a:hlinkClick r:id="rId8"/>
              </a:rPr>
              <a:t>ross.yujian@huawei.com</a:t>
            </a:r>
            <a:endParaRPr lang="fi-FI" sz="1600" dirty="0"/>
          </a:p>
          <a:p>
            <a:pPr>
              <a:buFont typeface="Arial" panose="020B0604020202020204" pitchFamily="34" charset="0"/>
              <a:buChar char="•"/>
            </a:pPr>
            <a:r>
              <a:rPr lang="en-US" sz="1600" b="1" dirty="0" err="1"/>
              <a:t>TGbk</a:t>
            </a:r>
            <a:r>
              <a:rPr lang="en-US" sz="1600" b="1" dirty="0"/>
              <a:t> – Roy Want </a:t>
            </a:r>
            <a:r>
              <a:rPr lang="en-US" sz="1600" dirty="0">
                <a:hlinkClick r:id="rId9"/>
              </a:rPr>
              <a:t>RoyWant@google.com</a:t>
            </a:r>
            <a:endParaRPr lang="en-US" sz="1600" dirty="0"/>
          </a:p>
          <a:p>
            <a:pPr>
              <a:buFont typeface="Arial" panose="020B0604020202020204" pitchFamily="34" charset="0"/>
              <a:buChar char="•"/>
            </a:pPr>
            <a:r>
              <a:rPr lang="en-US" sz="1600" b="1" dirty="0" err="1"/>
              <a:t>TGbf</a:t>
            </a:r>
            <a:r>
              <a:rPr lang="en-US" sz="1600" b="1" dirty="0"/>
              <a:t> – Claudio da Silva </a:t>
            </a:r>
            <a:r>
              <a:rPr lang="en-US" sz="1600" dirty="0"/>
              <a:t>– </a:t>
            </a:r>
            <a:r>
              <a:rPr lang="en-US" sz="1600" dirty="0">
                <a:hlinkClick r:id="rId10"/>
              </a:rPr>
              <a:t>claudiodasilva@meta.com</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4"/>
              </a:rPr>
              <a:t>emily.h.qi@intel.com</a:t>
            </a:r>
            <a:r>
              <a:rPr lang="en-US" sz="1600" dirty="0"/>
              <a:t>, </a:t>
            </a:r>
            <a:r>
              <a:rPr lang="en-US" sz="1600" b="1" dirty="0"/>
              <a:t>Edward Au </a:t>
            </a:r>
            <a:r>
              <a:rPr lang="en-US" sz="1600" dirty="0"/>
              <a:t>– </a:t>
            </a:r>
            <a:r>
              <a:rPr lang="en-US" sz="1600" b="0" u="sng" dirty="0">
                <a:hlinkClick r:id="rId5"/>
              </a:rPr>
              <a:t>edward.ks.au@</a:t>
            </a:r>
            <a:r>
              <a:rPr lang="en-US" sz="1600" u="sng" dirty="0">
                <a:hlinkClick r:id="rId5"/>
              </a:rPr>
              <a:t>gmail.com</a:t>
            </a:r>
            <a:endParaRPr lang="en-US" sz="1600" u="sng" dirty="0"/>
          </a:p>
          <a:p>
            <a:pPr lvl="1"/>
            <a:endParaRPr lang="en-US" sz="1600" dirty="0"/>
          </a:p>
          <a:p>
            <a:pPr lvl="1"/>
            <a:endParaRPr lang="en-US" sz="1600" dirty="0"/>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September meeting roundtable status report</a:t>
            </a:r>
          </a:p>
        </p:txBody>
      </p:sp>
      <p:sp>
        <p:nvSpPr>
          <p:cNvPr id="9218" name="Rectangle 2"/>
          <p:cNvSpPr>
            <a:spLocks noGrp="1" noChangeArrowheads="1"/>
          </p:cNvSpPr>
          <p:nvPr>
            <p:ph idx="1"/>
          </p:nvPr>
        </p:nvSpPr>
        <p:spPr>
          <a:xfrm>
            <a:off x="911728" y="1791534"/>
            <a:ext cx="10361084" cy="4380666"/>
          </a:xfrm>
          <a:ln/>
        </p:spPr>
        <p:txBody>
          <a:bodyPr/>
          <a:lstStyle/>
          <a:p>
            <a:r>
              <a:rPr lang="en-GB" sz="1600" dirty="0"/>
              <a:t>11bh – </a:t>
            </a:r>
            <a:r>
              <a:rPr lang="en-GB" sz="1600" b="0" dirty="0"/>
              <a:t>D5.0. Received 115 comments and work on comment resolution and plan to recirc D6.0 out of the July meeting. </a:t>
            </a:r>
          </a:p>
          <a:p>
            <a:r>
              <a:rPr lang="en-GB" sz="1600" dirty="0"/>
              <a:t>11be – </a:t>
            </a:r>
            <a:r>
              <a:rPr lang="en-US" sz="1600" b="0" dirty="0"/>
              <a:t>D6.0.  Received 160 comments and </a:t>
            </a:r>
            <a:r>
              <a:rPr lang="en-GB" sz="1600" b="0" dirty="0"/>
              <a:t>work on comment resolution and plan to recirc D7.0 out of the July meeting, which will be based on </a:t>
            </a:r>
            <a:r>
              <a:rPr lang="en-GB" sz="1600" b="0" dirty="0" err="1"/>
              <a:t>REVme</a:t>
            </a:r>
            <a:r>
              <a:rPr lang="en-GB" sz="1600" b="0" dirty="0"/>
              <a:t> D6.0 and 11bh 5.0. </a:t>
            </a:r>
          </a:p>
          <a:p>
            <a:r>
              <a:rPr lang="en-GB" sz="1600" dirty="0"/>
              <a:t>11bk</a:t>
            </a:r>
            <a:r>
              <a:rPr lang="en-GB" sz="1600" b="0" dirty="0"/>
              <a:t> –D2.0.  Completed MDR/MEC  and expect to complete and go to WG recirc on D3.0 out of the July meeting. </a:t>
            </a:r>
          </a:p>
          <a:p>
            <a:r>
              <a:rPr lang="en-US" sz="1600" dirty="0"/>
              <a:t>11bf </a:t>
            </a:r>
            <a:r>
              <a:rPr lang="en-GB" sz="1600" dirty="0"/>
              <a:t>– </a:t>
            </a:r>
            <a:r>
              <a:rPr lang="en-GB" sz="1600" b="0" dirty="0"/>
              <a:t>D4.0. received 207 comments on the initial SA ballot </a:t>
            </a:r>
            <a:r>
              <a:rPr lang="en-US" sz="1600" b="0" dirty="0"/>
              <a:t>and plan to recirc SA ballot out of Sept meeting</a:t>
            </a:r>
            <a:r>
              <a:rPr lang="en-GB" sz="1600" b="0" dirty="0"/>
              <a:t>. </a:t>
            </a:r>
            <a:endParaRPr lang="en-US" sz="1600" b="0" dirty="0"/>
          </a:p>
          <a:p>
            <a:r>
              <a:rPr lang="en-GB" sz="1600" dirty="0"/>
              <a:t>11bi – </a:t>
            </a:r>
            <a:r>
              <a:rPr lang="en-GB" sz="1600" b="0" dirty="0"/>
              <a:t>D0.4 is available, received 507 comments on CC and plan to have D0.5 by the end of the week. </a:t>
            </a:r>
          </a:p>
          <a:p>
            <a:r>
              <a:rPr lang="en-GB" sz="1600" dirty="0" err="1"/>
              <a:t>REVme</a:t>
            </a:r>
            <a:r>
              <a:rPr lang="en-GB" sz="1600" dirty="0"/>
              <a:t> – D6.0, </a:t>
            </a:r>
            <a:r>
              <a:rPr lang="en-GB" sz="1600" b="0" dirty="0"/>
              <a:t>257 comments received on the second recirc SA Ballot on D6.0. Plan </a:t>
            </a:r>
            <a:r>
              <a:rPr lang="en-GB" sz="1400" b="0" dirty="0"/>
              <a:t>to go SA recirc D7.0 out of the July meeting. </a:t>
            </a:r>
            <a:endParaRPr lang="en-US" sz="1400" dirty="0"/>
          </a:p>
          <a:p>
            <a:r>
              <a:rPr lang="en-GB" sz="2000"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69950" y="1447801"/>
            <a:ext cx="10665885" cy="4572000"/>
          </a:xfrm>
          <a:ln/>
        </p:spPr>
        <p:txBody>
          <a:bodyPr/>
          <a:lstStyle/>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solidFill>
                  <a:schemeClr val="tx1"/>
                </a:solidFill>
              </a:rPr>
              <a:t>Changes are usually based on MDR readiness.</a:t>
            </a:r>
          </a:p>
          <a:p>
            <a:pPr>
              <a:lnSpc>
                <a:spcPct val="80000"/>
              </a:lnSpc>
              <a:spcBef>
                <a:spcPct val="20000"/>
              </a:spcBef>
              <a:buFontTx/>
              <a:buChar char="•"/>
            </a:pPr>
            <a:r>
              <a:rPr lang="en-US" sz="1800" dirty="0">
                <a:solidFill>
                  <a:schemeClr val="tx1"/>
                </a:solidFill>
              </a:rPr>
              <a:t>As discussed in May 2024</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September 2024</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1370031398"/>
              </p:ext>
            </p:extLst>
          </p:nvPr>
        </p:nvGraphicFramePr>
        <p:xfrm>
          <a:off x="914401" y="2743200"/>
          <a:ext cx="10721434" cy="2881928"/>
        </p:xfrm>
        <a:graphic>
          <a:graphicData uri="http://schemas.openxmlformats.org/drawingml/2006/table">
            <a:tbl>
              <a:tblPr firstRow="1" bandRow="1">
                <a:tableStyleId>{5C22544A-7EE6-4342-B048-85BDC9FD1C3A}</a:tableStyleId>
              </a:tblPr>
              <a:tblGrid>
                <a:gridCol w="3685111">
                  <a:extLst>
                    <a:ext uri="{9D8B030D-6E8A-4147-A177-3AD203B41FA5}">
                      <a16:colId xmlns:a16="http://schemas.microsoft.com/office/drawing/2014/main" val="3336049185"/>
                    </a:ext>
                  </a:extLst>
                </a:gridCol>
                <a:gridCol w="1910260">
                  <a:extLst>
                    <a:ext uri="{9D8B030D-6E8A-4147-A177-3AD203B41FA5}">
                      <a16:colId xmlns:a16="http://schemas.microsoft.com/office/drawing/2014/main" val="1921072032"/>
                    </a:ext>
                  </a:extLst>
                </a:gridCol>
                <a:gridCol w="1671478">
                  <a:extLst>
                    <a:ext uri="{9D8B030D-6E8A-4147-A177-3AD203B41FA5}">
                      <a16:colId xmlns:a16="http://schemas.microsoft.com/office/drawing/2014/main" val="3854697234"/>
                    </a:ext>
                  </a:extLst>
                </a:gridCol>
                <a:gridCol w="3454585">
                  <a:extLst>
                    <a:ext uri="{9D8B030D-6E8A-4147-A177-3AD203B41FA5}">
                      <a16:colId xmlns:a16="http://schemas.microsoft.com/office/drawing/2014/main" val="3834352144"/>
                    </a:ext>
                  </a:extLst>
                </a:gridCol>
              </a:tblGrid>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Page Count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RevCom Date (submission)</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855414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6217</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Oct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53177727"/>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TGbh</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34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Oct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1619219"/>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2</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TGbe</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1031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Oct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95075965"/>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TGbk</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111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Dec 2024 (?) </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906558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4</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TGbf</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220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Mar 2025 (?)</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7635205"/>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5  </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TGbi</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7951284"/>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6</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TGbn</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9638656"/>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4222628663"/>
              </p:ext>
            </p:extLst>
          </p:nvPr>
        </p:nvGraphicFramePr>
        <p:xfrm>
          <a:off x="737392" y="1521960"/>
          <a:ext cx="9930611" cy="3443349"/>
        </p:xfrm>
        <a:graphic>
          <a:graphicData uri="http://schemas.openxmlformats.org/drawingml/2006/table">
            <a:tbl>
              <a:tblPr firstRow="1">
                <a:tableStyleId>{073A0DAA-6AF3-43AB-8588-CEC1D06C72B9}</a:tableStyleId>
              </a:tblPr>
              <a:tblGrid>
                <a:gridCol w="722213">
                  <a:extLst>
                    <a:ext uri="{9D8B030D-6E8A-4147-A177-3AD203B41FA5}">
                      <a16:colId xmlns:a16="http://schemas.microsoft.com/office/drawing/2014/main" val="4261970102"/>
                    </a:ext>
                  </a:extLst>
                </a:gridCol>
                <a:gridCol w="819527">
                  <a:extLst>
                    <a:ext uri="{9D8B030D-6E8A-4147-A177-3AD203B41FA5}">
                      <a16:colId xmlns:a16="http://schemas.microsoft.com/office/drawing/2014/main" val="78877518"/>
                    </a:ext>
                  </a:extLst>
                </a:gridCol>
                <a:gridCol w="502717">
                  <a:extLst>
                    <a:ext uri="{9D8B030D-6E8A-4147-A177-3AD203B41FA5}">
                      <a16:colId xmlns:a16="http://schemas.microsoft.com/office/drawing/2014/main" val="1625024730"/>
                    </a:ext>
                  </a:extLst>
                </a:gridCol>
                <a:gridCol w="502717">
                  <a:extLst>
                    <a:ext uri="{9D8B030D-6E8A-4147-A177-3AD203B41FA5}">
                      <a16:colId xmlns:a16="http://schemas.microsoft.com/office/drawing/2014/main" val="2198051875"/>
                    </a:ext>
                  </a:extLst>
                </a:gridCol>
                <a:gridCol w="502717">
                  <a:extLst>
                    <a:ext uri="{9D8B030D-6E8A-4147-A177-3AD203B41FA5}">
                      <a16:colId xmlns:a16="http://schemas.microsoft.com/office/drawing/2014/main" val="2849464904"/>
                    </a:ext>
                  </a:extLst>
                </a:gridCol>
                <a:gridCol w="502717">
                  <a:extLst>
                    <a:ext uri="{9D8B030D-6E8A-4147-A177-3AD203B41FA5}">
                      <a16:colId xmlns:a16="http://schemas.microsoft.com/office/drawing/2014/main" val="3784159027"/>
                    </a:ext>
                  </a:extLst>
                </a:gridCol>
                <a:gridCol w="454370">
                  <a:extLst>
                    <a:ext uri="{9D8B030D-6E8A-4147-A177-3AD203B41FA5}">
                      <a16:colId xmlns:a16="http://schemas.microsoft.com/office/drawing/2014/main" val="1499934070"/>
                    </a:ext>
                  </a:extLst>
                </a:gridCol>
                <a:gridCol w="454370">
                  <a:extLst>
                    <a:ext uri="{9D8B030D-6E8A-4147-A177-3AD203B41FA5}">
                      <a16:colId xmlns:a16="http://schemas.microsoft.com/office/drawing/2014/main" val="1031708747"/>
                    </a:ext>
                  </a:extLst>
                </a:gridCol>
                <a:gridCol w="1475240">
                  <a:extLst>
                    <a:ext uri="{9D8B030D-6E8A-4147-A177-3AD203B41FA5}">
                      <a16:colId xmlns:a16="http://schemas.microsoft.com/office/drawing/2014/main" val="309422106"/>
                    </a:ext>
                  </a:extLst>
                </a:gridCol>
                <a:gridCol w="658819">
                  <a:extLst>
                    <a:ext uri="{9D8B030D-6E8A-4147-A177-3AD203B41FA5}">
                      <a16:colId xmlns:a16="http://schemas.microsoft.com/office/drawing/2014/main" val="2746800865"/>
                    </a:ext>
                  </a:extLst>
                </a:gridCol>
                <a:gridCol w="2012990">
                  <a:extLst>
                    <a:ext uri="{9D8B030D-6E8A-4147-A177-3AD203B41FA5}">
                      <a16:colId xmlns:a16="http://schemas.microsoft.com/office/drawing/2014/main" val="664609411"/>
                    </a:ext>
                  </a:extLst>
                </a:gridCol>
                <a:gridCol w="1322214">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solidFill>
                            <a:schemeClr val="bg1"/>
                          </a:solidFill>
                          <a:effectLst/>
                        </a:rPr>
                        <a:t>Source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1"/>
                          </a:solidFill>
                          <a:effectLst/>
                          <a:latin typeface="Times New Roman" pitchFamily="18" charset="0"/>
                        </a:rPr>
                        <a:t>MDR</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Editor</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Snapshot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Date</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solidFill>
                            <a:srgbClr val="002060"/>
                          </a:solidFill>
                          <a:effectLst/>
                        </a:rPr>
                        <a:t>Published</a:t>
                      </a:r>
                      <a:endParaRPr kumimoji="0" lang="en-US" sz="1100" b="1" i="0" u="none" strike="noStrike" cap="none" normalizeH="0" baseline="0" dirty="0">
                        <a:ln>
                          <a:noFill/>
                        </a:ln>
                        <a:solidFill>
                          <a:srgbClr val="002060"/>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me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chemeClr val="tx1"/>
                          </a:solidFill>
                          <a:effectLst/>
                          <a:latin typeface="+mn-lt"/>
                          <a:cs typeface="Arial" panose="020B0604020202020204" pitchFamily="34" charset="0"/>
                        </a:rPr>
                        <a:t>bh</a:t>
                      </a:r>
                      <a:endParaRPr kumimoji="0" lang="en-US" sz="1400" b="1" i="0" u="none" strike="noStrike" cap="none" normalizeH="0" baseline="0" dirty="0">
                        <a:ln>
                          <a:noFill/>
                        </a:ln>
                        <a:solidFill>
                          <a:schemeClr val="tx1"/>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bk</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2060"/>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Emily Qi, 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13,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algn="ctr"/>
                      <a:r>
                        <a:rPr lang="en-US" sz="1400" b="0" u="none" dirty="0" err="1">
                          <a:solidFill>
                            <a:schemeClr val="tx1"/>
                          </a:solidFill>
                          <a:latin typeface="+mn-lt"/>
                          <a:cs typeface="Arial" panose="020B0604020202020204" pitchFamily="34" charset="0"/>
                        </a:rPr>
                        <a:t>bh</a:t>
                      </a:r>
                      <a:endParaRPr lang="en-US" sz="1400" b="0" u="none"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C00000"/>
                          </a:solidFill>
                          <a:latin typeface="+mn-lt"/>
                        </a:rPr>
                        <a:t>6.0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Carol Ansley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16,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3496149"/>
                  </a:ext>
                </a:extLst>
              </a:tr>
              <a:tr h="50764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p>
                      <a:pPr algn="ctr"/>
                      <a:r>
                        <a:rPr lang="en-US" sz="1200" dirty="0">
                          <a:solidFill>
                            <a:schemeClr val="tx1"/>
                          </a:solidFill>
                        </a:rPr>
                        <a:t>(old)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15,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algn="ctr"/>
                      <a:r>
                        <a:rPr lang="en-US" sz="1400" b="0" dirty="0">
                          <a:solidFill>
                            <a:schemeClr val="tx1"/>
                          </a:solidFill>
                          <a:latin typeface="+mn-lt"/>
                          <a:cs typeface="Arial" panose="020B0604020202020204" pitchFamily="34" charset="0"/>
                        </a:rPr>
                        <a:t>bk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4.0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5.01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Word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Roy Want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16,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3245670"/>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chemeClr val="tx1"/>
                          </a:solidFill>
                          <a:effectLst/>
                          <a:latin typeface="+mn-lt"/>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5.1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FF000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Claudio da Silva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15,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205252">
                <a:tc>
                  <a:txBody>
                    <a:bodyPr/>
                    <a:lstStyle/>
                    <a:p>
                      <a:pPr algn="ctr"/>
                      <a:r>
                        <a:rPr lang="en-US" sz="1400" b="0" dirty="0">
                          <a:solidFill>
                            <a:schemeClr val="tx1"/>
                          </a:solidFill>
                          <a:latin typeface="+mn-lt"/>
                          <a:cs typeface="Arial" panose="020B0604020202020204" pitchFamily="34" charset="0"/>
                        </a:rPr>
                        <a:t>bi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 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2.0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0.4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FrameMaker 2020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200" kern="1200" dirty="0">
                          <a:solidFill>
                            <a:schemeClr val="tx1"/>
                          </a:solidFill>
                          <a:latin typeface="+mn-lt"/>
                          <a:ea typeface="+mn-ea"/>
                          <a:cs typeface="+mn-cs"/>
                        </a:rPr>
                        <a:t>Po-kai Huang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15,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Emily Qi, Intel</a:t>
            </a:r>
            <a:endParaRPr lang="en-GB" dirty="0"/>
          </a:p>
        </p:txBody>
      </p:sp>
      <p:sp>
        <p:nvSpPr>
          <p:cNvPr id="6" name="Date Placeholder 5"/>
          <p:cNvSpPr>
            <a:spLocks noGrp="1"/>
          </p:cNvSpPr>
          <p:nvPr>
            <p:ph type="dt" idx="15"/>
          </p:nvPr>
        </p:nvSpPr>
        <p:spPr/>
        <p:txBody>
          <a:bodyPr/>
          <a:lstStyle/>
          <a:p>
            <a:r>
              <a:rPr lang="en-US"/>
              <a:t>September 2024</a:t>
            </a:r>
            <a:endParaRPr lang="en-GB" dirty="0"/>
          </a:p>
        </p:txBody>
      </p:sp>
      <p:sp>
        <p:nvSpPr>
          <p:cNvPr id="8" name="Text Box 231"/>
          <p:cNvSpPr txBox="1">
            <a:spLocks noChangeArrowheads="1"/>
          </p:cNvSpPr>
          <p:nvPr/>
        </p:nvSpPr>
        <p:spPr bwMode="auto">
          <a:xfrm>
            <a:off x="737392" y="943429"/>
            <a:ext cx="1701008"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July 2024</a:t>
            </a:r>
            <a:endParaRPr lang="en-US" sz="1800" dirty="0">
              <a:solidFill>
                <a:srgbClr val="FF0000"/>
              </a:solidFill>
              <a:latin typeface="Arial" charset="0"/>
            </a:endParaRPr>
          </a:p>
        </p:txBody>
      </p:sp>
      <p:sp>
        <p:nvSpPr>
          <p:cNvPr id="9" name="Text Box 116"/>
          <p:cNvSpPr txBox="1">
            <a:spLocks noChangeArrowheads="1"/>
          </p:cNvSpPr>
          <p:nvPr/>
        </p:nvSpPr>
        <p:spPr bwMode="auto">
          <a:xfrm>
            <a:off x="2209800" y="589365"/>
            <a:ext cx="1676400" cy="461665"/>
          </a:xfrm>
          <a:prstGeom prst="rect">
            <a:avLst/>
          </a:prstGeom>
          <a:noFill/>
          <a:ln w="12700">
            <a:noFill/>
            <a:miter lim="800000"/>
            <a:headEnd type="none" w="sm" len="sm"/>
            <a:tailEnd type="none" w="sm" len="sm"/>
          </a:ln>
        </p:spPr>
        <p:txBody>
          <a:bodyPr wrap="square">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1998207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xfrm>
            <a:off x="914401" y="1786183"/>
            <a:ext cx="10361084" cy="4113213"/>
          </a:xfrm>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Emily Qi, Intel</a:t>
            </a:r>
            <a:endParaRPr lang="en-GB" dirty="0"/>
          </a:p>
        </p:txBody>
      </p:sp>
      <p:sp>
        <p:nvSpPr>
          <p:cNvPr id="4" name="Date Placeholder 3"/>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2619337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a:xfrm>
            <a:off x="838200" y="1001490"/>
            <a:ext cx="10820399" cy="685799"/>
          </a:xfrm>
        </p:spPr>
        <p:txBody>
          <a:bodyPr/>
          <a:lstStyle/>
          <a:p>
            <a:r>
              <a:rPr lang="en-US"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Process of reviewing drafts when their baseline changes</a:t>
            </a:r>
            <a:endParaRPr lang="en-US" sz="4800" dirty="0"/>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914400" y="2057400"/>
            <a:ext cx="10361084" cy="3962400"/>
          </a:xfrm>
        </p:spPr>
        <p:txBody>
          <a:bodyPr/>
          <a:lstStyle/>
          <a:p>
            <a:pPr marL="0" marR="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When the baseline for a draft changes, the editor or a volunteer should review all tables and figures in the draft with change instructions against the baseline to ensure that there are no conflicts.</a:t>
            </a:r>
          </a:p>
          <a:p>
            <a:pPr marL="0" marR="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The editor or a </a:t>
            </a:r>
            <a:r>
              <a:rPr lang="en-US" sz="1800" dirty="0">
                <a:effectLst/>
                <a:latin typeface="Calibri" panose="020F0502020204030204" pitchFamily="34" charset="0"/>
                <a:ea typeface="DengXian" panose="02010600030101010101" pitchFamily="2" charset="-122"/>
              </a:rPr>
              <a:t>dedicated </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volunteer should </a:t>
            </a:r>
            <a:r>
              <a:rPr lang="en-US" sz="1800" dirty="0">
                <a:effectLst/>
                <a:latin typeface="Calibri" panose="020F0502020204030204" pitchFamily="34" charset="0"/>
                <a:ea typeface="DengXian" panose="02010600030101010101" pitchFamily="2" charset="-122"/>
              </a:rPr>
              <a:t>review the bit assignment in fields and tables (especially those that are not covered by ANA) immediately after the agreement.</a:t>
            </a:r>
          </a:p>
          <a:p>
            <a:pPr marL="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If the order of the draft changes (e.g.,</a:t>
            </a:r>
            <a:r>
              <a:rPr lang="en-US" sz="1800" dirty="0">
                <a:effectLst/>
                <a:latin typeface="Calibri" panose="020F0502020204030204" pitchFamily="34" charset="0"/>
                <a:ea typeface="DengXian" panose="02010600030101010101" pitchFamily="2" charset="-122"/>
              </a:rPr>
              <a:t> two amendments were agreed to swap their publication orders or their baseline changes),</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each task group needs to identify a </a:t>
            </a:r>
            <a:r>
              <a:rPr lang="en-US" sz="1800" dirty="0">
                <a:effectLst/>
                <a:latin typeface="Calibri" panose="020F0502020204030204" pitchFamily="34" charset="0"/>
                <a:ea typeface="DengXian" panose="02010600030101010101" pitchFamily="2" charset="-122"/>
              </a:rPr>
              <a:t>dedicated volunteers (or just the editor themselves, if the draft is small) whose job is to identify changes in baseline that are not present in the draft. Basically, responsible for identifying technical content changes and merging changes to quoted text, figures, etc.  And, along the way, the numbering would be updated.  Each review would end up with the draft’s title sheet accurately reflecting a new baseline.</a:t>
            </a: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endParaRPr lang="en-US" sz="1800" dirty="0">
              <a:effectLst/>
              <a:latin typeface="Calibri" panose="020F0502020204030204" pitchFamily="34" charset="0"/>
              <a:ea typeface="DengXian" panose="02010600030101010101" pitchFamily="2" charset="-122"/>
            </a:endParaRPr>
          </a:p>
          <a:p>
            <a:pPr marL="0" marR="0" indent="0">
              <a:spcBef>
                <a:spcPts val="0"/>
              </a:spcBef>
              <a:spcAft>
                <a:spcPts val="0"/>
              </a:spcAft>
            </a:pP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endParaRPr lang="en-US" sz="1800" dirty="0">
              <a:latin typeface="Calibri" panose="020F0502020204030204" pitchFamily="34" charset="0"/>
              <a:ea typeface="DengXian" panose="02010600030101010101" pitchFamily="2" charset="-122"/>
            </a:endParaRP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2616113905"/>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 (1)</Template>
  <TotalTime>19709</TotalTime>
  <Words>1909</Words>
  <Application>Microsoft Office PowerPoint</Application>
  <PresentationFormat>Widescreen</PresentationFormat>
  <Paragraphs>297</Paragraphs>
  <Slides>15</Slides>
  <Notes>9</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15</vt:i4>
      </vt:variant>
    </vt:vector>
  </HeadingPairs>
  <TitlesOfParts>
    <vt:vector size="24" baseType="lpstr">
      <vt:lpstr>Arial Unicode MS</vt:lpstr>
      <vt:lpstr>Aptos</vt:lpstr>
      <vt:lpstr>Arial</vt:lpstr>
      <vt:lpstr>Calibri</vt:lpstr>
      <vt:lpstr>Calibri Light</vt:lpstr>
      <vt:lpstr>Times New Roman</vt:lpstr>
      <vt:lpstr>Office Theme</vt:lpstr>
      <vt:lpstr>Custom Design</vt:lpstr>
      <vt:lpstr>Document</vt:lpstr>
      <vt:lpstr>802.11 WG Editor’s Meeting (September 2024)</vt:lpstr>
      <vt:lpstr>Abstract</vt:lpstr>
      <vt:lpstr>September 2024 Editors’ Meeting Agenda</vt:lpstr>
      <vt:lpstr>Volunteer Editor Contacts</vt:lpstr>
      <vt:lpstr>September meeting roundtable status report</vt:lpstr>
      <vt:lpstr>Editor Amendment Ordering</vt:lpstr>
      <vt:lpstr>Draft Development Snapshot</vt:lpstr>
      <vt:lpstr>Publication process</vt:lpstr>
      <vt:lpstr>Process of reviewing drafts when their baseline changes</vt:lpstr>
      <vt:lpstr>Notes to Everyone</vt:lpstr>
      <vt:lpstr>802.11 Style Guide</vt:lpstr>
      <vt:lpstr>Issues for feedback (from Edward)</vt:lpstr>
      <vt:lpstr>ANA managed number space</vt:lpstr>
      <vt:lpstr>Backup</vt:lpstr>
      <vt:lpstr>MIB Style, Visio and Frame Practices</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Qi, Emily H</cp:lastModifiedBy>
  <cp:revision>485</cp:revision>
  <cp:lastPrinted>1601-01-01T00:00:00Z</cp:lastPrinted>
  <dcterms:created xsi:type="dcterms:W3CDTF">2018-01-07T18:30:13Z</dcterms:created>
  <dcterms:modified xsi:type="dcterms:W3CDTF">2024-09-03T20:50:26Z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