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31" r:id="rId2"/>
    <p:sldId id="940" r:id="rId3"/>
    <p:sldId id="910" r:id="rId4"/>
    <p:sldId id="941" r:id="rId5"/>
    <p:sldId id="942" r:id="rId6"/>
    <p:sldId id="943" r:id="rId7"/>
    <p:sldId id="951" r:id="rId8"/>
    <p:sldId id="949" r:id="rId9"/>
    <p:sldId id="950" r:id="rId10"/>
    <p:sldId id="939" r:id="rId11"/>
    <p:sldId id="947" r:id="rId12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McCann" initials="SM" lastIdx="1" clrIdx="0">
    <p:extLst>
      <p:ext uri="{19B8F6BF-5375-455C-9EA6-DF929625EA0E}">
        <p15:presenceInfo xmlns:p15="http://schemas.microsoft.com/office/powerpoint/2012/main" userId="S-1-5-21-147214757-305610072-1517763936-79338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CC99"/>
    <a:srgbClr val="FF9999"/>
    <a:srgbClr val="00FFFF"/>
    <a:srgbClr val="FF0000"/>
    <a:srgbClr val="339AA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746" autoAdjust="0"/>
    <p:restoredTop sz="96424" autoAdjust="0"/>
  </p:normalViewPr>
  <p:slideViewPr>
    <p:cSldViewPr>
      <p:cViewPr varScale="1">
        <p:scale>
          <a:sx n="85" d="100"/>
          <a:sy n="85" d="100"/>
        </p:scale>
        <p:origin x="304" y="4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850" y="-594"/>
      </p:cViewPr>
      <p:guideLst>
        <p:guide orient="horz" pos="2312"/>
        <p:guide pos="28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802.11-19/xxxxr0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974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802.11-19/xxxxr0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09259" y="9615488"/>
            <a:ext cx="104547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/>
              <a:t>(Huawei)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50680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802.11-19/xxxxr0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Alice Chen (Qualcomm)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45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 STA that used information from an RTS frame or MU-RTS Trigger frame as the most recent basis to update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its NAV setting is permitted to reset its NAV if no (#3038)PHY-</a:t>
            </a:r>
            <a:r>
              <a:rPr lang="en-US" altLang="zh-CN" sz="1200" b="0" i="0" u="none" strike="noStrike" kern="1200" baseline="0" dirty="0" err="1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RXEARLYSIG.indication</a:t>
            </a: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or PHYRXSTART.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indication primitive is received from the PHY during a </a:t>
            </a:r>
            <a:r>
              <a:rPr lang="en-US" altLang="zh-CN" sz="1200" b="0" i="0" u="none" strike="noStrike" kern="1200" baseline="0" dirty="0" err="1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NAVTimeout</a:t>
            </a: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period starting when the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MAC receives a PHY-</a:t>
            </a:r>
            <a:r>
              <a:rPr lang="en-US" altLang="zh-CN" sz="1200" b="0" i="0" u="none" strike="noStrike" kern="1200" baseline="0" dirty="0" err="1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RXEND.indication</a:t>
            </a:r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primitive corresponding to the detection of the RTS frame or MURTS</a:t>
            </a:r>
          </a:p>
          <a:p>
            <a:r>
              <a:rPr lang="en-US" altLang="zh-CN" sz="1200" b="0" i="0" u="none" strike="noStrike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Trigger frame.</a:t>
            </a:r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802.11-19/xxxxr0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(Huawei)</a:t>
            </a:r>
            <a:endParaRPr lang="en-GB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01300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Alice Chen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2F9BB0-1D78-4E92-8AB5-CCA6C81C81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3A629FD-4ED0-4725-8B45-82D2B3BFEF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64CBFA8-9A69-4D2E-AFF7-F3FA7A729F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58620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DC25286-F119-41CC-B936-A99D615BEB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E0F447-7DAF-4F40-945E-510B714F88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9830A6D-8C9E-4B26-958C-BFDE032B00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38835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216795" y="1931779"/>
            <a:ext cx="8572500" cy="1375761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 lang="en-US" sz="1600" kern="1200" baseline="0" dirty="0">
                <a:solidFill>
                  <a:prstClr val="black">
                    <a:lumMod val="75000"/>
                    <a:lumOff val="25000"/>
                  </a:prstClr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4pPr>
            <a:lvl5pPr marL="1200150" indent="-260604">
              <a:buFont typeface="Qualcomm Regular" pitchFamily="34" charset="0"/>
              <a:buChar char="−"/>
              <a:defRPr/>
            </a:lvl5pPr>
            <a:lvl6pPr marL="1628775" indent="0">
              <a:buNone/>
              <a:defRPr sz="1200"/>
            </a:lvl6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12655" y="740540"/>
            <a:ext cx="8574733" cy="484748"/>
          </a:xfrm>
          <a:prstGeom prst="rect">
            <a:avLst/>
          </a:prstGeom>
        </p:spPr>
        <p:txBody>
          <a:bodyPr vert="horz" wrap="square" lIns="68580" tIns="34290" rIns="68580" bIns="34290" rtlCol="0" anchor="ctr">
            <a:spAutoFit/>
          </a:bodyPr>
          <a:lstStyle>
            <a:lvl1pPr>
              <a:defRPr sz="3600">
                <a:latin typeface="Qualcomm Office Regular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3"/>
          </p:nvPr>
        </p:nvSpPr>
        <p:spPr>
          <a:xfrm>
            <a:off x="212655" y="1426466"/>
            <a:ext cx="8574733" cy="350865"/>
          </a:xfrm>
        </p:spPr>
        <p:txBody>
          <a:bodyPr tIns="0" bIns="0" anchor="t"/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ct val="20000"/>
              </a:spcBef>
              <a:buFontTx/>
              <a:buNone/>
              <a:defRPr lang="en-US" sz="2400" b="0" kern="1200" dirty="0" smtClean="0">
                <a:solidFill>
                  <a:schemeClr val="bg2"/>
                </a:solidFill>
                <a:latin typeface="Qualcomm Office Regular" pitchFamily="34" charset="0"/>
                <a:ea typeface="+mn-ea"/>
                <a:cs typeface="Arial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40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77773" y="504825"/>
            <a:ext cx="8588453" cy="0"/>
          </a:xfrm>
          <a:prstGeom prst="line">
            <a:avLst/>
          </a:prstGeom>
          <a:ln w="47625">
            <a:gradFill flip="none" rotWithShape="1">
              <a:gsLst>
                <a:gs pos="100000">
                  <a:srgbClr val="004274"/>
                </a:gs>
                <a:gs pos="0">
                  <a:srgbClr val="008E95"/>
                </a:gs>
              </a:gsLst>
              <a:lin ang="1080000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/>
          <p:cNvGrpSpPr>
            <a:grpSpLocks noChangeAspect="1"/>
          </p:cNvGrpSpPr>
          <p:nvPr userDrawn="1"/>
        </p:nvGrpSpPr>
        <p:grpSpPr>
          <a:xfrm>
            <a:off x="7716645" y="6546300"/>
            <a:ext cx="721158" cy="157272"/>
            <a:chOff x="187326" y="5085556"/>
            <a:chExt cx="8393112" cy="1830388"/>
          </a:xfrm>
          <a:solidFill>
            <a:schemeClr val="bg1">
              <a:lumMod val="75000"/>
            </a:schemeClr>
          </a:solidFill>
        </p:grpSpPr>
        <p:sp>
          <p:nvSpPr>
            <p:cNvPr id="41" name="Freeform 7"/>
            <p:cNvSpPr>
              <a:spLocks/>
            </p:cNvSpPr>
            <p:nvPr userDrawn="1"/>
          </p:nvSpPr>
          <p:spPr bwMode="auto">
            <a:xfrm>
              <a:off x="3603626" y="5388769"/>
              <a:ext cx="585787" cy="892175"/>
            </a:xfrm>
            <a:custGeom>
              <a:avLst/>
              <a:gdLst>
                <a:gd name="T0" fmla="*/ 0 w 156"/>
                <a:gd name="T1" fmla="*/ 218 h 238"/>
                <a:gd name="T2" fmla="*/ 20 w 156"/>
                <a:gd name="T3" fmla="*/ 238 h 238"/>
                <a:gd name="T4" fmla="*/ 156 w 156"/>
                <a:gd name="T5" fmla="*/ 238 h 238"/>
                <a:gd name="T6" fmla="*/ 126 w 156"/>
                <a:gd name="T7" fmla="*/ 189 h 238"/>
                <a:gd name="T8" fmla="*/ 47 w 156"/>
                <a:gd name="T9" fmla="*/ 189 h 238"/>
                <a:gd name="T10" fmla="*/ 47 w 156"/>
                <a:gd name="T11" fmla="*/ 0 h 238"/>
                <a:gd name="T12" fmla="*/ 0 w 156"/>
                <a:gd name="T13" fmla="*/ 0 h 238"/>
                <a:gd name="T14" fmla="*/ 0 w 156"/>
                <a:gd name="T15" fmla="*/ 21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6" h="238">
                  <a:moveTo>
                    <a:pt x="0" y="218"/>
                  </a:moveTo>
                  <a:cubicBezTo>
                    <a:pt x="0" y="227"/>
                    <a:pt x="11" y="238"/>
                    <a:pt x="20" y="238"/>
                  </a:cubicBezTo>
                  <a:cubicBezTo>
                    <a:pt x="156" y="238"/>
                    <a:pt x="156" y="238"/>
                    <a:pt x="156" y="238"/>
                  </a:cubicBezTo>
                  <a:cubicBezTo>
                    <a:pt x="126" y="189"/>
                    <a:pt x="126" y="189"/>
                    <a:pt x="126" y="189"/>
                  </a:cubicBezTo>
                  <a:cubicBezTo>
                    <a:pt x="47" y="189"/>
                    <a:pt x="47" y="189"/>
                    <a:pt x="47" y="189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1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2" name="Freeform 8"/>
            <p:cNvSpPr>
              <a:spLocks noEditPoints="1"/>
            </p:cNvSpPr>
            <p:nvPr userDrawn="1"/>
          </p:nvSpPr>
          <p:spPr bwMode="auto">
            <a:xfrm>
              <a:off x="187326" y="5085556"/>
              <a:ext cx="1541462" cy="1830388"/>
            </a:xfrm>
            <a:custGeom>
              <a:avLst/>
              <a:gdLst>
                <a:gd name="T0" fmla="*/ 411 w 411"/>
                <a:gd name="T1" fmla="*/ 206 h 488"/>
                <a:gd name="T2" fmla="*/ 206 w 411"/>
                <a:gd name="T3" fmla="*/ 0 h 488"/>
                <a:gd name="T4" fmla="*/ 0 w 411"/>
                <a:gd name="T5" fmla="*/ 206 h 488"/>
                <a:gd name="T6" fmla="*/ 206 w 411"/>
                <a:gd name="T7" fmla="*/ 412 h 488"/>
                <a:gd name="T8" fmla="*/ 241 w 411"/>
                <a:gd name="T9" fmla="*/ 408 h 488"/>
                <a:gd name="T10" fmla="*/ 240 w 411"/>
                <a:gd name="T11" fmla="*/ 488 h 488"/>
                <a:gd name="T12" fmla="*/ 298 w 411"/>
                <a:gd name="T13" fmla="*/ 488 h 488"/>
                <a:gd name="T14" fmla="*/ 298 w 411"/>
                <a:gd name="T15" fmla="*/ 389 h 488"/>
                <a:gd name="T16" fmla="*/ 411 w 411"/>
                <a:gd name="T17" fmla="*/ 206 h 488"/>
                <a:gd name="T18" fmla="*/ 298 w 411"/>
                <a:gd name="T19" fmla="*/ 302 h 488"/>
                <a:gd name="T20" fmla="*/ 298 w 411"/>
                <a:gd name="T21" fmla="*/ 236 h 488"/>
                <a:gd name="T22" fmla="*/ 240 w 411"/>
                <a:gd name="T23" fmla="*/ 252 h 488"/>
                <a:gd name="T24" fmla="*/ 241 w 411"/>
                <a:gd name="T25" fmla="*/ 334 h 488"/>
                <a:gd name="T26" fmla="*/ 206 w 411"/>
                <a:gd name="T27" fmla="*/ 339 h 488"/>
                <a:gd name="T28" fmla="*/ 73 w 411"/>
                <a:gd name="T29" fmla="*/ 206 h 488"/>
                <a:gd name="T30" fmla="*/ 206 w 411"/>
                <a:gd name="T31" fmla="*/ 73 h 488"/>
                <a:gd name="T32" fmla="*/ 339 w 411"/>
                <a:gd name="T33" fmla="*/ 206 h 488"/>
                <a:gd name="T34" fmla="*/ 298 w 411"/>
                <a:gd name="T35" fmla="*/ 302 h 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1" h="488">
                  <a:moveTo>
                    <a:pt x="411" y="206"/>
                  </a:moveTo>
                  <a:cubicBezTo>
                    <a:pt x="411" y="92"/>
                    <a:pt x="319" y="0"/>
                    <a:pt x="206" y="0"/>
                  </a:cubicBezTo>
                  <a:cubicBezTo>
                    <a:pt x="92" y="0"/>
                    <a:pt x="0" y="92"/>
                    <a:pt x="0" y="206"/>
                  </a:cubicBezTo>
                  <a:cubicBezTo>
                    <a:pt x="0" y="319"/>
                    <a:pt x="92" y="412"/>
                    <a:pt x="206" y="412"/>
                  </a:cubicBezTo>
                  <a:cubicBezTo>
                    <a:pt x="218" y="412"/>
                    <a:pt x="229" y="410"/>
                    <a:pt x="241" y="408"/>
                  </a:cubicBezTo>
                  <a:cubicBezTo>
                    <a:pt x="240" y="488"/>
                    <a:pt x="240" y="488"/>
                    <a:pt x="240" y="488"/>
                  </a:cubicBezTo>
                  <a:cubicBezTo>
                    <a:pt x="298" y="488"/>
                    <a:pt x="298" y="488"/>
                    <a:pt x="298" y="488"/>
                  </a:cubicBezTo>
                  <a:cubicBezTo>
                    <a:pt x="298" y="389"/>
                    <a:pt x="298" y="389"/>
                    <a:pt x="298" y="389"/>
                  </a:cubicBezTo>
                  <a:cubicBezTo>
                    <a:pt x="365" y="355"/>
                    <a:pt x="411" y="286"/>
                    <a:pt x="411" y="206"/>
                  </a:cubicBezTo>
                  <a:close/>
                  <a:moveTo>
                    <a:pt x="298" y="302"/>
                  </a:moveTo>
                  <a:cubicBezTo>
                    <a:pt x="298" y="236"/>
                    <a:pt x="298" y="236"/>
                    <a:pt x="298" y="236"/>
                  </a:cubicBezTo>
                  <a:cubicBezTo>
                    <a:pt x="240" y="252"/>
                    <a:pt x="240" y="252"/>
                    <a:pt x="240" y="252"/>
                  </a:cubicBezTo>
                  <a:cubicBezTo>
                    <a:pt x="241" y="334"/>
                    <a:pt x="241" y="334"/>
                    <a:pt x="241" y="334"/>
                  </a:cubicBezTo>
                  <a:cubicBezTo>
                    <a:pt x="229" y="337"/>
                    <a:pt x="218" y="339"/>
                    <a:pt x="206" y="339"/>
                  </a:cubicBezTo>
                  <a:cubicBezTo>
                    <a:pt x="132" y="339"/>
                    <a:pt x="73" y="279"/>
                    <a:pt x="73" y="206"/>
                  </a:cubicBezTo>
                  <a:cubicBezTo>
                    <a:pt x="73" y="132"/>
                    <a:pt x="132" y="73"/>
                    <a:pt x="206" y="73"/>
                  </a:cubicBezTo>
                  <a:cubicBezTo>
                    <a:pt x="279" y="73"/>
                    <a:pt x="339" y="132"/>
                    <a:pt x="339" y="206"/>
                  </a:cubicBezTo>
                  <a:cubicBezTo>
                    <a:pt x="339" y="244"/>
                    <a:pt x="323" y="278"/>
                    <a:pt x="298" y="3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3" name="Freeform 9"/>
            <p:cNvSpPr>
              <a:spLocks/>
            </p:cNvSpPr>
            <p:nvPr userDrawn="1"/>
          </p:nvSpPr>
          <p:spPr bwMode="auto">
            <a:xfrm>
              <a:off x="1863726" y="5388769"/>
              <a:ext cx="652462" cy="892175"/>
            </a:xfrm>
            <a:custGeom>
              <a:avLst/>
              <a:gdLst>
                <a:gd name="T0" fmla="*/ 154 w 174"/>
                <a:gd name="T1" fmla="*/ 238 h 238"/>
                <a:gd name="T2" fmla="*/ 20 w 174"/>
                <a:gd name="T3" fmla="*/ 238 h 238"/>
                <a:gd name="T4" fmla="*/ 0 w 174"/>
                <a:gd name="T5" fmla="*/ 218 h 238"/>
                <a:gd name="T6" fmla="*/ 0 w 174"/>
                <a:gd name="T7" fmla="*/ 0 h 238"/>
                <a:gd name="T8" fmla="*/ 46 w 174"/>
                <a:gd name="T9" fmla="*/ 0 h 238"/>
                <a:gd name="T10" fmla="*/ 46 w 174"/>
                <a:gd name="T11" fmla="*/ 189 h 238"/>
                <a:gd name="T12" fmla="*/ 127 w 174"/>
                <a:gd name="T13" fmla="*/ 189 h 238"/>
                <a:gd name="T14" fmla="*/ 127 w 174"/>
                <a:gd name="T15" fmla="*/ 0 h 238"/>
                <a:gd name="T16" fmla="*/ 174 w 174"/>
                <a:gd name="T17" fmla="*/ 0 h 238"/>
                <a:gd name="T18" fmla="*/ 174 w 174"/>
                <a:gd name="T19" fmla="*/ 218 h 238"/>
                <a:gd name="T20" fmla="*/ 154 w 174"/>
                <a:gd name="T21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238">
                  <a:moveTo>
                    <a:pt x="154" y="238"/>
                  </a:moveTo>
                  <a:cubicBezTo>
                    <a:pt x="20" y="238"/>
                    <a:pt x="20" y="238"/>
                    <a:pt x="20" y="238"/>
                  </a:cubicBezTo>
                  <a:cubicBezTo>
                    <a:pt x="11" y="238"/>
                    <a:pt x="0" y="228"/>
                    <a:pt x="0" y="21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189"/>
                    <a:pt x="46" y="189"/>
                    <a:pt x="46" y="189"/>
                  </a:cubicBezTo>
                  <a:cubicBezTo>
                    <a:pt x="127" y="189"/>
                    <a:pt x="127" y="189"/>
                    <a:pt x="127" y="189"/>
                  </a:cubicBezTo>
                  <a:cubicBezTo>
                    <a:pt x="127" y="0"/>
                    <a:pt x="127" y="0"/>
                    <a:pt x="127" y="0"/>
                  </a:cubicBezTo>
                  <a:cubicBezTo>
                    <a:pt x="174" y="0"/>
                    <a:pt x="174" y="0"/>
                    <a:pt x="174" y="0"/>
                  </a:cubicBezTo>
                  <a:cubicBezTo>
                    <a:pt x="174" y="218"/>
                    <a:pt x="174" y="218"/>
                    <a:pt x="174" y="218"/>
                  </a:cubicBezTo>
                  <a:cubicBezTo>
                    <a:pt x="174" y="228"/>
                    <a:pt x="163" y="238"/>
                    <a:pt x="154" y="2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4" name="Freeform 10"/>
            <p:cNvSpPr>
              <a:spLocks/>
            </p:cNvSpPr>
            <p:nvPr userDrawn="1"/>
          </p:nvSpPr>
          <p:spPr bwMode="auto">
            <a:xfrm>
              <a:off x="4079876" y="5358606"/>
              <a:ext cx="712787" cy="946150"/>
            </a:xfrm>
            <a:custGeom>
              <a:avLst/>
              <a:gdLst>
                <a:gd name="T0" fmla="*/ 190 w 190"/>
                <a:gd name="T1" fmla="*/ 17 h 252"/>
                <a:gd name="T2" fmla="*/ 126 w 190"/>
                <a:gd name="T3" fmla="*/ 0 h 252"/>
                <a:gd name="T4" fmla="*/ 0 w 190"/>
                <a:gd name="T5" fmla="*/ 126 h 252"/>
                <a:gd name="T6" fmla="*/ 126 w 190"/>
                <a:gd name="T7" fmla="*/ 252 h 252"/>
                <a:gd name="T8" fmla="*/ 187 w 190"/>
                <a:gd name="T9" fmla="*/ 237 h 252"/>
                <a:gd name="T10" fmla="*/ 164 w 190"/>
                <a:gd name="T11" fmla="*/ 196 h 252"/>
                <a:gd name="T12" fmla="*/ 126 w 190"/>
                <a:gd name="T13" fmla="*/ 205 h 252"/>
                <a:gd name="T14" fmla="*/ 47 w 190"/>
                <a:gd name="T15" fmla="*/ 126 h 252"/>
                <a:gd name="T16" fmla="*/ 126 w 190"/>
                <a:gd name="T17" fmla="*/ 46 h 252"/>
                <a:gd name="T18" fmla="*/ 167 w 190"/>
                <a:gd name="T19" fmla="*/ 58 h 252"/>
                <a:gd name="T20" fmla="*/ 190 w 190"/>
                <a:gd name="T21" fmla="*/ 17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0" h="252">
                  <a:moveTo>
                    <a:pt x="190" y="17"/>
                  </a:moveTo>
                  <a:cubicBezTo>
                    <a:pt x="171" y="6"/>
                    <a:pt x="149" y="0"/>
                    <a:pt x="126" y="0"/>
                  </a:cubicBezTo>
                  <a:cubicBezTo>
                    <a:pt x="57" y="0"/>
                    <a:pt x="0" y="56"/>
                    <a:pt x="0" y="126"/>
                  </a:cubicBezTo>
                  <a:cubicBezTo>
                    <a:pt x="0" y="196"/>
                    <a:pt x="57" y="252"/>
                    <a:pt x="126" y="252"/>
                  </a:cubicBezTo>
                  <a:cubicBezTo>
                    <a:pt x="148" y="252"/>
                    <a:pt x="169" y="246"/>
                    <a:pt x="187" y="237"/>
                  </a:cubicBezTo>
                  <a:cubicBezTo>
                    <a:pt x="164" y="196"/>
                    <a:pt x="164" y="196"/>
                    <a:pt x="164" y="196"/>
                  </a:cubicBezTo>
                  <a:cubicBezTo>
                    <a:pt x="153" y="202"/>
                    <a:pt x="140" y="205"/>
                    <a:pt x="126" y="205"/>
                  </a:cubicBezTo>
                  <a:cubicBezTo>
                    <a:pt x="82" y="205"/>
                    <a:pt x="47" y="170"/>
                    <a:pt x="47" y="126"/>
                  </a:cubicBezTo>
                  <a:cubicBezTo>
                    <a:pt x="47" y="82"/>
                    <a:pt x="82" y="46"/>
                    <a:pt x="126" y="46"/>
                  </a:cubicBezTo>
                  <a:cubicBezTo>
                    <a:pt x="141" y="46"/>
                    <a:pt x="155" y="51"/>
                    <a:pt x="167" y="58"/>
                  </a:cubicBezTo>
                  <a:lnTo>
                    <a:pt x="190" y="1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5" name="Freeform 11"/>
            <p:cNvSpPr>
              <a:spLocks noEditPoints="1"/>
            </p:cNvSpPr>
            <p:nvPr userDrawn="1"/>
          </p:nvSpPr>
          <p:spPr bwMode="auto">
            <a:xfrm>
              <a:off x="4725988" y="5358606"/>
              <a:ext cx="944562" cy="949325"/>
            </a:xfrm>
            <a:custGeom>
              <a:avLst/>
              <a:gdLst>
                <a:gd name="T0" fmla="*/ 126 w 252"/>
                <a:gd name="T1" fmla="*/ 0 h 253"/>
                <a:gd name="T2" fmla="*/ 0 w 252"/>
                <a:gd name="T3" fmla="*/ 127 h 253"/>
                <a:gd name="T4" fmla="*/ 126 w 252"/>
                <a:gd name="T5" fmla="*/ 253 h 253"/>
                <a:gd name="T6" fmla="*/ 252 w 252"/>
                <a:gd name="T7" fmla="*/ 127 h 253"/>
                <a:gd name="T8" fmla="*/ 126 w 252"/>
                <a:gd name="T9" fmla="*/ 0 h 253"/>
                <a:gd name="T10" fmla="*/ 126 w 252"/>
                <a:gd name="T11" fmla="*/ 206 h 253"/>
                <a:gd name="T12" fmla="*/ 47 w 252"/>
                <a:gd name="T13" fmla="*/ 127 h 253"/>
                <a:gd name="T14" fmla="*/ 126 w 252"/>
                <a:gd name="T15" fmla="*/ 47 h 253"/>
                <a:gd name="T16" fmla="*/ 206 w 252"/>
                <a:gd name="T17" fmla="*/ 127 h 253"/>
                <a:gd name="T18" fmla="*/ 126 w 252"/>
                <a:gd name="T19" fmla="*/ 206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2" h="253">
                  <a:moveTo>
                    <a:pt x="126" y="0"/>
                  </a:moveTo>
                  <a:cubicBezTo>
                    <a:pt x="56" y="0"/>
                    <a:pt x="0" y="57"/>
                    <a:pt x="0" y="127"/>
                  </a:cubicBezTo>
                  <a:cubicBezTo>
                    <a:pt x="0" y="197"/>
                    <a:pt x="56" y="253"/>
                    <a:pt x="126" y="253"/>
                  </a:cubicBezTo>
                  <a:cubicBezTo>
                    <a:pt x="196" y="253"/>
                    <a:pt x="252" y="196"/>
                    <a:pt x="252" y="127"/>
                  </a:cubicBezTo>
                  <a:cubicBezTo>
                    <a:pt x="252" y="57"/>
                    <a:pt x="196" y="0"/>
                    <a:pt x="126" y="0"/>
                  </a:cubicBezTo>
                  <a:close/>
                  <a:moveTo>
                    <a:pt x="126" y="206"/>
                  </a:moveTo>
                  <a:cubicBezTo>
                    <a:pt x="82" y="206"/>
                    <a:pt x="47" y="171"/>
                    <a:pt x="47" y="127"/>
                  </a:cubicBezTo>
                  <a:cubicBezTo>
                    <a:pt x="47" y="83"/>
                    <a:pt x="82" y="47"/>
                    <a:pt x="126" y="47"/>
                  </a:cubicBezTo>
                  <a:cubicBezTo>
                    <a:pt x="170" y="47"/>
                    <a:pt x="206" y="83"/>
                    <a:pt x="206" y="127"/>
                  </a:cubicBezTo>
                  <a:cubicBezTo>
                    <a:pt x="206" y="170"/>
                    <a:pt x="170" y="206"/>
                    <a:pt x="126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6" name="Freeform 12"/>
            <p:cNvSpPr>
              <a:spLocks noEditPoints="1"/>
            </p:cNvSpPr>
            <p:nvPr userDrawn="1"/>
          </p:nvSpPr>
          <p:spPr bwMode="auto">
            <a:xfrm>
              <a:off x="2584451" y="5393531"/>
              <a:ext cx="952500" cy="884238"/>
            </a:xfrm>
            <a:custGeom>
              <a:avLst/>
              <a:gdLst>
                <a:gd name="T0" fmla="*/ 354 w 600"/>
                <a:gd name="T1" fmla="*/ 0 h 557"/>
                <a:gd name="T2" fmla="*/ 245 w 600"/>
                <a:gd name="T3" fmla="*/ 0 h 557"/>
                <a:gd name="T4" fmla="*/ 0 w 600"/>
                <a:gd name="T5" fmla="*/ 557 h 557"/>
                <a:gd name="T6" fmla="*/ 115 w 600"/>
                <a:gd name="T7" fmla="*/ 557 h 557"/>
                <a:gd name="T8" fmla="*/ 174 w 600"/>
                <a:gd name="T9" fmla="*/ 434 h 557"/>
                <a:gd name="T10" fmla="*/ 430 w 600"/>
                <a:gd name="T11" fmla="*/ 434 h 557"/>
                <a:gd name="T12" fmla="*/ 434 w 600"/>
                <a:gd name="T13" fmla="*/ 446 h 557"/>
                <a:gd name="T14" fmla="*/ 484 w 600"/>
                <a:gd name="T15" fmla="*/ 557 h 557"/>
                <a:gd name="T16" fmla="*/ 600 w 600"/>
                <a:gd name="T17" fmla="*/ 557 h 557"/>
                <a:gd name="T18" fmla="*/ 354 w 600"/>
                <a:gd name="T19" fmla="*/ 0 h 557"/>
                <a:gd name="T20" fmla="*/ 210 w 600"/>
                <a:gd name="T21" fmla="*/ 342 h 557"/>
                <a:gd name="T22" fmla="*/ 300 w 600"/>
                <a:gd name="T23" fmla="*/ 141 h 557"/>
                <a:gd name="T24" fmla="*/ 389 w 600"/>
                <a:gd name="T25" fmla="*/ 342 h 557"/>
                <a:gd name="T26" fmla="*/ 210 w 600"/>
                <a:gd name="T27" fmla="*/ 342 h 5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600" h="557">
                  <a:moveTo>
                    <a:pt x="354" y="0"/>
                  </a:moveTo>
                  <a:lnTo>
                    <a:pt x="245" y="0"/>
                  </a:lnTo>
                  <a:lnTo>
                    <a:pt x="0" y="557"/>
                  </a:lnTo>
                  <a:lnTo>
                    <a:pt x="115" y="557"/>
                  </a:lnTo>
                  <a:lnTo>
                    <a:pt x="174" y="434"/>
                  </a:lnTo>
                  <a:lnTo>
                    <a:pt x="430" y="434"/>
                  </a:lnTo>
                  <a:lnTo>
                    <a:pt x="434" y="446"/>
                  </a:lnTo>
                  <a:lnTo>
                    <a:pt x="484" y="557"/>
                  </a:lnTo>
                  <a:lnTo>
                    <a:pt x="600" y="557"/>
                  </a:lnTo>
                  <a:lnTo>
                    <a:pt x="354" y="0"/>
                  </a:lnTo>
                  <a:close/>
                  <a:moveTo>
                    <a:pt x="210" y="342"/>
                  </a:moveTo>
                  <a:lnTo>
                    <a:pt x="300" y="141"/>
                  </a:lnTo>
                  <a:lnTo>
                    <a:pt x="389" y="342"/>
                  </a:lnTo>
                  <a:lnTo>
                    <a:pt x="210" y="34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7" name="Freeform 13"/>
            <p:cNvSpPr>
              <a:spLocks/>
            </p:cNvSpPr>
            <p:nvPr userDrawn="1"/>
          </p:nvSpPr>
          <p:spPr bwMode="auto">
            <a:xfrm>
              <a:off x="5599113" y="5382419"/>
              <a:ext cx="2932112" cy="966788"/>
            </a:xfrm>
            <a:custGeom>
              <a:avLst/>
              <a:gdLst>
                <a:gd name="T0" fmla="*/ 770 w 782"/>
                <a:gd name="T1" fmla="*/ 211 h 258"/>
                <a:gd name="T2" fmla="*/ 685 w 782"/>
                <a:gd name="T3" fmla="*/ 14 h 258"/>
                <a:gd name="T4" fmla="*/ 658 w 782"/>
                <a:gd name="T5" fmla="*/ 0 h 258"/>
                <a:gd name="T6" fmla="*/ 632 w 782"/>
                <a:gd name="T7" fmla="*/ 14 h 258"/>
                <a:gd name="T8" fmla="*/ 569 w 782"/>
                <a:gd name="T9" fmla="*/ 158 h 258"/>
                <a:gd name="T10" fmla="*/ 506 w 782"/>
                <a:gd name="T11" fmla="*/ 14 h 258"/>
                <a:gd name="T12" fmla="*/ 480 w 782"/>
                <a:gd name="T13" fmla="*/ 0 h 258"/>
                <a:gd name="T14" fmla="*/ 454 w 782"/>
                <a:gd name="T15" fmla="*/ 14 h 258"/>
                <a:gd name="T16" fmla="*/ 391 w 782"/>
                <a:gd name="T17" fmla="*/ 159 h 258"/>
                <a:gd name="T18" fmla="*/ 328 w 782"/>
                <a:gd name="T19" fmla="*/ 14 h 258"/>
                <a:gd name="T20" fmla="*/ 302 w 782"/>
                <a:gd name="T21" fmla="*/ 0 h 258"/>
                <a:gd name="T22" fmla="*/ 276 w 782"/>
                <a:gd name="T23" fmla="*/ 14 h 258"/>
                <a:gd name="T24" fmla="*/ 213 w 782"/>
                <a:gd name="T25" fmla="*/ 158 h 258"/>
                <a:gd name="T26" fmla="*/ 150 w 782"/>
                <a:gd name="T27" fmla="*/ 14 h 258"/>
                <a:gd name="T28" fmla="*/ 124 w 782"/>
                <a:gd name="T29" fmla="*/ 0 h 258"/>
                <a:gd name="T30" fmla="*/ 97 w 782"/>
                <a:gd name="T31" fmla="*/ 14 h 258"/>
                <a:gd name="T32" fmla="*/ 12 w 782"/>
                <a:gd name="T33" fmla="*/ 211 h 258"/>
                <a:gd name="T34" fmla="*/ 56 w 782"/>
                <a:gd name="T35" fmla="*/ 233 h 258"/>
                <a:gd name="T36" fmla="*/ 124 w 782"/>
                <a:gd name="T37" fmla="*/ 76 h 258"/>
                <a:gd name="T38" fmla="*/ 191 w 782"/>
                <a:gd name="T39" fmla="*/ 233 h 258"/>
                <a:gd name="T40" fmla="*/ 235 w 782"/>
                <a:gd name="T41" fmla="*/ 233 h 258"/>
                <a:gd name="T42" fmla="*/ 302 w 782"/>
                <a:gd name="T43" fmla="*/ 76 h 258"/>
                <a:gd name="T44" fmla="*/ 369 w 782"/>
                <a:gd name="T45" fmla="*/ 233 h 258"/>
                <a:gd name="T46" fmla="*/ 388 w 782"/>
                <a:gd name="T47" fmla="*/ 245 h 258"/>
                <a:gd name="T48" fmla="*/ 391 w 782"/>
                <a:gd name="T49" fmla="*/ 245 h 258"/>
                <a:gd name="T50" fmla="*/ 394 w 782"/>
                <a:gd name="T51" fmla="*/ 245 h 258"/>
                <a:gd name="T52" fmla="*/ 413 w 782"/>
                <a:gd name="T53" fmla="*/ 233 h 258"/>
                <a:gd name="T54" fmla="*/ 480 w 782"/>
                <a:gd name="T55" fmla="*/ 76 h 258"/>
                <a:gd name="T56" fmla="*/ 547 w 782"/>
                <a:gd name="T57" fmla="*/ 233 h 258"/>
                <a:gd name="T58" fmla="*/ 591 w 782"/>
                <a:gd name="T59" fmla="*/ 233 h 258"/>
                <a:gd name="T60" fmla="*/ 658 w 782"/>
                <a:gd name="T61" fmla="*/ 76 h 258"/>
                <a:gd name="T62" fmla="*/ 726 w 782"/>
                <a:gd name="T63" fmla="*/ 233 h 258"/>
                <a:gd name="T64" fmla="*/ 770 w 782"/>
                <a:gd name="T65" fmla="*/ 211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82" h="258">
                  <a:moveTo>
                    <a:pt x="770" y="211"/>
                  </a:moveTo>
                  <a:cubicBezTo>
                    <a:pt x="685" y="14"/>
                    <a:pt x="685" y="14"/>
                    <a:pt x="685" y="14"/>
                  </a:cubicBezTo>
                  <a:cubicBezTo>
                    <a:pt x="680" y="4"/>
                    <a:pt x="671" y="0"/>
                    <a:pt x="658" y="0"/>
                  </a:cubicBezTo>
                  <a:cubicBezTo>
                    <a:pt x="646" y="0"/>
                    <a:pt x="637" y="4"/>
                    <a:pt x="632" y="14"/>
                  </a:cubicBezTo>
                  <a:cubicBezTo>
                    <a:pt x="569" y="158"/>
                    <a:pt x="569" y="158"/>
                    <a:pt x="569" y="158"/>
                  </a:cubicBezTo>
                  <a:cubicBezTo>
                    <a:pt x="506" y="14"/>
                    <a:pt x="506" y="14"/>
                    <a:pt x="506" y="14"/>
                  </a:cubicBezTo>
                  <a:cubicBezTo>
                    <a:pt x="501" y="4"/>
                    <a:pt x="493" y="0"/>
                    <a:pt x="480" y="0"/>
                  </a:cubicBezTo>
                  <a:cubicBezTo>
                    <a:pt x="468" y="0"/>
                    <a:pt x="459" y="4"/>
                    <a:pt x="454" y="14"/>
                  </a:cubicBezTo>
                  <a:cubicBezTo>
                    <a:pt x="391" y="159"/>
                    <a:pt x="391" y="159"/>
                    <a:pt x="391" y="159"/>
                  </a:cubicBezTo>
                  <a:cubicBezTo>
                    <a:pt x="328" y="14"/>
                    <a:pt x="328" y="14"/>
                    <a:pt x="328" y="14"/>
                  </a:cubicBezTo>
                  <a:cubicBezTo>
                    <a:pt x="323" y="4"/>
                    <a:pt x="314" y="0"/>
                    <a:pt x="302" y="0"/>
                  </a:cubicBezTo>
                  <a:cubicBezTo>
                    <a:pt x="289" y="0"/>
                    <a:pt x="281" y="4"/>
                    <a:pt x="276" y="14"/>
                  </a:cubicBezTo>
                  <a:cubicBezTo>
                    <a:pt x="213" y="158"/>
                    <a:pt x="213" y="158"/>
                    <a:pt x="213" y="158"/>
                  </a:cubicBezTo>
                  <a:cubicBezTo>
                    <a:pt x="150" y="14"/>
                    <a:pt x="150" y="14"/>
                    <a:pt x="150" y="14"/>
                  </a:cubicBezTo>
                  <a:cubicBezTo>
                    <a:pt x="145" y="4"/>
                    <a:pt x="136" y="0"/>
                    <a:pt x="124" y="0"/>
                  </a:cubicBezTo>
                  <a:cubicBezTo>
                    <a:pt x="111" y="0"/>
                    <a:pt x="102" y="4"/>
                    <a:pt x="97" y="14"/>
                  </a:cubicBezTo>
                  <a:cubicBezTo>
                    <a:pt x="12" y="211"/>
                    <a:pt x="12" y="211"/>
                    <a:pt x="12" y="211"/>
                  </a:cubicBezTo>
                  <a:cubicBezTo>
                    <a:pt x="0" y="242"/>
                    <a:pt x="42" y="258"/>
                    <a:pt x="56" y="233"/>
                  </a:cubicBezTo>
                  <a:cubicBezTo>
                    <a:pt x="124" y="76"/>
                    <a:pt x="124" y="76"/>
                    <a:pt x="124" y="76"/>
                  </a:cubicBezTo>
                  <a:cubicBezTo>
                    <a:pt x="191" y="233"/>
                    <a:pt x="191" y="233"/>
                    <a:pt x="191" y="233"/>
                  </a:cubicBezTo>
                  <a:cubicBezTo>
                    <a:pt x="200" y="249"/>
                    <a:pt x="227" y="248"/>
                    <a:pt x="235" y="233"/>
                  </a:cubicBezTo>
                  <a:cubicBezTo>
                    <a:pt x="302" y="76"/>
                    <a:pt x="302" y="76"/>
                    <a:pt x="302" y="76"/>
                  </a:cubicBezTo>
                  <a:cubicBezTo>
                    <a:pt x="369" y="233"/>
                    <a:pt x="369" y="233"/>
                    <a:pt x="369" y="233"/>
                  </a:cubicBezTo>
                  <a:cubicBezTo>
                    <a:pt x="373" y="241"/>
                    <a:pt x="381" y="244"/>
                    <a:pt x="388" y="245"/>
                  </a:cubicBezTo>
                  <a:cubicBezTo>
                    <a:pt x="389" y="245"/>
                    <a:pt x="390" y="245"/>
                    <a:pt x="391" y="245"/>
                  </a:cubicBezTo>
                  <a:cubicBezTo>
                    <a:pt x="392" y="245"/>
                    <a:pt x="393" y="245"/>
                    <a:pt x="394" y="245"/>
                  </a:cubicBezTo>
                  <a:cubicBezTo>
                    <a:pt x="401" y="244"/>
                    <a:pt x="409" y="241"/>
                    <a:pt x="413" y="233"/>
                  </a:cubicBezTo>
                  <a:cubicBezTo>
                    <a:pt x="480" y="76"/>
                    <a:pt x="480" y="76"/>
                    <a:pt x="480" y="76"/>
                  </a:cubicBezTo>
                  <a:cubicBezTo>
                    <a:pt x="547" y="233"/>
                    <a:pt x="547" y="233"/>
                    <a:pt x="547" y="233"/>
                  </a:cubicBezTo>
                  <a:cubicBezTo>
                    <a:pt x="555" y="248"/>
                    <a:pt x="582" y="249"/>
                    <a:pt x="591" y="233"/>
                  </a:cubicBezTo>
                  <a:cubicBezTo>
                    <a:pt x="658" y="76"/>
                    <a:pt x="658" y="76"/>
                    <a:pt x="658" y="76"/>
                  </a:cubicBezTo>
                  <a:cubicBezTo>
                    <a:pt x="726" y="233"/>
                    <a:pt x="726" y="233"/>
                    <a:pt x="726" y="233"/>
                  </a:cubicBezTo>
                  <a:cubicBezTo>
                    <a:pt x="740" y="258"/>
                    <a:pt x="782" y="242"/>
                    <a:pt x="770" y="2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48" name="Freeform 14"/>
            <p:cNvSpPr>
              <a:spLocks noEditPoints="1"/>
            </p:cNvSpPr>
            <p:nvPr userDrawn="1"/>
          </p:nvSpPr>
          <p:spPr bwMode="auto">
            <a:xfrm>
              <a:off x="8370888" y="5396706"/>
              <a:ext cx="209550" cy="206375"/>
            </a:xfrm>
            <a:custGeom>
              <a:avLst/>
              <a:gdLst>
                <a:gd name="T0" fmla="*/ 29 w 56"/>
                <a:gd name="T1" fmla="*/ 0 h 55"/>
                <a:gd name="T2" fmla="*/ 0 w 56"/>
                <a:gd name="T3" fmla="*/ 28 h 55"/>
                <a:gd name="T4" fmla="*/ 29 w 56"/>
                <a:gd name="T5" fmla="*/ 55 h 55"/>
                <a:gd name="T6" fmla="*/ 56 w 56"/>
                <a:gd name="T7" fmla="*/ 28 h 55"/>
                <a:gd name="T8" fmla="*/ 29 w 56"/>
                <a:gd name="T9" fmla="*/ 0 h 55"/>
                <a:gd name="T10" fmla="*/ 29 w 56"/>
                <a:gd name="T11" fmla="*/ 51 h 55"/>
                <a:gd name="T12" fmla="*/ 6 w 56"/>
                <a:gd name="T13" fmla="*/ 28 h 55"/>
                <a:gd name="T14" fmla="*/ 29 w 56"/>
                <a:gd name="T15" fmla="*/ 5 h 55"/>
                <a:gd name="T16" fmla="*/ 51 w 56"/>
                <a:gd name="T17" fmla="*/ 28 h 55"/>
                <a:gd name="T18" fmla="*/ 29 w 56"/>
                <a:gd name="T19" fmla="*/ 51 h 55"/>
                <a:gd name="T20" fmla="*/ 41 w 56"/>
                <a:gd name="T21" fmla="*/ 21 h 55"/>
                <a:gd name="T22" fmla="*/ 30 w 56"/>
                <a:gd name="T23" fmla="*/ 12 h 55"/>
                <a:gd name="T24" fmla="*/ 18 w 56"/>
                <a:gd name="T25" fmla="*/ 12 h 55"/>
                <a:gd name="T26" fmla="*/ 18 w 56"/>
                <a:gd name="T27" fmla="*/ 44 h 55"/>
                <a:gd name="T28" fmla="*/ 23 w 56"/>
                <a:gd name="T29" fmla="*/ 44 h 55"/>
                <a:gd name="T30" fmla="*/ 23 w 56"/>
                <a:gd name="T31" fmla="*/ 30 h 55"/>
                <a:gd name="T32" fmla="*/ 28 w 56"/>
                <a:gd name="T33" fmla="*/ 30 h 55"/>
                <a:gd name="T34" fmla="*/ 37 w 56"/>
                <a:gd name="T35" fmla="*/ 44 h 55"/>
                <a:gd name="T36" fmla="*/ 42 w 56"/>
                <a:gd name="T37" fmla="*/ 44 h 55"/>
                <a:gd name="T38" fmla="*/ 33 w 56"/>
                <a:gd name="T39" fmla="*/ 30 h 55"/>
                <a:gd name="T40" fmla="*/ 41 w 56"/>
                <a:gd name="T41" fmla="*/ 21 h 55"/>
                <a:gd name="T42" fmla="*/ 23 w 56"/>
                <a:gd name="T43" fmla="*/ 26 h 55"/>
                <a:gd name="T44" fmla="*/ 23 w 56"/>
                <a:gd name="T45" fmla="*/ 16 h 55"/>
                <a:gd name="T46" fmla="*/ 29 w 56"/>
                <a:gd name="T47" fmla="*/ 16 h 55"/>
                <a:gd name="T48" fmla="*/ 36 w 56"/>
                <a:gd name="T49" fmla="*/ 21 h 55"/>
                <a:gd name="T50" fmla="*/ 28 w 56"/>
                <a:gd name="T51" fmla="*/ 26 h 55"/>
                <a:gd name="T52" fmla="*/ 23 w 56"/>
                <a:gd name="T53" fmla="*/ 2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6" h="55">
                  <a:moveTo>
                    <a:pt x="29" y="0"/>
                  </a:moveTo>
                  <a:cubicBezTo>
                    <a:pt x="13" y="0"/>
                    <a:pt x="0" y="12"/>
                    <a:pt x="0" y="28"/>
                  </a:cubicBezTo>
                  <a:cubicBezTo>
                    <a:pt x="0" y="44"/>
                    <a:pt x="13" y="55"/>
                    <a:pt x="29" y="55"/>
                  </a:cubicBezTo>
                  <a:cubicBezTo>
                    <a:pt x="44" y="55"/>
                    <a:pt x="56" y="44"/>
                    <a:pt x="56" y="28"/>
                  </a:cubicBezTo>
                  <a:cubicBezTo>
                    <a:pt x="56" y="12"/>
                    <a:pt x="44" y="0"/>
                    <a:pt x="29" y="0"/>
                  </a:cubicBezTo>
                  <a:close/>
                  <a:moveTo>
                    <a:pt x="29" y="51"/>
                  </a:moveTo>
                  <a:cubicBezTo>
                    <a:pt x="16" y="51"/>
                    <a:pt x="6" y="41"/>
                    <a:pt x="6" y="28"/>
                  </a:cubicBezTo>
                  <a:cubicBezTo>
                    <a:pt x="6" y="15"/>
                    <a:pt x="16" y="5"/>
                    <a:pt x="29" y="5"/>
                  </a:cubicBezTo>
                  <a:cubicBezTo>
                    <a:pt x="41" y="5"/>
                    <a:pt x="51" y="15"/>
                    <a:pt x="51" y="28"/>
                  </a:cubicBezTo>
                  <a:cubicBezTo>
                    <a:pt x="51" y="41"/>
                    <a:pt x="41" y="51"/>
                    <a:pt x="29" y="51"/>
                  </a:cubicBezTo>
                  <a:close/>
                  <a:moveTo>
                    <a:pt x="41" y="21"/>
                  </a:moveTo>
                  <a:cubicBezTo>
                    <a:pt x="41" y="15"/>
                    <a:pt x="38" y="12"/>
                    <a:pt x="30" y="12"/>
                  </a:cubicBezTo>
                  <a:cubicBezTo>
                    <a:pt x="18" y="12"/>
                    <a:pt x="18" y="12"/>
                    <a:pt x="18" y="12"/>
                  </a:cubicBezTo>
                  <a:cubicBezTo>
                    <a:pt x="18" y="44"/>
                    <a:pt x="18" y="44"/>
                    <a:pt x="18" y="44"/>
                  </a:cubicBezTo>
                  <a:cubicBezTo>
                    <a:pt x="23" y="44"/>
                    <a:pt x="23" y="44"/>
                    <a:pt x="23" y="44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8" y="30"/>
                    <a:pt x="28" y="30"/>
                    <a:pt x="28" y="30"/>
                  </a:cubicBezTo>
                  <a:cubicBezTo>
                    <a:pt x="37" y="44"/>
                    <a:pt x="37" y="44"/>
                    <a:pt x="37" y="44"/>
                  </a:cubicBezTo>
                  <a:cubicBezTo>
                    <a:pt x="42" y="44"/>
                    <a:pt x="42" y="44"/>
                    <a:pt x="42" y="44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8" y="29"/>
                    <a:pt x="41" y="27"/>
                    <a:pt x="41" y="21"/>
                  </a:cubicBezTo>
                  <a:close/>
                  <a:moveTo>
                    <a:pt x="23" y="26"/>
                  </a:moveTo>
                  <a:cubicBezTo>
                    <a:pt x="23" y="16"/>
                    <a:pt x="23" y="16"/>
                    <a:pt x="23" y="16"/>
                  </a:cubicBezTo>
                  <a:cubicBezTo>
                    <a:pt x="29" y="16"/>
                    <a:pt x="29" y="16"/>
                    <a:pt x="29" y="16"/>
                  </a:cubicBezTo>
                  <a:cubicBezTo>
                    <a:pt x="33" y="16"/>
                    <a:pt x="36" y="17"/>
                    <a:pt x="36" y="21"/>
                  </a:cubicBezTo>
                  <a:cubicBezTo>
                    <a:pt x="36" y="26"/>
                    <a:pt x="33" y="26"/>
                    <a:pt x="28" y="26"/>
                  </a:cubicBezTo>
                  <a:lnTo>
                    <a:pt x="23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bg1">
                    <a:lumMod val="75000"/>
                  </a:schemeClr>
                </a:solidFill>
              </a:endParaRPr>
            </a:p>
          </p:txBody>
        </p:sp>
      </p:grpSp>
      <p:sp>
        <p:nvSpPr>
          <p:cNvPr id="4" name="TextBox 3"/>
          <p:cNvSpPr txBox="1"/>
          <p:nvPr userDrawn="1"/>
        </p:nvSpPr>
        <p:spPr>
          <a:xfrm>
            <a:off x="217485" y="6477716"/>
            <a:ext cx="19467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fld id="{AB307C75-CA2F-4BA6-858A-60F533452F31}" type="datetimeFigureOut">
              <a:rPr lang="en-US" sz="1000" kern="1200" smtClean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pPr marL="0" marR="0" indent="0" algn="l" defTabSz="6858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300"/>
                </a:spcAft>
                <a:buClrTx/>
                <a:buSzTx/>
                <a:buFontTx/>
                <a:buNone/>
                <a:tabLst/>
                <a:defRPr/>
              </a:pPr>
              <a:t>9/3/2024</a:t>
            </a:fld>
            <a:endParaRPr lang="en-US" sz="1000" kern="1200" dirty="0">
              <a:solidFill>
                <a:schemeClr val="bg1">
                  <a:lumMod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9" name="TextBox 48"/>
          <p:cNvSpPr txBox="1"/>
          <p:nvPr userDrawn="1"/>
        </p:nvSpPr>
        <p:spPr>
          <a:xfrm>
            <a:off x="3221753" y="6477716"/>
            <a:ext cx="270049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lang="en-US" sz="1000" kern="1200" dirty="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rPr>
              <a:t>Qualcomm Confidential and Proprietary</a:t>
            </a:r>
          </a:p>
        </p:txBody>
      </p:sp>
    </p:spTree>
    <p:extLst>
      <p:ext uri="{BB962C8B-B14F-4D97-AF65-F5344CB8AC3E}">
        <p14:creationId xmlns:p14="http://schemas.microsoft.com/office/powerpoint/2010/main" val="2222375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4" y="6475413"/>
            <a:ext cx="581891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November 2023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962035" y="6475413"/>
            <a:ext cx="581890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FA0C2D-5E95-4491-9BC6-02C2914C9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D30F5B-BAFC-419E-8586-A86CFFD6A7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2EEC17A-EAB1-4A41-96DA-8B291E61E5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518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January 2019</a:t>
            </a:r>
            <a:endParaRPr lang="en-GB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4555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zh-CN" dirty="0"/>
              <a:t>February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47471" y="6475413"/>
            <a:ext cx="109645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Alice Chen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802.11-24/</a:t>
            </a:r>
            <a:r>
              <a:rPr lang="en-US" altLang="en-US" sz="1800" b="1" dirty="0"/>
              <a:t>1508</a:t>
            </a:r>
            <a:r>
              <a:rPr lang="en-GB" altLang="en-US" sz="1800" b="1" dirty="0"/>
              <a:t>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7" r:id="rId8"/>
    <p:sldLayoutId id="2147485768" r:id="rId9"/>
    <p:sldLayoutId id="2147485769" r:id="rId10"/>
    <p:sldLayoutId id="2147485770" r:id="rId11"/>
    <p:sldLayoutId id="2147485771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GB" altLang="en-US" dirty="0"/>
              <a:t>Channel Protection In ELR Scenarios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2024-09-02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144385"/>
              </p:ext>
            </p:extLst>
          </p:nvPr>
        </p:nvGraphicFramePr>
        <p:xfrm>
          <a:off x="1152525" y="2998720"/>
          <a:ext cx="7391400" cy="253949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Yunbo 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7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Huawei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Shenzhen, China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liyunbo@Huawei.com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1376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Yuchen</a:t>
                      </a:r>
                      <a:r>
                        <a:rPr lang="en-US" sz="1100" baseline="0" dirty="0"/>
                        <a:t> Guo</a:t>
                      </a: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6283733"/>
                  </a:ext>
                </a:extLst>
              </a:tr>
              <a:tr h="1998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Guogang</a:t>
                      </a:r>
                      <a:r>
                        <a:rPr lang="en-US" sz="1100" dirty="0"/>
                        <a:t>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Yue Zhao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4585805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/>
                        <a:t>Maolin</a:t>
                      </a:r>
                      <a:r>
                        <a:rPr lang="en-US" sz="1100" dirty="0"/>
                        <a:t> Zhang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1102127"/>
                  </a:ext>
                </a:extLst>
              </a:tr>
              <a:tr h="1295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Zhenpeng Shi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Ming Gan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08438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Stephen McCann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4127029"/>
                  </a:ext>
                </a:extLst>
              </a:tr>
            </a:tbl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265076-FD70-4C31-B264-554CB894D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/>
              <a:t> 2024</a:t>
            </a:r>
            <a:endParaRPr lang="en-GB" altLang="en-US" dirty="0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2000" dirty="0"/>
              <a:t>Channel protection issue needs to be considered after an ELR PPDU is introduced;</a:t>
            </a:r>
          </a:p>
          <a:p>
            <a:pPr lvl="1"/>
            <a:r>
              <a:rPr lang="en-US" sz="1600" dirty="0"/>
              <a:t>ELR PPDU can not be decoded by a legacy STA</a:t>
            </a:r>
          </a:p>
          <a:p>
            <a:pPr lvl="1"/>
            <a:r>
              <a:rPr lang="en-US" sz="1600" dirty="0"/>
              <a:t>Legacy PPDU sent by an ELR STA can not be received by AP</a:t>
            </a:r>
          </a:p>
          <a:p>
            <a:r>
              <a:rPr lang="en-US" sz="2000" dirty="0"/>
              <a:t>In order to simplify the potential procedures, it is suggested to assume that the AP can not (or doesn’t need to) send an ELR PPDU in channel protection procedures;</a:t>
            </a:r>
          </a:p>
          <a:p>
            <a:pPr lvl="1"/>
            <a:r>
              <a:rPr lang="en-US" sz="1600" dirty="0"/>
              <a:t>I.e., the suggested procedure is irrelevant to whether AP can send an ELR PPDU or not</a:t>
            </a:r>
          </a:p>
          <a:p>
            <a:r>
              <a:rPr lang="en-US" sz="2000" dirty="0"/>
              <a:t>The channel protection procedures for both DL and UL TXOPs are suggested.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BF463357-5266-43FD-8CD4-C69587D813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313247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4212" y="1676400"/>
            <a:ext cx="8078787" cy="4114800"/>
          </a:xfrm>
        </p:spPr>
        <p:txBody>
          <a:bodyPr/>
          <a:lstStyle/>
          <a:p>
            <a:r>
              <a:rPr lang="en-US" sz="2000" dirty="0"/>
              <a:t>xxx</a:t>
            </a:r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SP1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539ACE9B-A590-4805-B15E-489BB04452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200173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/>
              <a:t>A motion about ELR</a:t>
            </a:r>
            <a:r>
              <a:rPr lang="zh-CN" altLang="en-US" sz="1800" dirty="0"/>
              <a:t>（</a:t>
            </a:r>
            <a:r>
              <a:rPr lang="en-US" altLang="zh-CN" sz="1800" dirty="0"/>
              <a:t>Enhanced Long Range</a:t>
            </a:r>
            <a:r>
              <a:rPr lang="zh-CN" altLang="en-US" sz="1800" dirty="0"/>
              <a:t>）</a:t>
            </a:r>
            <a:r>
              <a:rPr lang="en-US" altLang="zh-CN" sz="1800" dirty="0"/>
              <a:t>PPDU has been passed in 11bn;</a:t>
            </a:r>
            <a:endParaRPr lang="en-US" altLang="zh-CN" sz="1800" dirty="0">
              <a:solidFill>
                <a:srgbClr val="000000"/>
              </a:solidFill>
            </a:endParaRPr>
          </a:p>
          <a:p>
            <a:pPr lvl="1"/>
            <a:r>
              <a:rPr lang="en-US" altLang="zh-CN" sz="1400" i="1" dirty="0"/>
              <a:t>Move to include the following in the 11bn SFD: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sz="1400" i="1" dirty="0"/>
              <a:t>Define Enhanced Long Range (ELR) PPDU and potentially other Range Extension mechanisms.</a:t>
            </a:r>
          </a:p>
          <a:p>
            <a:r>
              <a:rPr lang="en-US" altLang="zh-CN" sz="1800" dirty="0"/>
              <a:t>The main use case is to overcome the link budget imbalance between uplink and downlink</a:t>
            </a:r>
          </a:p>
          <a:p>
            <a:pPr lvl="1"/>
            <a:r>
              <a:rPr lang="en-US" altLang="zh-CN" sz="1400" dirty="0"/>
              <a:t>Usually uplink link budget is smaller than downlink, e.g. up to 6dB.</a:t>
            </a:r>
          </a:p>
          <a:p>
            <a:r>
              <a:rPr lang="en-US" altLang="zh-CN" sz="1800" dirty="0"/>
              <a:t>The hidden node issue is more serious due to reasons below</a:t>
            </a:r>
          </a:p>
          <a:p>
            <a:pPr lvl="1"/>
            <a:r>
              <a:rPr lang="en-US" altLang="zh-CN" sz="1400" dirty="0"/>
              <a:t>The legacy STA can not understand an ELR PPDU</a:t>
            </a:r>
          </a:p>
          <a:p>
            <a:pPr lvl="1"/>
            <a:r>
              <a:rPr lang="en-US" altLang="zh-CN" sz="1400" dirty="0"/>
              <a:t>The normal PPDU doesn’t provide a large coverage</a:t>
            </a:r>
          </a:p>
          <a:p>
            <a:r>
              <a:rPr lang="en-US" altLang="zh-CN" sz="1800" dirty="0"/>
              <a:t>We will discuss the hidden node issues under various ELR scenarios and suggest some procedures.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7" name="Date Placeholder 1">
            <a:extLst>
              <a:ext uri="{FF2B5EF4-FFF2-40B4-BE49-F238E27FC236}">
                <a16:creationId xmlns:a16="http://schemas.microsoft.com/office/drawing/2014/main" id="{8854DFC6-BAF5-48AE-ADD7-5F51E13C66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98572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>
                <a:solidFill>
                  <a:srgbClr val="000000"/>
                </a:solidFill>
              </a:rPr>
              <a:t>There are two types of STAs with different capabilities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>
                <a:solidFill>
                  <a:srgbClr val="000000"/>
                </a:solidFill>
              </a:rPr>
              <a:t>STA11 and STA12 can transmit both normal </a:t>
            </a:r>
            <a:r>
              <a:rPr lang="en-US" altLang="zh-CN" sz="1400" dirty="0"/>
              <a:t>and ELR PPDUs </a:t>
            </a:r>
            <a:r>
              <a:rPr lang="en-US" altLang="zh-CN" sz="1400" dirty="0">
                <a:solidFill>
                  <a:srgbClr val="000000"/>
                </a:solidFill>
              </a:rPr>
              <a:t>;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>
                <a:solidFill>
                  <a:srgbClr val="000000"/>
                </a:solidFill>
              </a:rPr>
              <a:t>STA21 and STA22 can only transmit </a:t>
            </a:r>
            <a:r>
              <a:rPr lang="en-US" altLang="zh-CN" sz="1400" dirty="0"/>
              <a:t>normal PPDUs</a:t>
            </a:r>
          </a:p>
          <a:p>
            <a:pPr>
              <a:spcBef>
                <a:spcPts val="600"/>
              </a:spcBef>
            </a:pPr>
            <a:r>
              <a:rPr lang="en-US" altLang="zh-CN" sz="1800" dirty="0">
                <a:solidFill>
                  <a:srgbClr val="000000"/>
                </a:solidFill>
              </a:rPr>
              <a:t>When AP and </a:t>
            </a:r>
            <a:r>
              <a:rPr lang="en-US" altLang="zh-CN" sz="1800" dirty="0"/>
              <a:t>STA11 do an RTS/CTS frame exchange using normal PPDUs, the CTS can not be correctly received by the </a:t>
            </a:r>
            <a:r>
              <a:rPr lang="en-US" altLang="zh-CN" sz="1800" dirty="0">
                <a:solidFill>
                  <a:srgbClr val="000000"/>
                </a:solidFill>
              </a:rPr>
              <a:t>AP.</a:t>
            </a:r>
          </a:p>
          <a:p>
            <a:endParaRPr lang="en-US" altLang="zh-CN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</a:rPr>
              <a:t>Hidden Node Issues Under ELR Scenarios 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1" name="等腰三角形 10">
            <a:extLst>
              <a:ext uri="{FF2B5EF4-FFF2-40B4-BE49-F238E27FC236}">
                <a16:creationId xmlns:a16="http://schemas.microsoft.com/office/drawing/2014/main" id="{0B39134C-52B5-4986-9A29-387C6B7B05D2}"/>
              </a:ext>
            </a:extLst>
          </p:cNvPr>
          <p:cNvSpPr/>
          <p:nvPr/>
        </p:nvSpPr>
        <p:spPr>
          <a:xfrm>
            <a:off x="2134653" y="4679614"/>
            <a:ext cx="216024" cy="576064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>
            <a:extLst>
              <a:ext uri="{FF2B5EF4-FFF2-40B4-BE49-F238E27FC236}">
                <a16:creationId xmlns:a16="http://schemas.microsoft.com/office/drawing/2014/main" id="{5C5AAE2D-4D38-4C1B-943B-83CE1911A887}"/>
              </a:ext>
            </a:extLst>
          </p:cNvPr>
          <p:cNvSpPr/>
          <p:nvPr/>
        </p:nvSpPr>
        <p:spPr>
          <a:xfrm>
            <a:off x="3106676" y="5685609"/>
            <a:ext cx="216024" cy="21602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>
            <a:extLst>
              <a:ext uri="{FF2B5EF4-FFF2-40B4-BE49-F238E27FC236}">
                <a16:creationId xmlns:a16="http://schemas.microsoft.com/office/drawing/2014/main" id="{017C576E-D1AA-4299-9D25-B98C086F56AF}"/>
              </a:ext>
            </a:extLst>
          </p:cNvPr>
          <p:cNvSpPr/>
          <p:nvPr/>
        </p:nvSpPr>
        <p:spPr>
          <a:xfrm>
            <a:off x="5821301" y="5876801"/>
            <a:ext cx="216024" cy="21602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FC368097-1AB2-4894-83FF-C174B33C8DB2}"/>
              </a:ext>
            </a:extLst>
          </p:cNvPr>
          <p:cNvSpPr/>
          <p:nvPr/>
        </p:nvSpPr>
        <p:spPr>
          <a:xfrm>
            <a:off x="5607439" y="4221088"/>
            <a:ext cx="216024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31B6576C-9879-4BD6-B6B8-FDC35C1CD5AF}"/>
              </a:ext>
            </a:extLst>
          </p:cNvPr>
          <p:cNvSpPr/>
          <p:nvPr/>
        </p:nvSpPr>
        <p:spPr>
          <a:xfrm>
            <a:off x="6394049" y="4967646"/>
            <a:ext cx="216024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3967E31-6437-4FD3-AEB3-EA5982394DFF}"/>
              </a:ext>
            </a:extLst>
          </p:cNvPr>
          <p:cNvSpPr txBox="1"/>
          <p:nvPr/>
        </p:nvSpPr>
        <p:spPr>
          <a:xfrm>
            <a:off x="1677477" y="4932999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AP</a:t>
            </a:r>
            <a:endParaRPr lang="zh-CN" altLang="en-US" sz="1600" dirty="0"/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9240C593-858D-4C2F-896A-F3DE7F25AFF4}"/>
              </a:ext>
            </a:extLst>
          </p:cNvPr>
          <p:cNvSpPr txBox="1"/>
          <p:nvPr/>
        </p:nvSpPr>
        <p:spPr>
          <a:xfrm>
            <a:off x="6610073" y="4906381"/>
            <a:ext cx="779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STA11</a:t>
            </a:r>
            <a:endParaRPr lang="zh-CN" altLang="en-US" sz="16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4FB90A1C-30D8-4666-9718-0302AD69235E}"/>
              </a:ext>
            </a:extLst>
          </p:cNvPr>
          <p:cNvSpPr txBox="1"/>
          <p:nvPr/>
        </p:nvSpPr>
        <p:spPr>
          <a:xfrm>
            <a:off x="5929313" y="4195104"/>
            <a:ext cx="794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STA12</a:t>
            </a:r>
            <a:endParaRPr lang="zh-CN" altLang="en-US" sz="16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452FF7FA-C44A-4344-900B-B11075108277}"/>
              </a:ext>
            </a:extLst>
          </p:cNvPr>
          <p:cNvSpPr txBox="1"/>
          <p:nvPr/>
        </p:nvSpPr>
        <p:spPr>
          <a:xfrm>
            <a:off x="3322700" y="5856873"/>
            <a:ext cx="794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STA21</a:t>
            </a:r>
            <a:endParaRPr lang="zh-CN" altLang="en-US" sz="1600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0566B7AB-F65B-4851-9F24-1CC3CB23FDDF}"/>
              </a:ext>
            </a:extLst>
          </p:cNvPr>
          <p:cNvSpPr txBox="1"/>
          <p:nvPr/>
        </p:nvSpPr>
        <p:spPr>
          <a:xfrm>
            <a:off x="5996761" y="5856873"/>
            <a:ext cx="794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STA22</a:t>
            </a:r>
            <a:endParaRPr lang="zh-CN" altLang="en-US" sz="1600" dirty="0"/>
          </a:p>
        </p:txBody>
      </p: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6473582A-6F6D-4DA7-8D02-B0428F2EE5FD}"/>
              </a:ext>
            </a:extLst>
          </p:cNvPr>
          <p:cNvCxnSpPr/>
          <p:nvPr/>
        </p:nvCxnSpPr>
        <p:spPr>
          <a:xfrm>
            <a:off x="2827421" y="4906381"/>
            <a:ext cx="3096344" cy="61265"/>
          </a:xfrm>
          <a:prstGeom prst="straightConnector1">
            <a:avLst/>
          </a:prstGeom>
          <a:ln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>
            <a:extLst>
              <a:ext uri="{FF2B5EF4-FFF2-40B4-BE49-F238E27FC236}">
                <a16:creationId xmlns:a16="http://schemas.microsoft.com/office/drawing/2014/main" id="{FF8F4E2C-F1A4-4617-A499-70FFFA1DC35A}"/>
              </a:ext>
            </a:extLst>
          </p:cNvPr>
          <p:cNvCxnSpPr>
            <a:cxnSpLocks/>
          </p:cNvCxnSpPr>
          <p:nvPr/>
        </p:nvCxnSpPr>
        <p:spPr>
          <a:xfrm flipH="1" flipV="1">
            <a:off x="2771800" y="5138910"/>
            <a:ext cx="3151965" cy="60584"/>
          </a:xfrm>
          <a:prstGeom prst="straightConnector1">
            <a:avLst/>
          </a:prstGeom>
          <a:ln>
            <a:solidFill>
              <a:srgbClr val="FFC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文本框 22">
            <a:extLst>
              <a:ext uri="{FF2B5EF4-FFF2-40B4-BE49-F238E27FC236}">
                <a16:creationId xmlns:a16="http://schemas.microsoft.com/office/drawing/2014/main" id="{251DD103-B0A2-487E-ACE4-F3A1CB34DEA7}"/>
              </a:ext>
            </a:extLst>
          </p:cNvPr>
          <p:cNvSpPr txBox="1"/>
          <p:nvPr/>
        </p:nvSpPr>
        <p:spPr>
          <a:xfrm>
            <a:off x="3289630" y="4545447"/>
            <a:ext cx="216546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RTS @ normal PPDU</a:t>
            </a:r>
            <a:endParaRPr lang="zh-CN" altLang="en-US" sz="1600" dirty="0"/>
          </a:p>
        </p:txBody>
      </p:sp>
      <p:sp>
        <p:nvSpPr>
          <p:cNvPr id="24" name="文本框 23">
            <a:extLst>
              <a:ext uri="{FF2B5EF4-FFF2-40B4-BE49-F238E27FC236}">
                <a16:creationId xmlns:a16="http://schemas.microsoft.com/office/drawing/2014/main" id="{A738208D-D158-4AA0-86CD-B3697DFAA6C7}"/>
              </a:ext>
            </a:extLst>
          </p:cNvPr>
          <p:cNvSpPr txBox="1"/>
          <p:nvPr/>
        </p:nvSpPr>
        <p:spPr>
          <a:xfrm>
            <a:off x="3322700" y="5183993"/>
            <a:ext cx="21691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CTS @ normal PPDU</a:t>
            </a:r>
            <a:endParaRPr lang="zh-CN" altLang="en-US" sz="1600" dirty="0"/>
          </a:p>
        </p:txBody>
      </p:sp>
      <p:sp>
        <p:nvSpPr>
          <p:cNvPr id="25" name="Date Placeholder 1">
            <a:extLst>
              <a:ext uri="{FF2B5EF4-FFF2-40B4-BE49-F238E27FC236}">
                <a16:creationId xmlns:a16="http://schemas.microsoft.com/office/drawing/2014/main" id="{39FEEA7E-6050-48C4-8DD4-FC09064F14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220693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38325"/>
            <a:ext cx="7772400" cy="4486275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>
                <a:solidFill>
                  <a:srgbClr val="000000"/>
                </a:solidFill>
              </a:rPr>
              <a:t>There are two types of STAs with different capabilities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>
                <a:solidFill>
                  <a:srgbClr val="000000"/>
                </a:solidFill>
              </a:rPr>
              <a:t>STA11 and STA12 can transmit both normal and </a:t>
            </a:r>
            <a:r>
              <a:rPr lang="en-US" altLang="zh-CN" sz="1400" dirty="0"/>
              <a:t>ELR PPDUs ;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/>
              <a:t>STA21 and STA22 can only transmit normal PPDUs</a:t>
            </a:r>
          </a:p>
          <a:p>
            <a:pPr>
              <a:spcBef>
                <a:spcPts val="600"/>
              </a:spcBef>
            </a:pPr>
            <a:r>
              <a:rPr lang="en-US" altLang="zh-CN" sz="1800" dirty="0">
                <a:solidFill>
                  <a:srgbClr val="000000"/>
                </a:solidFill>
              </a:rPr>
              <a:t>When AP </a:t>
            </a:r>
            <a:r>
              <a:rPr lang="en-US" altLang="zh-CN" sz="1800" dirty="0"/>
              <a:t>and STA11 do an RTS/CTS frame exchange through ELR PPDUs, a legacy STA can not understand the ELR </a:t>
            </a:r>
            <a:r>
              <a:rPr lang="en-US" altLang="zh-CN" sz="1800" dirty="0">
                <a:solidFill>
                  <a:srgbClr val="000000"/>
                </a:solidFill>
              </a:rPr>
              <a:t>PPDU, thus they will not respect the NAV protection.</a:t>
            </a:r>
          </a:p>
          <a:p>
            <a:endParaRPr lang="en-US" altLang="zh-CN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</a:rPr>
              <a:t>Hidden Node Issues Under ELR Scenarios </a:t>
            </a:r>
            <a:endParaRPr 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" name="等腰三角形 11">
            <a:extLst>
              <a:ext uri="{FF2B5EF4-FFF2-40B4-BE49-F238E27FC236}">
                <a16:creationId xmlns:a16="http://schemas.microsoft.com/office/drawing/2014/main" id="{0B39134C-52B5-4986-9A29-387C6B7B05D2}"/>
              </a:ext>
            </a:extLst>
          </p:cNvPr>
          <p:cNvSpPr/>
          <p:nvPr/>
        </p:nvSpPr>
        <p:spPr>
          <a:xfrm>
            <a:off x="2134653" y="4679614"/>
            <a:ext cx="216024" cy="576064"/>
          </a:xfrm>
          <a:prstGeom prst="triangl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>
            <a:extLst>
              <a:ext uri="{FF2B5EF4-FFF2-40B4-BE49-F238E27FC236}">
                <a16:creationId xmlns:a16="http://schemas.microsoft.com/office/drawing/2014/main" id="{5C5AAE2D-4D38-4C1B-943B-83CE1911A887}"/>
              </a:ext>
            </a:extLst>
          </p:cNvPr>
          <p:cNvSpPr/>
          <p:nvPr/>
        </p:nvSpPr>
        <p:spPr>
          <a:xfrm>
            <a:off x="3106676" y="5685609"/>
            <a:ext cx="216024" cy="21602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>
            <a:extLst>
              <a:ext uri="{FF2B5EF4-FFF2-40B4-BE49-F238E27FC236}">
                <a16:creationId xmlns:a16="http://schemas.microsoft.com/office/drawing/2014/main" id="{017C576E-D1AA-4299-9D25-B98C086F56AF}"/>
              </a:ext>
            </a:extLst>
          </p:cNvPr>
          <p:cNvSpPr/>
          <p:nvPr/>
        </p:nvSpPr>
        <p:spPr>
          <a:xfrm>
            <a:off x="5821301" y="5876801"/>
            <a:ext cx="216024" cy="216024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矩形 16">
            <a:extLst>
              <a:ext uri="{FF2B5EF4-FFF2-40B4-BE49-F238E27FC236}">
                <a16:creationId xmlns:a16="http://schemas.microsoft.com/office/drawing/2014/main" id="{FC368097-1AB2-4894-83FF-C174B33C8DB2}"/>
              </a:ext>
            </a:extLst>
          </p:cNvPr>
          <p:cNvSpPr/>
          <p:nvPr/>
        </p:nvSpPr>
        <p:spPr>
          <a:xfrm>
            <a:off x="5607439" y="4221088"/>
            <a:ext cx="216024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>
            <a:extLst>
              <a:ext uri="{FF2B5EF4-FFF2-40B4-BE49-F238E27FC236}">
                <a16:creationId xmlns:a16="http://schemas.microsoft.com/office/drawing/2014/main" id="{31B6576C-9879-4BD6-B6B8-FDC35C1CD5AF}"/>
              </a:ext>
            </a:extLst>
          </p:cNvPr>
          <p:cNvSpPr/>
          <p:nvPr/>
        </p:nvSpPr>
        <p:spPr>
          <a:xfrm>
            <a:off x="6394049" y="4967646"/>
            <a:ext cx="216024" cy="21602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63967E31-6437-4FD3-AEB3-EA5982394DFF}"/>
              </a:ext>
            </a:extLst>
          </p:cNvPr>
          <p:cNvSpPr txBox="1"/>
          <p:nvPr/>
        </p:nvSpPr>
        <p:spPr>
          <a:xfrm>
            <a:off x="1677477" y="4932999"/>
            <a:ext cx="4571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AP</a:t>
            </a:r>
            <a:endParaRPr lang="zh-CN" altLang="en-US" sz="1600" dirty="0"/>
          </a:p>
        </p:txBody>
      </p:sp>
      <p:sp>
        <p:nvSpPr>
          <p:cNvPr id="20" name="文本框 19">
            <a:extLst>
              <a:ext uri="{FF2B5EF4-FFF2-40B4-BE49-F238E27FC236}">
                <a16:creationId xmlns:a16="http://schemas.microsoft.com/office/drawing/2014/main" id="{9240C593-858D-4C2F-896A-F3DE7F25AFF4}"/>
              </a:ext>
            </a:extLst>
          </p:cNvPr>
          <p:cNvSpPr txBox="1"/>
          <p:nvPr/>
        </p:nvSpPr>
        <p:spPr>
          <a:xfrm>
            <a:off x="6610073" y="4906381"/>
            <a:ext cx="7793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STA11</a:t>
            </a:r>
            <a:endParaRPr lang="zh-CN" altLang="en-US" sz="1600" dirty="0"/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4FB90A1C-30D8-4666-9718-0302AD69235E}"/>
              </a:ext>
            </a:extLst>
          </p:cNvPr>
          <p:cNvSpPr txBox="1"/>
          <p:nvPr/>
        </p:nvSpPr>
        <p:spPr>
          <a:xfrm>
            <a:off x="5929313" y="4195104"/>
            <a:ext cx="794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STA12</a:t>
            </a:r>
            <a:endParaRPr lang="zh-CN" altLang="en-US" sz="1600" dirty="0"/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452FF7FA-C44A-4344-900B-B11075108277}"/>
              </a:ext>
            </a:extLst>
          </p:cNvPr>
          <p:cNvSpPr txBox="1"/>
          <p:nvPr/>
        </p:nvSpPr>
        <p:spPr>
          <a:xfrm>
            <a:off x="3322700" y="5856873"/>
            <a:ext cx="794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STA21</a:t>
            </a:r>
            <a:endParaRPr lang="zh-CN" altLang="en-US" sz="1600" dirty="0"/>
          </a:p>
        </p:txBody>
      </p:sp>
      <p:sp>
        <p:nvSpPr>
          <p:cNvPr id="23" name="文本框 22">
            <a:extLst>
              <a:ext uri="{FF2B5EF4-FFF2-40B4-BE49-F238E27FC236}">
                <a16:creationId xmlns:a16="http://schemas.microsoft.com/office/drawing/2014/main" id="{0566B7AB-F65B-4851-9F24-1CC3CB23FDDF}"/>
              </a:ext>
            </a:extLst>
          </p:cNvPr>
          <p:cNvSpPr txBox="1"/>
          <p:nvPr/>
        </p:nvSpPr>
        <p:spPr>
          <a:xfrm>
            <a:off x="5996761" y="5856873"/>
            <a:ext cx="794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STA22</a:t>
            </a:r>
            <a:endParaRPr lang="zh-CN" altLang="en-US" sz="1600" dirty="0"/>
          </a:p>
        </p:txBody>
      </p:sp>
      <p:cxnSp>
        <p:nvCxnSpPr>
          <p:cNvPr id="24" name="直接箭头连接符 23">
            <a:extLst>
              <a:ext uri="{FF2B5EF4-FFF2-40B4-BE49-F238E27FC236}">
                <a16:creationId xmlns:a16="http://schemas.microsoft.com/office/drawing/2014/main" id="{6473582A-6F6D-4DA7-8D02-B0428F2EE5FD}"/>
              </a:ext>
            </a:extLst>
          </p:cNvPr>
          <p:cNvCxnSpPr/>
          <p:nvPr/>
        </p:nvCxnSpPr>
        <p:spPr>
          <a:xfrm>
            <a:off x="2827421" y="4906381"/>
            <a:ext cx="3096344" cy="61265"/>
          </a:xfrm>
          <a:prstGeom prst="straightConnector1">
            <a:avLst/>
          </a:prstGeom>
          <a:ln w="12700"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>
            <a:extLst>
              <a:ext uri="{FF2B5EF4-FFF2-40B4-BE49-F238E27FC236}">
                <a16:creationId xmlns:a16="http://schemas.microsoft.com/office/drawing/2014/main" id="{FF8F4E2C-F1A4-4617-A499-70FFFA1DC35A}"/>
              </a:ext>
            </a:extLst>
          </p:cNvPr>
          <p:cNvCxnSpPr>
            <a:cxnSpLocks/>
          </p:cNvCxnSpPr>
          <p:nvPr/>
        </p:nvCxnSpPr>
        <p:spPr>
          <a:xfrm flipH="1" flipV="1">
            <a:off x="2771800" y="5138910"/>
            <a:ext cx="3151965" cy="60584"/>
          </a:xfrm>
          <a:prstGeom prst="straightConnector1">
            <a:avLst/>
          </a:prstGeom>
          <a:ln w="12700">
            <a:solidFill>
              <a:srgbClr val="00CC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文本框 25">
            <a:extLst>
              <a:ext uri="{FF2B5EF4-FFF2-40B4-BE49-F238E27FC236}">
                <a16:creationId xmlns:a16="http://schemas.microsoft.com/office/drawing/2014/main" id="{251DD103-B0A2-487E-ACE4-F3A1CB34DEA7}"/>
              </a:ext>
            </a:extLst>
          </p:cNvPr>
          <p:cNvSpPr txBox="1"/>
          <p:nvPr/>
        </p:nvSpPr>
        <p:spPr>
          <a:xfrm>
            <a:off x="3289630" y="4545447"/>
            <a:ext cx="19362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RTS @ ELR PPDU</a:t>
            </a:r>
            <a:endParaRPr lang="zh-CN" altLang="en-US" sz="1600" dirty="0"/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A738208D-D158-4AA0-86CD-B3697DFAA6C7}"/>
              </a:ext>
            </a:extLst>
          </p:cNvPr>
          <p:cNvSpPr txBox="1"/>
          <p:nvPr/>
        </p:nvSpPr>
        <p:spPr>
          <a:xfrm>
            <a:off x="3322700" y="5183993"/>
            <a:ext cx="19399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dirty="0"/>
              <a:t>CTS @ ELR PPDU</a:t>
            </a:r>
            <a:endParaRPr lang="zh-CN" altLang="en-US" sz="1600" dirty="0"/>
          </a:p>
        </p:txBody>
      </p:sp>
      <p:cxnSp>
        <p:nvCxnSpPr>
          <p:cNvPr id="28" name="直接箭头连接符 27">
            <a:extLst>
              <a:ext uri="{FF2B5EF4-FFF2-40B4-BE49-F238E27FC236}">
                <a16:creationId xmlns:a16="http://schemas.microsoft.com/office/drawing/2014/main" id="{7570F05B-A8DD-48E9-808C-49DF67BC1C3C}"/>
              </a:ext>
            </a:extLst>
          </p:cNvPr>
          <p:cNvCxnSpPr/>
          <p:nvPr/>
        </p:nvCxnSpPr>
        <p:spPr>
          <a:xfrm flipH="1" flipV="1">
            <a:off x="2483768" y="5373216"/>
            <a:ext cx="504056" cy="360040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>
            <a:extLst>
              <a:ext uri="{FF2B5EF4-FFF2-40B4-BE49-F238E27FC236}">
                <a16:creationId xmlns:a16="http://schemas.microsoft.com/office/drawing/2014/main" id="{D190D149-298B-41FD-BBA5-25DC662E3621}"/>
              </a:ext>
            </a:extLst>
          </p:cNvPr>
          <p:cNvCxnSpPr>
            <a:cxnSpLocks/>
          </p:cNvCxnSpPr>
          <p:nvPr/>
        </p:nvCxnSpPr>
        <p:spPr>
          <a:xfrm flipV="1">
            <a:off x="6037325" y="5311625"/>
            <a:ext cx="356724" cy="481996"/>
          </a:xfrm>
          <a:prstGeom prst="straightConnector1">
            <a:avLst/>
          </a:prstGeom>
          <a:ln w="12700"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Date Placeholder 1">
            <a:extLst>
              <a:ext uri="{FF2B5EF4-FFF2-40B4-BE49-F238E27FC236}">
                <a16:creationId xmlns:a16="http://schemas.microsoft.com/office/drawing/2014/main" id="{DFA2981F-0BFB-449A-9352-05DA81734D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44155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altLang="zh-CN" sz="1800" dirty="0">
                <a:solidFill>
                  <a:srgbClr val="000000"/>
                </a:solidFill>
              </a:rPr>
              <a:t>There are two possible cases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>
                <a:solidFill>
                  <a:srgbClr val="000000"/>
                </a:solidFill>
              </a:rPr>
              <a:t>Case 1: </a:t>
            </a:r>
            <a:r>
              <a:rPr lang="en-US" altLang="zh-CN" sz="1400" dirty="0"/>
              <a:t>only a non-AP UHR STA can transmit ELR PPDUs; </a:t>
            </a:r>
          </a:p>
          <a:p>
            <a:pPr lvl="1">
              <a:spcBef>
                <a:spcPts val="600"/>
              </a:spcBef>
            </a:pPr>
            <a:r>
              <a:rPr lang="en-US" altLang="zh-CN" sz="1400" dirty="0"/>
              <a:t>Case 2: both a UHR AP and non-AP UHR STA can transmit ELR PPDUs;</a:t>
            </a:r>
          </a:p>
          <a:p>
            <a:r>
              <a:rPr lang="en-US" altLang="zh-CN" sz="1800" dirty="0"/>
              <a:t>The </a:t>
            </a:r>
            <a:r>
              <a:rPr lang="en-US" altLang="zh-CN" sz="1800" dirty="0" err="1"/>
              <a:t>TGbn</a:t>
            </a:r>
            <a:r>
              <a:rPr lang="en-US" altLang="zh-CN" sz="1800" dirty="0"/>
              <a:t> standard hasn’t made a decision that supports case 1 or case 2, or case 1 in some bands and case 2 in the other bands;</a:t>
            </a:r>
          </a:p>
          <a:p>
            <a:r>
              <a:rPr lang="en-US" altLang="zh-CN" sz="1800" dirty="0"/>
              <a:t>As it probably will be an optional feature, it will be good to assume case 1 when discussing channel protection due to below reasons</a:t>
            </a:r>
          </a:p>
          <a:p>
            <a:pPr lvl="1"/>
            <a:r>
              <a:rPr lang="en-US" altLang="zh-CN" sz="1400" dirty="0"/>
              <a:t>The main scenarios that need to improve the channel protection is the power imbalance between UL and DL, in which case the target non-AP STA can correctly receive a non-ELR PPDU sent from the associated AP, so AP doesn’t need to transmit frame in ELR PPDU;</a:t>
            </a:r>
          </a:p>
          <a:p>
            <a:pPr lvl="1"/>
            <a:r>
              <a:rPr lang="en-US" altLang="zh-CN" sz="1400" dirty="0"/>
              <a:t>When considering both case 1 and case 2, there will have to be multiple procedures depending on different cases. It will make the implementation more complex.</a:t>
            </a:r>
          </a:p>
          <a:p>
            <a:r>
              <a:rPr lang="en-US" altLang="zh-CN" sz="1800" dirty="0"/>
              <a:t>So, case 1 is the assumption in the following discussion.</a:t>
            </a:r>
          </a:p>
          <a:p>
            <a:pPr lvl="1"/>
            <a:r>
              <a:rPr lang="en-US" altLang="zh-CN" sz="1400" dirty="0"/>
              <a:t>Please note that, all the procedures will also apply to case 2, if case 2 is supported in </a:t>
            </a:r>
            <a:r>
              <a:rPr lang="en-US" altLang="zh-CN" sz="1400" dirty="0" err="1"/>
              <a:t>TGbn</a:t>
            </a:r>
            <a:r>
              <a:rPr lang="en-US" altLang="zh-CN" sz="1400" dirty="0"/>
              <a:t>.</a:t>
            </a:r>
          </a:p>
          <a:p>
            <a:endParaRPr lang="en-US" altLang="zh-CN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5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Use Case 2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Date Placeholder 1">
            <a:extLst>
              <a:ext uri="{FF2B5EF4-FFF2-40B4-BE49-F238E27FC236}">
                <a16:creationId xmlns:a16="http://schemas.microsoft.com/office/drawing/2014/main" id="{624E660C-14F6-47D7-BC90-DBB08648E1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99051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4094365" cy="4724400"/>
          </a:xfrm>
        </p:spPr>
        <p:txBody>
          <a:bodyPr/>
          <a:lstStyle/>
          <a:p>
            <a:r>
              <a:rPr lang="en-US" altLang="zh-CN" sz="1800" dirty="0"/>
              <a:t>One way to improve the protection at the ELR STA side is that the ELR STA responds with two CTS, one in an ELR PPDU and the other in a non-HT PPDU;</a:t>
            </a:r>
          </a:p>
          <a:p>
            <a:pPr lvl="1"/>
            <a:r>
              <a:rPr lang="en-US" altLang="zh-CN" sz="1400" dirty="0"/>
              <a:t>ELR CTS can be correctly received by AP, so that a TXOP is setup</a:t>
            </a:r>
          </a:p>
          <a:p>
            <a:pPr lvl="1"/>
            <a:r>
              <a:rPr lang="en-US" altLang="zh-CN" sz="1400" dirty="0"/>
              <a:t>CTS frame can be used to protect from the legacy STA’s contention.</a:t>
            </a:r>
          </a:p>
          <a:p>
            <a:r>
              <a:rPr lang="en-US" altLang="zh-CN" sz="1800" dirty="0"/>
              <a:t>The problem of this procedure is that STAs hidden from the ELR STA will reset the NAV to 0 according to RTS NAV reset rule;</a:t>
            </a:r>
          </a:p>
          <a:p>
            <a:pPr lvl="1"/>
            <a:r>
              <a:rPr lang="en-US" altLang="zh-CN" sz="1400" dirty="0"/>
              <a:t>A STA that used information from an RTS frame as the most recent basis to update its NAV setting is permitted to reset its NAV to 0 if no frame is received within a </a:t>
            </a:r>
            <a:r>
              <a:rPr lang="en-US" altLang="zh-CN" sz="1400" dirty="0" err="1"/>
              <a:t>NAVTimeout</a:t>
            </a:r>
            <a:r>
              <a:rPr lang="en-US" altLang="zh-CN" sz="1400" dirty="0"/>
              <a:t> period after the RTS frame.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6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Channel Protection in DL TXOP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5607197" y="1854285"/>
            <a:ext cx="3308203" cy="3098715"/>
            <a:chOff x="5436096" y="1338397"/>
            <a:chExt cx="3308203" cy="3098715"/>
          </a:xfrm>
        </p:grpSpPr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E05F0E44-2418-47EE-8B8E-E512BA8FB95D}"/>
                </a:ext>
              </a:extLst>
            </p:cNvPr>
            <p:cNvCxnSpPr/>
            <p:nvPr/>
          </p:nvCxnSpPr>
          <p:spPr>
            <a:xfrm>
              <a:off x="8442636" y="1730177"/>
              <a:ext cx="0" cy="2706935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文本框 36">
              <a:extLst>
                <a:ext uri="{FF2B5EF4-FFF2-40B4-BE49-F238E27FC236}">
                  <a16:creationId xmlns:a16="http://schemas.microsoft.com/office/drawing/2014/main" id="{E945C4A6-67F9-41E9-AED4-B119E31DC6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096" y="1338397"/>
              <a:ext cx="4571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AP</a:t>
              </a:r>
              <a:endParaRPr lang="zh-CN" altLang="en-US" sz="1600" dirty="0"/>
            </a:p>
          </p:txBody>
        </p:sp>
        <p:sp>
          <p:nvSpPr>
            <p:cNvPr id="12" name="文本框 38">
              <a:extLst>
                <a:ext uri="{FF2B5EF4-FFF2-40B4-BE49-F238E27FC236}">
                  <a16:creationId xmlns:a16="http://schemas.microsoft.com/office/drawing/2014/main" id="{FCB2B152-8F67-4F24-B6C3-0C63A53196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2096" y="1362254"/>
              <a:ext cx="10222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ELR STA</a:t>
              </a:r>
              <a:endParaRPr lang="zh-CN" altLang="en-US" sz="1600" dirty="0"/>
            </a:p>
          </p:txBody>
        </p:sp>
        <p:cxnSp>
          <p:nvCxnSpPr>
            <p:cNvPr id="13" name="直接箭头连接符 12">
              <a:extLst>
                <a:ext uri="{FF2B5EF4-FFF2-40B4-BE49-F238E27FC236}">
                  <a16:creationId xmlns:a16="http://schemas.microsoft.com/office/drawing/2014/main" id="{C5547DEE-05D3-40E5-8389-39AA146ACF89}"/>
                </a:ext>
              </a:extLst>
            </p:cNvPr>
            <p:cNvCxnSpPr>
              <a:cxnSpLocks/>
            </p:cNvCxnSpPr>
            <p:nvPr/>
          </p:nvCxnSpPr>
          <p:spPr>
            <a:xfrm>
              <a:off x="5664684" y="2080022"/>
              <a:ext cx="2777951" cy="231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本框 36">
              <a:extLst>
                <a:ext uri="{FF2B5EF4-FFF2-40B4-BE49-F238E27FC236}">
                  <a16:creationId xmlns:a16="http://schemas.microsoft.com/office/drawing/2014/main" id="{85D6C5A2-F506-46B2-9F41-7D1AE12286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0420" y="1696401"/>
              <a:ext cx="58971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>
                  <a:solidFill>
                    <a:srgbClr val="C00000"/>
                  </a:solidFill>
                </a:rPr>
                <a:t>RTS</a:t>
              </a:r>
              <a:endParaRPr lang="zh-CN" altLang="en-US" sz="1600" dirty="0">
                <a:solidFill>
                  <a:srgbClr val="C00000"/>
                </a:solidFill>
              </a:endParaRPr>
            </a:p>
          </p:txBody>
        </p:sp>
        <p:cxnSp>
          <p:nvCxnSpPr>
            <p:cNvPr id="15" name="直接箭头连接符 14">
              <a:extLst>
                <a:ext uri="{FF2B5EF4-FFF2-40B4-BE49-F238E27FC236}">
                  <a16:creationId xmlns:a16="http://schemas.microsoft.com/office/drawing/2014/main" id="{A269BA34-DEA5-4962-998F-F83F0B84BA75}"/>
                </a:ext>
              </a:extLst>
            </p:cNvPr>
            <p:cNvCxnSpPr>
              <a:cxnSpLocks/>
            </p:cNvCxnSpPr>
            <p:nvPr/>
          </p:nvCxnSpPr>
          <p:spPr>
            <a:xfrm>
              <a:off x="5677918" y="2539890"/>
              <a:ext cx="2777951" cy="2312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36">
              <a:extLst>
                <a:ext uri="{FF2B5EF4-FFF2-40B4-BE49-F238E27FC236}">
                  <a16:creationId xmlns:a16="http://schemas.microsoft.com/office/drawing/2014/main" id="{5D4A92D0-D353-443C-8FBB-CF18AB63DD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0420" y="2226350"/>
              <a:ext cx="104868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ELR CTS</a:t>
              </a:r>
              <a:endParaRPr lang="zh-CN" altLang="en-US" sz="1600" dirty="0"/>
            </a:p>
          </p:txBody>
        </p:sp>
        <p:sp>
          <p:nvSpPr>
            <p:cNvPr id="17" name="文本框 36">
              <a:extLst>
                <a:ext uri="{FF2B5EF4-FFF2-40B4-BE49-F238E27FC236}">
                  <a16:creationId xmlns:a16="http://schemas.microsoft.com/office/drawing/2014/main" id="{89B637D2-71BE-4DD5-9CFE-9F5A521148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7186" y="2730406"/>
              <a:ext cx="59343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CTS</a:t>
              </a:r>
              <a:endParaRPr lang="zh-CN" altLang="en-US" sz="1600" dirty="0"/>
            </a:p>
          </p:txBody>
        </p:sp>
        <p:sp>
          <p:nvSpPr>
            <p:cNvPr id="18" name="文本框 36">
              <a:extLst>
                <a:ext uri="{FF2B5EF4-FFF2-40B4-BE49-F238E27FC236}">
                  <a16:creationId xmlns:a16="http://schemas.microsoft.com/office/drawing/2014/main" id="{A71F5F51-B9B7-46A3-A186-2C30A687BB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4983" y="3177952"/>
              <a:ext cx="61747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Data</a:t>
              </a:r>
              <a:endParaRPr lang="zh-CN" altLang="en-US" sz="1600" dirty="0"/>
            </a:p>
          </p:txBody>
        </p: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id="{36FC996B-5BCA-430F-B6D8-D17039C88FB8}"/>
                </a:ext>
              </a:extLst>
            </p:cNvPr>
            <p:cNvCxnSpPr/>
            <p:nvPr/>
          </p:nvCxnSpPr>
          <p:spPr>
            <a:xfrm>
              <a:off x="5659869" y="1700808"/>
              <a:ext cx="0" cy="2706935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接箭头连接符 19">
              <a:extLst>
                <a:ext uri="{FF2B5EF4-FFF2-40B4-BE49-F238E27FC236}">
                  <a16:creationId xmlns:a16="http://schemas.microsoft.com/office/drawing/2014/main" id="{4155CE89-2B33-476A-9442-0C5B73C81420}"/>
                </a:ext>
              </a:extLst>
            </p:cNvPr>
            <p:cNvCxnSpPr>
              <a:cxnSpLocks/>
            </p:cNvCxnSpPr>
            <p:nvPr/>
          </p:nvCxnSpPr>
          <p:spPr>
            <a:xfrm>
              <a:off x="5659869" y="3049389"/>
              <a:ext cx="2777951" cy="2312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箭头连接符 20">
              <a:extLst>
                <a:ext uri="{FF2B5EF4-FFF2-40B4-BE49-F238E27FC236}">
                  <a16:creationId xmlns:a16="http://schemas.microsoft.com/office/drawing/2014/main" id="{6C4B4DF9-F10C-4029-B09D-28AF47966A4A}"/>
                </a:ext>
              </a:extLst>
            </p:cNvPr>
            <p:cNvCxnSpPr>
              <a:cxnSpLocks/>
            </p:cNvCxnSpPr>
            <p:nvPr/>
          </p:nvCxnSpPr>
          <p:spPr>
            <a:xfrm>
              <a:off x="5659869" y="4057501"/>
              <a:ext cx="2777951" cy="2312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文本框 36">
              <a:extLst>
                <a:ext uri="{FF2B5EF4-FFF2-40B4-BE49-F238E27FC236}">
                  <a16:creationId xmlns:a16="http://schemas.microsoft.com/office/drawing/2014/main" id="{3C85716E-41F0-4568-8C4B-A83608C885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8819" y="3738518"/>
              <a:ext cx="97000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ELR Ack</a:t>
              </a:r>
              <a:endParaRPr lang="zh-CN" altLang="en-US" sz="1600" dirty="0"/>
            </a:p>
          </p:txBody>
        </p:sp>
        <p:cxnSp>
          <p:nvCxnSpPr>
            <p:cNvPr id="23" name="直接箭头连接符 22">
              <a:extLst>
                <a:ext uri="{FF2B5EF4-FFF2-40B4-BE49-F238E27FC236}">
                  <a16:creationId xmlns:a16="http://schemas.microsoft.com/office/drawing/2014/main" id="{9D618F1F-09FE-4F1C-919B-262A2C9358A5}"/>
                </a:ext>
              </a:extLst>
            </p:cNvPr>
            <p:cNvCxnSpPr>
              <a:cxnSpLocks/>
            </p:cNvCxnSpPr>
            <p:nvPr/>
          </p:nvCxnSpPr>
          <p:spPr>
            <a:xfrm>
              <a:off x="5666983" y="3561239"/>
              <a:ext cx="2777951" cy="231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文本框 23"/>
          <p:cNvSpPr txBox="1"/>
          <p:nvPr/>
        </p:nvSpPr>
        <p:spPr>
          <a:xfrm>
            <a:off x="4419601" y="3283364"/>
            <a:ext cx="1268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</a:rPr>
              <a:t>A third party STA may initiate the transmission due to NAV reset</a:t>
            </a:r>
            <a:endParaRPr lang="zh-CN" altLang="en-US" dirty="0">
              <a:solidFill>
                <a:srgbClr val="C00000"/>
              </a:solidFill>
            </a:endParaRPr>
          </a:p>
        </p:txBody>
      </p:sp>
      <p:cxnSp>
        <p:nvCxnSpPr>
          <p:cNvPr id="26" name="直接箭头连接符 25"/>
          <p:cNvCxnSpPr/>
          <p:nvPr/>
        </p:nvCxnSpPr>
        <p:spPr bwMode="auto">
          <a:xfrm flipV="1">
            <a:off x="5553696" y="3542140"/>
            <a:ext cx="249684" cy="1814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9" name="文本框 28"/>
          <p:cNvSpPr txBox="1"/>
          <p:nvPr/>
        </p:nvSpPr>
        <p:spPr>
          <a:xfrm>
            <a:off x="5879916" y="5265816"/>
            <a:ext cx="2525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/>
              <a:t>ELR CTS = CTS frame in ELR PPDU</a:t>
            </a:r>
          </a:p>
          <a:p>
            <a:r>
              <a:rPr lang="en-US" altLang="zh-CN" i="1" dirty="0"/>
              <a:t>CTS = CTS frame in non-HT PPDU</a:t>
            </a:r>
            <a:endParaRPr lang="zh-CN" altLang="en-US" i="1" dirty="0"/>
          </a:p>
        </p:txBody>
      </p:sp>
      <p:sp>
        <p:nvSpPr>
          <p:cNvPr id="27" name="Date Placeholder 1">
            <a:extLst>
              <a:ext uri="{FF2B5EF4-FFF2-40B4-BE49-F238E27FC236}">
                <a16:creationId xmlns:a16="http://schemas.microsoft.com/office/drawing/2014/main" id="{402CD6B1-54D9-4111-BB50-DE18D29B0D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1096497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4648200" cy="4486275"/>
          </a:xfrm>
        </p:spPr>
        <p:txBody>
          <a:bodyPr/>
          <a:lstStyle/>
          <a:p>
            <a:r>
              <a:rPr lang="en-US" altLang="zh-CN" sz="1800" dirty="0"/>
              <a:t>In order to resolve the RTS NAV reset problem, two options are provided;</a:t>
            </a:r>
          </a:p>
          <a:p>
            <a:endParaRPr lang="en-US" altLang="zh-CN" sz="1800" dirty="0"/>
          </a:p>
          <a:p>
            <a:r>
              <a:rPr lang="en-US" altLang="zh-CN" sz="1800" dirty="0"/>
              <a:t>Option 1: use a different frame to trigger dual CTS frames;</a:t>
            </a:r>
          </a:p>
          <a:p>
            <a:pPr lvl="1"/>
            <a:r>
              <a:rPr lang="en-US" altLang="zh-CN" sz="1400" dirty="0"/>
              <a:t>The CTS-Poll frame would be a new control frame, or reuse an existing frame (e.g. a Trigger frame)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7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Channel Protection in DL TXOP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9" name="组合 8"/>
          <p:cNvGrpSpPr/>
          <p:nvPr/>
        </p:nvGrpSpPr>
        <p:grpSpPr>
          <a:xfrm>
            <a:off x="5607197" y="1854285"/>
            <a:ext cx="3308203" cy="3098715"/>
            <a:chOff x="5436096" y="1338397"/>
            <a:chExt cx="3308203" cy="3098715"/>
          </a:xfrm>
        </p:grpSpPr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id="{E05F0E44-2418-47EE-8B8E-E512BA8FB95D}"/>
                </a:ext>
              </a:extLst>
            </p:cNvPr>
            <p:cNvCxnSpPr/>
            <p:nvPr/>
          </p:nvCxnSpPr>
          <p:spPr>
            <a:xfrm>
              <a:off x="8442636" y="1730177"/>
              <a:ext cx="0" cy="2706935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文本框 36">
              <a:extLst>
                <a:ext uri="{FF2B5EF4-FFF2-40B4-BE49-F238E27FC236}">
                  <a16:creationId xmlns:a16="http://schemas.microsoft.com/office/drawing/2014/main" id="{E945C4A6-67F9-41E9-AED4-B119E31DC6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096" y="1338397"/>
              <a:ext cx="4571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AP</a:t>
              </a:r>
              <a:endParaRPr lang="zh-CN" altLang="en-US" sz="1600" dirty="0"/>
            </a:p>
          </p:txBody>
        </p:sp>
        <p:sp>
          <p:nvSpPr>
            <p:cNvPr id="12" name="文本框 38">
              <a:extLst>
                <a:ext uri="{FF2B5EF4-FFF2-40B4-BE49-F238E27FC236}">
                  <a16:creationId xmlns:a16="http://schemas.microsoft.com/office/drawing/2014/main" id="{FCB2B152-8F67-4F24-B6C3-0C63A53196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22096" y="1362254"/>
              <a:ext cx="10222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ELR STA</a:t>
              </a:r>
              <a:endParaRPr lang="zh-CN" altLang="en-US" sz="1600" dirty="0"/>
            </a:p>
          </p:txBody>
        </p:sp>
        <p:cxnSp>
          <p:nvCxnSpPr>
            <p:cNvPr id="13" name="直接箭头连接符 12">
              <a:extLst>
                <a:ext uri="{FF2B5EF4-FFF2-40B4-BE49-F238E27FC236}">
                  <a16:creationId xmlns:a16="http://schemas.microsoft.com/office/drawing/2014/main" id="{C5547DEE-05D3-40E5-8389-39AA146ACF89}"/>
                </a:ext>
              </a:extLst>
            </p:cNvPr>
            <p:cNvCxnSpPr>
              <a:cxnSpLocks/>
            </p:cNvCxnSpPr>
            <p:nvPr/>
          </p:nvCxnSpPr>
          <p:spPr>
            <a:xfrm>
              <a:off x="5664684" y="2080022"/>
              <a:ext cx="2777951" cy="231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本框 36">
              <a:extLst>
                <a:ext uri="{FF2B5EF4-FFF2-40B4-BE49-F238E27FC236}">
                  <a16:creationId xmlns:a16="http://schemas.microsoft.com/office/drawing/2014/main" id="{85D6C5A2-F506-46B2-9F41-7D1AE12286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0420" y="1696401"/>
              <a:ext cx="100219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>
                  <a:solidFill>
                    <a:srgbClr val="C00000"/>
                  </a:solidFill>
                </a:rPr>
                <a:t>CTS-Poll</a:t>
              </a:r>
              <a:endParaRPr lang="zh-CN" altLang="en-US" sz="1600" dirty="0">
                <a:solidFill>
                  <a:srgbClr val="C00000"/>
                </a:solidFill>
              </a:endParaRPr>
            </a:p>
          </p:txBody>
        </p:sp>
        <p:cxnSp>
          <p:nvCxnSpPr>
            <p:cNvPr id="15" name="直接箭头连接符 14">
              <a:extLst>
                <a:ext uri="{FF2B5EF4-FFF2-40B4-BE49-F238E27FC236}">
                  <a16:creationId xmlns:a16="http://schemas.microsoft.com/office/drawing/2014/main" id="{A269BA34-DEA5-4962-998F-F83F0B84BA75}"/>
                </a:ext>
              </a:extLst>
            </p:cNvPr>
            <p:cNvCxnSpPr>
              <a:cxnSpLocks/>
            </p:cNvCxnSpPr>
            <p:nvPr/>
          </p:nvCxnSpPr>
          <p:spPr>
            <a:xfrm>
              <a:off x="5677918" y="2539890"/>
              <a:ext cx="2777951" cy="2312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文本框 36">
              <a:extLst>
                <a:ext uri="{FF2B5EF4-FFF2-40B4-BE49-F238E27FC236}">
                  <a16:creationId xmlns:a16="http://schemas.microsoft.com/office/drawing/2014/main" id="{5D4A92D0-D353-443C-8FBB-CF18AB63DD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0420" y="2226350"/>
              <a:ext cx="104868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ELR CTS</a:t>
              </a:r>
              <a:endParaRPr lang="zh-CN" altLang="en-US" sz="1600" dirty="0"/>
            </a:p>
          </p:txBody>
        </p:sp>
        <p:sp>
          <p:nvSpPr>
            <p:cNvPr id="17" name="文本框 36">
              <a:extLst>
                <a:ext uri="{FF2B5EF4-FFF2-40B4-BE49-F238E27FC236}">
                  <a16:creationId xmlns:a16="http://schemas.microsoft.com/office/drawing/2014/main" id="{89B637D2-71BE-4DD5-9CFE-9F5A521148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7186" y="2730406"/>
              <a:ext cx="59343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CTS</a:t>
              </a:r>
              <a:endParaRPr lang="zh-CN" altLang="en-US" sz="1600" dirty="0"/>
            </a:p>
          </p:txBody>
        </p:sp>
        <p:sp>
          <p:nvSpPr>
            <p:cNvPr id="18" name="文本框 36">
              <a:extLst>
                <a:ext uri="{FF2B5EF4-FFF2-40B4-BE49-F238E27FC236}">
                  <a16:creationId xmlns:a16="http://schemas.microsoft.com/office/drawing/2014/main" id="{A71F5F51-B9B7-46A3-A186-2C30A687BB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4983" y="3177952"/>
              <a:ext cx="61747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Data</a:t>
              </a:r>
              <a:endParaRPr lang="zh-CN" altLang="en-US" sz="1600" dirty="0"/>
            </a:p>
          </p:txBody>
        </p: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id="{36FC996B-5BCA-430F-B6D8-D17039C88FB8}"/>
                </a:ext>
              </a:extLst>
            </p:cNvPr>
            <p:cNvCxnSpPr/>
            <p:nvPr/>
          </p:nvCxnSpPr>
          <p:spPr>
            <a:xfrm>
              <a:off x="5659869" y="1700808"/>
              <a:ext cx="0" cy="2706935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直接箭头连接符 19">
              <a:extLst>
                <a:ext uri="{FF2B5EF4-FFF2-40B4-BE49-F238E27FC236}">
                  <a16:creationId xmlns:a16="http://schemas.microsoft.com/office/drawing/2014/main" id="{4155CE89-2B33-476A-9442-0C5B73C81420}"/>
                </a:ext>
              </a:extLst>
            </p:cNvPr>
            <p:cNvCxnSpPr>
              <a:cxnSpLocks/>
            </p:cNvCxnSpPr>
            <p:nvPr/>
          </p:nvCxnSpPr>
          <p:spPr>
            <a:xfrm>
              <a:off x="5659869" y="3049389"/>
              <a:ext cx="2777951" cy="2312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箭头连接符 20">
              <a:extLst>
                <a:ext uri="{FF2B5EF4-FFF2-40B4-BE49-F238E27FC236}">
                  <a16:creationId xmlns:a16="http://schemas.microsoft.com/office/drawing/2014/main" id="{6C4B4DF9-F10C-4029-B09D-28AF47966A4A}"/>
                </a:ext>
              </a:extLst>
            </p:cNvPr>
            <p:cNvCxnSpPr>
              <a:cxnSpLocks/>
            </p:cNvCxnSpPr>
            <p:nvPr/>
          </p:nvCxnSpPr>
          <p:spPr>
            <a:xfrm>
              <a:off x="5659869" y="4057501"/>
              <a:ext cx="2777951" cy="2312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文本框 36">
              <a:extLst>
                <a:ext uri="{FF2B5EF4-FFF2-40B4-BE49-F238E27FC236}">
                  <a16:creationId xmlns:a16="http://schemas.microsoft.com/office/drawing/2014/main" id="{3C85716E-41F0-4568-8C4B-A83608C885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8819" y="3738518"/>
              <a:ext cx="97000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ELR Ack</a:t>
              </a:r>
              <a:endParaRPr lang="zh-CN" altLang="en-US" sz="1600" dirty="0"/>
            </a:p>
          </p:txBody>
        </p:sp>
        <p:cxnSp>
          <p:nvCxnSpPr>
            <p:cNvPr id="23" name="直接箭头连接符 22">
              <a:extLst>
                <a:ext uri="{FF2B5EF4-FFF2-40B4-BE49-F238E27FC236}">
                  <a16:creationId xmlns:a16="http://schemas.microsoft.com/office/drawing/2014/main" id="{9D618F1F-09FE-4F1C-919B-262A2C9358A5}"/>
                </a:ext>
              </a:extLst>
            </p:cNvPr>
            <p:cNvCxnSpPr>
              <a:cxnSpLocks/>
            </p:cNvCxnSpPr>
            <p:nvPr/>
          </p:nvCxnSpPr>
          <p:spPr>
            <a:xfrm>
              <a:off x="5666983" y="3561239"/>
              <a:ext cx="2777951" cy="231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文本框 23"/>
          <p:cNvSpPr txBox="1"/>
          <p:nvPr/>
        </p:nvSpPr>
        <p:spPr>
          <a:xfrm>
            <a:off x="5879916" y="5265816"/>
            <a:ext cx="2525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/>
              <a:t>ELR CTS = CTS frame in ELR PPDU</a:t>
            </a:r>
          </a:p>
          <a:p>
            <a:r>
              <a:rPr lang="en-US" altLang="zh-CN" i="1" dirty="0"/>
              <a:t>CTS = CTS frame in non-HT PPDU</a:t>
            </a:r>
            <a:endParaRPr lang="zh-CN" altLang="en-US" i="1" dirty="0"/>
          </a:p>
        </p:txBody>
      </p:sp>
      <p:sp>
        <p:nvSpPr>
          <p:cNvPr id="25" name="Date Placeholder 1">
            <a:extLst>
              <a:ext uri="{FF2B5EF4-FFF2-40B4-BE49-F238E27FC236}">
                <a16:creationId xmlns:a16="http://schemas.microsoft.com/office/drawing/2014/main" id="{A4B77CB6-AD3D-4FD3-84E3-7143E4FEB1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3148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4648200" cy="4486275"/>
          </a:xfrm>
        </p:spPr>
        <p:txBody>
          <a:bodyPr/>
          <a:lstStyle/>
          <a:p>
            <a:r>
              <a:rPr lang="en-US" altLang="zh-CN" sz="1800" dirty="0"/>
              <a:t>Option 2: an AP send out a CTS-to-self frame to setup the TXOP first, and then send a RTS frame to solicit dual CTS frames;</a:t>
            </a:r>
          </a:p>
          <a:p>
            <a:r>
              <a:rPr lang="en-US" altLang="zh-CN" sz="1800" dirty="0"/>
              <a:t>The third party STAs will set the NAV base on the CTS-to-self frame, instead of the RTS frame, so the RTS NAV reset issue can be avoided.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8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Channel Protection in DL TXOP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E05F0E44-2418-47EE-8B8E-E512BA8FB95D}"/>
              </a:ext>
            </a:extLst>
          </p:cNvPr>
          <p:cNvCxnSpPr/>
          <p:nvPr/>
        </p:nvCxnSpPr>
        <p:spPr>
          <a:xfrm>
            <a:off x="8608921" y="1752600"/>
            <a:ext cx="4816" cy="32004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文本框 36">
            <a:extLst>
              <a:ext uri="{FF2B5EF4-FFF2-40B4-BE49-F238E27FC236}">
                <a16:creationId xmlns:a16="http://schemas.microsoft.com/office/drawing/2014/main" id="{E945C4A6-67F9-41E9-AED4-B119E31DC6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7197" y="1414046"/>
            <a:ext cx="45717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600" dirty="0"/>
              <a:t>AP</a:t>
            </a:r>
            <a:endParaRPr lang="zh-CN" altLang="en-US" sz="1600" dirty="0"/>
          </a:p>
        </p:txBody>
      </p:sp>
      <p:sp>
        <p:nvSpPr>
          <p:cNvPr id="12" name="文本框 38">
            <a:extLst>
              <a:ext uri="{FF2B5EF4-FFF2-40B4-BE49-F238E27FC236}">
                <a16:creationId xmlns:a16="http://schemas.microsoft.com/office/drawing/2014/main" id="{FCB2B152-8F67-4F24-B6C3-0C63A5319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93197" y="1414046"/>
            <a:ext cx="102220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600" dirty="0"/>
              <a:t>ELR STA</a:t>
            </a:r>
            <a:endParaRPr lang="zh-CN" altLang="en-US" sz="1600" dirty="0"/>
          </a:p>
        </p:txBody>
      </p:sp>
      <p:cxnSp>
        <p:nvCxnSpPr>
          <p:cNvPr id="13" name="直接箭头连接符 12">
            <a:extLst>
              <a:ext uri="{FF2B5EF4-FFF2-40B4-BE49-F238E27FC236}">
                <a16:creationId xmlns:a16="http://schemas.microsoft.com/office/drawing/2014/main" id="{C5547DEE-05D3-40E5-8389-39AA146ACF89}"/>
              </a:ext>
            </a:extLst>
          </p:cNvPr>
          <p:cNvCxnSpPr>
            <a:cxnSpLocks/>
          </p:cNvCxnSpPr>
          <p:nvPr/>
        </p:nvCxnSpPr>
        <p:spPr>
          <a:xfrm>
            <a:off x="5835785" y="2595910"/>
            <a:ext cx="2777951" cy="2312"/>
          </a:xfrm>
          <a:prstGeom prst="straightConnector1">
            <a:avLst/>
          </a:prstGeom>
          <a:ln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36">
            <a:extLst>
              <a:ext uri="{FF2B5EF4-FFF2-40B4-BE49-F238E27FC236}">
                <a16:creationId xmlns:a16="http://schemas.microsoft.com/office/drawing/2014/main" id="{85D6C5A2-F506-46B2-9F41-7D1AE1228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3825" y="1782178"/>
            <a:ext cx="122180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600" dirty="0">
                <a:solidFill>
                  <a:srgbClr val="C00000"/>
                </a:solidFill>
              </a:rPr>
              <a:t>CTS-to-self</a:t>
            </a:r>
            <a:endParaRPr lang="zh-CN" altLang="en-US" sz="1600" dirty="0">
              <a:solidFill>
                <a:srgbClr val="C00000"/>
              </a:solidFill>
            </a:endParaRPr>
          </a:p>
        </p:txBody>
      </p:sp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A269BA34-DEA5-4962-998F-F83F0B84BA75}"/>
              </a:ext>
            </a:extLst>
          </p:cNvPr>
          <p:cNvCxnSpPr>
            <a:cxnSpLocks/>
          </p:cNvCxnSpPr>
          <p:nvPr/>
        </p:nvCxnSpPr>
        <p:spPr>
          <a:xfrm>
            <a:off x="5849019" y="3055778"/>
            <a:ext cx="2777951" cy="2312"/>
          </a:xfrm>
          <a:prstGeom prst="straightConnector1">
            <a:avLst/>
          </a:prstGeom>
          <a:ln>
            <a:solidFill>
              <a:schemeClr val="tx1"/>
            </a:solidFill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文本框 36">
            <a:extLst>
              <a:ext uri="{FF2B5EF4-FFF2-40B4-BE49-F238E27FC236}">
                <a16:creationId xmlns:a16="http://schemas.microsoft.com/office/drawing/2014/main" id="{5D4A92D0-D353-443C-8FBB-CF18AB63D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1521" y="2742238"/>
            <a:ext cx="104868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600" dirty="0"/>
              <a:t>ELR CTS</a:t>
            </a:r>
            <a:endParaRPr lang="zh-CN" altLang="en-US" sz="1600" dirty="0"/>
          </a:p>
        </p:txBody>
      </p:sp>
      <p:sp>
        <p:nvSpPr>
          <p:cNvPr id="17" name="文本框 36">
            <a:extLst>
              <a:ext uri="{FF2B5EF4-FFF2-40B4-BE49-F238E27FC236}">
                <a16:creationId xmlns:a16="http://schemas.microsoft.com/office/drawing/2014/main" id="{89B637D2-71BE-4DD5-9CFE-9F5A52114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78287" y="3246294"/>
            <a:ext cx="59343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600" dirty="0"/>
              <a:t>CTS</a:t>
            </a:r>
            <a:endParaRPr lang="zh-CN" altLang="en-US" sz="1600" dirty="0"/>
          </a:p>
        </p:txBody>
      </p:sp>
      <p:sp>
        <p:nvSpPr>
          <p:cNvPr id="18" name="文本框 36">
            <a:extLst>
              <a:ext uri="{FF2B5EF4-FFF2-40B4-BE49-F238E27FC236}">
                <a16:creationId xmlns:a16="http://schemas.microsoft.com/office/drawing/2014/main" id="{A71F5F51-B9B7-46A3-A186-2C30A687B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6084" y="3693840"/>
            <a:ext cx="61747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600" dirty="0"/>
              <a:t>Data</a:t>
            </a:r>
            <a:endParaRPr lang="zh-CN" altLang="en-US" sz="1600" dirty="0"/>
          </a:p>
        </p:txBody>
      </p: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36FC996B-5BCA-430F-B6D8-D17039C88FB8}"/>
              </a:ext>
            </a:extLst>
          </p:cNvPr>
          <p:cNvCxnSpPr/>
          <p:nvPr/>
        </p:nvCxnSpPr>
        <p:spPr>
          <a:xfrm>
            <a:off x="5830970" y="1752600"/>
            <a:ext cx="0" cy="317103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直接箭头连接符 19">
            <a:extLst>
              <a:ext uri="{FF2B5EF4-FFF2-40B4-BE49-F238E27FC236}">
                <a16:creationId xmlns:a16="http://schemas.microsoft.com/office/drawing/2014/main" id="{4155CE89-2B33-476A-9442-0C5B73C81420}"/>
              </a:ext>
            </a:extLst>
          </p:cNvPr>
          <p:cNvCxnSpPr>
            <a:cxnSpLocks/>
          </p:cNvCxnSpPr>
          <p:nvPr/>
        </p:nvCxnSpPr>
        <p:spPr>
          <a:xfrm>
            <a:off x="5830970" y="3565277"/>
            <a:ext cx="2777951" cy="2312"/>
          </a:xfrm>
          <a:prstGeom prst="straightConnector1">
            <a:avLst/>
          </a:prstGeom>
          <a:ln>
            <a:solidFill>
              <a:schemeClr val="tx1"/>
            </a:solidFill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6C4B4DF9-F10C-4029-B09D-28AF47966A4A}"/>
              </a:ext>
            </a:extLst>
          </p:cNvPr>
          <p:cNvCxnSpPr>
            <a:cxnSpLocks/>
          </p:cNvCxnSpPr>
          <p:nvPr/>
        </p:nvCxnSpPr>
        <p:spPr>
          <a:xfrm>
            <a:off x="5830970" y="4573389"/>
            <a:ext cx="2777951" cy="2312"/>
          </a:xfrm>
          <a:prstGeom prst="straightConnector1">
            <a:avLst/>
          </a:prstGeom>
          <a:ln>
            <a:solidFill>
              <a:schemeClr val="tx1"/>
            </a:solidFill>
            <a:headEnd type="arrow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36">
            <a:extLst>
              <a:ext uri="{FF2B5EF4-FFF2-40B4-BE49-F238E27FC236}">
                <a16:creationId xmlns:a16="http://schemas.microsoft.com/office/drawing/2014/main" id="{3C85716E-41F0-4568-8C4B-A83608C885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9920" y="4254406"/>
            <a:ext cx="97000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600" dirty="0"/>
              <a:t>ELR Ack</a:t>
            </a:r>
            <a:endParaRPr lang="zh-CN" altLang="en-US" sz="1600" dirty="0"/>
          </a:p>
        </p:txBody>
      </p:sp>
      <p:cxnSp>
        <p:nvCxnSpPr>
          <p:cNvPr id="23" name="直接箭头连接符 22">
            <a:extLst>
              <a:ext uri="{FF2B5EF4-FFF2-40B4-BE49-F238E27FC236}">
                <a16:creationId xmlns:a16="http://schemas.microsoft.com/office/drawing/2014/main" id="{9D618F1F-09FE-4F1C-919B-262A2C9358A5}"/>
              </a:ext>
            </a:extLst>
          </p:cNvPr>
          <p:cNvCxnSpPr>
            <a:cxnSpLocks/>
          </p:cNvCxnSpPr>
          <p:nvPr/>
        </p:nvCxnSpPr>
        <p:spPr>
          <a:xfrm>
            <a:off x="5838084" y="4077127"/>
            <a:ext cx="2777951" cy="2312"/>
          </a:xfrm>
          <a:prstGeom prst="straightConnector1">
            <a:avLst/>
          </a:prstGeom>
          <a:ln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>
            <a:extLst>
              <a:ext uri="{FF2B5EF4-FFF2-40B4-BE49-F238E27FC236}">
                <a16:creationId xmlns:a16="http://schemas.microsoft.com/office/drawing/2014/main" id="{C5547DEE-05D3-40E5-8389-39AA146ACF89}"/>
              </a:ext>
            </a:extLst>
          </p:cNvPr>
          <p:cNvCxnSpPr>
            <a:cxnSpLocks/>
          </p:cNvCxnSpPr>
          <p:nvPr/>
        </p:nvCxnSpPr>
        <p:spPr>
          <a:xfrm>
            <a:off x="5832649" y="2133600"/>
            <a:ext cx="2777951" cy="2312"/>
          </a:xfrm>
          <a:prstGeom prst="straightConnector1">
            <a:avLst/>
          </a:prstGeom>
          <a:ln>
            <a:solidFill>
              <a:schemeClr val="tx1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6">
            <a:extLst>
              <a:ext uri="{FF2B5EF4-FFF2-40B4-BE49-F238E27FC236}">
                <a16:creationId xmlns:a16="http://schemas.microsoft.com/office/drawing/2014/main" id="{85D6C5A2-F506-46B2-9F41-7D1AE12286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1521" y="2212289"/>
            <a:ext cx="58971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r>
              <a:rPr lang="en-US" altLang="zh-CN" sz="1600" dirty="0">
                <a:solidFill>
                  <a:srgbClr val="C00000"/>
                </a:solidFill>
              </a:rPr>
              <a:t>RTS</a:t>
            </a:r>
            <a:endParaRPr lang="zh-CN" altLang="en-US" sz="1600" dirty="0">
              <a:solidFill>
                <a:srgbClr val="C00000"/>
              </a:solidFill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5879916" y="5265816"/>
            <a:ext cx="25250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i="1" dirty="0"/>
              <a:t>ELR CTS = CTS frame in ELR PPDU</a:t>
            </a:r>
          </a:p>
          <a:p>
            <a:r>
              <a:rPr lang="en-US" altLang="zh-CN" i="1" dirty="0"/>
              <a:t>CTS = CTS frame in non-HT PPDU</a:t>
            </a:r>
            <a:endParaRPr lang="zh-CN" altLang="en-US" i="1" dirty="0"/>
          </a:p>
        </p:txBody>
      </p:sp>
      <p:sp>
        <p:nvSpPr>
          <p:cNvPr id="26" name="Date Placeholder 1">
            <a:extLst>
              <a:ext uri="{FF2B5EF4-FFF2-40B4-BE49-F238E27FC236}">
                <a16:creationId xmlns:a16="http://schemas.microsoft.com/office/drawing/2014/main" id="{7C137806-9B09-4910-8B4A-AE680CB20C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61386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76400"/>
            <a:ext cx="4648200" cy="4486275"/>
          </a:xfrm>
        </p:spPr>
        <p:txBody>
          <a:bodyPr/>
          <a:lstStyle/>
          <a:p>
            <a:r>
              <a:rPr lang="en-US" altLang="zh-CN" sz="1800" dirty="0"/>
              <a:t>The ELR STA first sends out an RTS frame in an ELR PPDU to solicit a CTS frame from the AP to setup the TXOP;</a:t>
            </a:r>
          </a:p>
          <a:p>
            <a:r>
              <a:rPr lang="en-US" altLang="zh-CN" sz="1800" dirty="0"/>
              <a:t>After the TXOP is setup, the ELR STA sends out a CTS-to-self frame to set the NAV for the surrounding legacy STAs;</a:t>
            </a:r>
          </a:p>
          <a:p>
            <a:r>
              <a:rPr lang="en-US" altLang="zh-CN" sz="1800" dirty="0"/>
              <a:t>Why not send a first CTS-to-self, then ELR RTS/CTS?</a:t>
            </a:r>
          </a:p>
          <a:p>
            <a:pPr lvl="1"/>
            <a:r>
              <a:rPr lang="en-US" altLang="zh-CN" sz="1400" dirty="0"/>
              <a:t>If the ELR RTS/CTS frame exchange fails, a legacy STA can not reset the NAV based on the CTS-to-self frame;</a:t>
            </a:r>
          </a:p>
          <a:p>
            <a:r>
              <a:rPr lang="en-US" altLang="zh-CN" sz="1800" dirty="0"/>
              <a:t>Whether a third party legacy STA will initiate transmission before CTS-to-self frame?</a:t>
            </a:r>
          </a:p>
          <a:p>
            <a:pPr lvl="1"/>
            <a:r>
              <a:rPr lang="en-US" altLang="zh-CN" sz="1400" dirty="0"/>
              <a:t>No. A legacy STA will fail to decode the ELR RTS, and then wait for an EIFS, where the EIFS will cover the CTS transmission period.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345905" y="6475413"/>
            <a:ext cx="1198020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Yunbo Li (</a:t>
            </a:r>
            <a:r>
              <a:rPr lang="en-US" altLang="zh-CN" dirty="0"/>
              <a:t>Huawei</a:t>
            </a:r>
            <a:r>
              <a:rPr lang="en-GB" dirty="0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Channel Protection in UL TXOP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4" name="组合 23"/>
          <p:cNvGrpSpPr/>
          <p:nvPr/>
        </p:nvGrpSpPr>
        <p:grpSpPr>
          <a:xfrm>
            <a:off x="5486400" y="1752600"/>
            <a:ext cx="3282307" cy="3674779"/>
            <a:chOff x="5436096" y="978357"/>
            <a:chExt cx="3282307" cy="3674779"/>
          </a:xfrm>
        </p:grpSpPr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id="{E05F0E44-2418-47EE-8B8E-E512BA8FB95D}"/>
                </a:ext>
              </a:extLst>
            </p:cNvPr>
            <p:cNvCxnSpPr>
              <a:cxnSpLocks/>
            </p:cNvCxnSpPr>
            <p:nvPr/>
          </p:nvCxnSpPr>
          <p:spPr>
            <a:xfrm>
              <a:off x="8442636" y="1370137"/>
              <a:ext cx="13233" cy="3282999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文本框 36">
              <a:extLst>
                <a:ext uri="{FF2B5EF4-FFF2-40B4-BE49-F238E27FC236}">
                  <a16:creationId xmlns:a16="http://schemas.microsoft.com/office/drawing/2014/main" id="{E945C4A6-67F9-41E9-AED4-B119E31DC6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096" y="978357"/>
              <a:ext cx="4571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AP</a:t>
              </a:r>
              <a:endParaRPr lang="zh-CN" altLang="en-US" sz="1600" dirty="0"/>
            </a:p>
          </p:txBody>
        </p:sp>
        <p:sp>
          <p:nvSpPr>
            <p:cNvPr id="27" name="文本框 38">
              <a:extLst>
                <a:ext uri="{FF2B5EF4-FFF2-40B4-BE49-F238E27FC236}">
                  <a16:creationId xmlns:a16="http://schemas.microsoft.com/office/drawing/2014/main" id="{FCB2B152-8F67-4F24-B6C3-0C63A53196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96200" y="1002214"/>
              <a:ext cx="1022203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ELR STA</a:t>
              </a:r>
              <a:endParaRPr lang="zh-CN" altLang="en-US" sz="1600" dirty="0"/>
            </a:p>
          </p:txBody>
        </p:sp>
        <p:cxnSp>
          <p:nvCxnSpPr>
            <p:cNvPr id="28" name="直接箭头连接符 27">
              <a:extLst>
                <a:ext uri="{FF2B5EF4-FFF2-40B4-BE49-F238E27FC236}">
                  <a16:creationId xmlns:a16="http://schemas.microsoft.com/office/drawing/2014/main" id="{C5547DEE-05D3-40E5-8389-39AA146ACF89}"/>
                </a:ext>
              </a:extLst>
            </p:cNvPr>
            <p:cNvCxnSpPr>
              <a:cxnSpLocks/>
            </p:cNvCxnSpPr>
            <p:nvPr/>
          </p:nvCxnSpPr>
          <p:spPr>
            <a:xfrm>
              <a:off x="5664684" y="2012421"/>
              <a:ext cx="2777951" cy="2312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文本框 36">
              <a:extLst>
                <a:ext uri="{FF2B5EF4-FFF2-40B4-BE49-F238E27FC236}">
                  <a16:creationId xmlns:a16="http://schemas.microsoft.com/office/drawing/2014/main" id="{85D6C5A2-F506-46B2-9F41-7D1AE12286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0420" y="1628800"/>
              <a:ext cx="104496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ELR RTS</a:t>
              </a:r>
              <a:endParaRPr lang="zh-CN" altLang="en-US" sz="1600" dirty="0"/>
            </a:p>
          </p:txBody>
        </p:sp>
        <p:cxnSp>
          <p:nvCxnSpPr>
            <p:cNvPr id="30" name="直接箭头连接符 29">
              <a:extLst>
                <a:ext uri="{FF2B5EF4-FFF2-40B4-BE49-F238E27FC236}">
                  <a16:creationId xmlns:a16="http://schemas.microsoft.com/office/drawing/2014/main" id="{A269BA34-DEA5-4962-998F-F83F0B84BA75}"/>
                </a:ext>
              </a:extLst>
            </p:cNvPr>
            <p:cNvCxnSpPr>
              <a:cxnSpLocks/>
            </p:cNvCxnSpPr>
            <p:nvPr/>
          </p:nvCxnSpPr>
          <p:spPr>
            <a:xfrm>
              <a:off x="5677918" y="2472289"/>
              <a:ext cx="2777951" cy="231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 w="lg" len="med"/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文本框 36">
              <a:extLst>
                <a:ext uri="{FF2B5EF4-FFF2-40B4-BE49-F238E27FC236}">
                  <a16:creationId xmlns:a16="http://schemas.microsoft.com/office/drawing/2014/main" id="{5D4A92D0-D353-443C-8FBB-CF18AB63DD1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0420" y="2158749"/>
              <a:ext cx="593432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CTS</a:t>
              </a:r>
              <a:endParaRPr lang="zh-CN" altLang="en-US" sz="1600" dirty="0"/>
            </a:p>
          </p:txBody>
        </p:sp>
        <p:sp>
          <p:nvSpPr>
            <p:cNvPr id="32" name="文本框 36">
              <a:extLst>
                <a:ext uri="{FF2B5EF4-FFF2-40B4-BE49-F238E27FC236}">
                  <a16:creationId xmlns:a16="http://schemas.microsoft.com/office/drawing/2014/main" id="{89B637D2-71BE-4DD5-9CFE-9F5A5211482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7186" y="2708920"/>
              <a:ext cx="122180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CTS-to-self</a:t>
              </a:r>
              <a:endParaRPr lang="zh-CN" altLang="en-US" sz="1600" dirty="0"/>
            </a:p>
          </p:txBody>
        </p:sp>
        <p:sp>
          <p:nvSpPr>
            <p:cNvPr id="33" name="文本框 36">
              <a:extLst>
                <a:ext uri="{FF2B5EF4-FFF2-40B4-BE49-F238E27FC236}">
                  <a16:creationId xmlns:a16="http://schemas.microsoft.com/office/drawing/2014/main" id="{A71F5F51-B9B7-46A3-A186-2C30A687BB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4983" y="3284984"/>
              <a:ext cx="107273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/>
                <a:t>ELR Data</a:t>
              </a:r>
              <a:endParaRPr lang="zh-CN" altLang="en-US" sz="1600" dirty="0"/>
            </a:p>
          </p:txBody>
        </p:sp>
        <p:cxnSp>
          <p:nvCxnSpPr>
            <p:cNvPr id="34" name="直接连接符 33">
              <a:extLst>
                <a:ext uri="{FF2B5EF4-FFF2-40B4-BE49-F238E27FC236}">
                  <a16:creationId xmlns:a16="http://schemas.microsoft.com/office/drawing/2014/main" id="{36FC996B-5BCA-430F-B6D8-D17039C88F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652120" y="1340768"/>
              <a:ext cx="7749" cy="324036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直接箭头连接符 34">
              <a:extLst>
                <a:ext uri="{FF2B5EF4-FFF2-40B4-BE49-F238E27FC236}">
                  <a16:creationId xmlns:a16="http://schemas.microsoft.com/office/drawing/2014/main" id="{4155CE89-2B33-476A-9442-0C5B73C81420}"/>
                </a:ext>
              </a:extLst>
            </p:cNvPr>
            <p:cNvCxnSpPr>
              <a:cxnSpLocks/>
            </p:cNvCxnSpPr>
            <p:nvPr/>
          </p:nvCxnSpPr>
          <p:spPr>
            <a:xfrm>
              <a:off x="5659869" y="3027903"/>
              <a:ext cx="2777951" cy="2312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箭头连接符 35">
              <a:extLst>
                <a:ext uri="{FF2B5EF4-FFF2-40B4-BE49-F238E27FC236}">
                  <a16:creationId xmlns:a16="http://schemas.microsoft.com/office/drawing/2014/main" id="{6C4B4DF9-F10C-4029-B09D-28AF47966A4A}"/>
                </a:ext>
              </a:extLst>
            </p:cNvPr>
            <p:cNvCxnSpPr>
              <a:cxnSpLocks/>
            </p:cNvCxnSpPr>
            <p:nvPr/>
          </p:nvCxnSpPr>
          <p:spPr>
            <a:xfrm>
              <a:off x="5659869" y="3625453"/>
              <a:ext cx="2777951" cy="2312"/>
            </a:xfrm>
            <a:prstGeom prst="straightConnector1">
              <a:avLst/>
            </a:prstGeom>
            <a:ln>
              <a:solidFill>
                <a:schemeClr val="tx1"/>
              </a:solidFill>
              <a:headEnd type="arrow" w="lg" len="med"/>
              <a:tailEnd type="non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文本框 36">
              <a:extLst>
                <a:ext uri="{FF2B5EF4-FFF2-40B4-BE49-F238E27FC236}">
                  <a16:creationId xmlns:a16="http://schemas.microsoft.com/office/drawing/2014/main" id="{3C85716E-41F0-4568-8C4B-A83608C885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8819" y="3882534"/>
              <a:ext cx="5261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en-US" altLang="zh-CN" sz="1600" dirty="0" err="1"/>
                <a:t>Ack</a:t>
              </a:r>
              <a:endParaRPr lang="zh-CN" altLang="en-US" sz="1600" dirty="0"/>
            </a:p>
          </p:txBody>
        </p:sp>
        <p:cxnSp>
          <p:nvCxnSpPr>
            <p:cNvPr id="38" name="直接箭头连接符 37">
              <a:extLst>
                <a:ext uri="{FF2B5EF4-FFF2-40B4-BE49-F238E27FC236}">
                  <a16:creationId xmlns:a16="http://schemas.microsoft.com/office/drawing/2014/main" id="{9D618F1F-09FE-4F1C-919B-262A2C9358A5}"/>
                </a:ext>
              </a:extLst>
            </p:cNvPr>
            <p:cNvCxnSpPr>
              <a:cxnSpLocks/>
            </p:cNvCxnSpPr>
            <p:nvPr/>
          </p:nvCxnSpPr>
          <p:spPr>
            <a:xfrm>
              <a:off x="5666983" y="4218776"/>
              <a:ext cx="2777951" cy="231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Date Placeholder 1">
            <a:extLst>
              <a:ext uri="{FF2B5EF4-FFF2-40B4-BE49-F238E27FC236}">
                <a16:creationId xmlns:a16="http://schemas.microsoft.com/office/drawing/2014/main" id="{E1C197A8-C873-43BB-B47E-EC4B3BA72F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Sep</a:t>
            </a:r>
            <a:r>
              <a:rPr lang="en-US" altLang="en-US" dirty="0"/>
              <a:t> 2024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03815073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98821</TotalTime>
  <Words>1307</Words>
  <Application>Microsoft Office PowerPoint</Application>
  <PresentationFormat>全屏显示(4:3)</PresentationFormat>
  <Paragraphs>177</Paragraphs>
  <Slides>11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Qualcomm Office Regular</vt:lpstr>
      <vt:lpstr>Qualcomm Regular</vt:lpstr>
      <vt:lpstr>宋体</vt:lpstr>
      <vt:lpstr>Arial</vt:lpstr>
      <vt:lpstr>Times New Roman</vt:lpstr>
      <vt:lpstr>802-11-Submission</vt:lpstr>
      <vt:lpstr>Channel Protection In ELR Scenarios</vt:lpstr>
      <vt:lpstr>Introduction</vt:lpstr>
      <vt:lpstr>Hidden Node Issues Under ELR Scenarios </vt:lpstr>
      <vt:lpstr>Hidden Node Issues Under ELR Scenarios </vt:lpstr>
      <vt:lpstr>Use Case 2</vt:lpstr>
      <vt:lpstr>Channel Protection in DL TXOP</vt:lpstr>
      <vt:lpstr>Channel Protection in DL TXOP</vt:lpstr>
      <vt:lpstr>Channel Protection in DL TXOP</vt:lpstr>
      <vt:lpstr>Channel Protection in UL TXOP</vt:lpstr>
      <vt:lpstr>Summary</vt:lpstr>
      <vt:lpstr>SP1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alicel@qti.qualcomm.com</dc:creator>
  <cp:lastModifiedBy>Liyunbo</cp:lastModifiedBy>
  <cp:revision>2041</cp:revision>
  <cp:lastPrinted>1998-02-10T13:28:06Z</cp:lastPrinted>
  <dcterms:created xsi:type="dcterms:W3CDTF">2004-12-02T14:01:45Z</dcterms:created>
  <dcterms:modified xsi:type="dcterms:W3CDTF">2024-09-03T14:55:33Z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2015_ms_pID_725343">
    <vt:lpwstr>(3)M41EaGoqIOquvQColJ2HoFCxRYUut0d/hf4wUc/xb8PS1qyY0tQoLnXBgGj3kp8unAwuiPDF
l0tcU2tRgPsoMO3YR3b3agmS25f+ghTBhOkoIEmpSM5WhX/ihlIxDifrKHqcDIDUhloOo13a
7P06x0EyjG1x0Cu12UgPc/W/TmmS0LOx13Zbus8WNIGzxnbK18dqJQ9nZlQ9G/aWJSWnB8eA
utghYJ67P3fEBLEGO8</vt:lpwstr>
  </property>
  <property fmtid="{D5CDD505-2E9C-101B-9397-08002B2CF9AE}" pid="4" name="_2015_ms_pID_7253431">
    <vt:lpwstr>vAAkqrp2fd/MwTnOOLKeXA2dgdsRJo0ULwlWJvO1O3zL3W/hVB+XhE
+Pw1Uc1MEKRYMlt4A/2asaGtc3KLS59s8hMd9n2vzu4zuEBY7fcm3zD9xyCrOnVoGNM8CAYh
o+IPfv5OiiNv51XgqkqQtgEaSg0tuniAq2PfWEZwhfejJ/hhCmxRWH7EZN9/vb0WHgI8oa4D
BAcgYEtQLTyexf3ogflpyy9TwsXK20U+4PGa</vt:lpwstr>
  </property>
  <property fmtid="{D5CDD505-2E9C-101B-9397-08002B2CF9AE}" pid="5" name="_2015_ms_pID_7253432">
    <vt:lpwstr>qD4RhCKGul51w8A8m+CFwHQ=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1725291637</vt:lpwstr>
  </property>
</Properties>
</file>