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21"/>
  </p:notesMasterIdLst>
  <p:handoutMasterIdLst>
    <p:handoutMasterId r:id="rId22"/>
  </p:handoutMasterIdLst>
  <p:sldIdLst>
    <p:sldId id="453" r:id="rId5"/>
    <p:sldId id="401" r:id="rId6"/>
    <p:sldId id="804" r:id="rId7"/>
    <p:sldId id="805" r:id="rId8"/>
    <p:sldId id="781" r:id="rId9"/>
    <p:sldId id="792" r:id="rId10"/>
    <p:sldId id="791" r:id="rId11"/>
    <p:sldId id="779" r:id="rId12"/>
    <p:sldId id="775" r:id="rId13"/>
    <p:sldId id="806" r:id="rId14"/>
    <p:sldId id="799" r:id="rId15"/>
    <p:sldId id="787" r:id="rId16"/>
    <p:sldId id="780" r:id="rId17"/>
    <p:sldId id="789" r:id="rId18"/>
    <p:sldId id="495" r:id="rId19"/>
    <p:sldId id="476"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24" d="100"/>
          <a:sy n="124" d="100"/>
        </p:scale>
        <p:origin x="57" y="12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9/8/2024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9/8/2024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September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September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September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September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September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802.11-24/1507r0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4.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Trigger Frame Design</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2024-09-08</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September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F862B795-E739-44B3-BED1-B16AFF6A2996}"/>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014201D6-D177-4CC8-97AB-CB550581FAE1}"/>
              </a:ext>
            </a:extLst>
          </p:cNvPr>
          <p:cNvGraphicFramePr>
            <a:graphicFrameLocks noGrp="1"/>
          </p:cNvGraphicFramePr>
          <p:nvPr>
            <p:extLst>
              <p:ext uri="{D42A27DB-BD31-4B8C-83A1-F6EECF244321}">
                <p14:modId xmlns:p14="http://schemas.microsoft.com/office/powerpoint/2010/main" val="1392506428"/>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339259" y="1282407"/>
                <a:ext cx="7969347" cy="2505109"/>
              </a:xfrm>
              <a:prstGeom prst="rect">
                <a:avLst/>
              </a:prstGeom>
              <a:noFill/>
            </p:spPr>
            <p:txBody>
              <a:bodyPr wrap="square">
                <a:spAutoFit/>
              </a:bodyPr>
              <a:lstStyle/>
              <a:p>
                <a:pPr marL="628650" lvl="1" indent="-171450">
                  <a:buFont typeface="Arial" panose="020B0604020202020204" pitchFamily="34" charset="0"/>
                  <a:buChar char="•"/>
                </a:pPr>
                <a:r>
                  <a:rPr lang="en-US" altLang="zh-CN" sz="1200" dirty="0"/>
                  <a:t>Another option is to represent the UL Target Receive Power field in 5 bits, instead of 7 bits.</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In 11be, </a:t>
                </a:r>
                <a14:m>
                  <m:oMath xmlns:m="http://schemas.openxmlformats.org/officeDocument/2006/math">
                    <m:sSub>
                      <m:sSubPr>
                        <m:ctrlPr>
                          <a:rPr lang="en-US" altLang="zh-CN" sz="120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𝑇𝑎𝑟𝑔𝑒𝑡</m:t>
                        </m:r>
                      </m:e>
                      <m:sub>
                        <m:r>
                          <a:rPr lang="en-US" altLang="zh-CN" sz="1200" b="0" i="1" smtClean="0">
                            <a:solidFill>
                              <a:srgbClr val="00B050"/>
                            </a:solidFill>
                            <a:latin typeface="Cambria Math" panose="02040503050406030204" pitchFamily="18" charset="0"/>
                          </a:rPr>
                          <m:t>𝑝𝑤𝑟</m:t>
                        </m:r>
                      </m:sub>
                    </m:sSub>
                    <m:r>
                      <a:rPr lang="en-US" altLang="zh-CN" sz="1200" b="0" i="1" smtClean="0">
                        <a:solidFill>
                          <a:srgbClr val="00B050"/>
                        </a:solidFill>
                        <a:latin typeface="Cambria Math" panose="02040503050406030204" pitchFamily="18" charset="0"/>
                      </a:rPr>
                      <m:t>=−110+</m:t>
                    </m:r>
                    <m:sSub>
                      <m:sSubPr>
                        <m:ctrlPr>
                          <a:rPr lang="en-US" altLang="zh-CN" sz="1200" b="0" i="1" smtClean="0">
                            <a:solidFill>
                              <a:srgbClr val="00B050"/>
                            </a:solidFill>
                            <a:latin typeface="Cambria Math" panose="02040503050406030204" pitchFamily="18" charset="0"/>
                          </a:rPr>
                        </m:ctrlPr>
                      </m:sSubPr>
                      <m:e>
                        <m:r>
                          <a:rPr lang="en-US" altLang="zh-CN" sz="1200" b="0" i="1" smtClean="0">
                            <a:solidFill>
                              <a:srgbClr val="00B050"/>
                            </a:solidFill>
                            <a:latin typeface="Cambria Math" panose="02040503050406030204" pitchFamily="18" charset="0"/>
                          </a:rPr>
                          <m:t>𝐹</m:t>
                        </m:r>
                      </m:e>
                      <m:sub>
                        <m:r>
                          <a:rPr lang="en-US" altLang="zh-CN" sz="1200" b="0" i="1" smtClean="0">
                            <a:solidFill>
                              <a:srgbClr val="00B05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00B050"/>
                    </a:solidFill>
                  </a:rPr>
                  <a:t>7 bits </a:t>
                </a:r>
                <a:r>
                  <a:rPr lang="en-US" altLang="zh-CN" sz="1200" dirty="0"/>
                  <a:t>(values 0-90). </a:t>
                </a:r>
              </a:p>
              <a:p>
                <a:pPr marL="628650" lvl="1" indent="-171450">
                  <a:buFont typeface="Arial" panose="020B0604020202020204" pitchFamily="34" charset="0"/>
                  <a:buChar char="•"/>
                </a:pPr>
                <a:r>
                  <a:rPr lang="en-US" altLang="zh-CN" sz="1200" dirty="0"/>
                  <a:t>We can calculate  </a:t>
                </a:r>
                <a14:m>
                  <m:oMath xmlns:m="http://schemas.openxmlformats.org/officeDocument/2006/math">
                    <m:sSub>
                      <m:sSubPr>
                        <m:ctrlPr>
                          <a:rPr lang="en-US" altLang="zh-CN" sz="120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𝑇𝑎𝑟𝑔𝑒𝑡</m:t>
                        </m:r>
                      </m:e>
                      <m:sub>
                        <m:r>
                          <a:rPr lang="en-US" altLang="zh-CN" sz="1200" b="0" i="1" smtClean="0">
                            <a:solidFill>
                              <a:srgbClr val="FF0000"/>
                            </a:solidFill>
                            <a:latin typeface="Cambria Math" panose="02040503050406030204" pitchFamily="18" charset="0"/>
                          </a:rPr>
                          <m:t>𝑝𝑤𝑟</m:t>
                        </m:r>
                      </m:sub>
                    </m:sSub>
                    <m:r>
                      <a:rPr lang="en-US" altLang="zh-CN" sz="1200" b="0" i="1" smtClean="0">
                        <a:solidFill>
                          <a:srgbClr val="FF0000"/>
                        </a:solidFill>
                        <a:latin typeface="Cambria Math" panose="02040503050406030204" pitchFamily="18" charset="0"/>
                      </a:rPr>
                      <m:t>=−110+3</m:t>
                    </m:r>
                    <m:sSub>
                      <m:sSubPr>
                        <m:ctrlPr>
                          <a:rPr lang="en-US" altLang="zh-CN" sz="1200" b="0" i="1" smtClean="0">
                            <a:solidFill>
                              <a:srgbClr val="FF0000"/>
                            </a:solidFill>
                            <a:latin typeface="Cambria Math" panose="02040503050406030204" pitchFamily="18" charset="0"/>
                          </a:rPr>
                        </m:ctrlPr>
                      </m:sSubPr>
                      <m:e>
                        <m:r>
                          <a:rPr lang="en-US" altLang="zh-CN" sz="1200" b="0" i="1" smtClean="0">
                            <a:solidFill>
                              <a:srgbClr val="FF0000"/>
                            </a:solidFill>
                            <a:latin typeface="Cambria Math" panose="02040503050406030204" pitchFamily="18" charset="0"/>
                          </a:rPr>
                          <m:t>𝐹</m:t>
                        </m:r>
                      </m:e>
                      <m:sub>
                        <m:r>
                          <a:rPr lang="en-US" altLang="zh-CN" sz="1200" b="0" i="1" smtClean="0">
                            <a:solidFill>
                              <a:srgbClr val="FF0000"/>
                            </a:solidFill>
                            <a:latin typeface="Cambria Math" panose="02040503050406030204" pitchFamily="18" charset="0"/>
                          </a:rPr>
                          <m:t>𝑣𝑎𝑙</m:t>
                        </m:r>
                      </m:sub>
                    </m:sSub>
                  </m:oMath>
                </a14:m>
                <a:r>
                  <a:rPr lang="en-US" altLang="zh-CN" sz="1200" dirty="0"/>
                  <a:t> , where </a:t>
                </a:r>
                <a14:m>
                  <m:oMath xmlns:m="http://schemas.openxmlformats.org/officeDocument/2006/math">
                    <m:sSub>
                      <m:sSubPr>
                        <m:ctrlPr>
                          <a:rPr lang="en-US" altLang="zh-CN" sz="1200" i="1">
                            <a:latin typeface="Cambria Math" panose="02040503050406030204" pitchFamily="18" charset="0"/>
                          </a:rPr>
                        </m:ctrlPr>
                      </m:sSubPr>
                      <m:e>
                        <m:r>
                          <a:rPr lang="en-US" altLang="zh-CN" sz="1200" i="1">
                            <a:latin typeface="Cambria Math" panose="02040503050406030204" pitchFamily="18" charset="0"/>
                          </a:rPr>
                          <m:t>𝐹</m:t>
                        </m:r>
                      </m:e>
                      <m:sub>
                        <m:r>
                          <a:rPr lang="en-US" altLang="zh-CN" sz="1200" i="1">
                            <a:latin typeface="Cambria Math" panose="02040503050406030204" pitchFamily="18" charset="0"/>
                          </a:rPr>
                          <m:t>𝑣𝑎𝑙</m:t>
                        </m:r>
                      </m:sub>
                    </m:sSub>
                  </m:oMath>
                </a14:m>
                <a:r>
                  <a:rPr lang="en-US" altLang="zh-CN" sz="1200" dirty="0"/>
                  <a:t> is the subfield value represented in </a:t>
                </a:r>
                <a:r>
                  <a:rPr lang="en-US" altLang="zh-CN" sz="1200" dirty="0">
                    <a:solidFill>
                      <a:srgbClr val="FF0000"/>
                    </a:solidFill>
                  </a:rPr>
                  <a:t>5 bits </a:t>
                </a:r>
                <a:r>
                  <a:rPr lang="en-US" altLang="zh-CN" sz="1200" dirty="0"/>
                  <a:t>(values 0-30). </a:t>
                </a:r>
              </a:p>
              <a:p>
                <a:pPr marL="628650" lvl="1" indent="-171450">
                  <a:buFont typeface="Arial" panose="020B0604020202020204" pitchFamily="34" charset="0"/>
                  <a:buChar char="•"/>
                </a:pPr>
                <a:endParaRPr lang="en-US" altLang="zh-CN" sz="1200" dirty="0"/>
              </a:p>
              <a:p>
                <a:pPr marL="628650" lvl="1" indent="-171450">
                  <a:buFont typeface="Arial" panose="020B0604020202020204" pitchFamily="34" charset="0"/>
                  <a:buChar char="•"/>
                </a:pPr>
                <a:r>
                  <a:rPr lang="en-US" altLang="zh-CN" sz="1200" dirty="0"/>
                  <a:t>Following this, we are able to cover the same </a:t>
                </a:r>
                <a14:m>
                  <m:oMath xmlns:m="http://schemas.openxmlformats.org/officeDocument/2006/math">
                    <m:sSub>
                      <m:sSubPr>
                        <m:ctrlPr>
                          <a:rPr lang="en-US" altLang="zh-CN" sz="1200" i="1" smtClean="0">
                            <a:solidFill>
                              <a:srgbClr val="002060"/>
                            </a:solidFill>
                            <a:latin typeface="Cambria Math" panose="02040503050406030204" pitchFamily="18" charset="0"/>
                          </a:rPr>
                        </m:ctrlPr>
                      </m:sSubPr>
                      <m:e>
                        <m:r>
                          <a:rPr lang="en-US" altLang="zh-CN" sz="1200" b="0" i="1" smtClean="0">
                            <a:solidFill>
                              <a:srgbClr val="002060"/>
                            </a:solidFill>
                            <a:latin typeface="Cambria Math" panose="02040503050406030204" pitchFamily="18" charset="0"/>
                          </a:rPr>
                          <m:t>−110 </m:t>
                        </m:r>
                        <m:r>
                          <a:rPr lang="en-US" altLang="zh-CN" sz="1200" b="0" i="1" smtClean="0">
                            <a:solidFill>
                              <a:srgbClr val="002060"/>
                            </a:solidFill>
                            <a:latin typeface="Cambria Math" panose="02040503050406030204" pitchFamily="18" charset="0"/>
                          </a:rPr>
                          <m:t>𝑑𝐵𝑚</m:t>
                        </m:r>
                        <m:r>
                          <a:rPr lang="en-US" altLang="zh-CN" sz="1200" i="1">
                            <a:solidFill>
                              <a:srgbClr val="002060"/>
                            </a:solidFill>
                            <a:latin typeface="Cambria Math" panose="02040503050406030204" pitchFamily="18" charset="0"/>
                          </a:rPr>
                          <m:t>≤</m:t>
                        </m:r>
                        <m:r>
                          <a:rPr lang="en-US" altLang="zh-CN" sz="1200" b="0" i="1" smtClean="0">
                            <a:solidFill>
                              <a:srgbClr val="002060"/>
                            </a:solidFill>
                            <a:latin typeface="Cambria Math" panose="02040503050406030204" pitchFamily="18" charset="0"/>
                          </a:rPr>
                          <m:t>𝑇𝑎𝑟𝑔𝑒𝑡</m:t>
                        </m:r>
                      </m:e>
                      <m:sub>
                        <m:r>
                          <a:rPr lang="en-US" altLang="zh-CN" sz="1200" b="0" i="1" smtClean="0">
                            <a:solidFill>
                              <a:srgbClr val="002060"/>
                            </a:solidFill>
                            <a:latin typeface="Cambria Math" panose="02040503050406030204" pitchFamily="18" charset="0"/>
                          </a:rPr>
                          <m:t>𝑝𝑤𝑟</m:t>
                        </m:r>
                      </m:sub>
                    </m:sSub>
                    <m:r>
                      <a:rPr lang="en-US" altLang="zh-CN" sz="1200" b="0" i="1" smtClean="0">
                        <a:solidFill>
                          <a:srgbClr val="002060"/>
                        </a:solidFill>
                        <a:latin typeface="Cambria Math" panose="02040503050406030204" pitchFamily="18" charset="0"/>
                      </a:rPr>
                      <m:t> ≤−20 </m:t>
                    </m:r>
                    <m:r>
                      <a:rPr lang="en-US" altLang="zh-CN" sz="1200" b="0" i="1" smtClean="0">
                        <a:solidFill>
                          <a:srgbClr val="002060"/>
                        </a:solidFill>
                        <a:latin typeface="Cambria Math" panose="02040503050406030204" pitchFamily="18" charset="0"/>
                      </a:rPr>
                      <m:t>𝑑𝐵𝑚</m:t>
                    </m:r>
                  </m:oMath>
                </a14:m>
                <a:r>
                  <a:rPr lang="en-US" altLang="zh-CN" sz="1200" dirty="0"/>
                  <a:t>, but with saving </a:t>
                </a:r>
                <a:r>
                  <a:rPr lang="en-US" altLang="zh-CN" sz="1200" dirty="0">
                    <a:solidFill>
                      <a:srgbClr val="FF0000"/>
                    </a:solidFill>
                  </a:rPr>
                  <a:t>2 bits </a:t>
                </a:r>
                <a:r>
                  <a:rPr lang="en-US" altLang="zh-CN" sz="1200" dirty="0"/>
                  <a:t>for a TBD UHR Info. </a:t>
                </a:r>
              </a:p>
              <a:p>
                <a:pPr lvl="2"/>
                <a:r>
                  <a:rPr lang="en-US" altLang="zh-CN" sz="1400" dirty="0"/>
                  <a:t>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339259" y="1282407"/>
                <a:ext cx="7969347" cy="2505109"/>
              </a:xfrm>
              <a:prstGeom prst="rect">
                <a:avLst/>
              </a:prstGeom>
              <a:blipFill>
                <a:blip r:embed="rId3"/>
                <a:stretch>
                  <a:fillRect r="-77"/>
                </a:stretch>
              </a:blipFill>
            </p:spPr>
            <p:txBody>
              <a:bodyPr/>
              <a:lstStyle/>
              <a:p>
                <a:r>
                  <a:rPr lang="en-US">
                    <a:noFill/>
                  </a:rPr>
                  <a:t> </a:t>
                </a:r>
              </a:p>
            </p:txBody>
          </p:sp>
        </mc:Fallback>
      </mc:AlternateContent>
      <p:sp>
        <p:nvSpPr>
          <p:cNvPr id="15" name="Footer Placeholder 14">
            <a:extLst>
              <a:ext uri="{FF2B5EF4-FFF2-40B4-BE49-F238E27FC236}">
                <a16:creationId xmlns:a16="http://schemas.microsoft.com/office/drawing/2014/main" id="{D64953DB-A5D9-4D1C-89BB-D9329DC2CD5A}"/>
              </a:ext>
            </a:extLst>
          </p:cNvPr>
          <p:cNvSpPr>
            <a:spLocks noGrp="1"/>
          </p:cNvSpPr>
          <p:nvPr>
            <p:ph type="ftr" sz="quarter" idx="11"/>
          </p:nvPr>
        </p:nvSpPr>
        <p:spPr/>
        <p:txBody>
          <a:bodyPr/>
          <a:lstStyle/>
          <a:p>
            <a:r>
              <a:rPr lang="en-US"/>
              <a:t>Mahmoud Hasabelnaby, et. al., Huawei</a:t>
            </a:r>
            <a:endParaRPr lang="en-US" dirty="0"/>
          </a:p>
        </p:txBody>
      </p:sp>
      <p:sp>
        <p:nvSpPr>
          <p:cNvPr id="16" name="Slide Number Placeholder 15">
            <a:extLst>
              <a:ext uri="{FF2B5EF4-FFF2-40B4-BE49-F238E27FC236}">
                <a16:creationId xmlns:a16="http://schemas.microsoft.com/office/drawing/2014/main" id="{7394BF0F-92D0-4DB2-9ABD-8E37C91547A0}"/>
              </a:ext>
            </a:extLst>
          </p:cNvPr>
          <p:cNvSpPr>
            <a:spLocks noGrp="1"/>
          </p:cNvSpPr>
          <p:nvPr>
            <p:ph type="sldNum" sz="quarter" idx="12"/>
          </p:nvPr>
        </p:nvSpPr>
        <p:spPr/>
        <p:txBody>
          <a:bodyPr/>
          <a:lstStyle/>
          <a:p>
            <a:fld id="{EE2556C5-CE8C-6547-B838-EA80C61A4AF7}" type="slidenum">
              <a:rPr lang="en-US" smtClean="0"/>
              <a:pPr/>
              <a:t>10</a:t>
            </a:fld>
            <a:endParaRPr lang="en-US" dirty="0"/>
          </a:p>
        </p:txBody>
      </p:sp>
      <p:pic>
        <p:nvPicPr>
          <p:cNvPr id="28" name="Picture 27">
            <a:extLst>
              <a:ext uri="{FF2B5EF4-FFF2-40B4-BE49-F238E27FC236}">
                <a16:creationId xmlns:a16="http://schemas.microsoft.com/office/drawing/2014/main" id="{AF7F359C-CBC2-4007-9D67-6103E262F553}"/>
              </a:ext>
            </a:extLst>
          </p:cNvPr>
          <p:cNvPicPr>
            <a:picLocks noChangeAspect="1"/>
          </p:cNvPicPr>
          <p:nvPr/>
        </p:nvPicPr>
        <p:blipFill>
          <a:blip r:embed="rId4"/>
          <a:stretch>
            <a:fillRect/>
          </a:stretch>
        </p:blipFill>
        <p:spPr>
          <a:xfrm>
            <a:off x="7975231" y="2798746"/>
            <a:ext cx="333375" cy="219075"/>
          </a:xfrm>
          <a:prstGeom prst="rect">
            <a:avLst/>
          </a:prstGeom>
        </p:spPr>
      </p:pic>
      <p:pic>
        <p:nvPicPr>
          <p:cNvPr id="7" name="Picture 6">
            <a:extLst>
              <a:ext uri="{FF2B5EF4-FFF2-40B4-BE49-F238E27FC236}">
                <a16:creationId xmlns:a16="http://schemas.microsoft.com/office/drawing/2014/main" id="{1244AF83-D6A2-4E98-846B-36D730BB602B}"/>
              </a:ext>
            </a:extLst>
          </p:cNvPr>
          <p:cNvPicPr>
            <a:picLocks noChangeAspect="1"/>
          </p:cNvPicPr>
          <p:nvPr/>
        </p:nvPicPr>
        <p:blipFill>
          <a:blip r:embed="rId5"/>
          <a:stretch>
            <a:fillRect/>
          </a:stretch>
        </p:blipFill>
        <p:spPr>
          <a:xfrm>
            <a:off x="3862445" y="2798426"/>
            <a:ext cx="295275" cy="238125"/>
          </a:xfrm>
          <a:prstGeom prst="rect">
            <a:avLst/>
          </a:prstGeom>
        </p:spPr>
      </p:pic>
      <p:pic>
        <p:nvPicPr>
          <p:cNvPr id="10" name="Picture 9">
            <a:extLst>
              <a:ext uri="{FF2B5EF4-FFF2-40B4-BE49-F238E27FC236}">
                <a16:creationId xmlns:a16="http://schemas.microsoft.com/office/drawing/2014/main" id="{FFDA9A17-FBE7-4FE8-A7F4-E981E0840623}"/>
              </a:ext>
            </a:extLst>
          </p:cNvPr>
          <p:cNvPicPr>
            <a:picLocks noChangeAspect="1"/>
          </p:cNvPicPr>
          <p:nvPr/>
        </p:nvPicPr>
        <p:blipFill>
          <a:blip r:embed="rId6"/>
          <a:stretch>
            <a:fillRect/>
          </a:stretch>
        </p:blipFill>
        <p:spPr>
          <a:xfrm>
            <a:off x="1067786" y="2908283"/>
            <a:ext cx="3471379" cy="1925098"/>
          </a:xfrm>
          <a:prstGeom prst="rect">
            <a:avLst/>
          </a:prstGeom>
        </p:spPr>
      </p:pic>
      <p:pic>
        <p:nvPicPr>
          <p:cNvPr id="13" name="Picture 12">
            <a:extLst>
              <a:ext uri="{FF2B5EF4-FFF2-40B4-BE49-F238E27FC236}">
                <a16:creationId xmlns:a16="http://schemas.microsoft.com/office/drawing/2014/main" id="{18C42F80-C1B3-4BFA-B15A-DAECDA48EB39}"/>
              </a:ext>
            </a:extLst>
          </p:cNvPr>
          <p:cNvPicPr>
            <a:picLocks noChangeAspect="1"/>
          </p:cNvPicPr>
          <p:nvPr/>
        </p:nvPicPr>
        <p:blipFill>
          <a:blip r:embed="rId7"/>
          <a:stretch>
            <a:fillRect/>
          </a:stretch>
        </p:blipFill>
        <p:spPr>
          <a:xfrm>
            <a:off x="5252941" y="2803310"/>
            <a:ext cx="576549" cy="272629"/>
          </a:xfrm>
          <a:prstGeom prst="rect">
            <a:avLst/>
          </a:prstGeom>
        </p:spPr>
      </p:pic>
      <p:pic>
        <p:nvPicPr>
          <p:cNvPr id="30" name="Picture 29">
            <a:extLst>
              <a:ext uri="{FF2B5EF4-FFF2-40B4-BE49-F238E27FC236}">
                <a16:creationId xmlns:a16="http://schemas.microsoft.com/office/drawing/2014/main" id="{EBFEBD16-09BC-4375-8FCB-E5E6BEEFDB40}"/>
              </a:ext>
            </a:extLst>
          </p:cNvPr>
          <p:cNvPicPr>
            <a:picLocks noChangeAspect="1"/>
          </p:cNvPicPr>
          <p:nvPr/>
        </p:nvPicPr>
        <p:blipFill>
          <a:blip r:embed="rId7"/>
          <a:stretch>
            <a:fillRect/>
          </a:stretch>
        </p:blipFill>
        <p:spPr>
          <a:xfrm>
            <a:off x="1499460" y="2834673"/>
            <a:ext cx="576549" cy="272629"/>
          </a:xfrm>
          <a:prstGeom prst="rect">
            <a:avLst/>
          </a:prstGeom>
        </p:spPr>
      </p:pic>
      <p:pic>
        <p:nvPicPr>
          <p:cNvPr id="27" name="Picture 26">
            <a:extLst>
              <a:ext uri="{FF2B5EF4-FFF2-40B4-BE49-F238E27FC236}">
                <a16:creationId xmlns:a16="http://schemas.microsoft.com/office/drawing/2014/main" id="{7227C2E7-EEB8-4E75-A456-F3A594E6DD19}"/>
              </a:ext>
            </a:extLst>
          </p:cNvPr>
          <p:cNvPicPr>
            <a:picLocks noChangeAspect="1"/>
          </p:cNvPicPr>
          <p:nvPr/>
        </p:nvPicPr>
        <p:blipFill>
          <a:blip r:embed="rId6"/>
          <a:stretch>
            <a:fillRect/>
          </a:stretch>
        </p:blipFill>
        <p:spPr>
          <a:xfrm>
            <a:off x="5027949" y="2902386"/>
            <a:ext cx="3471379" cy="1925098"/>
          </a:xfrm>
          <a:prstGeom prst="rect">
            <a:avLst/>
          </a:prstGeom>
        </p:spPr>
      </p:pic>
      <p:pic>
        <p:nvPicPr>
          <p:cNvPr id="31" name="Picture 30">
            <a:extLst>
              <a:ext uri="{FF2B5EF4-FFF2-40B4-BE49-F238E27FC236}">
                <a16:creationId xmlns:a16="http://schemas.microsoft.com/office/drawing/2014/main" id="{DE43B65C-61A8-4CA1-8C7E-8D3D859793FC}"/>
              </a:ext>
            </a:extLst>
          </p:cNvPr>
          <p:cNvPicPr>
            <a:picLocks noChangeAspect="1"/>
          </p:cNvPicPr>
          <p:nvPr/>
        </p:nvPicPr>
        <p:blipFill>
          <a:blip r:embed="rId8"/>
          <a:stretch>
            <a:fillRect/>
          </a:stretch>
        </p:blipFill>
        <p:spPr>
          <a:xfrm>
            <a:off x="8007197" y="3419543"/>
            <a:ext cx="164818" cy="82409"/>
          </a:xfrm>
          <a:prstGeom prst="rect">
            <a:avLst/>
          </a:prstGeom>
        </p:spPr>
      </p:pic>
      <p:sp>
        <p:nvSpPr>
          <p:cNvPr id="32" name="Rectangle 31">
            <a:extLst>
              <a:ext uri="{FF2B5EF4-FFF2-40B4-BE49-F238E27FC236}">
                <a16:creationId xmlns:a16="http://schemas.microsoft.com/office/drawing/2014/main" id="{5E6EC831-CD4E-4F66-A7AF-0E6551E166C2}"/>
              </a:ext>
            </a:extLst>
          </p:cNvPr>
          <p:cNvSpPr/>
          <p:nvPr/>
        </p:nvSpPr>
        <p:spPr bwMode="auto">
          <a:xfrm>
            <a:off x="7410048" y="3397784"/>
            <a:ext cx="761967" cy="119536"/>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34" name="Picture 33">
            <a:extLst>
              <a:ext uri="{FF2B5EF4-FFF2-40B4-BE49-F238E27FC236}">
                <a16:creationId xmlns:a16="http://schemas.microsoft.com/office/drawing/2014/main" id="{54359DEB-8DA8-471F-867F-1F09E6EB0FAB}"/>
              </a:ext>
            </a:extLst>
          </p:cNvPr>
          <p:cNvPicPr>
            <a:picLocks noChangeAspect="1"/>
          </p:cNvPicPr>
          <p:nvPr/>
        </p:nvPicPr>
        <p:blipFill>
          <a:blip r:embed="rId9"/>
          <a:stretch>
            <a:fillRect/>
          </a:stretch>
        </p:blipFill>
        <p:spPr>
          <a:xfrm>
            <a:off x="5419826" y="3393636"/>
            <a:ext cx="198762" cy="170732"/>
          </a:xfrm>
          <a:prstGeom prst="rect">
            <a:avLst/>
          </a:prstGeom>
        </p:spPr>
      </p:pic>
      <p:pic>
        <p:nvPicPr>
          <p:cNvPr id="36" name="Picture 35">
            <a:extLst>
              <a:ext uri="{FF2B5EF4-FFF2-40B4-BE49-F238E27FC236}">
                <a16:creationId xmlns:a16="http://schemas.microsoft.com/office/drawing/2014/main" id="{DE9A7AA3-6D84-44B1-9EAD-7F40DDC01B45}"/>
              </a:ext>
            </a:extLst>
          </p:cNvPr>
          <p:cNvPicPr>
            <a:picLocks noChangeAspect="1"/>
          </p:cNvPicPr>
          <p:nvPr/>
        </p:nvPicPr>
        <p:blipFill>
          <a:blip r:embed="rId9"/>
          <a:stretch>
            <a:fillRect/>
          </a:stretch>
        </p:blipFill>
        <p:spPr>
          <a:xfrm>
            <a:off x="5347505" y="3803602"/>
            <a:ext cx="198762" cy="170732"/>
          </a:xfrm>
          <a:prstGeom prst="rect">
            <a:avLst/>
          </a:prstGeom>
        </p:spPr>
      </p:pic>
      <p:sp>
        <p:nvSpPr>
          <p:cNvPr id="37" name="TextBox 36">
            <a:extLst>
              <a:ext uri="{FF2B5EF4-FFF2-40B4-BE49-F238E27FC236}">
                <a16:creationId xmlns:a16="http://schemas.microsoft.com/office/drawing/2014/main" id="{A1615C47-DFAB-42D2-A151-5D1E6699CE15}"/>
              </a:ext>
            </a:extLst>
          </p:cNvPr>
          <p:cNvSpPr txBox="1"/>
          <p:nvPr/>
        </p:nvSpPr>
        <p:spPr>
          <a:xfrm>
            <a:off x="5349271" y="3342136"/>
            <a:ext cx="415498" cy="230832"/>
          </a:xfrm>
          <a:prstGeom prst="rect">
            <a:avLst/>
          </a:prstGeom>
          <a:noFill/>
        </p:spPr>
        <p:txBody>
          <a:bodyPr wrap="square" rtlCol="0">
            <a:spAutoFit/>
          </a:bodyPr>
          <a:lstStyle/>
          <a:p>
            <a:r>
              <a:rPr lang="en-US" sz="900" dirty="0">
                <a:solidFill>
                  <a:srgbClr val="FF0000"/>
                </a:solidFill>
              </a:rPr>
              <a:t>30</a:t>
            </a:r>
          </a:p>
        </p:txBody>
      </p:sp>
      <p:sp>
        <p:nvSpPr>
          <p:cNvPr id="38" name="TextBox 37">
            <a:extLst>
              <a:ext uri="{FF2B5EF4-FFF2-40B4-BE49-F238E27FC236}">
                <a16:creationId xmlns:a16="http://schemas.microsoft.com/office/drawing/2014/main" id="{5224F70B-389A-4E34-86A4-76F49E189E1C}"/>
              </a:ext>
            </a:extLst>
          </p:cNvPr>
          <p:cNvSpPr txBox="1"/>
          <p:nvPr/>
        </p:nvSpPr>
        <p:spPr>
          <a:xfrm>
            <a:off x="5291059" y="3723941"/>
            <a:ext cx="415498" cy="230832"/>
          </a:xfrm>
          <a:prstGeom prst="rect">
            <a:avLst/>
          </a:prstGeom>
          <a:noFill/>
        </p:spPr>
        <p:txBody>
          <a:bodyPr wrap="square" rtlCol="0">
            <a:spAutoFit/>
          </a:bodyPr>
          <a:lstStyle/>
          <a:p>
            <a:r>
              <a:rPr lang="en-US" sz="900" dirty="0">
                <a:solidFill>
                  <a:srgbClr val="FF0000"/>
                </a:solidFill>
              </a:rPr>
              <a:t>31</a:t>
            </a:r>
          </a:p>
        </p:txBody>
      </p:sp>
      <p:pic>
        <p:nvPicPr>
          <p:cNvPr id="39" name="Picture 38">
            <a:extLst>
              <a:ext uri="{FF2B5EF4-FFF2-40B4-BE49-F238E27FC236}">
                <a16:creationId xmlns:a16="http://schemas.microsoft.com/office/drawing/2014/main" id="{3112252B-B236-49ED-ABC7-F9C55C134139}"/>
              </a:ext>
            </a:extLst>
          </p:cNvPr>
          <p:cNvPicPr>
            <a:picLocks noChangeAspect="1"/>
          </p:cNvPicPr>
          <p:nvPr/>
        </p:nvPicPr>
        <p:blipFill>
          <a:blip r:embed="rId9"/>
          <a:stretch>
            <a:fillRect/>
          </a:stretch>
        </p:blipFill>
        <p:spPr>
          <a:xfrm>
            <a:off x="5067621" y="3650564"/>
            <a:ext cx="3379178" cy="133477"/>
          </a:xfrm>
          <a:prstGeom prst="rect">
            <a:avLst/>
          </a:prstGeom>
        </p:spPr>
      </p:pic>
      <p:pic>
        <p:nvPicPr>
          <p:cNvPr id="40" name="Picture 39">
            <a:extLst>
              <a:ext uri="{FF2B5EF4-FFF2-40B4-BE49-F238E27FC236}">
                <a16:creationId xmlns:a16="http://schemas.microsoft.com/office/drawing/2014/main" id="{7E114249-FF0F-4B08-83FC-3F382ED2B995}"/>
              </a:ext>
            </a:extLst>
          </p:cNvPr>
          <p:cNvPicPr>
            <a:picLocks noChangeAspect="1"/>
          </p:cNvPicPr>
          <p:nvPr/>
        </p:nvPicPr>
        <p:blipFill>
          <a:blip r:embed="rId7"/>
          <a:stretch>
            <a:fillRect/>
          </a:stretch>
        </p:blipFill>
        <p:spPr>
          <a:xfrm>
            <a:off x="5454570" y="2771968"/>
            <a:ext cx="576549" cy="272629"/>
          </a:xfrm>
          <a:prstGeom prst="rect">
            <a:avLst/>
          </a:prstGeom>
        </p:spPr>
      </p:pic>
      <p:pic>
        <p:nvPicPr>
          <p:cNvPr id="4" name="Picture 3">
            <a:extLst>
              <a:ext uri="{FF2B5EF4-FFF2-40B4-BE49-F238E27FC236}">
                <a16:creationId xmlns:a16="http://schemas.microsoft.com/office/drawing/2014/main" id="{AA3F5DCE-1936-4A8C-998D-5816C869DCA0}"/>
              </a:ext>
            </a:extLst>
          </p:cNvPr>
          <p:cNvPicPr>
            <a:picLocks noChangeAspect="1"/>
          </p:cNvPicPr>
          <p:nvPr/>
        </p:nvPicPr>
        <p:blipFill>
          <a:blip r:embed="rId10"/>
          <a:stretch>
            <a:fillRect/>
          </a:stretch>
        </p:blipFill>
        <p:spPr>
          <a:xfrm>
            <a:off x="5723999" y="3646187"/>
            <a:ext cx="85726" cy="371478"/>
          </a:xfrm>
          <a:prstGeom prst="rect">
            <a:avLst/>
          </a:prstGeom>
        </p:spPr>
      </p:pic>
    </p:spTree>
    <p:extLst>
      <p:ext uri="{BB962C8B-B14F-4D97-AF65-F5344CB8AC3E}">
        <p14:creationId xmlns:p14="http://schemas.microsoft.com/office/powerpoint/2010/main" val="342221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1-b: Freeing Space within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461127" y="1145746"/>
            <a:ext cx="7969347" cy="3108543"/>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The saved bits from the UL Target Receive Power subfield can be used for a TBD UHR Info.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a:p>
            <a:pPr marL="742950" lvl="1" indent="-285750">
              <a:buFont typeface="Wingdings" panose="05000000000000000000" pitchFamily="2" charset="2"/>
              <a:buChar char="Ø"/>
            </a:pPr>
            <a:endParaRPr lang="en-US" altLang="zh-CN" sz="1400" dirty="0"/>
          </a:p>
          <a:p>
            <a:pPr marL="742950" lvl="1" indent="-285750">
              <a:buFont typeface="Wingdings" panose="05000000000000000000" pitchFamily="2" charset="2"/>
              <a:buChar char="Ø"/>
            </a:pPr>
            <a:endParaRPr lang="en-US" altLang="zh-CN" sz="1400" dirty="0"/>
          </a:p>
          <a:p>
            <a:pPr marL="742950" lvl="1" indent="-285750">
              <a:buFont typeface="Arial" panose="020B0604020202020204" pitchFamily="34" charset="0"/>
              <a:buChar char="•"/>
            </a:pPr>
            <a:r>
              <a:rPr lang="en-US" altLang="zh-CN" sz="1400" dirty="0"/>
              <a:t>We may combine Options 1-a and 1-b together to save more bits for TBD UHR features.</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11</a:t>
            </a:fld>
            <a:endParaRPr lang="en-US" dirty="0"/>
          </a:p>
        </p:txBody>
      </p:sp>
      <p:graphicFrame>
        <p:nvGraphicFramePr>
          <p:cNvPr id="10" name="Table 3">
            <a:extLst>
              <a:ext uri="{FF2B5EF4-FFF2-40B4-BE49-F238E27FC236}">
                <a16:creationId xmlns:a16="http://schemas.microsoft.com/office/drawing/2014/main" id="{8E7E9988-DEDD-40B5-862D-73D944F6FD81}"/>
              </a:ext>
            </a:extLst>
          </p:cNvPr>
          <p:cNvGraphicFramePr>
            <a:graphicFrameLocks noGrp="1"/>
          </p:cNvGraphicFramePr>
          <p:nvPr>
            <p:extLst>
              <p:ext uri="{D42A27DB-BD31-4B8C-83A1-F6EECF244321}">
                <p14:modId xmlns:p14="http://schemas.microsoft.com/office/powerpoint/2010/main" val="3401456451"/>
              </p:ext>
            </p:extLst>
          </p:nvPr>
        </p:nvGraphicFramePr>
        <p:xfrm>
          <a:off x="1570871" y="1608285"/>
          <a:ext cx="6507253" cy="1319756"/>
        </p:xfrm>
        <a:graphic>
          <a:graphicData uri="http://schemas.openxmlformats.org/drawingml/2006/table">
            <a:tbl>
              <a:tblPr firstRow="1" bandRow="1">
                <a:tableStyleId>{5940675A-B579-460E-94D1-54222C63F5DA}</a:tableStyleId>
              </a:tblPr>
              <a:tblGrid>
                <a:gridCol w="571968">
                  <a:extLst>
                    <a:ext uri="{9D8B030D-6E8A-4147-A177-3AD203B41FA5}">
                      <a16:colId xmlns:a16="http://schemas.microsoft.com/office/drawing/2014/main" val="3510570083"/>
                    </a:ext>
                  </a:extLst>
                </a:gridCol>
                <a:gridCol w="796048">
                  <a:extLst>
                    <a:ext uri="{9D8B030D-6E8A-4147-A177-3AD203B41FA5}">
                      <a16:colId xmlns:a16="http://schemas.microsoft.com/office/drawing/2014/main" val="595642291"/>
                    </a:ext>
                  </a:extLst>
                </a:gridCol>
                <a:gridCol w="602614">
                  <a:extLst>
                    <a:ext uri="{9D8B030D-6E8A-4147-A177-3AD203B41FA5}">
                      <a16:colId xmlns:a16="http://schemas.microsoft.com/office/drawing/2014/main" val="184489331"/>
                    </a:ext>
                  </a:extLst>
                </a:gridCol>
                <a:gridCol w="610799">
                  <a:extLst>
                    <a:ext uri="{9D8B030D-6E8A-4147-A177-3AD203B41FA5}">
                      <a16:colId xmlns:a16="http://schemas.microsoft.com/office/drawing/2014/main" val="1417680702"/>
                    </a:ext>
                  </a:extLst>
                </a:gridCol>
                <a:gridCol w="680607">
                  <a:extLst>
                    <a:ext uri="{9D8B030D-6E8A-4147-A177-3AD203B41FA5}">
                      <a16:colId xmlns:a16="http://schemas.microsoft.com/office/drawing/2014/main" val="535915129"/>
                    </a:ext>
                  </a:extLst>
                </a:gridCol>
                <a:gridCol w="739630">
                  <a:extLst>
                    <a:ext uri="{9D8B030D-6E8A-4147-A177-3AD203B41FA5}">
                      <a16:colId xmlns:a16="http://schemas.microsoft.com/office/drawing/2014/main" val="1216684004"/>
                    </a:ext>
                  </a:extLst>
                </a:gridCol>
                <a:gridCol w="684452">
                  <a:extLst>
                    <a:ext uri="{9D8B030D-6E8A-4147-A177-3AD203B41FA5}">
                      <a16:colId xmlns:a16="http://schemas.microsoft.com/office/drawing/2014/main" val="3988775806"/>
                    </a:ext>
                  </a:extLst>
                </a:gridCol>
                <a:gridCol w="684452">
                  <a:extLst>
                    <a:ext uri="{9D8B030D-6E8A-4147-A177-3AD203B41FA5}">
                      <a16:colId xmlns:a16="http://schemas.microsoft.com/office/drawing/2014/main" val="3643724730"/>
                    </a:ext>
                  </a:extLst>
                </a:gridCol>
                <a:gridCol w="393689">
                  <a:extLst>
                    <a:ext uri="{9D8B030D-6E8A-4147-A177-3AD203B41FA5}">
                      <a16:colId xmlns:a16="http://schemas.microsoft.com/office/drawing/2014/main" val="2264997069"/>
                    </a:ext>
                  </a:extLst>
                </a:gridCol>
                <a:gridCol w="74299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B26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B32     B33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B34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
        <p:nvSpPr>
          <p:cNvPr id="11" name="TextBox 10">
            <a:extLst>
              <a:ext uri="{FF2B5EF4-FFF2-40B4-BE49-F238E27FC236}">
                <a16:creationId xmlns:a16="http://schemas.microsoft.com/office/drawing/2014/main" id="{42BBFDFF-17A4-4565-BC70-052DA8F26D33}"/>
              </a:ext>
            </a:extLst>
          </p:cNvPr>
          <p:cNvSpPr txBox="1"/>
          <p:nvPr/>
        </p:nvSpPr>
        <p:spPr>
          <a:xfrm>
            <a:off x="1105086" y="2554003"/>
            <a:ext cx="389850" cy="246221"/>
          </a:xfrm>
          <a:prstGeom prst="rect">
            <a:avLst/>
          </a:prstGeom>
          <a:noFill/>
        </p:spPr>
        <p:txBody>
          <a:bodyPr wrap="none" rtlCol="0">
            <a:spAutoFit/>
          </a:bodyPr>
          <a:lstStyle/>
          <a:p>
            <a:pPr algn="ctr"/>
            <a:r>
              <a:rPr lang="en-US" sz="1000" dirty="0"/>
              <a:t>Bits</a:t>
            </a:r>
          </a:p>
        </p:txBody>
      </p:sp>
      <p:sp>
        <p:nvSpPr>
          <p:cNvPr id="13" name="TextBox 12">
            <a:extLst>
              <a:ext uri="{FF2B5EF4-FFF2-40B4-BE49-F238E27FC236}">
                <a16:creationId xmlns:a16="http://schemas.microsoft.com/office/drawing/2014/main" id="{29623A7C-B5D6-4ACC-A797-87B34A09210E}"/>
              </a:ext>
            </a:extLst>
          </p:cNvPr>
          <p:cNvSpPr txBox="1"/>
          <p:nvPr/>
        </p:nvSpPr>
        <p:spPr>
          <a:xfrm>
            <a:off x="678919" y="4328088"/>
            <a:ext cx="389850" cy="246221"/>
          </a:xfrm>
          <a:prstGeom prst="rect">
            <a:avLst/>
          </a:prstGeom>
          <a:noFill/>
        </p:spPr>
        <p:txBody>
          <a:bodyPr wrap="none" rtlCol="0">
            <a:spAutoFit/>
          </a:bodyPr>
          <a:lstStyle/>
          <a:p>
            <a:pPr algn="ctr"/>
            <a:r>
              <a:rPr lang="en-US" sz="1000" dirty="0"/>
              <a:t>Bits</a:t>
            </a:r>
          </a:p>
        </p:txBody>
      </p:sp>
      <p:graphicFrame>
        <p:nvGraphicFramePr>
          <p:cNvPr id="14" name="Table 3">
            <a:extLst>
              <a:ext uri="{FF2B5EF4-FFF2-40B4-BE49-F238E27FC236}">
                <a16:creationId xmlns:a16="http://schemas.microsoft.com/office/drawing/2014/main" id="{DDB3156D-0218-4D7D-ADD9-F730D08DAE00}"/>
              </a:ext>
            </a:extLst>
          </p:cNvPr>
          <p:cNvGraphicFramePr>
            <a:graphicFrameLocks noGrp="1"/>
          </p:cNvGraphicFramePr>
          <p:nvPr>
            <p:extLst>
              <p:ext uri="{D42A27DB-BD31-4B8C-83A1-F6EECF244321}">
                <p14:modId xmlns:p14="http://schemas.microsoft.com/office/powerpoint/2010/main" val="840105013"/>
              </p:ext>
            </p:extLst>
          </p:nvPr>
        </p:nvGraphicFramePr>
        <p:xfrm>
          <a:off x="1160128" y="3402495"/>
          <a:ext cx="6671624" cy="1319756"/>
        </p:xfrm>
        <a:graphic>
          <a:graphicData uri="http://schemas.openxmlformats.org/drawingml/2006/table">
            <a:tbl>
              <a:tblPr firstRow="1" bandRow="1">
                <a:tableStyleId>{5940675A-B579-460E-94D1-54222C63F5DA}</a:tableStyleId>
              </a:tblPr>
              <a:tblGrid>
                <a:gridCol w="586415">
                  <a:extLst>
                    <a:ext uri="{9D8B030D-6E8A-4147-A177-3AD203B41FA5}">
                      <a16:colId xmlns:a16="http://schemas.microsoft.com/office/drawing/2014/main" val="3510570083"/>
                    </a:ext>
                  </a:extLst>
                </a:gridCol>
                <a:gridCol w="816155">
                  <a:extLst>
                    <a:ext uri="{9D8B030D-6E8A-4147-A177-3AD203B41FA5}">
                      <a16:colId xmlns:a16="http://schemas.microsoft.com/office/drawing/2014/main" val="595642291"/>
                    </a:ext>
                  </a:extLst>
                </a:gridCol>
                <a:gridCol w="617836">
                  <a:extLst>
                    <a:ext uri="{9D8B030D-6E8A-4147-A177-3AD203B41FA5}">
                      <a16:colId xmlns:a16="http://schemas.microsoft.com/office/drawing/2014/main" val="184489331"/>
                    </a:ext>
                  </a:extLst>
                </a:gridCol>
                <a:gridCol w="626229">
                  <a:extLst>
                    <a:ext uri="{9D8B030D-6E8A-4147-A177-3AD203B41FA5}">
                      <a16:colId xmlns:a16="http://schemas.microsoft.com/office/drawing/2014/main" val="1417680702"/>
                    </a:ext>
                  </a:extLst>
                </a:gridCol>
                <a:gridCol w="697799">
                  <a:extLst>
                    <a:ext uri="{9D8B030D-6E8A-4147-A177-3AD203B41FA5}">
                      <a16:colId xmlns:a16="http://schemas.microsoft.com/office/drawing/2014/main" val="535915129"/>
                    </a:ext>
                  </a:extLst>
                </a:gridCol>
                <a:gridCol w="758313">
                  <a:extLst>
                    <a:ext uri="{9D8B030D-6E8A-4147-A177-3AD203B41FA5}">
                      <a16:colId xmlns:a16="http://schemas.microsoft.com/office/drawing/2014/main" val="1216684004"/>
                    </a:ext>
                  </a:extLst>
                </a:gridCol>
                <a:gridCol w="701741">
                  <a:extLst>
                    <a:ext uri="{9D8B030D-6E8A-4147-A177-3AD203B41FA5}">
                      <a16:colId xmlns:a16="http://schemas.microsoft.com/office/drawing/2014/main" val="3988775806"/>
                    </a:ext>
                  </a:extLst>
                </a:gridCol>
                <a:gridCol w="701741">
                  <a:extLst>
                    <a:ext uri="{9D8B030D-6E8A-4147-A177-3AD203B41FA5}">
                      <a16:colId xmlns:a16="http://schemas.microsoft.com/office/drawing/2014/main" val="3643724730"/>
                    </a:ext>
                  </a:extLst>
                </a:gridCol>
                <a:gridCol w="403634">
                  <a:extLst>
                    <a:ext uri="{9D8B030D-6E8A-4147-A177-3AD203B41FA5}">
                      <a16:colId xmlns:a16="http://schemas.microsoft.com/office/drawing/2014/main" val="2264997069"/>
                    </a:ext>
                  </a:extLst>
                </a:gridCol>
                <a:gridCol w="761761">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B27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B32       B33</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B34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Info</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FF0000"/>
                          </a:solidFill>
                        </a:rPr>
                        <a:t>TBD UHR Info</a:t>
                      </a:r>
                    </a:p>
                    <a:p>
                      <a:pPr algn="ct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Tree>
    <p:extLst>
      <p:ext uri="{BB962C8B-B14F-4D97-AF65-F5344CB8AC3E}">
        <p14:creationId xmlns:p14="http://schemas.microsoft.com/office/powerpoint/2010/main" val="190235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1-c: Freeing Space within User Info field</a:t>
            </a:r>
            <a:endParaRPr lang="zh-CN" altLang="en-US" dirty="0"/>
          </a:p>
        </p:txBody>
      </p:sp>
      <p:graphicFrame>
        <p:nvGraphicFramePr>
          <p:cNvPr id="2" name="Table 3">
            <a:extLst>
              <a:ext uri="{FF2B5EF4-FFF2-40B4-BE49-F238E27FC236}">
                <a16:creationId xmlns:a16="http://schemas.microsoft.com/office/drawing/2014/main" id="{1336C48B-5DB6-4241-99F8-38ED578FF548}"/>
              </a:ext>
            </a:extLst>
          </p:cNvPr>
          <p:cNvGraphicFramePr>
            <a:graphicFrameLocks noGrp="1"/>
          </p:cNvGraphicFramePr>
          <p:nvPr>
            <p:extLst>
              <p:ext uri="{D42A27DB-BD31-4B8C-83A1-F6EECF244321}">
                <p14:modId xmlns:p14="http://schemas.microsoft.com/office/powerpoint/2010/main" val="1712330734"/>
              </p:ext>
            </p:extLst>
          </p:nvPr>
        </p:nvGraphicFramePr>
        <p:xfrm>
          <a:off x="1467884" y="3328364"/>
          <a:ext cx="6507253" cy="1319756"/>
        </p:xfrm>
        <a:graphic>
          <a:graphicData uri="http://schemas.openxmlformats.org/drawingml/2006/table">
            <a:tbl>
              <a:tblPr firstRow="1" bandRow="1">
                <a:tableStyleId>{5940675A-B579-460E-94D1-54222C63F5DA}</a:tableStyleId>
              </a:tblPr>
              <a:tblGrid>
                <a:gridCol w="571968">
                  <a:extLst>
                    <a:ext uri="{9D8B030D-6E8A-4147-A177-3AD203B41FA5}">
                      <a16:colId xmlns:a16="http://schemas.microsoft.com/office/drawing/2014/main" val="3510570083"/>
                    </a:ext>
                  </a:extLst>
                </a:gridCol>
                <a:gridCol w="796048">
                  <a:extLst>
                    <a:ext uri="{9D8B030D-6E8A-4147-A177-3AD203B41FA5}">
                      <a16:colId xmlns:a16="http://schemas.microsoft.com/office/drawing/2014/main" val="595642291"/>
                    </a:ext>
                  </a:extLst>
                </a:gridCol>
                <a:gridCol w="602614">
                  <a:extLst>
                    <a:ext uri="{9D8B030D-6E8A-4147-A177-3AD203B41FA5}">
                      <a16:colId xmlns:a16="http://schemas.microsoft.com/office/drawing/2014/main" val="184489331"/>
                    </a:ext>
                  </a:extLst>
                </a:gridCol>
                <a:gridCol w="610799">
                  <a:extLst>
                    <a:ext uri="{9D8B030D-6E8A-4147-A177-3AD203B41FA5}">
                      <a16:colId xmlns:a16="http://schemas.microsoft.com/office/drawing/2014/main" val="1417680702"/>
                    </a:ext>
                  </a:extLst>
                </a:gridCol>
                <a:gridCol w="680607">
                  <a:extLst>
                    <a:ext uri="{9D8B030D-6E8A-4147-A177-3AD203B41FA5}">
                      <a16:colId xmlns:a16="http://schemas.microsoft.com/office/drawing/2014/main" val="535915129"/>
                    </a:ext>
                  </a:extLst>
                </a:gridCol>
                <a:gridCol w="739630">
                  <a:extLst>
                    <a:ext uri="{9D8B030D-6E8A-4147-A177-3AD203B41FA5}">
                      <a16:colId xmlns:a16="http://schemas.microsoft.com/office/drawing/2014/main" val="1216684004"/>
                    </a:ext>
                  </a:extLst>
                </a:gridCol>
                <a:gridCol w="684452">
                  <a:extLst>
                    <a:ext uri="{9D8B030D-6E8A-4147-A177-3AD203B41FA5}">
                      <a16:colId xmlns:a16="http://schemas.microsoft.com/office/drawing/2014/main" val="3988775806"/>
                    </a:ext>
                  </a:extLst>
                </a:gridCol>
                <a:gridCol w="684452">
                  <a:extLst>
                    <a:ext uri="{9D8B030D-6E8A-4147-A177-3AD203B41FA5}">
                      <a16:colId xmlns:a16="http://schemas.microsoft.com/office/drawing/2014/main" val="3643724730"/>
                    </a:ext>
                  </a:extLst>
                </a:gridCol>
                <a:gridCol w="393689">
                  <a:extLst>
                    <a:ext uri="{9D8B030D-6E8A-4147-A177-3AD203B41FA5}">
                      <a16:colId xmlns:a16="http://schemas.microsoft.com/office/drawing/2014/main" val="2264997069"/>
                    </a:ext>
                  </a:extLst>
                </a:gridCol>
                <a:gridCol w="74299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B27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B32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rgbClr val="00B050"/>
                          </a:solidFill>
                        </a:rPr>
                        <a:t>B33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C46C1B6-2BCD-4BB5-B909-780B4178705F}"/>
                  </a:ext>
                </a:extLst>
              </p:cNvPr>
              <p:cNvSpPr txBox="1"/>
              <p:nvPr/>
            </p:nvSpPr>
            <p:spPr>
              <a:xfrm>
                <a:off x="102401" y="1124378"/>
                <a:ext cx="8584399" cy="2495427"/>
              </a:xfrm>
              <a:prstGeom prst="rect">
                <a:avLst/>
              </a:prstGeom>
              <a:noFill/>
            </p:spPr>
            <p:txBody>
              <a:bodyPr wrap="square">
                <a:spAutoFit/>
              </a:bodyPr>
              <a:lstStyle/>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We can save one bit by representing the SS Allocation subfield in 5 bits as in option 1.a.</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We can save one bit by representing the UL Target Receive Power subfield in 6 bits through calculating </a:t>
                </a:r>
                <a14:m>
                  <m:oMath xmlns:m="http://schemas.openxmlformats.org/officeDocument/2006/math">
                    <m:sSub>
                      <m:sSubPr>
                        <m:ctrlPr>
                          <a:rPr lang="en-US" altLang="zh-CN" sz="140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𝑇𝑎𝑟𝑔𝑒𝑡</m:t>
                        </m:r>
                      </m:e>
                      <m:sub>
                        <m:r>
                          <a:rPr lang="en-US" altLang="zh-CN" sz="1400" b="0" i="1" smtClean="0">
                            <a:solidFill>
                              <a:srgbClr val="FF0000"/>
                            </a:solidFill>
                            <a:latin typeface="Cambria Math" panose="02040503050406030204" pitchFamily="18" charset="0"/>
                          </a:rPr>
                          <m:t>𝑝𝑤𝑟</m:t>
                        </m:r>
                      </m:sub>
                    </m:sSub>
                    <m:r>
                      <a:rPr lang="en-US" altLang="zh-CN" sz="1400" b="0" i="1" smtClean="0">
                        <a:solidFill>
                          <a:srgbClr val="FF0000"/>
                        </a:solidFill>
                        <a:latin typeface="Cambria Math" panose="02040503050406030204" pitchFamily="18" charset="0"/>
                      </a:rPr>
                      <m:t>=−110+1.451</m:t>
                    </m:r>
                    <m:sSub>
                      <m:sSubPr>
                        <m:ctrlPr>
                          <a:rPr lang="en-US" altLang="zh-CN" sz="1400" b="0" i="1" smtClean="0">
                            <a:solidFill>
                              <a:srgbClr val="FF0000"/>
                            </a:solidFill>
                            <a:latin typeface="Cambria Math" panose="02040503050406030204" pitchFamily="18" charset="0"/>
                          </a:rPr>
                        </m:ctrlPr>
                      </m:sSubPr>
                      <m:e>
                        <m:r>
                          <a:rPr lang="en-US" altLang="zh-CN" sz="1400" b="0" i="1" smtClean="0">
                            <a:solidFill>
                              <a:srgbClr val="FF0000"/>
                            </a:solidFill>
                            <a:latin typeface="Cambria Math" panose="02040503050406030204" pitchFamily="18" charset="0"/>
                          </a:rPr>
                          <m:t>𝐹</m:t>
                        </m:r>
                      </m:e>
                      <m:sub>
                        <m:r>
                          <a:rPr lang="en-US" altLang="zh-CN" sz="1400" b="0" i="1" smtClean="0">
                            <a:solidFill>
                              <a:srgbClr val="FF0000"/>
                            </a:solidFill>
                            <a:latin typeface="Cambria Math" panose="02040503050406030204" pitchFamily="18" charset="0"/>
                          </a:rPr>
                          <m:t>𝑣𝑎𝑙</m:t>
                        </m:r>
                      </m:sub>
                    </m:sSub>
                    <m:r>
                      <a:rPr lang="en-US" altLang="zh-CN" sz="1400" b="0" i="0" smtClean="0">
                        <a:solidFill>
                          <a:srgbClr val="FF0000"/>
                        </a:solidFill>
                        <a:latin typeface="Cambria Math" panose="02040503050406030204" pitchFamily="18" charset="0"/>
                      </a:rPr>
                      <m:t>.</m:t>
                    </m:r>
                  </m:oMath>
                </a14:m>
                <a:r>
                  <a:rPr lang="en-US" altLang="zh-CN" sz="1400" dirty="0"/>
                  <a:t> This saves </a:t>
                </a:r>
                <a:r>
                  <a:rPr lang="en-US" altLang="zh-CN" sz="1400" dirty="0">
                    <a:solidFill>
                      <a:srgbClr val="FF0000"/>
                    </a:solidFill>
                  </a:rPr>
                  <a:t>1 bit (better power resolution compared to option 1.b) </a:t>
                </a:r>
                <a:r>
                  <a:rPr lang="en-US" altLang="zh-CN" sz="1400" dirty="0"/>
                  <a:t>while still</a:t>
                </a:r>
                <a:r>
                  <a:rPr lang="en-US" altLang="zh-CN" sz="1400" dirty="0">
                    <a:solidFill>
                      <a:srgbClr val="FF0000"/>
                    </a:solidFill>
                  </a:rPr>
                  <a:t> </a:t>
                </a:r>
                <a:r>
                  <a:rPr lang="en-US" altLang="zh-CN" sz="1400" dirty="0"/>
                  <a:t>covering </a:t>
                </a:r>
                <a14:m>
                  <m:oMath xmlns:m="http://schemas.openxmlformats.org/officeDocument/2006/math">
                    <m:sSub>
                      <m:sSubPr>
                        <m:ctrlPr>
                          <a:rPr lang="en-US" altLang="zh-CN" sz="1400" i="1">
                            <a:solidFill>
                              <a:srgbClr val="002060"/>
                            </a:solidFill>
                            <a:latin typeface="Cambria Math" panose="02040503050406030204" pitchFamily="18" charset="0"/>
                          </a:rPr>
                        </m:ctrlPr>
                      </m:sSubPr>
                      <m:e>
                        <m:r>
                          <a:rPr lang="en-US" altLang="zh-CN" sz="1400" i="1">
                            <a:solidFill>
                              <a:srgbClr val="002060"/>
                            </a:solidFill>
                            <a:latin typeface="Cambria Math" panose="02040503050406030204" pitchFamily="18" charset="0"/>
                          </a:rPr>
                          <m:t>−110 </m:t>
                        </m:r>
                        <m:r>
                          <a:rPr lang="en-US" altLang="zh-CN" sz="1400" i="1">
                            <a:solidFill>
                              <a:srgbClr val="002060"/>
                            </a:solidFill>
                            <a:latin typeface="Cambria Math" panose="02040503050406030204" pitchFamily="18" charset="0"/>
                          </a:rPr>
                          <m:t>𝑑𝐵𝑚</m:t>
                        </m:r>
                        <m:r>
                          <a:rPr lang="en-US" altLang="zh-CN" sz="1400" i="1">
                            <a:solidFill>
                              <a:srgbClr val="002060"/>
                            </a:solidFill>
                            <a:latin typeface="Cambria Math" panose="02040503050406030204" pitchFamily="18" charset="0"/>
                          </a:rPr>
                          <m:t>≤</m:t>
                        </m:r>
                        <m:r>
                          <a:rPr lang="en-US" altLang="zh-CN" sz="1400" i="1">
                            <a:solidFill>
                              <a:srgbClr val="002060"/>
                            </a:solidFill>
                            <a:latin typeface="Cambria Math" panose="02040503050406030204" pitchFamily="18" charset="0"/>
                          </a:rPr>
                          <m:t>𝑇𝑎𝑟𝑔𝑒𝑡</m:t>
                        </m:r>
                      </m:e>
                      <m:sub>
                        <m:r>
                          <a:rPr lang="en-US" altLang="zh-CN" sz="1400" i="1">
                            <a:solidFill>
                              <a:srgbClr val="002060"/>
                            </a:solidFill>
                            <a:latin typeface="Cambria Math" panose="02040503050406030204" pitchFamily="18" charset="0"/>
                          </a:rPr>
                          <m:t>𝑝𝑤𝑟</m:t>
                        </m:r>
                      </m:sub>
                    </m:sSub>
                    <m:r>
                      <a:rPr lang="en-US" altLang="zh-CN" sz="1400" i="1">
                        <a:solidFill>
                          <a:srgbClr val="002060"/>
                        </a:solidFill>
                        <a:latin typeface="Cambria Math" panose="02040503050406030204" pitchFamily="18" charset="0"/>
                      </a:rPr>
                      <m:t> ≤−20 </m:t>
                    </m:r>
                    <m:r>
                      <a:rPr lang="en-US" altLang="zh-CN" sz="1400" i="1">
                        <a:solidFill>
                          <a:srgbClr val="002060"/>
                        </a:solidFill>
                        <a:latin typeface="Cambria Math" panose="02040503050406030204" pitchFamily="18" charset="0"/>
                      </a:rPr>
                      <m:t>𝑑𝐵𝑚</m:t>
                    </m:r>
                  </m:oMath>
                </a14:m>
                <a:r>
                  <a:rPr lang="en-US" altLang="zh-CN" sz="1400" dirty="0"/>
                  <a:t>, </a:t>
                </a:r>
                <a:r>
                  <a:rPr lang="en-US" altLang="zh-CN" sz="1400" dirty="0">
                    <a:solidFill>
                      <a:schemeClr val="tx1">
                        <a:lumMod val="95000"/>
                        <a:lumOff val="5000"/>
                      </a:schemeClr>
                    </a:solidFill>
                  </a:rPr>
                  <a:t>for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r>
                      <a:rPr lang="en-US" altLang="zh-CN" sz="1400" i="1">
                        <a:solidFill>
                          <a:schemeClr val="tx1">
                            <a:lumMod val="95000"/>
                            <a:lumOff val="5000"/>
                          </a:schemeClr>
                        </a:solidFill>
                        <a:latin typeface="Cambria Math" panose="02040503050406030204" pitchFamily="18" charset="0"/>
                      </a:rPr>
                      <m:t> </m:t>
                    </m:r>
                  </m:oMath>
                </a14:m>
                <a:r>
                  <a:rPr lang="en-US" altLang="zh-CN" sz="1400" dirty="0">
                    <a:solidFill>
                      <a:schemeClr val="tx1">
                        <a:lumMod val="95000"/>
                        <a:lumOff val="5000"/>
                      </a:schemeClr>
                    </a:solidFill>
                  </a:rPr>
                  <a:t>values from 0 to 62. When </a:t>
                </a:r>
                <a14:m>
                  <m:oMath xmlns:m="http://schemas.openxmlformats.org/officeDocument/2006/math">
                    <m:sSub>
                      <m:sSubPr>
                        <m:ctrlPr>
                          <a:rPr lang="en-US" altLang="zh-CN" sz="1400" i="1">
                            <a:solidFill>
                              <a:schemeClr val="tx1">
                                <a:lumMod val="95000"/>
                                <a:lumOff val="5000"/>
                              </a:schemeClr>
                            </a:solidFill>
                            <a:latin typeface="Cambria Math" panose="02040503050406030204" pitchFamily="18" charset="0"/>
                          </a:rPr>
                        </m:ctrlPr>
                      </m:sSubPr>
                      <m:e>
                        <m:r>
                          <a:rPr lang="en-US" altLang="zh-CN" sz="1400" i="1">
                            <a:solidFill>
                              <a:schemeClr val="tx1">
                                <a:lumMod val="95000"/>
                                <a:lumOff val="5000"/>
                              </a:schemeClr>
                            </a:solidFill>
                            <a:latin typeface="Cambria Math" panose="02040503050406030204" pitchFamily="18" charset="0"/>
                          </a:rPr>
                          <m:t>𝐹</m:t>
                        </m:r>
                      </m:e>
                      <m:sub>
                        <m:r>
                          <a:rPr lang="en-US" altLang="zh-CN" sz="1400" i="1">
                            <a:solidFill>
                              <a:schemeClr val="tx1">
                                <a:lumMod val="95000"/>
                                <a:lumOff val="5000"/>
                              </a:schemeClr>
                            </a:solidFill>
                            <a:latin typeface="Cambria Math" panose="02040503050406030204" pitchFamily="18" charset="0"/>
                          </a:rPr>
                          <m:t>𝑣𝑎𝑙</m:t>
                        </m:r>
                      </m:sub>
                    </m:sSub>
                  </m:oMath>
                </a14:m>
                <a:r>
                  <a:rPr lang="en-US" altLang="zh-CN" sz="1400" dirty="0">
                    <a:solidFill>
                      <a:schemeClr val="tx1">
                        <a:lumMod val="95000"/>
                        <a:lumOff val="5000"/>
                      </a:schemeClr>
                    </a:solidFill>
                  </a:rPr>
                  <a:t>= 63, t</a:t>
                </a:r>
                <a:r>
                  <a:rPr lang="en-US" sz="1400" dirty="0">
                    <a:solidFill>
                      <a:schemeClr val="tx1">
                        <a:lumMod val="95000"/>
                        <a:lumOff val="5000"/>
                      </a:schemeClr>
                    </a:solidFill>
                  </a:rPr>
                  <a:t>he STA transmits the TB PPDU at the STA’s maximum transmit power for the assigned MCS.</a:t>
                </a:r>
                <a:endParaRPr lang="en-US" altLang="zh-CN" sz="1400" dirty="0">
                  <a:solidFill>
                    <a:schemeClr val="tx1">
                      <a:lumMod val="95000"/>
                      <a:lumOff val="5000"/>
                    </a:schemeClr>
                  </a:solidFill>
                </a:endParaRP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mc:Choice>
        <mc:Fallback xmlns="">
          <p:sp>
            <p:nvSpPr>
              <p:cNvPr id="9" name="TextBox 8">
                <a:extLst>
                  <a:ext uri="{FF2B5EF4-FFF2-40B4-BE49-F238E27FC236}">
                    <a16:creationId xmlns:a16="http://schemas.microsoft.com/office/drawing/2014/main" id="{1C46C1B6-2BCD-4BB5-B909-780B4178705F}"/>
                  </a:ext>
                </a:extLst>
              </p:cNvPr>
              <p:cNvSpPr txBox="1">
                <a:spLocks noRot="1" noChangeAspect="1" noMove="1" noResize="1" noEditPoints="1" noAdjustHandles="1" noChangeArrowheads="1" noChangeShapeType="1" noTextEdit="1"/>
              </p:cNvSpPr>
              <p:nvPr/>
            </p:nvSpPr>
            <p:spPr>
              <a:xfrm>
                <a:off x="102401" y="1124378"/>
                <a:ext cx="8584399" cy="2495427"/>
              </a:xfrm>
              <a:prstGeom prst="rect">
                <a:avLst/>
              </a:prstGeom>
              <a:blipFill>
                <a:blip r:embed="rId2"/>
                <a:stretch>
                  <a:fillRect/>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98A46914-E833-4D20-9B07-133FCE61D2FA}"/>
              </a:ext>
            </a:extLst>
          </p:cNvPr>
          <p:cNvSpPr txBox="1"/>
          <p:nvPr/>
        </p:nvSpPr>
        <p:spPr>
          <a:xfrm>
            <a:off x="986096" y="4286983"/>
            <a:ext cx="389850" cy="246221"/>
          </a:xfrm>
          <a:prstGeom prst="rect">
            <a:avLst/>
          </a:prstGeom>
          <a:noFill/>
        </p:spPr>
        <p:txBody>
          <a:bodyPr wrap="none" rtlCol="0">
            <a:spAutoFit/>
          </a:bodyPr>
          <a:lstStyle/>
          <a:p>
            <a:pPr algn="ctr"/>
            <a:r>
              <a:rPr lang="en-US" sz="1000" dirty="0"/>
              <a:t>Bits</a:t>
            </a:r>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12</a:t>
            </a:fld>
            <a:endParaRPr lang="en-US" dirty="0"/>
          </a:p>
        </p:txBody>
      </p:sp>
    </p:spTree>
    <p:extLst>
      <p:ext uri="{BB962C8B-B14F-4D97-AF65-F5344CB8AC3E}">
        <p14:creationId xmlns:p14="http://schemas.microsoft.com/office/powerpoint/2010/main" val="88551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2: Extended UHR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69688" y="1148018"/>
            <a:ext cx="7969347" cy="2462213"/>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If we need to include more UHR supported features within the UHR variant of the User Info field, we propose an </a:t>
            </a:r>
            <a:r>
              <a:rPr lang="en-US" altLang="zh-CN" sz="1400" u="sng" dirty="0"/>
              <a:t>Extended User Info field</a:t>
            </a:r>
            <a:r>
              <a:rPr lang="en-US" altLang="zh-CN" sz="1400" dirty="0"/>
              <a:t> that can include relevant TBD UHR-specific parameters.</a:t>
            </a:r>
          </a:p>
          <a:p>
            <a:pPr marL="1200150" lvl="2" indent="-285750">
              <a:buFont typeface="Wingdings" panose="05000000000000000000" pitchFamily="2" charset="2"/>
              <a:buChar char="§"/>
            </a:pPr>
            <a:r>
              <a:rPr lang="en-US" sz="1300" dirty="0"/>
              <a:t>The Extended UHR User Info field immediately follows the UHR User Info field.   </a:t>
            </a:r>
            <a:endParaRPr lang="en-US" altLang="zh-CN" sz="1300" dirty="0"/>
          </a:p>
          <a:p>
            <a:pPr marL="1200150" lvl="2" indent="-285750">
              <a:buFont typeface="Wingdings" panose="05000000000000000000" pitchFamily="2" charset="2"/>
              <a:buChar char="§"/>
            </a:pPr>
            <a:r>
              <a:rPr lang="en-US" altLang="zh-CN" sz="1300" dirty="0"/>
              <a:t>Optional: We may need to utilize B25, one of the previously saved bits in the User Info field in Option 1, or one of the reserved bits in the Common Info field (e.g., B57) to indicate the presence of the Extended UHR User Info field.</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5" name="TextBox 4">
            <a:extLst>
              <a:ext uri="{FF2B5EF4-FFF2-40B4-BE49-F238E27FC236}">
                <a16:creationId xmlns:a16="http://schemas.microsoft.com/office/drawing/2014/main" id="{98A46914-E833-4D20-9B07-133FCE61D2FA}"/>
              </a:ext>
            </a:extLst>
          </p:cNvPr>
          <p:cNvSpPr txBox="1"/>
          <p:nvPr/>
        </p:nvSpPr>
        <p:spPr>
          <a:xfrm>
            <a:off x="1096772" y="3429136"/>
            <a:ext cx="389850" cy="246221"/>
          </a:xfrm>
          <a:prstGeom prst="rect">
            <a:avLst/>
          </a:prstGeom>
          <a:noFill/>
        </p:spPr>
        <p:txBody>
          <a:bodyPr wrap="none" rtlCol="0">
            <a:spAutoFit/>
          </a:bodyPr>
          <a:lstStyle/>
          <a:p>
            <a:pPr algn="ctr"/>
            <a:r>
              <a:rPr lang="en-US" sz="1000" dirty="0"/>
              <a:t>Bits</a:t>
            </a:r>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13</a:t>
            </a:fld>
            <a:endParaRPr lang="en-US" dirty="0"/>
          </a:p>
        </p:txBody>
      </p:sp>
      <p:sp>
        <p:nvSpPr>
          <p:cNvPr id="12" name="TextBox 11">
            <a:extLst>
              <a:ext uri="{FF2B5EF4-FFF2-40B4-BE49-F238E27FC236}">
                <a16:creationId xmlns:a16="http://schemas.microsoft.com/office/drawing/2014/main" id="{C94B47E0-1D82-4EC4-BBBD-7759E93F9B5C}"/>
              </a:ext>
            </a:extLst>
          </p:cNvPr>
          <p:cNvSpPr txBox="1"/>
          <p:nvPr/>
        </p:nvSpPr>
        <p:spPr>
          <a:xfrm>
            <a:off x="58417" y="3552246"/>
            <a:ext cx="1084129" cy="461665"/>
          </a:xfrm>
          <a:prstGeom prst="rect">
            <a:avLst/>
          </a:prstGeom>
          <a:noFill/>
        </p:spPr>
        <p:txBody>
          <a:bodyPr wrap="square" rtlCol="0">
            <a:spAutoFit/>
          </a:bodyPr>
          <a:lstStyle/>
          <a:p>
            <a:pPr algn="ctr"/>
            <a:r>
              <a:rPr lang="en-US" sz="1200" dirty="0">
                <a:solidFill>
                  <a:srgbClr val="002060"/>
                </a:solidFill>
              </a:rPr>
              <a:t>Same UHR STA AID</a:t>
            </a:r>
          </a:p>
        </p:txBody>
      </p:sp>
      <p:cxnSp>
        <p:nvCxnSpPr>
          <p:cNvPr id="14" name="Straight Arrow Connector 13">
            <a:extLst>
              <a:ext uri="{FF2B5EF4-FFF2-40B4-BE49-F238E27FC236}">
                <a16:creationId xmlns:a16="http://schemas.microsoft.com/office/drawing/2014/main" id="{EAE41D39-993D-4190-83DB-126FC4B278E6}"/>
              </a:ext>
            </a:extLst>
          </p:cNvPr>
          <p:cNvCxnSpPr>
            <a:cxnSpLocks/>
          </p:cNvCxnSpPr>
          <p:nvPr/>
        </p:nvCxnSpPr>
        <p:spPr bwMode="auto">
          <a:xfrm flipV="1">
            <a:off x="858129" y="3220852"/>
            <a:ext cx="524997" cy="2786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TextBox 16">
            <a:extLst>
              <a:ext uri="{FF2B5EF4-FFF2-40B4-BE49-F238E27FC236}">
                <a16:creationId xmlns:a16="http://schemas.microsoft.com/office/drawing/2014/main" id="{982886AA-7E94-49DA-953C-2C0238F590EB}"/>
              </a:ext>
            </a:extLst>
          </p:cNvPr>
          <p:cNvSpPr txBox="1"/>
          <p:nvPr/>
        </p:nvSpPr>
        <p:spPr>
          <a:xfrm>
            <a:off x="7684219" y="4098352"/>
            <a:ext cx="1084129" cy="461665"/>
          </a:xfrm>
          <a:prstGeom prst="rect">
            <a:avLst/>
          </a:prstGeom>
          <a:noFill/>
        </p:spPr>
        <p:txBody>
          <a:bodyPr wrap="square" rtlCol="0">
            <a:spAutoFit/>
          </a:bodyPr>
          <a:lstStyle/>
          <a:p>
            <a:pPr algn="ctr"/>
            <a:r>
              <a:rPr lang="en-US" sz="1200" dirty="0">
                <a:solidFill>
                  <a:srgbClr val="002060"/>
                </a:solidFill>
              </a:rPr>
              <a:t>Extended User Info field </a:t>
            </a:r>
          </a:p>
        </p:txBody>
      </p:sp>
      <p:sp>
        <p:nvSpPr>
          <p:cNvPr id="18" name="TextBox 17">
            <a:extLst>
              <a:ext uri="{FF2B5EF4-FFF2-40B4-BE49-F238E27FC236}">
                <a16:creationId xmlns:a16="http://schemas.microsoft.com/office/drawing/2014/main" id="{2E96834C-A74F-4531-A4BA-689D0DCBC871}"/>
              </a:ext>
            </a:extLst>
          </p:cNvPr>
          <p:cNvSpPr txBox="1"/>
          <p:nvPr/>
        </p:nvSpPr>
        <p:spPr>
          <a:xfrm>
            <a:off x="7616897" y="2862691"/>
            <a:ext cx="1021329" cy="461665"/>
          </a:xfrm>
          <a:prstGeom prst="rect">
            <a:avLst/>
          </a:prstGeom>
          <a:noFill/>
        </p:spPr>
        <p:txBody>
          <a:bodyPr wrap="square" rtlCol="0">
            <a:spAutoFit/>
          </a:bodyPr>
          <a:lstStyle/>
          <a:p>
            <a:pPr algn="ctr"/>
            <a:r>
              <a:rPr lang="en-US" sz="1200" dirty="0">
                <a:solidFill>
                  <a:srgbClr val="002060"/>
                </a:solidFill>
              </a:rPr>
              <a:t>UHR User Info field </a:t>
            </a:r>
          </a:p>
        </p:txBody>
      </p:sp>
      <p:graphicFrame>
        <p:nvGraphicFramePr>
          <p:cNvPr id="19" name="Table 3">
            <a:extLst>
              <a:ext uri="{FF2B5EF4-FFF2-40B4-BE49-F238E27FC236}">
                <a16:creationId xmlns:a16="http://schemas.microsoft.com/office/drawing/2014/main" id="{227A6502-117A-4992-A95A-15BC5A8CC6F7}"/>
              </a:ext>
            </a:extLst>
          </p:cNvPr>
          <p:cNvGraphicFramePr>
            <a:graphicFrameLocks noGrp="1"/>
          </p:cNvGraphicFramePr>
          <p:nvPr>
            <p:extLst>
              <p:ext uri="{D42A27DB-BD31-4B8C-83A1-F6EECF244321}">
                <p14:modId xmlns:p14="http://schemas.microsoft.com/office/powerpoint/2010/main" val="4108625956"/>
              </p:ext>
            </p:extLst>
          </p:nvPr>
        </p:nvGraphicFramePr>
        <p:xfrm>
          <a:off x="1459780" y="2496415"/>
          <a:ext cx="5846917" cy="1319756"/>
        </p:xfrm>
        <a:graphic>
          <a:graphicData uri="http://schemas.openxmlformats.org/drawingml/2006/table">
            <a:tbl>
              <a:tblPr firstRow="1" bandRow="1">
                <a:tableStyleId>{5940675A-B579-460E-94D1-54222C63F5DA}</a:tableStyleId>
              </a:tblPr>
              <a:tblGrid>
                <a:gridCol w="573392">
                  <a:extLst>
                    <a:ext uri="{9D8B030D-6E8A-4147-A177-3AD203B41FA5}">
                      <a16:colId xmlns:a16="http://schemas.microsoft.com/office/drawing/2014/main" val="3510570083"/>
                    </a:ext>
                  </a:extLst>
                </a:gridCol>
                <a:gridCol w="798030">
                  <a:extLst>
                    <a:ext uri="{9D8B030D-6E8A-4147-A177-3AD203B41FA5}">
                      <a16:colId xmlns:a16="http://schemas.microsoft.com/office/drawing/2014/main" val="595642291"/>
                    </a:ext>
                  </a:extLst>
                </a:gridCol>
                <a:gridCol w="604115">
                  <a:extLst>
                    <a:ext uri="{9D8B030D-6E8A-4147-A177-3AD203B41FA5}">
                      <a16:colId xmlns:a16="http://schemas.microsoft.com/office/drawing/2014/main" val="184489331"/>
                    </a:ext>
                  </a:extLst>
                </a:gridCol>
                <a:gridCol w="612321">
                  <a:extLst>
                    <a:ext uri="{9D8B030D-6E8A-4147-A177-3AD203B41FA5}">
                      <a16:colId xmlns:a16="http://schemas.microsoft.com/office/drawing/2014/main" val="1417680702"/>
                    </a:ext>
                  </a:extLst>
                </a:gridCol>
                <a:gridCol w="682302">
                  <a:extLst>
                    <a:ext uri="{9D8B030D-6E8A-4147-A177-3AD203B41FA5}">
                      <a16:colId xmlns:a16="http://schemas.microsoft.com/office/drawing/2014/main" val="535915129"/>
                    </a:ext>
                  </a:extLst>
                </a:gridCol>
                <a:gridCol w="751086">
                  <a:extLst>
                    <a:ext uri="{9D8B030D-6E8A-4147-A177-3AD203B41FA5}">
                      <a16:colId xmlns:a16="http://schemas.microsoft.com/office/drawing/2014/main" val="3988775806"/>
                    </a:ext>
                  </a:extLst>
                </a:gridCol>
                <a:gridCol w="686157">
                  <a:extLst>
                    <a:ext uri="{9D8B030D-6E8A-4147-A177-3AD203B41FA5}">
                      <a16:colId xmlns:a16="http://schemas.microsoft.com/office/drawing/2014/main" val="2032802"/>
                    </a:ext>
                  </a:extLst>
                </a:gridCol>
                <a:gridCol w="394670">
                  <a:extLst>
                    <a:ext uri="{9D8B030D-6E8A-4147-A177-3AD203B41FA5}">
                      <a16:colId xmlns:a16="http://schemas.microsoft.com/office/drawing/2014/main" val="2264997069"/>
                    </a:ext>
                  </a:extLst>
                </a:gridCol>
                <a:gridCol w="744844">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chemeClr val="tx2"/>
                          </a:solidFill>
                        </a:rPr>
                        <a:t>B26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dirty="0">
                          <a:solidFill>
                            <a:schemeClr val="tx1"/>
                          </a:solidFill>
                        </a:rPr>
                        <a:t>B32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rgbClr val="FF0000"/>
                          </a:solidFill>
                        </a:rPr>
                        <a:t>Extended User Info Indicator</a:t>
                      </a:r>
                    </a:p>
                    <a:p>
                      <a:pPr algn="ctr"/>
                      <a:r>
                        <a:rPr lang="en-US" sz="800" dirty="0">
                          <a:solidFill>
                            <a:srgbClr val="FF0000"/>
                          </a:solidFill>
                        </a:rPr>
                        <a:t>(optional)</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solidFill>
                            <a:schemeClr val="tx2"/>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chemeClr val="tx1"/>
                          </a:solidFill>
                        </a:rPr>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2"/>
                          </a:solidFill>
                          <a:latin typeface="+mn-lt"/>
                          <a:ea typeface="+mn-ea"/>
                          <a:cs typeface="+mn-cs"/>
                        </a:rPr>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
        <p:nvSpPr>
          <p:cNvPr id="20" name="TextBox 19">
            <a:extLst>
              <a:ext uri="{FF2B5EF4-FFF2-40B4-BE49-F238E27FC236}">
                <a16:creationId xmlns:a16="http://schemas.microsoft.com/office/drawing/2014/main" id="{BB379507-328A-4F36-9CF5-066602EB9218}"/>
              </a:ext>
            </a:extLst>
          </p:cNvPr>
          <p:cNvSpPr txBox="1"/>
          <p:nvPr/>
        </p:nvSpPr>
        <p:spPr>
          <a:xfrm>
            <a:off x="1217919" y="4620073"/>
            <a:ext cx="389850" cy="246221"/>
          </a:xfrm>
          <a:prstGeom prst="rect">
            <a:avLst/>
          </a:prstGeom>
          <a:noFill/>
        </p:spPr>
        <p:txBody>
          <a:bodyPr wrap="none" rtlCol="0">
            <a:spAutoFit/>
          </a:bodyPr>
          <a:lstStyle/>
          <a:p>
            <a:pPr algn="ctr"/>
            <a:r>
              <a:rPr lang="en-US" sz="1000" dirty="0"/>
              <a:t>Bits</a:t>
            </a:r>
          </a:p>
        </p:txBody>
      </p:sp>
      <p:cxnSp>
        <p:nvCxnSpPr>
          <p:cNvPr id="21" name="Straight Arrow Connector 20">
            <a:extLst>
              <a:ext uri="{FF2B5EF4-FFF2-40B4-BE49-F238E27FC236}">
                <a16:creationId xmlns:a16="http://schemas.microsoft.com/office/drawing/2014/main" id="{418575BA-0B73-4E5E-89F1-6D0BDA890354}"/>
              </a:ext>
            </a:extLst>
          </p:cNvPr>
          <p:cNvCxnSpPr>
            <a:cxnSpLocks/>
          </p:cNvCxnSpPr>
          <p:nvPr/>
        </p:nvCxnSpPr>
        <p:spPr bwMode="auto">
          <a:xfrm>
            <a:off x="858129" y="4074617"/>
            <a:ext cx="601651" cy="294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16" name="Table 3">
            <a:extLst>
              <a:ext uri="{FF2B5EF4-FFF2-40B4-BE49-F238E27FC236}">
                <a16:creationId xmlns:a16="http://schemas.microsoft.com/office/drawing/2014/main" id="{68DCF30F-6282-4112-91D1-225762E7AB55}"/>
              </a:ext>
            </a:extLst>
          </p:cNvPr>
          <p:cNvGraphicFramePr>
            <a:graphicFrameLocks noGrp="1"/>
          </p:cNvGraphicFramePr>
          <p:nvPr>
            <p:extLst>
              <p:ext uri="{D42A27DB-BD31-4B8C-83A1-F6EECF244321}">
                <p14:modId xmlns:p14="http://schemas.microsoft.com/office/powerpoint/2010/main" val="1272816527"/>
              </p:ext>
            </p:extLst>
          </p:nvPr>
        </p:nvGraphicFramePr>
        <p:xfrm>
          <a:off x="1689870" y="3829098"/>
          <a:ext cx="5764259" cy="1163320"/>
        </p:xfrm>
        <a:graphic>
          <a:graphicData uri="http://schemas.openxmlformats.org/drawingml/2006/table">
            <a:tbl>
              <a:tblPr firstRow="1" bandRow="1">
                <a:tableStyleId>{5940675A-B579-460E-94D1-54222C63F5DA}</a:tableStyleId>
              </a:tblPr>
              <a:tblGrid>
                <a:gridCol w="645367">
                  <a:extLst>
                    <a:ext uri="{9D8B030D-6E8A-4147-A177-3AD203B41FA5}">
                      <a16:colId xmlns:a16="http://schemas.microsoft.com/office/drawing/2014/main" val="3510570083"/>
                    </a:ext>
                  </a:extLst>
                </a:gridCol>
                <a:gridCol w="4149969">
                  <a:extLst>
                    <a:ext uri="{9D8B030D-6E8A-4147-A177-3AD203B41FA5}">
                      <a16:colId xmlns:a16="http://schemas.microsoft.com/office/drawing/2014/main" val="595642291"/>
                    </a:ext>
                  </a:extLst>
                </a:gridCol>
                <a:gridCol w="968923">
                  <a:extLst>
                    <a:ext uri="{9D8B030D-6E8A-4147-A177-3AD203B41FA5}">
                      <a16:colId xmlns:a16="http://schemas.microsoft.com/office/drawing/2014/main" val="3502484743"/>
                    </a:ext>
                  </a:extLst>
                </a:gridCol>
              </a:tblGrid>
              <a:tr h="219809">
                <a:tc>
                  <a:txBody>
                    <a:bodyPr/>
                    <a:lstStyle/>
                    <a:p>
                      <a:pPr algn="l"/>
                      <a:r>
                        <a:rPr lang="en-US" sz="900" dirty="0">
                          <a:solidFill>
                            <a:schemeClr val="tx1">
                              <a:lumMod val="95000"/>
                              <a:lumOff val="5000"/>
                            </a:schemeClr>
                          </a:solidFill>
                        </a:rPr>
                        <a:t>B0    B11</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900" dirty="0">
                          <a:solidFill>
                            <a:srgbClr val="FF0000"/>
                          </a:solidFill>
                        </a:rPr>
                        <a:t>B12                                                                                                                             B39</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0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7508629"/>
                  </a:ext>
                </a:extLst>
              </a:tr>
              <a:tr h="370840">
                <a:tc>
                  <a:txBody>
                    <a:bodyPr/>
                    <a:lstStyle/>
                    <a:p>
                      <a:pPr algn="ctr"/>
                      <a:r>
                        <a:rPr lang="en-US" sz="1000" dirty="0"/>
                        <a:t>AID12</a:t>
                      </a: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000" dirty="0">
                        <a:solidFill>
                          <a:srgbClr val="FF0000"/>
                        </a:solidFill>
                      </a:endParaRPr>
                    </a:p>
                    <a:p>
                      <a:pPr algn="ct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Tree>
    <p:extLst>
      <p:ext uri="{BB962C8B-B14F-4D97-AF65-F5344CB8AC3E}">
        <p14:creationId xmlns:p14="http://schemas.microsoft.com/office/powerpoint/2010/main" val="52357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Trigger Frame Format</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14</a:t>
            </a:fld>
            <a:endParaRPr lang="en-US" dirty="0"/>
          </a:p>
        </p:txBody>
      </p:sp>
      <p:sp>
        <p:nvSpPr>
          <p:cNvPr id="15" name="TextBox 14">
            <a:extLst>
              <a:ext uri="{FF2B5EF4-FFF2-40B4-BE49-F238E27FC236}">
                <a16:creationId xmlns:a16="http://schemas.microsoft.com/office/drawing/2014/main" id="{0686FD0C-B5B6-41FA-AC53-A926E1C5FF25}"/>
              </a:ext>
            </a:extLst>
          </p:cNvPr>
          <p:cNvSpPr txBox="1"/>
          <p:nvPr/>
        </p:nvSpPr>
        <p:spPr>
          <a:xfrm>
            <a:off x="5379757" y="2522741"/>
            <a:ext cx="1084129" cy="215444"/>
          </a:xfrm>
          <a:prstGeom prst="rect">
            <a:avLst/>
          </a:prstGeom>
          <a:noFill/>
        </p:spPr>
        <p:txBody>
          <a:bodyPr wrap="square" rtlCol="0">
            <a:spAutoFit/>
          </a:bodyPr>
          <a:lstStyle/>
          <a:p>
            <a:pPr algn="ctr"/>
            <a:r>
              <a:rPr lang="en-US" sz="800" dirty="0">
                <a:solidFill>
                  <a:srgbClr val="FF0000"/>
                </a:solidFill>
              </a:rPr>
              <a:t>Same UHR STA AID</a:t>
            </a:r>
          </a:p>
        </p:txBody>
      </p:sp>
      <p:cxnSp>
        <p:nvCxnSpPr>
          <p:cNvPr id="16" name="Straight Arrow Connector 15">
            <a:extLst>
              <a:ext uri="{FF2B5EF4-FFF2-40B4-BE49-F238E27FC236}">
                <a16:creationId xmlns:a16="http://schemas.microsoft.com/office/drawing/2014/main" id="{9047C747-DF21-47F0-994A-3FD2740DACB6}"/>
              </a:ext>
            </a:extLst>
          </p:cNvPr>
          <p:cNvCxnSpPr>
            <a:cxnSpLocks/>
            <a:stCxn id="15" idx="3"/>
          </p:cNvCxnSpPr>
          <p:nvPr/>
        </p:nvCxnSpPr>
        <p:spPr bwMode="auto">
          <a:xfrm>
            <a:off x="6463886" y="2630463"/>
            <a:ext cx="565565" cy="26111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38FC6571-A485-4361-9C80-EEDFD0BEAE7D}"/>
              </a:ext>
            </a:extLst>
          </p:cNvPr>
          <p:cNvCxnSpPr>
            <a:cxnSpLocks/>
            <a:stCxn id="15" idx="1"/>
          </p:cNvCxnSpPr>
          <p:nvPr/>
        </p:nvCxnSpPr>
        <p:spPr bwMode="auto">
          <a:xfrm flipH="1">
            <a:off x="4861193" y="2630463"/>
            <a:ext cx="518564" cy="26111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2" name="Table 4">
            <a:extLst>
              <a:ext uri="{FF2B5EF4-FFF2-40B4-BE49-F238E27FC236}">
                <a16:creationId xmlns:a16="http://schemas.microsoft.com/office/drawing/2014/main" id="{856FC1EA-79F0-4D2F-893E-569FDC01AA4E}"/>
              </a:ext>
            </a:extLst>
          </p:cNvPr>
          <p:cNvGraphicFramePr>
            <a:graphicFrameLocks noGrp="1"/>
          </p:cNvGraphicFramePr>
          <p:nvPr>
            <p:extLst>
              <p:ext uri="{D42A27DB-BD31-4B8C-83A1-F6EECF244321}">
                <p14:modId xmlns:p14="http://schemas.microsoft.com/office/powerpoint/2010/main" val="292660283"/>
              </p:ext>
            </p:extLst>
          </p:nvPr>
        </p:nvGraphicFramePr>
        <p:xfrm>
          <a:off x="161778" y="2978143"/>
          <a:ext cx="8831424" cy="723900"/>
        </p:xfrm>
        <a:graphic>
          <a:graphicData uri="http://schemas.openxmlformats.org/drawingml/2006/table">
            <a:tbl>
              <a:tblPr firstRow="1" bandRow="1">
                <a:tableStyleId>{5940675A-B579-460E-94D1-54222C63F5DA}</a:tableStyleId>
              </a:tblPr>
              <a:tblGrid>
                <a:gridCol w="534573">
                  <a:extLst>
                    <a:ext uri="{9D8B030D-6E8A-4147-A177-3AD203B41FA5}">
                      <a16:colId xmlns:a16="http://schemas.microsoft.com/office/drawing/2014/main" val="2539738590"/>
                    </a:ext>
                  </a:extLst>
                </a:gridCol>
                <a:gridCol w="1673283">
                  <a:extLst>
                    <a:ext uri="{9D8B030D-6E8A-4147-A177-3AD203B41FA5}">
                      <a16:colId xmlns:a16="http://schemas.microsoft.com/office/drawing/2014/main" val="1189487295"/>
                    </a:ext>
                  </a:extLst>
                </a:gridCol>
                <a:gridCol w="535344">
                  <a:extLst>
                    <a:ext uri="{9D8B030D-6E8A-4147-A177-3AD203B41FA5}">
                      <a16:colId xmlns:a16="http://schemas.microsoft.com/office/drawing/2014/main" val="1766456472"/>
                    </a:ext>
                  </a:extLst>
                </a:gridCol>
                <a:gridCol w="1672512">
                  <a:extLst>
                    <a:ext uri="{9D8B030D-6E8A-4147-A177-3AD203B41FA5}">
                      <a16:colId xmlns:a16="http://schemas.microsoft.com/office/drawing/2014/main" val="352430225"/>
                    </a:ext>
                  </a:extLst>
                </a:gridCol>
                <a:gridCol w="571285">
                  <a:extLst>
                    <a:ext uri="{9D8B030D-6E8A-4147-A177-3AD203B41FA5}">
                      <a16:colId xmlns:a16="http://schemas.microsoft.com/office/drawing/2014/main" val="3134261484"/>
                    </a:ext>
                  </a:extLst>
                </a:gridCol>
                <a:gridCol w="1636571">
                  <a:extLst>
                    <a:ext uri="{9D8B030D-6E8A-4147-A177-3AD203B41FA5}">
                      <a16:colId xmlns:a16="http://schemas.microsoft.com/office/drawing/2014/main" val="315976973"/>
                    </a:ext>
                  </a:extLst>
                </a:gridCol>
                <a:gridCol w="572057">
                  <a:extLst>
                    <a:ext uri="{9D8B030D-6E8A-4147-A177-3AD203B41FA5}">
                      <a16:colId xmlns:a16="http://schemas.microsoft.com/office/drawing/2014/main" val="3772229105"/>
                    </a:ext>
                  </a:extLst>
                </a:gridCol>
                <a:gridCol w="1635799">
                  <a:extLst>
                    <a:ext uri="{9D8B030D-6E8A-4147-A177-3AD203B41FA5}">
                      <a16:colId xmlns:a16="http://schemas.microsoft.com/office/drawing/2014/main" val="3558292769"/>
                    </a:ext>
                  </a:extLst>
                </a:gridCol>
              </a:tblGrid>
              <a:tr h="370840">
                <a:tc>
                  <a:txBody>
                    <a:bodyPr/>
                    <a:lstStyle/>
                    <a:p>
                      <a:pPr algn="ctr"/>
                      <a:r>
                        <a:rPr lang="en-US" sz="900" dirty="0"/>
                        <a:t>AID12 = 2007</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Special User Info Field </a:t>
                      </a:r>
                    </a:p>
                  </a:txBody>
                  <a:tcPr/>
                </a:tc>
                <a:tc>
                  <a:txBody>
                    <a:bodyPr/>
                    <a:lstStyle/>
                    <a:p>
                      <a:pPr marL="0" algn="ctr" defTabSz="685800" rtl="0" eaLnBrk="1" latinLnBrk="0" hangingPunct="1"/>
                      <a:r>
                        <a:rPr lang="en-US" sz="700" kern="1200" dirty="0">
                          <a:solidFill>
                            <a:schemeClr val="tx1"/>
                          </a:solidFill>
                          <a:latin typeface="+mn-lt"/>
                          <a:ea typeface="+mn-ea"/>
                          <a:cs typeface="+mn-cs"/>
                        </a:rPr>
                        <a:t>Common</a:t>
                      </a:r>
                      <a:r>
                        <a:rPr lang="en-US" sz="900" kern="1200" dirty="0">
                          <a:solidFill>
                            <a:schemeClr val="tx1"/>
                          </a:solidFill>
                          <a:latin typeface="+mn-lt"/>
                          <a:ea typeface="+mn-ea"/>
                          <a:cs typeface="+mn-cs"/>
                        </a:rPr>
                        <a:t> AID12</a:t>
                      </a:r>
                      <a:r>
                        <a:rPr lang="en-US" sz="900" kern="1200" dirty="0">
                          <a:solidFill>
                            <a:srgbClr val="FF0000"/>
                          </a:solidFill>
                          <a:latin typeface="+mn-lt"/>
                          <a:ea typeface="+mn-ea"/>
                          <a:cs typeface="+mn-cs"/>
                        </a:rPr>
                        <a:t>≠</a:t>
                      </a:r>
                      <a:r>
                        <a:rPr lang="en-US" sz="900" kern="1200" dirty="0">
                          <a:solidFill>
                            <a:schemeClr val="tx1"/>
                          </a:solidFill>
                          <a:latin typeface="+mn-lt"/>
                          <a:ea typeface="+mn-ea"/>
                          <a:cs typeface="+mn-cs"/>
                        </a:rPr>
                        <a:t> 2007</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Extended Special User Info Field </a:t>
                      </a:r>
                    </a:p>
                    <a:p>
                      <a:endParaRPr lang="en-US" dirty="0"/>
                    </a:p>
                  </a:txBody>
                  <a:tcPr/>
                </a:tc>
                <a:tc>
                  <a:txBody>
                    <a:bodyPr/>
                    <a:lstStyle/>
                    <a:p>
                      <a:pPr algn="ctr"/>
                      <a:r>
                        <a:rPr lang="en-US" sz="900" dirty="0"/>
                        <a:t>STA AID12</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UHR User Info Field </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dirty="0"/>
                        <a:t>STA AID12</a:t>
                      </a:r>
                    </a:p>
                    <a:p>
                      <a:pPr algn="ctr"/>
                      <a:endParaRPr 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dirty="0">
                          <a:solidFill>
                            <a:srgbClr val="002060"/>
                          </a:solidFill>
                        </a:rPr>
                        <a:t>Extended UHR User Info Field </a:t>
                      </a:r>
                    </a:p>
                  </a:txBody>
                  <a:tcPr/>
                </a:tc>
                <a:extLst>
                  <a:ext uri="{0D108BD9-81ED-4DB2-BD59-A6C34878D82A}">
                    <a16:rowId xmlns:a16="http://schemas.microsoft.com/office/drawing/2014/main" val="1973848759"/>
                  </a:ext>
                </a:extLst>
              </a:tr>
            </a:tbl>
          </a:graphicData>
        </a:graphic>
      </p:graphicFrame>
      <p:sp>
        <p:nvSpPr>
          <p:cNvPr id="45" name="Rectangle 44">
            <a:extLst>
              <a:ext uri="{FF2B5EF4-FFF2-40B4-BE49-F238E27FC236}">
                <a16:creationId xmlns:a16="http://schemas.microsoft.com/office/drawing/2014/main" id="{9F5CCEA3-567F-48B1-A8B7-9D9A4F1484FF}"/>
              </a:ext>
            </a:extLst>
          </p:cNvPr>
          <p:cNvSpPr/>
          <p:nvPr/>
        </p:nvSpPr>
        <p:spPr bwMode="auto">
          <a:xfrm>
            <a:off x="696914" y="2980096"/>
            <a:ext cx="168812" cy="723900"/>
          </a:xfrm>
          <a:prstGeom prst="rect">
            <a:avLst/>
          </a:prstGeom>
          <a:noFill/>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23935CEE-5679-4F12-B73F-BF6FC9E7B012}"/>
              </a:ext>
            </a:extLst>
          </p:cNvPr>
          <p:cNvSpPr txBox="1"/>
          <p:nvPr/>
        </p:nvSpPr>
        <p:spPr>
          <a:xfrm>
            <a:off x="239255" y="3773208"/>
            <a:ext cx="1084129" cy="461665"/>
          </a:xfrm>
          <a:prstGeom prst="rect">
            <a:avLst/>
          </a:prstGeom>
          <a:noFill/>
        </p:spPr>
        <p:txBody>
          <a:bodyPr wrap="square" rtlCol="0">
            <a:spAutoFit/>
          </a:bodyPr>
          <a:lstStyle/>
          <a:p>
            <a:pPr algn="ctr"/>
            <a:r>
              <a:rPr lang="en-US" sz="800" dirty="0">
                <a:solidFill>
                  <a:srgbClr val="FF0000"/>
                </a:solidFill>
              </a:rPr>
              <a:t>Set the PHY Version Identifier value = 1 to indicate UHR</a:t>
            </a:r>
          </a:p>
        </p:txBody>
      </p:sp>
      <p:pic>
        <p:nvPicPr>
          <p:cNvPr id="18" name="Picture 17">
            <a:extLst>
              <a:ext uri="{FF2B5EF4-FFF2-40B4-BE49-F238E27FC236}">
                <a16:creationId xmlns:a16="http://schemas.microsoft.com/office/drawing/2014/main" id="{8F4AF05B-3211-4784-8F87-FDA3CA633CF1}"/>
              </a:ext>
            </a:extLst>
          </p:cNvPr>
          <p:cNvPicPr>
            <a:picLocks noChangeAspect="1"/>
          </p:cNvPicPr>
          <p:nvPr/>
        </p:nvPicPr>
        <p:blipFill>
          <a:blip r:embed="rId2"/>
          <a:stretch>
            <a:fillRect/>
          </a:stretch>
        </p:blipFill>
        <p:spPr>
          <a:xfrm>
            <a:off x="642152" y="1285009"/>
            <a:ext cx="5791200" cy="466725"/>
          </a:xfrm>
          <a:prstGeom prst="rect">
            <a:avLst/>
          </a:prstGeom>
        </p:spPr>
      </p:pic>
      <p:sp>
        <p:nvSpPr>
          <p:cNvPr id="19" name="Left Brace 18">
            <a:extLst>
              <a:ext uri="{FF2B5EF4-FFF2-40B4-BE49-F238E27FC236}">
                <a16:creationId xmlns:a16="http://schemas.microsoft.com/office/drawing/2014/main" id="{CFA42C8C-4E07-486E-A834-2EFA9716146E}"/>
              </a:ext>
            </a:extLst>
          </p:cNvPr>
          <p:cNvSpPr/>
          <p:nvPr/>
        </p:nvSpPr>
        <p:spPr bwMode="auto">
          <a:xfrm rot="5400000">
            <a:off x="3955990" y="-2068746"/>
            <a:ext cx="1242999" cy="8831425"/>
          </a:xfrm>
          <a:prstGeom prst="leftBrace">
            <a:avLst/>
          </a:prstGeom>
          <a:ln>
            <a:headEnd type="none" w="sm" len="sm"/>
            <a:tailEnd type="none" w="sm" len="sm"/>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88D7AB89-3BE6-42D1-B359-AC404B25385B}"/>
              </a:ext>
            </a:extLst>
          </p:cNvPr>
          <p:cNvSpPr txBox="1"/>
          <p:nvPr/>
        </p:nvSpPr>
        <p:spPr>
          <a:xfrm>
            <a:off x="2242719" y="1941154"/>
            <a:ext cx="2255974" cy="338554"/>
          </a:xfrm>
          <a:prstGeom prst="rect">
            <a:avLst/>
          </a:prstGeom>
          <a:noFill/>
        </p:spPr>
        <p:txBody>
          <a:bodyPr wrap="square" rtlCol="0">
            <a:spAutoFit/>
          </a:bodyPr>
          <a:lstStyle/>
          <a:p>
            <a:pPr algn="ctr"/>
            <a:r>
              <a:rPr lang="en-US" sz="800" dirty="0">
                <a:solidFill>
                  <a:srgbClr val="FF0000"/>
                </a:solidFill>
              </a:rPr>
              <a:t>Utilize available reserved bits within the Common Info field to include common UHR info</a:t>
            </a:r>
          </a:p>
        </p:txBody>
      </p:sp>
      <p:cxnSp>
        <p:nvCxnSpPr>
          <p:cNvPr id="7" name="Straight Arrow Connector 6">
            <a:extLst>
              <a:ext uri="{FF2B5EF4-FFF2-40B4-BE49-F238E27FC236}">
                <a16:creationId xmlns:a16="http://schemas.microsoft.com/office/drawing/2014/main" id="{55CA7F0A-EB33-466E-9CEC-F2377DECA63A}"/>
              </a:ext>
            </a:extLst>
          </p:cNvPr>
          <p:cNvCxnSpPr>
            <a:cxnSpLocks/>
          </p:cNvCxnSpPr>
          <p:nvPr/>
        </p:nvCxnSpPr>
        <p:spPr bwMode="auto">
          <a:xfrm flipV="1">
            <a:off x="3893322" y="1717852"/>
            <a:ext cx="0" cy="25143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682689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15</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a:bodyPr>
          <a:lstStyle/>
          <a:p>
            <a:pPr marL="495300">
              <a:spcBef>
                <a:spcPts val="0"/>
              </a:spcBef>
              <a:spcAft>
                <a:spcPts val="0"/>
              </a:spcAft>
            </a:pPr>
            <a:r>
              <a:rPr lang="en-US" sz="1400" kern="1200" dirty="0">
                <a:latin typeface="+mn-lt"/>
              </a:rPr>
              <a:t>Existing trigger frame format is proposed to be reused for the UHR variant. </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Enabling new UHR features necessitates the definition of several additional fields for the Common Info, Special User Info, and User Info fields in the trigger frame for 802.11bn.</a:t>
            </a:r>
          </a:p>
          <a:p>
            <a:pPr marL="495300">
              <a:spcBef>
                <a:spcPts val="0"/>
              </a:spcBef>
              <a:spcAft>
                <a:spcPts val="0"/>
              </a:spcAft>
            </a:pPr>
            <a:endParaRPr lang="en-US" sz="1400" kern="1200" dirty="0">
              <a:latin typeface="+mn-lt"/>
            </a:endParaRPr>
          </a:p>
          <a:p>
            <a:pPr marL="495300">
              <a:spcBef>
                <a:spcPts val="0"/>
              </a:spcBef>
              <a:spcAft>
                <a:spcPts val="0"/>
              </a:spcAft>
            </a:pPr>
            <a:r>
              <a:rPr lang="en-US" sz="1400" kern="1200" dirty="0">
                <a:latin typeface="+mn-lt"/>
              </a:rPr>
              <a:t>However, the limited number of reserved bits in the Common Info, Special User Info, and User Info fields of the current trigger frame structure is inadequate to accommodate the new supported features of 802.11bn. </a:t>
            </a:r>
            <a:endParaRPr lang="en-CA" sz="1100" dirty="0">
              <a:effectLst/>
              <a:latin typeface="Calibri" panose="020F0502020204030204" pitchFamily="34" charset="0"/>
              <a:ea typeface="Calibri" panose="020F0502020204030204" pitchFamily="34" charset="0"/>
            </a:endParaRPr>
          </a:p>
          <a:p>
            <a:pPr marL="495300" marR="0">
              <a:spcBef>
                <a:spcPts val="0"/>
              </a:spcBef>
              <a:spcAft>
                <a:spcPts val="0"/>
              </a:spcAft>
            </a:pPr>
            <a:endParaRPr lang="en-CA" sz="1100" dirty="0">
              <a:latin typeface="Calibri" panose="020F0502020204030204" pitchFamily="34" charset="0"/>
              <a:ea typeface="Calibri" panose="020F0502020204030204" pitchFamily="34" charset="0"/>
            </a:endParaRPr>
          </a:p>
          <a:p>
            <a:pPr marL="495300" marR="0">
              <a:spcBef>
                <a:spcPts val="0"/>
              </a:spcBef>
              <a:spcAft>
                <a:spcPts val="0"/>
              </a:spcAft>
            </a:pPr>
            <a:r>
              <a:rPr lang="en-CA" sz="1400" kern="1200" dirty="0">
                <a:latin typeface="+mn-lt"/>
              </a:rPr>
              <a:t>In this contribution, we introduced several options for the UHR trigger frame format that can accommodate potential UHR features and capabilities while maintaining backward capability through:</a:t>
            </a:r>
            <a:endParaRPr lang="en-US" sz="1400" kern="1200" dirty="0">
              <a:latin typeface="+mn-lt"/>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Utilizing the remaining reserved bits in the Common Info, Special User Info, and User Info fields of the current trigger frame format.</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Reformulating the representation of certain subfields in fewer bits while preserving their functionality, thereby freeing up space for UHR features.</a:t>
            </a:r>
            <a:endParaRPr lang="en-US" sz="1200" kern="1200" dirty="0">
              <a:latin typeface="+mn-lt"/>
              <a:ea typeface="+mn-ea"/>
              <a:cs typeface="+mn-cs"/>
            </a:endParaRPr>
          </a:p>
          <a:p>
            <a:pPr marL="752475" lvl="2" indent="-257175">
              <a:spcBef>
                <a:spcPts val="0"/>
              </a:spcBef>
              <a:spcAft>
                <a:spcPts val="0"/>
              </a:spcAft>
              <a:buFont typeface="Courier New" panose="02070309020205020404" pitchFamily="49" charset="0"/>
              <a:buChar char="•"/>
            </a:pPr>
            <a:r>
              <a:rPr lang="en-CA" sz="1200" kern="1200" dirty="0">
                <a:latin typeface="+mn-lt"/>
                <a:ea typeface="+mn-ea"/>
                <a:cs typeface="+mn-cs"/>
              </a:rPr>
              <a:t>Introducing new Extended Special User Info and Extended User Info fields to accommodate additional UHR features.</a:t>
            </a:r>
            <a:endParaRPr lang="en-US" sz="1200" kern="1200" dirty="0">
              <a:latin typeface="+mn-lt"/>
              <a:ea typeface="+mn-ea"/>
              <a:cs typeface="+mn-cs"/>
            </a:endParaRPr>
          </a:p>
          <a:p>
            <a:endParaRPr lang="en-US" sz="1200" dirty="0"/>
          </a:p>
          <a:p>
            <a:pPr marL="0" indent="0">
              <a:buNone/>
            </a:pPr>
            <a:endParaRPr lang="en-US" sz="16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16</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hlinkClick r:id="rId2">
                  <a:extLst>
                    <a:ext uri="{A12FA001-AC4F-418D-AE19-62706E023703}">
                      <ahyp:hlinkClr xmlns:ahyp="http://schemas.microsoft.com/office/drawing/2018/hyperlinkcolor" val="tx"/>
                    </a:ext>
                  </a:extLst>
                </a:hlinkClick>
              </a:rPr>
              <a:t>IEEE P802.11-REVme/D5.0</a:t>
            </a:r>
            <a:endParaRPr lang="en-US" kern="1200" dirty="0">
              <a:solidFill>
                <a:srgbClr val="000000"/>
              </a:solidFill>
              <a:latin typeface="Arial" panose="020B0604020202020204" pitchFamily="34" charset="0"/>
              <a:ea typeface="Microsoft YaHei" panose="020B0503020204020204" pitchFamily="34" charset="-122"/>
              <a:cs typeface="Arial" panose="020B0604020202020204" pitchFamily="34" charset="0"/>
            </a:endParaRPr>
          </a:p>
          <a:p>
            <a:pPr marL="457200" indent="-457200">
              <a:buFont typeface="+mj-lt"/>
              <a:buAutoNum type="arabicPeriod"/>
            </a:pPr>
            <a:r>
              <a:rPr lang="en-GB"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IEEE P802.11be/ </a:t>
            </a:r>
            <a:r>
              <a:rPr lang="en-US" u="sng" kern="1200" dirty="0">
                <a:solidFill>
                  <a:srgbClr val="000000"/>
                </a:solidFill>
                <a:latin typeface="Arial" panose="020B0604020202020204" pitchFamily="34" charset="0"/>
                <a:ea typeface="Microsoft YaHei" panose="020B0503020204020204" pitchFamily="34" charset="-122"/>
                <a:cs typeface="Arial" panose="020B0604020202020204" pitchFamily="34" charset="0"/>
              </a:rPr>
              <a:t>D5.0</a:t>
            </a:r>
          </a:p>
          <a:p>
            <a:pPr marL="457200" indent="-457200">
              <a:buFont typeface="+mj-lt"/>
              <a:buAutoNum type="arabicPeriod"/>
            </a:pPr>
            <a:r>
              <a:rPr lang="en-US" altLang="ko-KR" dirty="0"/>
              <a:t>11-24/1130r1 “Distribution Bandwidth of DRU – Follow up” </a:t>
            </a:r>
            <a:r>
              <a:rPr lang="en-US" dirty="0" err="1"/>
              <a:t>Mengshi</a:t>
            </a:r>
            <a:r>
              <a:rPr lang="en-US" dirty="0"/>
              <a:t> Hu</a:t>
            </a:r>
            <a:endParaRPr lang="en-US" altLang="zh-CN" dirty="0"/>
          </a:p>
          <a:p>
            <a:pPr marL="457200" indent="-457200">
              <a:buFont typeface="+mj-lt"/>
              <a:buAutoNum type="arabicPeriod"/>
            </a:pPr>
            <a:r>
              <a:rPr lang="en-US" altLang="zh-CN" sz="1800" dirty="0"/>
              <a:t>11-24/0474r2 “UHR Unequal Modulation Pattern and New </a:t>
            </a:r>
            <a:r>
              <a:rPr lang="en-US" altLang="zh-CN" dirty="0"/>
              <a:t>MCS</a:t>
            </a:r>
            <a:r>
              <a:rPr lang="en-US" altLang="zh-CN" sz="1800" dirty="0"/>
              <a:t>,” Rui Cao </a:t>
            </a:r>
            <a:endParaRPr lang="en-US" dirty="0"/>
          </a:p>
          <a:p>
            <a:pPr marL="457200" indent="-457200">
              <a:buFont typeface="+mj-lt"/>
              <a:buAutoNum type="arabicPeriod"/>
            </a:pPr>
            <a:r>
              <a:rPr lang="en-US" dirty="0"/>
              <a:t>11-24/0498r1“Unequal Modulation in MIMO </a:t>
            </a:r>
            <a:r>
              <a:rPr lang="en-US" dirty="0" err="1"/>
              <a:t>TxBF</a:t>
            </a:r>
            <a:r>
              <a:rPr lang="en-US" dirty="0"/>
              <a:t> and New MCS  in 11bn,” </a:t>
            </a:r>
            <a:r>
              <a:rPr lang="en-US" altLang="zh-CN" dirty="0"/>
              <a:t>Alice Chen </a:t>
            </a:r>
          </a:p>
          <a:p>
            <a:pPr marL="457200" indent="-457200">
              <a:buFont typeface="+mj-lt"/>
              <a:buAutoNum type="arabicPeriod"/>
            </a:pPr>
            <a:r>
              <a:rPr lang="en-US" altLang="zh-CN" sz="1800" dirty="0"/>
              <a:t>11-24/1409r0 “Unequal Pattern Discussion F</a:t>
            </a:r>
            <a:r>
              <a:rPr lang="en-US" altLang="en-US" sz="1800" dirty="0"/>
              <a:t>ollow up</a:t>
            </a:r>
            <a:r>
              <a:rPr lang="en-US" altLang="zh-CN" sz="1800" dirty="0"/>
              <a:t>”, Ross Jian Yu</a:t>
            </a:r>
          </a:p>
          <a:p>
            <a:pPr marL="0" indent="0">
              <a:buNone/>
            </a:pPr>
            <a:endParaRPr lang="en-US" altLang="ko-KR"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introduce </a:t>
            </a:r>
            <a:r>
              <a:rPr lang="en-CA" dirty="0"/>
              <a:t>several options for the UHR trigger frame format </a:t>
            </a:r>
            <a:r>
              <a:rPr lang="en-US" dirty="0"/>
              <a:t>to accommodate potential UHR features and capabilities.</a:t>
            </a:r>
          </a:p>
          <a:p>
            <a:endParaRPr lang="en-US" altLang="zh-CN" sz="1800" dirty="0"/>
          </a:p>
          <a:p>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85000" lnSpcReduction="20000"/>
          </a:bodyPr>
          <a:lstStyle/>
          <a:p>
            <a:pPr>
              <a:lnSpc>
                <a:spcPct val="110000"/>
              </a:lnSpc>
              <a:spcBef>
                <a:spcPts val="800"/>
              </a:spcBef>
              <a:spcAft>
                <a:spcPts val="800"/>
              </a:spcAft>
            </a:pPr>
            <a:r>
              <a:rPr lang="en-US" dirty="0"/>
              <a:t>Trigger frames are poised to be a cornerstone of the 802.11bn standard, serving as a versatile mechanism for a wide range of UHR network operations such as: triggering the TB PPDU, multi-AP coordination, in-device coexistence management, dynamic power saving, dynamic sub-band operation, and non-primary channel access, etc.   </a:t>
            </a:r>
          </a:p>
          <a:p>
            <a:pPr marL="238125" marR="0">
              <a:lnSpc>
                <a:spcPct val="110000"/>
              </a:lnSpc>
              <a:spcBef>
                <a:spcPts val="800"/>
              </a:spcBef>
              <a:spcAft>
                <a:spcPts val="800"/>
              </a:spcAft>
            </a:pPr>
            <a:endParaRPr lang="en-US" dirty="0"/>
          </a:p>
          <a:p>
            <a:r>
              <a:rPr lang="en-US" dirty="0"/>
              <a:t>Existing trigger frame format [1-2] is proposed for reuse in the UHR variant in 802.11bn. </a:t>
            </a:r>
          </a:p>
          <a:p>
            <a:endParaRPr lang="en-US" dirty="0"/>
          </a:p>
          <a:p>
            <a:r>
              <a:rPr lang="en-US" dirty="0"/>
              <a:t>However, incorporating new UHR features requires defining additional subfields in the Common Info, Special User Info, and User Info fields of trigger frame for 802.11bn.</a:t>
            </a:r>
          </a:p>
          <a:p>
            <a:endParaRPr lang="en-US" dirty="0">
              <a:latin typeface="+mn-lt"/>
            </a:endParaRPr>
          </a:p>
          <a:p>
            <a:r>
              <a:rPr lang="en-US" dirty="0"/>
              <a:t>To accommodate potential UHR operations, we might also need to introduce new trigger frame types by using one or more of the reserved values (9 to 15) in the type subfield within the Common Info field.</a:t>
            </a: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0972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Identified Issues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pPr marL="228600" marR="0">
              <a:lnSpc>
                <a:spcPct val="110000"/>
              </a:lnSpc>
              <a:spcBef>
                <a:spcPts val="800"/>
              </a:spcBef>
              <a:spcAft>
                <a:spcPts val="800"/>
              </a:spcAft>
            </a:pPr>
            <a:r>
              <a:rPr lang="en-US" dirty="0"/>
              <a:t>The main challenges with the current trigger frame format include:</a:t>
            </a:r>
          </a:p>
          <a:p>
            <a:pPr marL="528638" lvl="1">
              <a:lnSpc>
                <a:spcPct val="110000"/>
              </a:lnSpc>
              <a:spcBef>
                <a:spcPts val="800"/>
              </a:spcBef>
              <a:spcAft>
                <a:spcPts val="800"/>
              </a:spcAft>
            </a:pPr>
            <a:r>
              <a:rPr lang="en-US" dirty="0"/>
              <a:t>The Common Info field has a few reserved bits remaining.</a:t>
            </a:r>
          </a:p>
          <a:p>
            <a:pPr marL="528638" lvl="1">
              <a:lnSpc>
                <a:spcPct val="110000"/>
              </a:lnSpc>
              <a:spcBef>
                <a:spcPts val="800"/>
              </a:spcBef>
              <a:spcAft>
                <a:spcPts val="800"/>
              </a:spcAft>
            </a:pPr>
            <a:r>
              <a:rPr lang="en-US" dirty="0"/>
              <a:t>In 802.11be, the Special User Info field (AID12=2007) was introduced as an expansion for the Common Info for the EHT variant, but it currently has only 3 reserved bits left.</a:t>
            </a:r>
          </a:p>
          <a:p>
            <a:pPr marL="528638" lvl="1">
              <a:lnSpc>
                <a:spcPct val="110000"/>
              </a:lnSpc>
              <a:spcBef>
                <a:spcPts val="800"/>
              </a:spcBef>
              <a:spcAft>
                <a:spcPts val="800"/>
              </a:spcAft>
            </a:pPr>
            <a:r>
              <a:rPr lang="en-US" dirty="0"/>
              <a:t>The EHT User Info variant has only 1 reserved bit located after the MCS field.</a:t>
            </a:r>
          </a:p>
          <a:p>
            <a:pPr marL="528638" lvl="1">
              <a:lnSpc>
                <a:spcPct val="110000"/>
              </a:lnSpc>
              <a:spcBef>
                <a:spcPts val="800"/>
              </a:spcBef>
              <a:spcAft>
                <a:spcPts val="800"/>
              </a:spcAft>
            </a:pPr>
            <a:endParaRPr lang="en-US" dirty="0"/>
          </a:p>
          <a:p>
            <a:pPr marL="300037" indent="-285750">
              <a:lnSpc>
                <a:spcPct val="110000"/>
              </a:lnSpc>
              <a:spcBef>
                <a:spcPts val="800"/>
              </a:spcBef>
              <a:spcAft>
                <a:spcPts val="800"/>
              </a:spcAft>
            </a:pPr>
            <a:r>
              <a:rPr lang="en-US" dirty="0"/>
              <a:t>In this contribution, we introduce several options for accommodating potential UHR features within the trigger frame fields.</a:t>
            </a:r>
          </a:p>
          <a:p>
            <a:pPr marL="314325" lvl="1" indent="0">
              <a:lnSpc>
                <a:spcPct val="110000"/>
              </a:lnSpc>
              <a:spcBef>
                <a:spcPts val="800"/>
              </a:spcBef>
              <a:spcAft>
                <a:spcPts val="800"/>
              </a:spcAft>
              <a:buNone/>
            </a:pP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September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19891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DC28AD0-1179-47D1-8ADD-1EE6C8076294}"/>
              </a:ext>
            </a:extLst>
          </p:cNvPr>
          <p:cNvPicPr>
            <a:picLocks noChangeAspect="1"/>
          </p:cNvPicPr>
          <p:nvPr/>
        </p:nvPicPr>
        <p:blipFill>
          <a:blip r:embed="rId2"/>
          <a:stretch>
            <a:fillRect/>
          </a:stretch>
        </p:blipFill>
        <p:spPr>
          <a:xfrm>
            <a:off x="3007050" y="2437437"/>
            <a:ext cx="3373839" cy="2393265"/>
          </a:xfrm>
          <a:prstGeom prst="rect">
            <a:avLst/>
          </a:prstGeom>
        </p:spPr>
      </p:pic>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Common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p:txBody>
          <a:bodyPr/>
          <a:lstStyle/>
          <a:p>
            <a:r>
              <a:rPr lang="en-US"/>
              <a:t>Mahmoud Hasabelnaby, et. al., Huawei</a:t>
            </a:r>
            <a:endParaRPr lang="en-US" dirty="0"/>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5</a:t>
            </a:fld>
            <a:endParaRPr lang="en-US" dirty="0"/>
          </a:p>
        </p:txBody>
      </p:sp>
      <p:cxnSp>
        <p:nvCxnSpPr>
          <p:cNvPr id="11" name="Straight Connector 10">
            <a:extLst>
              <a:ext uri="{FF2B5EF4-FFF2-40B4-BE49-F238E27FC236}">
                <a16:creationId xmlns:a16="http://schemas.microsoft.com/office/drawing/2014/main" id="{33E184ED-993D-438F-83B6-57A619EDD746}"/>
              </a:ext>
            </a:extLst>
          </p:cNvPr>
          <p:cNvCxnSpPr>
            <a:cxnSpLocks/>
          </p:cNvCxnSpPr>
          <p:nvPr/>
        </p:nvCxnSpPr>
        <p:spPr bwMode="auto">
          <a:xfrm>
            <a:off x="6133514" y="3474098"/>
            <a:ext cx="116197"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E68DEEDD-DEB9-4BFA-924B-A91E99713076}"/>
              </a:ext>
            </a:extLst>
          </p:cNvPr>
          <p:cNvCxnSpPr>
            <a:cxnSpLocks/>
          </p:cNvCxnSpPr>
          <p:nvPr/>
        </p:nvCxnSpPr>
        <p:spPr bwMode="auto">
          <a:xfrm>
            <a:off x="4484013" y="4289443"/>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 name="Rectangle 1">
            <a:extLst>
              <a:ext uri="{FF2B5EF4-FFF2-40B4-BE49-F238E27FC236}">
                <a16:creationId xmlns:a16="http://schemas.microsoft.com/office/drawing/2014/main" id="{FE90D00D-8B92-43F5-B345-BE69E18F488C}"/>
              </a:ext>
            </a:extLst>
          </p:cNvPr>
          <p:cNvSpPr/>
          <p:nvPr/>
        </p:nvSpPr>
        <p:spPr bwMode="auto">
          <a:xfrm>
            <a:off x="5387926" y="2440800"/>
            <a:ext cx="379827" cy="548585"/>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7066AAB5-7B71-4FB9-A5AC-2E33F5824FFE}"/>
              </a:ext>
            </a:extLst>
          </p:cNvPr>
          <p:cNvSpPr/>
          <p:nvPr/>
        </p:nvSpPr>
        <p:spPr bwMode="auto">
          <a:xfrm>
            <a:off x="3222223" y="3212423"/>
            <a:ext cx="379827" cy="58821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A1D4BECD-E5A8-46E5-8A90-4EBD3C40AFD3}"/>
              </a:ext>
            </a:extLst>
          </p:cNvPr>
          <p:cNvSpPr/>
          <p:nvPr/>
        </p:nvSpPr>
        <p:spPr bwMode="auto">
          <a:xfrm>
            <a:off x="5577839" y="3245424"/>
            <a:ext cx="379827" cy="54858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640763E3-E2D3-4084-AD70-263E0265B0CC}"/>
              </a:ext>
            </a:extLst>
          </p:cNvPr>
          <p:cNvSpPr/>
          <p:nvPr/>
        </p:nvSpPr>
        <p:spPr bwMode="auto">
          <a:xfrm>
            <a:off x="4349617" y="3996003"/>
            <a:ext cx="743788" cy="634644"/>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EDD05267-160E-4867-865C-42DF35DCDFE1}"/>
              </a:ext>
            </a:extLst>
          </p:cNvPr>
          <p:cNvSpPr txBox="1"/>
          <p:nvPr/>
        </p:nvSpPr>
        <p:spPr>
          <a:xfrm>
            <a:off x="383755" y="1281931"/>
            <a:ext cx="8376490" cy="2200602"/>
          </a:xfrm>
          <a:prstGeom prst="rect">
            <a:avLst/>
          </a:prstGeom>
          <a:noFill/>
        </p:spPr>
        <p:txBody>
          <a:bodyPr wrap="square">
            <a:spAutoFit/>
          </a:bodyPr>
          <a:lstStyle/>
          <a:p>
            <a:pPr marL="628650" lvl="1" indent="-171450">
              <a:buFont typeface="Arial" panose="020B0604020202020204" pitchFamily="34" charset="0"/>
              <a:buChar char="•"/>
            </a:pPr>
            <a:r>
              <a:rPr lang="en-US" altLang="zh-CN" sz="1400" dirty="0"/>
              <a:t>We can utilize already existing reserved bits in the Common Info field (e.g., B22, B26, B53, and B56-B63) to include the TBD UHR common info (i.e., signaling of DBW, DRU/RRU type indication, …, etc. [3]).</a:t>
            </a:r>
          </a:p>
          <a:p>
            <a:pPr marL="628650" lvl="1" indent="-171450">
              <a:buFont typeface="Arial" panose="020B0604020202020204" pitchFamily="34" charset="0"/>
              <a:buChar char="•"/>
            </a:pPr>
            <a:endParaRPr lang="en-US" altLang="zh-CN" sz="1400" dirty="0"/>
          </a:p>
          <a:p>
            <a:pPr marL="628650" lvl="1" indent="-171450">
              <a:buFont typeface="Arial" panose="020B0604020202020204" pitchFamily="34" charset="0"/>
              <a:buChar char="•"/>
            </a:pPr>
            <a:r>
              <a:rPr lang="en-US" sz="1400" dirty="0"/>
              <a:t>B54 is repurposed to indicate the presence of HE/non-HE PPDUs in P160, instead of restricting it for only the HE/EHT in P160. </a:t>
            </a:r>
            <a:endParaRPr lang="en-US" altLang="zh-CN" sz="1400" dirty="0"/>
          </a:p>
          <a:p>
            <a:pPr marL="742950" lvl="1" indent="-285750">
              <a:buFont typeface="Arial" panose="020B0604020202020204" pitchFamily="34" charset="0"/>
              <a:buChar char="•"/>
            </a:pPr>
            <a:endParaRPr lang="en-US" altLang="zh-CN" sz="1100" dirty="0"/>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cxnSp>
        <p:nvCxnSpPr>
          <p:cNvPr id="18" name="Straight Connector 17">
            <a:extLst>
              <a:ext uri="{FF2B5EF4-FFF2-40B4-BE49-F238E27FC236}">
                <a16:creationId xmlns:a16="http://schemas.microsoft.com/office/drawing/2014/main" id="{8FD54359-A2EE-478A-90BE-DD5346C15CA1}"/>
              </a:ext>
            </a:extLst>
          </p:cNvPr>
          <p:cNvCxnSpPr>
            <a:cxnSpLocks/>
          </p:cNvCxnSpPr>
          <p:nvPr/>
        </p:nvCxnSpPr>
        <p:spPr bwMode="auto">
          <a:xfrm>
            <a:off x="4200880" y="4778741"/>
            <a:ext cx="175973"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5" name="TextBox 4">
            <a:extLst>
              <a:ext uri="{FF2B5EF4-FFF2-40B4-BE49-F238E27FC236}">
                <a16:creationId xmlns:a16="http://schemas.microsoft.com/office/drawing/2014/main" id="{29894450-2506-4298-A853-76764AB4E58D}"/>
              </a:ext>
            </a:extLst>
          </p:cNvPr>
          <p:cNvSpPr txBox="1"/>
          <p:nvPr/>
        </p:nvSpPr>
        <p:spPr>
          <a:xfrm>
            <a:off x="3807111" y="4575202"/>
            <a:ext cx="914400" cy="200055"/>
          </a:xfrm>
          <a:prstGeom prst="rect">
            <a:avLst/>
          </a:prstGeom>
          <a:noFill/>
        </p:spPr>
        <p:txBody>
          <a:bodyPr wrap="square" rtlCol="0">
            <a:spAutoFit/>
          </a:bodyPr>
          <a:lstStyle/>
          <a:p>
            <a:pPr algn="ctr"/>
            <a:r>
              <a:rPr lang="en-US" sz="700" dirty="0">
                <a:solidFill>
                  <a:srgbClr val="00B050"/>
                </a:solidFill>
              </a:rPr>
              <a:t>UHR</a:t>
            </a:r>
          </a:p>
        </p:txBody>
      </p:sp>
      <p:sp>
        <p:nvSpPr>
          <p:cNvPr id="20" name="TextBox 19">
            <a:extLst>
              <a:ext uri="{FF2B5EF4-FFF2-40B4-BE49-F238E27FC236}">
                <a16:creationId xmlns:a16="http://schemas.microsoft.com/office/drawing/2014/main" id="{4F2E7BFA-BE88-44D9-9013-D3D47D60F109}"/>
              </a:ext>
            </a:extLst>
          </p:cNvPr>
          <p:cNvSpPr txBox="1"/>
          <p:nvPr/>
        </p:nvSpPr>
        <p:spPr>
          <a:xfrm>
            <a:off x="5957484" y="3332072"/>
            <a:ext cx="443774" cy="169277"/>
          </a:xfrm>
          <a:prstGeom prst="rect">
            <a:avLst/>
          </a:prstGeom>
          <a:noFill/>
        </p:spPr>
        <p:txBody>
          <a:bodyPr wrap="square" rtlCol="0">
            <a:spAutoFit/>
          </a:bodyPr>
          <a:lstStyle/>
          <a:p>
            <a:pPr algn="ctr"/>
            <a:r>
              <a:rPr lang="en-US" sz="500" b="1" dirty="0">
                <a:solidFill>
                  <a:srgbClr val="00B050"/>
                </a:solidFill>
              </a:rPr>
              <a:t>Non-HE</a:t>
            </a:r>
          </a:p>
        </p:txBody>
      </p:sp>
    </p:spTree>
    <p:extLst>
      <p:ext uri="{BB962C8B-B14F-4D97-AF65-F5344CB8AC3E}">
        <p14:creationId xmlns:p14="http://schemas.microsoft.com/office/powerpoint/2010/main" val="3997628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27797" y="523823"/>
            <a:ext cx="7772400" cy="609600"/>
          </a:xfrm>
        </p:spPr>
        <p:txBody>
          <a:bodyPr/>
          <a:lstStyle/>
          <a:p>
            <a:r>
              <a:rPr lang="en-US" altLang="zh-CN" dirty="0"/>
              <a:t>Option 1: UHR Special User Info field </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6</a:t>
            </a:fld>
            <a:endParaRPr lang="en-US" dirty="0"/>
          </a:p>
        </p:txBody>
      </p:sp>
      <p:pic>
        <p:nvPicPr>
          <p:cNvPr id="22" name="Picture 21">
            <a:extLst>
              <a:ext uri="{FF2B5EF4-FFF2-40B4-BE49-F238E27FC236}">
                <a16:creationId xmlns:a16="http://schemas.microsoft.com/office/drawing/2014/main" id="{4A3382F8-7A1D-4CFD-9032-00FD18FB6804}"/>
              </a:ext>
            </a:extLst>
          </p:cNvPr>
          <p:cNvPicPr>
            <a:picLocks noChangeAspect="1"/>
          </p:cNvPicPr>
          <p:nvPr/>
        </p:nvPicPr>
        <p:blipFill>
          <a:blip r:embed="rId2"/>
          <a:stretch>
            <a:fillRect/>
          </a:stretch>
        </p:blipFill>
        <p:spPr>
          <a:xfrm>
            <a:off x="2464486" y="2979692"/>
            <a:ext cx="4626591" cy="892974"/>
          </a:xfrm>
          <a:prstGeom prst="rect">
            <a:avLst/>
          </a:prstGeom>
        </p:spPr>
      </p:pic>
      <p:cxnSp>
        <p:nvCxnSpPr>
          <p:cNvPr id="24" name="Straight Connector 23">
            <a:extLst>
              <a:ext uri="{FF2B5EF4-FFF2-40B4-BE49-F238E27FC236}">
                <a16:creationId xmlns:a16="http://schemas.microsoft.com/office/drawing/2014/main" id="{C5C4B4BC-BE74-479E-88A8-A09242E40BE5}"/>
              </a:ext>
            </a:extLst>
          </p:cNvPr>
          <p:cNvCxnSpPr>
            <a:cxnSpLocks/>
          </p:cNvCxnSpPr>
          <p:nvPr/>
        </p:nvCxnSpPr>
        <p:spPr bwMode="auto">
          <a:xfrm flipH="1">
            <a:off x="2656433" y="3638946"/>
            <a:ext cx="566383" cy="19359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6" name="TextBox 25">
            <a:extLst>
              <a:ext uri="{FF2B5EF4-FFF2-40B4-BE49-F238E27FC236}">
                <a16:creationId xmlns:a16="http://schemas.microsoft.com/office/drawing/2014/main" id="{29FF7ECC-CD59-469F-A8B0-C41B1611094F}"/>
              </a:ext>
            </a:extLst>
          </p:cNvPr>
          <p:cNvSpPr txBox="1"/>
          <p:nvPr/>
        </p:nvSpPr>
        <p:spPr>
          <a:xfrm>
            <a:off x="2656433" y="3838151"/>
            <a:ext cx="961289" cy="415498"/>
          </a:xfrm>
          <a:prstGeom prst="rect">
            <a:avLst/>
          </a:prstGeom>
          <a:noFill/>
          <a:ln>
            <a:solidFill>
              <a:schemeClr val="tx1"/>
            </a:solidFill>
          </a:ln>
        </p:spPr>
        <p:txBody>
          <a:bodyPr wrap="square" rtlCol="0">
            <a:spAutoFit/>
          </a:bodyPr>
          <a:lstStyle/>
          <a:p>
            <a:r>
              <a:rPr lang="en-US" sz="700" dirty="0"/>
              <a:t>Value 0: EHT PPDU</a:t>
            </a:r>
          </a:p>
          <a:p>
            <a:r>
              <a:rPr lang="en-US" sz="700" dirty="0">
                <a:solidFill>
                  <a:srgbClr val="FF0000"/>
                </a:solidFill>
              </a:rPr>
              <a:t>Value 1: UHR PPDU</a:t>
            </a:r>
            <a:br>
              <a:rPr lang="en-US" sz="700" dirty="0">
                <a:solidFill>
                  <a:srgbClr val="00B050"/>
                </a:solidFill>
              </a:rPr>
            </a:br>
            <a:r>
              <a:rPr lang="en-US" sz="700" dirty="0"/>
              <a:t>Values 2-7: Reserved</a:t>
            </a:r>
          </a:p>
        </p:txBody>
      </p:sp>
      <p:sp>
        <p:nvSpPr>
          <p:cNvPr id="27" name="TextBox 26">
            <a:extLst>
              <a:ext uri="{FF2B5EF4-FFF2-40B4-BE49-F238E27FC236}">
                <a16:creationId xmlns:a16="http://schemas.microsoft.com/office/drawing/2014/main" id="{40FD5EA7-4A61-4CB2-AF05-EABED684BAE7}"/>
              </a:ext>
            </a:extLst>
          </p:cNvPr>
          <p:cNvSpPr txBox="1"/>
          <p:nvPr/>
        </p:nvSpPr>
        <p:spPr>
          <a:xfrm>
            <a:off x="2775258" y="3406928"/>
            <a:ext cx="447558" cy="215444"/>
          </a:xfrm>
          <a:prstGeom prst="rect">
            <a:avLst/>
          </a:prstGeom>
          <a:noFill/>
        </p:spPr>
        <p:txBody>
          <a:bodyPr wrap="none" rtlCol="0">
            <a:spAutoFit/>
          </a:bodyPr>
          <a:lstStyle/>
          <a:p>
            <a:r>
              <a:rPr lang="en-US" sz="800" dirty="0">
                <a:solidFill>
                  <a:srgbClr val="FF0000"/>
                </a:solidFill>
              </a:rPr>
              <a:t>=2007</a:t>
            </a:r>
          </a:p>
        </p:txBody>
      </p:sp>
      <p:cxnSp>
        <p:nvCxnSpPr>
          <p:cNvPr id="28" name="Straight Connector 27">
            <a:extLst>
              <a:ext uri="{FF2B5EF4-FFF2-40B4-BE49-F238E27FC236}">
                <a16:creationId xmlns:a16="http://schemas.microsoft.com/office/drawing/2014/main" id="{186ACAD1-EB23-4349-B83E-30C321D263D4}"/>
              </a:ext>
            </a:extLst>
          </p:cNvPr>
          <p:cNvCxnSpPr/>
          <p:nvPr/>
        </p:nvCxnSpPr>
        <p:spPr bwMode="auto">
          <a:xfrm>
            <a:off x="4260244" y="3351115"/>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CD936C9D-28E0-4C39-B35D-325026C0A2E8}"/>
              </a:ext>
            </a:extLst>
          </p:cNvPr>
          <p:cNvCxnSpPr/>
          <p:nvPr/>
        </p:nvCxnSpPr>
        <p:spPr bwMode="auto">
          <a:xfrm>
            <a:off x="4841709" y="3355804"/>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30" name="TextBox 29">
            <a:extLst>
              <a:ext uri="{FF2B5EF4-FFF2-40B4-BE49-F238E27FC236}">
                <a16:creationId xmlns:a16="http://schemas.microsoft.com/office/drawing/2014/main" id="{D660FFA6-F868-40B9-A0E8-6C5A30794293}"/>
              </a:ext>
            </a:extLst>
          </p:cNvPr>
          <p:cNvSpPr txBox="1"/>
          <p:nvPr/>
        </p:nvSpPr>
        <p:spPr>
          <a:xfrm>
            <a:off x="5410509" y="3852506"/>
            <a:ext cx="961289" cy="415498"/>
          </a:xfrm>
          <a:prstGeom prst="rect">
            <a:avLst/>
          </a:prstGeom>
          <a:noFill/>
          <a:ln>
            <a:solidFill>
              <a:schemeClr val="bg1"/>
            </a:solidFill>
          </a:ln>
        </p:spPr>
        <p:txBody>
          <a:bodyPr wrap="square" rtlCol="0">
            <a:spAutoFit/>
          </a:bodyPr>
          <a:lstStyle/>
          <a:p>
            <a:pPr algn="ctr"/>
            <a:r>
              <a:rPr lang="en-US" sz="700" dirty="0">
                <a:solidFill>
                  <a:srgbClr val="FF0000"/>
                </a:solidFill>
              </a:rPr>
              <a:t>Utilize to include TBD UHR Common Info</a:t>
            </a:r>
          </a:p>
        </p:txBody>
      </p:sp>
      <p:sp>
        <p:nvSpPr>
          <p:cNvPr id="9" name="TextBox 8">
            <a:extLst>
              <a:ext uri="{FF2B5EF4-FFF2-40B4-BE49-F238E27FC236}">
                <a16:creationId xmlns:a16="http://schemas.microsoft.com/office/drawing/2014/main" id="{1C46C1B6-2BCD-4BB5-B909-780B4178705F}"/>
              </a:ext>
            </a:extLst>
          </p:cNvPr>
          <p:cNvSpPr txBox="1"/>
          <p:nvPr/>
        </p:nvSpPr>
        <p:spPr>
          <a:xfrm>
            <a:off x="310448" y="1166795"/>
            <a:ext cx="8376490" cy="3308598"/>
          </a:xfrm>
          <a:prstGeom prst="rect">
            <a:avLst/>
          </a:prstGeom>
          <a:noFill/>
        </p:spPr>
        <p:txBody>
          <a:bodyPr wrap="square">
            <a:spAutoFit/>
          </a:bodyPr>
          <a:lstStyle/>
          <a:p>
            <a:pPr marL="285750" indent="-285750">
              <a:buFont typeface="Arial" panose="020B0604020202020204" pitchFamily="34" charset="0"/>
              <a:buChar char="•"/>
            </a:pPr>
            <a:r>
              <a:rPr lang="en-US" altLang="zh-CN" sz="1300" dirty="0"/>
              <a:t>We can use the same format of the Special User Info Field supported by EHT variant by repurposing the reserved value of 1 in the PHY Version Identifier to indicate UHR variant. </a:t>
            </a:r>
          </a:p>
          <a:p>
            <a:pPr marL="742950" lvl="1" indent="-285750">
              <a:buFont typeface="Courier New" panose="02070309020205020404" pitchFamily="49" charset="0"/>
              <a:buChar char="o"/>
            </a:pPr>
            <a:r>
              <a:rPr lang="en-US" altLang="zh-CN" sz="1100" dirty="0"/>
              <a:t>AID12 = 2007 </a:t>
            </a:r>
          </a:p>
          <a:p>
            <a:pPr marL="742950" lvl="1" indent="-285750">
              <a:buFont typeface="Courier New" panose="02070309020205020404" pitchFamily="49" charset="0"/>
              <a:buChar char="o"/>
            </a:pPr>
            <a:r>
              <a:rPr lang="en-US" altLang="zh-CN" sz="1100" dirty="0"/>
              <a:t>PHY Version Identifier = 001 to indicate UHR</a:t>
            </a:r>
          </a:p>
          <a:p>
            <a:pPr marL="742950" lvl="1" indent="-285750">
              <a:buFont typeface="Courier New" panose="02070309020205020404" pitchFamily="49" charset="0"/>
              <a:buChar char="o"/>
            </a:pPr>
            <a:r>
              <a:rPr lang="en-US" altLang="zh-CN" sz="1100" dirty="0"/>
              <a:t>Keep values 2-7 within PHY Version Identifier reserved for future Wi-Fi generations.</a:t>
            </a:r>
          </a:p>
          <a:p>
            <a:pPr marL="742950" lvl="1" indent="-285750">
              <a:buFont typeface="Arial" panose="020B0604020202020204" pitchFamily="34" charset="0"/>
              <a:buChar char="•"/>
            </a:pPr>
            <a:endParaRPr lang="en-US" altLang="zh-CN" sz="1200" dirty="0"/>
          </a:p>
          <a:p>
            <a:pPr marL="171450" indent="-171450">
              <a:buFont typeface="Arial" panose="020B0604020202020204" pitchFamily="34" charset="0"/>
              <a:buChar char="•"/>
            </a:pPr>
            <a:r>
              <a:rPr lang="en-US" altLang="zh-CN" sz="1300" dirty="0"/>
              <a:t>Utilize any of the reserved bits B37-B39 to include TBD UHR Common Info.</a:t>
            </a:r>
          </a:p>
          <a:p>
            <a:pPr marL="171450" indent="-171450">
              <a:buFont typeface="Arial" panose="020B0604020202020204" pitchFamily="34" charset="0"/>
              <a:buChar char="•"/>
            </a:pPr>
            <a:r>
              <a:rPr lang="en-US" altLang="zh-CN" sz="1300" dirty="0"/>
              <a:t>Utilize the U-SIG Disregard And Validate subfield for accommodating potential TBD UHR Common Info.</a:t>
            </a:r>
          </a:p>
          <a:p>
            <a:endParaRPr lang="en-US" altLang="zh-CN" sz="1400" dirty="0"/>
          </a:p>
          <a:p>
            <a:pPr marL="285750" indent="-285750">
              <a:buFont typeface="Arial" panose="020B0604020202020204" pitchFamily="34" charset="0"/>
              <a:buChar char="•"/>
            </a:pPr>
            <a:endParaRPr lang="en-US" altLang="zh-CN" sz="1400" dirty="0"/>
          </a:p>
          <a:p>
            <a:pPr marL="285750"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p:txBody>
      </p:sp>
      <p:sp>
        <p:nvSpPr>
          <p:cNvPr id="5" name="Rectangle 4">
            <a:extLst>
              <a:ext uri="{FF2B5EF4-FFF2-40B4-BE49-F238E27FC236}">
                <a16:creationId xmlns:a16="http://schemas.microsoft.com/office/drawing/2014/main" id="{49479983-8F82-4384-80A4-239722E2013D}"/>
              </a:ext>
            </a:extLst>
          </p:cNvPr>
          <p:cNvSpPr/>
          <p:nvPr/>
        </p:nvSpPr>
        <p:spPr bwMode="auto">
          <a:xfrm>
            <a:off x="5303520" y="2979692"/>
            <a:ext cx="1146517" cy="852847"/>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7" name="Straight Connector 36">
            <a:extLst>
              <a:ext uri="{FF2B5EF4-FFF2-40B4-BE49-F238E27FC236}">
                <a16:creationId xmlns:a16="http://schemas.microsoft.com/office/drawing/2014/main" id="{882D49A5-D88A-4E73-A37C-B399DC1955E9}"/>
              </a:ext>
            </a:extLst>
          </p:cNvPr>
          <p:cNvCxnSpPr>
            <a:cxnSpLocks/>
          </p:cNvCxnSpPr>
          <p:nvPr/>
        </p:nvCxnSpPr>
        <p:spPr bwMode="auto">
          <a:xfrm flipH="1">
            <a:off x="3617722" y="3638946"/>
            <a:ext cx="61415" cy="214235"/>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78408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879075" y="432018"/>
            <a:ext cx="7772400" cy="609600"/>
          </a:xfrm>
        </p:spPr>
        <p:txBody>
          <a:bodyPr/>
          <a:lstStyle/>
          <a:p>
            <a:r>
              <a:rPr lang="en-US" altLang="zh-CN" dirty="0"/>
              <a:t>Option 2: Extended UHR Special User Info field</a:t>
            </a:r>
            <a:endParaRPr lang="zh-CN" altLang="en-US" dirty="0"/>
          </a:p>
        </p:txBody>
      </p:sp>
      <p:sp>
        <p:nvSpPr>
          <p:cNvPr id="4" name="Footer Placeholder 3">
            <a:extLst>
              <a:ext uri="{FF2B5EF4-FFF2-40B4-BE49-F238E27FC236}">
                <a16:creationId xmlns:a16="http://schemas.microsoft.com/office/drawing/2014/main" id="{2A191BF2-1517-4ECA-8CFD-345A37457FA2}"/>
              </a:ext>
            </a:extLst>
          </p:cNvPr>
          <p:cNvSpPr>
            <a:spLocks noGrp="1"/>
          </p:cNvSpPr>
          <p:nvPr>
            <p:ph type="ftr" sz="quarter" idx="11"/>
          </p:nvPr>
        </p:nvSpPr>
        <p:spPr>
          <a:xfrm>
            <a:off x="6990782" y="4887338"/>
            <a:ext cx="1609415" cy="184666"/>
          </a:xfrm>
        </p:spPr>
        <p:txBody>
          <a:bodyPr/>
          <a:lstStyle/>
          <a:p>
            <a:r>
              <a:rPr lang="en-US" dirty="0"/>
              <a:t>Mahmoud Hasabelnaby, et. al., Huawei</a:t>
            </a:r>
          </a:p>
        </p:txBody>
      </p:sp>
      <p:sp>
        <p:nvSpPr>
          <p:cNvPr id="6" name="Slide Number Placeholder 5">
            <a:extLst>
              <a:ext uri="{FF2B5EF4-FFF2-40B4-BE49-F238E27FC236}">
                <a16:creationId xmlns:a16="http://schemas.microsoft.com/office/drawing/2014/main" id="{ABACF6BD-99FB-4D18-A0B1-E5532A9F289E}"/>
              </a:ext>
            </a:extLst>
          </p:cNvPr>
          <p:cNvSpPr>
            <a:spLocks noGrp="1"/>
          </p:cNvSpPr>
          <p:nvPr>
            <p:ph type="sldNum" sz="quarter" idx="12"/>
          </p:nvPr>
        </p:nvSpPr>
        <p:spPr/>
        <p:txBody>
          <a:bodyPr/>
          <a:lstStyle/>
          <a:p>
            <a:fld id="{EE2556C5-CE8C-6547-B838-EA80C61A4AF7}" type="slidenum">
              <a:rPr lang="en-US" smtClean="0"/>
              <a:pPr/>
              <a:t>7</a:t>
            </a:fld>
            <a:endParaRPr lang="en-US" dirty="0"/>
          </a:p>
        </p:txBody>
      </p:sp>
      <p:sp>
        <p:nvSpPr>
          <p:cNvPr id="35" name="TextBox 34">
            <a:extLst>
              <a:ext uri="{FF2B5EF4-FFF2-40B4-BE49-F238E27FC236}">
                <a16:creationId xmlns:a16="http://schemas.microsoft.com/office/drawing/2014/main" id="{F9EB83EA-B7AA-4159-BD9F-7EFF2760D252}"/>
              </a:ext>
            </a:extLst>
          </p:cNvPr>
          <p:cNvSpPr txBox="1"/>
          <p:nvPr/>
        </p:nvSpPr>
        <p:spPr>
          <a:xfrm>
            <a:off x="1326025" y="4577811"/>
            <a:ext cx="389850" cy="246221"/>
          </a:xfrm>
          <a:prstGeom prst="rect">
            <a:avLst/>
          </a:prstGeom>
          <a:noFill/>
        </p:spPr>
        <p:txBody>
          <a:bodyPr wrap="none" rtlCol="0">
            <a:spAutoFit/>
          </a:bodyPr>
          <a:lstStyle/>
          <a:p>
            <a:pPr algn="ctr"/>
            <a:r>
              <a:rPr lang="en-US" sz="1000" dirty="0"/>
              <a:t>Bits</a:t>
            </a:r>
          </a:p>
        </p:txBody>
      </p:sp>
      <p:sp>
        <p:nvSpPr>
          <p:cNvPr id="36" name="TextBox 35">
            <a:extLst>
              <a:ext uri="{FF2B5EF4-FFF2-40B4-BE49-F238E27FC236}">
                <a16:creationId xmlns:a16="http://schemas.microsoft.com/office/drawing/2014/main" id="{6EFC3538-C77C-43B9-95BE-08C5AB64E530}"/>
              </a:ext>
            </a:extLst>
          </p:cNvPr>
          <p:cNvSpPr txBox="1"/>
          <p:nvPr/>
        </p:nvSpPr>
        <p:spPr>
          <a:xfrm>
            <a:off x="250204" y="4042419"/>
            <a:ext cx="1257743" cy="461665"/>
          </a:xfrm>
          <a:prstGeom prst="rect">
            <a:avLst/>
          </a:prstGeom>
          <a:noFill/>
        </p:spPr>
        <p:txBody>
          <a:bodyPr wrap="square" rtlCol="0">
            <a:spAutoFit/>
          </a:bodyPr>
          <a:lstStyle/>
          <a:p>
            <a:pPr algn="ctr"/>
            <a:r>
              <a:rPr lang="en-US" sz="1200" dirty="0">
                <a:solidFill>
                  <a:srgbClr val="002060"/>
                </a:solidFill>
              </a:rPr>
              <a:t>Extended Special User Info field </a:t>
            </a:r>
          </a:p>
        </p:txBody>
      </p:sp>
      <p:sp>
        <p:nvSpPr>
          <p:cNvPr id="37" name="TextBox 36">
            <a:extLst>
              <a:ext uri="{FF2B5EF4-FFF2-40B4-BE49-F238E27FC236}">
                <a16:creationId xmlns:a16="http://schemas.microsoft.com/office/drawing/2014/main" id="{FC4AD217-CC3C-4C1D-B3E7-573CD5B2F5A7}"/>
              </a:ext>
            </a:extLst>
          </p:cNvPr>
          <p:cNvSpPr txBox="1"/>
          <p:nvPr/>
        </p:nvSpPr>
        <p:spPr>
          <a:xfrm>
            <a:off x="304764" y="2883386"/>
            <a:ext cx="1257743" cy="461665"/>
          </a:xfrm>
          <a:prstGeom prst="rect">
            <a:avLst/>
          </a:prstGeom>
          <a:noFill/>
        </p:spPr>
        <p:txBody>
          <a:bodyPr wrap="square" rtlCol="0">
            <a:spAutoFit/>
          </a:bodyPr>
          <a:lstStyle/>
          <a:p>
            <a:pPr algn="ctr"/>
            <a:r>
              <a:rPr lang="en-US" sz="1200" dirty="0">
                <a:solidFill>
                  <a:srgbClr val="002060"/>
                </a:solidFill>
              </a:rPr>
              <a:t>UHR Special User Info field </a:t>
            </a:r>
          </a:p>
        </p:txBody>
      </p:sp>
      <p:sp>
        <p:nvSpPr>
          <p:cNvPr id="25" name="TextBox 24">
            <a:extLst>
              <a:ext uri="{FF2B5EF4-FFF2-40B4-BE49-F238E27FC236}">
                <a16:creationId xmlns:a16="http://schemas.microsoft.com/office/drawing/2014/main" id="{89D1E609-65FA-4977-BD89-519ABF64D85C}"/>
              </a:ext>
            </a:extLst>
          </p:cNvPr>
          <p:cNvSpPr txBox="1"/>
          <p:nvPr/>
        </p:nvSpPr>
        <p:spPr>
          <a:xfrm>
            <a:off x="383755" y="1047227"/>
            <a:ext cx="8376490" cy="1415772"/>
          </a:xfrm>
          <a:prstGeom prst="rect">
            <a:avLst/>
          </a:prstGeom>
          <a:noFill/>
        </p:spPr>
        <p:txBody>
          <a:bodyPr wrap="square">
            <a:spAutoFit/>
          </a:bodyPr>
          <a:lstStyle/>
          <a:p>
            <a:pPr marL="285750" indent="-285750">
              <a:buFont typeface="Arial" panose="020B0604020202020204" pitchFamily="34" charset="0"/>
              <a:buChar char="•"/>
            </a:pPr>
            <a:r>
              <a:rPr lang="en-US" altLang="zh-CN" sz="1400" dirty="0"/>
              <a:t>If we need to include more Common UHR Info, we propose to introduce an </a:t>
            </a:r>
            <a:r>
              <a:rPr lang="en-US" altLang="zh-CN" sz="1400" u="sng" dirty="0"/>
              <a:t>Extended Special User Info field</a:t>
            </a:r>
            <a:r>
              <a:rPr lang="en-US" altLang="zh-CN" sz="1400" dirty="0"/>
              <a:t>.</a:t>
            </a:r>
          </a:p>
          <a:p>
            <a:pPr marL="742950" lvl="1" indent="-285750">
              <a:buFont typeface="Wingdings" panose="05000000000000000000" pitchFamily="2" charset="2"/>
              <a:buChar char="§"/>
            </a:pPr>
            <a:r>
              <a:rPr lang="en-US" altLang="zh-CN" sz="1200" dirty="0"/>
              <a:t>The Extended Special User Info field have a common new AID (AID</a:t>
            </a:r>
            <a:r>
              <a:rPr lang="en-US" sz="1200" kern="1200" dirty="0">
                <a:solidFill>
                  <a:srgbClr val="FF0000"/>
                </a:solidFill>
                <a:latin typeface="+mn-lt"/>
                <a:ea typeface="+mn-ea"/>
                <a:cs typeface="+mn-cs"/>
              </a:rPr>
              <a:t> ≠ </a:t>
            </a:r>
            <a:r>
              <a:rPr lang="en-US" altLang="zh-CN" sz="1200" dirty="0"/>
              <a:t>2007) that is different from the AID of the Special User Info field (AID =2007).</a:t>
            </a:r>
          </a:p>
          <a:p>
            <a:pPr marL="742950" lvl="1" indent="-285750">
              <a:buFont typeface="Wingdings" panose="05000000000000000000" pitchFamily="2" charset="2"/>
              <a:buChar char="§"/>
            </a:pPr>
            <a:r>
              <a:rPr lang="en-US" altLang="zh-CN" sz="1200" dirty="0"/>
              <a:t>The Extended Special User Info field </a:t>
            </a:r>
            <a:r>
              <a:rPr lang="en-US" sz="1200" dirty="0"/>
              <a:t>immediately follows</a:t>
            </a:r>
            <a:r>
              <a:rPr lang="en-US" altLang="zh-CN" sz="1200" dirty="0"/>
              <a:t> the UHR Special User Info field in the trigger frame.</a:t>
            </a:r>
          </a:p>
          <a:p>
            <a:pPr marL="742950" lvl="1" indent="-285750">
              <a:buFont typeface="Wingdings" panose="05000000000000000000" pitchFamily="2" charset="2"/>
              <a:buChar char="§"/>
            </a:pPr>
            <a:r>
              <a:rPr lang="en-US" altLang="zh-CN" sz="1200" dirty="0"/>
              <a:t>Optional: We may utilize any reserved bit in the Special User Info field or the Common Info field (e.g. B56) to indicate the presence of Extended Special User Info field.</a:t>
            </a:r>
          </a:p>
          <a:p>
            <a:pPr lvl="1"/>
            <a:r>
              <a:rPr lang="en-US" altLang="zh-CN" sz="1200" dirty="0"/>
              <a:t>   </a:t>
            </a:r>
          </a:p>
        </p:txBody>
      </p:sp>
      <p:pic>
        <p:nvPicPr>
          <p:cNvPr id="47" name="Picture 46">
            <a:extLst>
              <a:ext uri="{FF2B5EF4-FFF2-40B4-BE49-F238E27FC236}">
                <a16:creationId xmlns:a16="http://schemas.microsoft.com/office/drawing/2014/main" id="{D230A05C-051C-4EF8-B3A9-9B5EE5DA9963}"/>
              </a:ext>
            </a:extLst>
          </p:cNvPr>
          <p:cNvPicPr>
            <a:picLocks noChangeAspect="1"/>
          </p:cNvPicPr>
          <p:nvPr/>
        </p:nvPicPr>
        <p:blipFill>
          <a:blip r:embed="rId2"/>
          <a:stretch>
            <a:fillRect/>
          </a:stretch>
        </p:blipFill>
        <p:spPr>
          <a:xfrm>
            <a:off x="2021354" y="2395882"/>
            <a:ext cx="4626591" cy="892974"/>
          </a:xfrm>
          <a:prstGeom prst="rect">
            <a:avLst/>
          </a:prstGeom>
        </p:spPr>
      </p:pic>
      <p:cxnSp>
        <p:nvCxnSpPr>
          <p:cNvPr id="48" name="Straight Connector 47">
            <a:extLst>
              <a:ext uri="{FF2B5EF4-FFF2-40B4-BE49-F238E27FC236}">
                <a16:creationId xmlns:a16="http://schemas.microsoft.com/office/drawing/2014/main" id="{6FEF088D-4FE0-4DD8-AB84-6633CE92CABE}"/>
              </a:ext>
            </a:extLst>
          </p:cNvPr>
          <p:cNvCxnSpPr>
            <a:cxnSpLocks/>
          </p:cNvCxnSpPr>
          <p:nvPr/>
        </p:nvCxnSpPr>
        <p:spPr bwMode="auto">
          <a:xfrm flipH="1">
            <a:off x="2213301" y="3055136"/>
            <a:ext cx="566383" cy="19359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9" name="TextBox 48">
            <a:extLst>
              <a:ext uri="{FF2B5EF4-FFF2-40B4-BE49-F238E27FC236}">
                <a16:creationId xmlns:a16="http://schemas.microsoft.com/office/drawing/2014/main" id="{7D511AAA-F92A-4DF8-9BB8-844DDB568B94}"/>
              </a:ext>
            </a:extLst>
          </p:cNvPr>
          <p:cNvSpPr txBox="1"/>
          <p:nvPr/>
        </p:nvSpPr>
        <p:spPr>
          <a:xfrm>
            <a:off x="2213301" y="3254341"/>
            <a:ext cx="961289" cy="415498"/>
          </a:xfrm>
          <a:prstGeom prst="rect">
            <a:avLst/>
          </a:prstGeom>
          <a:noFill/>
          <a:ln>
            <a:solidFill>
              <a:schemeClr val="tx1"/>
            </a:solidFill>
          </a:ln>
        </p:spPr>
        <p:txBody>
          <a:bodyPr wrap="square" rtlCol="0">
            <a:spAutoFit/>
          </a:bodyPr>
          <a:lstStyle/>
          <a:p>
            <a:r>
              <a:rPr lang="en-US" sz="700" dirty="0"/>
              <a:t>Value 0: EHT PPDU</a:t>
            </a:r>
          </a:p>
          <a:p>
            <a:r>
              <a:rPr lang="en-US" sz="700" dirty="0">
                <a:solidFill>
                  <a:srgbClr val="FF0000"/>
                </a:solidFill>
              </a:rPr>
              <a:t>Value 1: UHR PPDU</a:t>
            </a:r>
            <a:br>
              <a:rPr lang="en-US" sz="700" dirty="0">
                <a:solidFill>
                  <a:srgbClr val="00B050"/>
                </a:solidFill>
              </a:rPr>
            </a:br>
            <a:r>
              <a:rPr lang="en-US" sz="700" dirty="0"/>
              <a:t>Values 2-7: Reserved</a:t>
            </a:r>
          </a:p>
        </p:txBody>
      </p:sp>
      <p:sp>
        <p:nvSpPr>
          <p:cNvPr id="50" name="TextBox 49">
            <a:extLst>
              <a:ext uri="{FF2B5EF4-FFF2-40B4-BE49-F238E27FC236}">
                <a16:creationId xmlns:a16="http://schemas.microsoft.com/office/drawing/2014/main" id="{0FD9CFDD-EB91-4E73-973C-C407AA88C067}"/>
              </a:ext>
            </a:extLst>
          </p:cNvPr>
          <p:cNvSpPr txBox="1"/>
          <p:nvPr/>
        </p:nvSpPr>
        <p:spPr>
          <a:xfrm>
            <a:off x="2332126" y="2823118"/>
            <a:ext cx="447558" cy="215444"/>
          </a:xfrm>
          <a:prstGeom prst="rect">
            <a:avLst/>
          </a:prstGeom>
          <a:noFill/>
        </p:spPr>
        <p:txBody>
          <a:bodyPr wrap="none" rtlCol="0">
            <a:spAutoFit/>
          </a:bodyPr>
          <a:lstStyle/>
          <a:p>
            <a:r>
              <a:rPr lang="en-US" sz="800" dirty="0">
                <a:solidFill>
                  <a:srgbClr val="FF0000"/>
                </a:solidFill>
              </a:rPr>
              <a:t>=2007</a:t>
            </a:r>
          </a:p>
        </p:txBody>
      </p:sp>
      <p:cxnSp>
        <p:nvCxnSpPr>
          <p:cNvPr id="51" name="Straight Connector 50">
            <a:extLst>
              <a:ext uri="{FF2B5EF4-FFF2-40B4-BE49-F238E27FC236}">
                <a16:creationId xmlns:a16="http://schemas.microsoft.com/office/drawing/2014/main" id="{F7D94609-FCE7-4E55-8596-0B0631C85D61}"/>
              </a:ext>
            </a:extLst>
          </p:cNvPr>
          <p:cNvCxnSpPr/>
          <p:nvPr/>
        </p:nvCxnSpPr>
        <p:spPr bwMode="auto">
          <a:xfrm>
            <a:off x="3817112" y="2767305"/>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52" name="Straight Connector 51">
            <a:extLst>
              <a:ext uri="{FF2B5EF4-FFF2-40B4-BE49-F238E27FC236}">
                <a16:creationId xmlns:a16="http://schemas.microsoft.com/office/drawing/2014/main" id="{15C245DE-254A-4831-8BB8-FC9C04DC5B80}"/>
              </a:ext>
            </a:extLst>
          </p:cNvPr>
          <p:cNvCxnSpPr/>
          <p:nvPr/>
        </p:nvCxnSpPr>
        <p:spPr bwMode="auto">
          <a:xfrm>
            <a:off x="4398577" y="2771994"/>
            <a:ext cx="149511"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53" name="TextBox 52">
            <a:extLst>
              <a:ext uri="{FF2B5EF4-FFF2-40B4-BE49-F238E27FC236}">
                <a16:creationId xmlns:a16="http://schemas.microsoft.com/office/drawing/2014/main" id="{2699F732-0960-47A1-8AD8-CE267A1872E6}"/>
              </a:ext>
            </a:extLst>
          </p:cNvPr>
          <p:cNvSpPr txBox="1"/>
          <p:nvPr/>
        </p:nvSpPr>
        <p:spPr>
          <a:xfrm>
            <a:off x="4571999" y="3325459"/>
            <a:ext cx="1785115" cy="415498"/>
          </a:xfrm>
          <a:prstGeom prst="rect">
            <a:avLst/>
          </a:prstGeom>
          <a:noFill/>
          <a:ln>
            <a:solidFill>
              <a:schemeClr val="bg1"/>
            </a:solidFill>
          </a:ln>
        </p:spPr>
        <p:txBody>
          <a:bodyPr wrap="square" rtlCol="0">
            <a:spAutoFit/>
          </a:bodyPr>
          <a:lstStyle/>
          <a:p>
            <a:pPr algn="ctr"/>
            <a:r>
              <a:rPr lang="en-US" sz="700" dirty="0">
                <a:solidFill>
                  <a:srgbClr val="FF0000"/>
                </a:solidFill>
              </a:rPr>
              <a:t>Utilize to include TBD UHR Common Info or keep them as in EHT variant</a:t>
            </a:r>
            <a:br>
              <a:rPr lang="en-US" sz="700" dirty="0">
                <a:solidFill>
                  <a:srgbClr val="FF0000"/>
                </a:solidFill>
              </a:rPr>
            </a:br>
            <a:endParaRPr lang="en-US" sz="700" dirty="0">
              <a:solidFill>
                <a:srgbClr val="FF0000"/>
              </a:solidFill>
            </a:endParaRPr>
          </a:p>
        </p:txBody>
      </p:sp>
      <p:sp>
        <p:nvSpPr>
          <p:cNvPr id="54" name="Rectangle 53">
            <a:extLst>
              <a:ext uri="{FF2B5EF4-FFF2-40B4-BE49-F238E27FC236}">
                <a16:creationId xmlns:a16="http://schemas.microsoft.com/office/drawing/2014/main" id="{BB96CBCB-F34E-4044-A9EB-11F8651EE5D0}"/>
              </a:ext>
            </a:extLst>
          </p:cNvPr>
          <p:cNvSpPr/>
          <p:nvPr/>
        </p:nvSpPr>
        <p:spPr bwMode="auto">
          <a:xfrm>
            <a:off x="4860388" y="2395882"/>
            <a:ext cx="1146517" cy="852847"/>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55" name="Straight Connector 54">
            <a:extLst>
              <a:ext uri="{FF2B5EF4-FFF2-40B4-BE49-F238E27FC236}">
                <a16:creationId xmlns:a16="http://schemas.microsoft.com/office/drawing/2014/main" id="{3FB5E543-09DD-45F8-BDD8-8BE7F5FD76AA}"/>
              </a:ext>
            </a:extLst>
          </p:cNvPr>
          <p:cNvCxnSpPr>
            <a:cxnSpLocks/>
          </p:cNvCxnSpPr>
          <p:nvPr/>
        </p:nvCxnSpPr>
        <p:spPr bwMode="auto">
          <a:xfrm flipH="1">
            <a:off x="3174590" y="3055136"/>
            <a:ext cx="61415" cy="214235"/>
          </a:xfrm>
          <a:prstGeom prst="line">
            <a:avLst/>
          </a:prstGeom>
          <a:solidFill>
            <a:schemeClr val="accent1"/>
          </a:solidFill>
          <a:ln w="12700" cap="flat" cmpd="sng" algn="ctr">
            <a:solidFill>
              <a:schemeClr val="tx1"/>
            </a:solidFill>
            <a:prstDash val="dash"/>
            <a:round/>
            <a:headEnd type="none" w="sm" len="sm"/>
            <a:tailEnd type="none" w="sm" len="sm"/>
          </a:ln>
          <a:effectLst/>
        </p:spPr>
      </p:cxnSp>
      <p:graphicFrame>
        <p:nvGraphicFramePr>
          <p:cNvPr id="56" name="Table 3">
            <a:extLst>
              <a:ext uri="{FF2B5EF4-FFF2-40B4-BE49-F238E27FC236}">
                <a16:creationId xmlns:a16="http://schemas.microsoft.com/office/drawing/2014/main" id="{6CC1FEAD-F223-4B94-BB5D-9D87415D0A21}"/>
              </a:ext>
            </a:extLst>
          </p:cNvPr>
          <p:cNvGraphicFramePr>
            <a:graphicFrameLocks noGrp="1"/>
          </p:cNvGraphicFramePr>
          <p:nvPr>
            <p:extLst>
              <p:ext uri="{D42A27DB-BD31-4B8C-83A1-F6EECF244321}">
                <p14:modId xmlns:p14="http://schemas.microsoft.com/office/powerpoint/2010/main" val="717962226"/>
              </p:ext>
            </p:extLst>
          </p:nvPr>
        </p:nvGraphicFramePr>
        <p:xfrm>
          <a:off x="1689870" y="3800962"/>
          <a:ext cx="5764259" cy="1163320"/>
        </p:xfrm>
        <a:graphic>
          <a:graphicData uri="http://schemas.openxmlformats.org/drawingml/2006/table">
            <a:tbl>
              <a:tblPr firstRow="1" bandRow="1">
                <a:tableStyleId>{5940675A-B579-460E-94D1-54222C63F5DA}</a:tableStyleId>
              </a:tblPr>
              <a:tblGrid>
                <a:gridCol w="645367">
                  <a:extLst>
                    <a:ext uri="{9D8B030D-6E8A-4147-A177-3AD203B41FA5}">
                      <a16:colId xmlns:a16="http://schemas.microsoft.com/office/drawing/2014/main" val="3510570083"/>
                    </a:ext>
                  </a:extLst>
                </a:gridCol>
                <a:gridCol w="4149969">
                  <a:extLst>
                    <a:ext uri="{9D8B030D-6E8A-4147-A177-3AD203B41FA5}">
                      <a16:colId xmlns:a16="http://schemas.microsoft.com/office/drawing/2014/main" val="595642291"/>
                    </a:ext>
                  </a:extLst>
                </a:gridCol>
                <a:gridCol w="968923">
                  <a:extLst>
                    <a:ext uri="{9D8B030D-6E8A-4147-A177-3AD203B41FA5}">
                      <a16:colId xmlns:a16="http://schemas.microsoft.com/office/drawing/2014/main" val="3502484743"/>
                    </a:ext>
                  </a:extLst>
                </a:gridCol>
              </a:tblGrid>
              <a:tr h="219809">
                <a:tc>
                  <a:txBody>
                    <a:bodyPr/>
                    <a:lstStyle/>
                    <a:p>
                      <a:pPr algn="l"/>
                      <a:r>
                        <a:rPr lang="en-US" sz="900" dirty="0">
                          <a:solidFill>
                            <a:schemeClr val="tx1">
                              <a:lumMod val="95000"/>
                              <a:lumOff val="5000"/>
                            </a:schemeClr>
                          </a:solidFill>
                        </a:rPr>
                        <a:t>B0    B11</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900" dirty="0">
                          <a:solidFill>
                            <a:srgbClr val="FF0000"/>
                          </a:solidFill>
                        </a:rPr>
                        <a:t>B12                                                                                                                             B39</a:t>
                      </a:r>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000"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7508629"/>
                  </a:ext>
                </a:extLst>
              </a:tr>
              <a:tr h="370840">
                <a:tc>
                  <a:txBody>
                    <a:bodyPr/>
                    <a:lstStyle/>
                    <a:p>
                      <a:pPr algn="ctr"/>
                      <a:r>
                        <a:rPr lang="en-US" sz="900" dirty="0"/>
                        <a:t>Common</a:t>
                      </a:r>
                      <a:r>
                        <a:rPr lang="en-US" sz="1000" dirty="0"/>
                        <a:t>AID12</a:t>
                      </a:r>
                      <a:br>
                        <a:rPr lang="en-US" sz="1000" dirty="0"/>
                      </a:br>
                      <a:r>
                        <a:rPr lang="en-US" sz="1000" kern="1200" dirty="0">
                          <a:solidFill>
                            <a:srgbClr val="FF0000"/>
                          </a:solidFill>
                          <a:latin typeface="+mn-lt"/>
                          <a:ea typeface="+mn-ea"/>
                          <a:cs typeface="+mn-cs"/>
                        </a:rPr>
                        <a:t>≠ 2007</a:t>
                      </a:r>
                      <a:endParaRPr lang="en-US" sz="1000" dirty="0">
                        <a:solidFill>
                          <a:srgbClr val="FF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000" dirty="0">
                        <a:solidFill>
                          <a:srgbClr val="FF0000"/>
                        </a:solidFill>
                      </a:endParaRPr>
                    </a:p>
                    <a:p>
                      <a:pPr algn="ctr"/>
                      <a:r>
                        <a:rPr lang="en-US" sz="1000" dirty="0">
                          <a:solidFill>
                            <a:srgbClr val="FF0000"/>
                          </a:solidFill>
                        </a:rPr>
                        <a:t>TBD Common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Tree>
    <p:extLst>
      <p:ext uri="{BB962C8B-B14F-4D97-AF65-F5344CB8AC3E}">
        <p14:creationId xmlns:p14="http://schemas.microsoft.com/office/powerpoint/2010/main" val="406826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UHR User Info Field</a:t>
            </a:r>
            <a:endParaRPr lang="zh-CN" altLang="en-US" dirty="0"/>
          </a:p>
        </p:txBody>
      </p:sp>
      <p:sp>
        <p:nvSpPr>
          <p:cNvPr id="9" name="TextBox 8">
            <a:extLst>
              <a:ext uri="{FF2B5EF4-FFF2-40B4-BE49-F238E27FC236}">
                <a16:creationId xmlns:a16="http://schemas.microsoft.com/office/drawing/2014/main" id="{1C46C1B6-2BCD-4BB5-B909-780B4178705F}"/>
              </a:ext>
            </a:extLst>
          </p:cNvPr>
          <p:cNvSpPr txBox="1"/>
          <p:nvPr/>
        </p:nvSpPr>
        <p:spPr>
          <a:xfrm>
            <a:off x="334518" y="1126109"/>
            <a:ext cx="8172509" cy="3600986"/>
          </a:xfrm>
          <a:prstGeom prst="rect">
            <a:avLst/>
          </a:prstGeom>
          <a:noFill/>
        </p:spPr>
        <p:txBody>
          <a:bodyPr wrap="square">
            <a:spAutoFit/>
          </a:bodyPr>
          <a:lstStyle/>
          <a:p>
            <a:pPr marL="742950" lvl="1" indent="-285750">
              <a:buFont typeface="Arial" panose="020B0604020202020204" pitchFamily="34" charset="0"/>
              <a:buChar char="•"/>
            </a:pPr>
            <a:r>
              <a:rPr lang="en-US" altLang="zh-CN" sz="1400" dirty="0"/>
              <a:t>We need to include the UHR features within the UHR variant of the User Info field.</a:t>
            </a:r>
          </a:p>
          <a:p>
            <a:pPr marL="1200150" lvl="2" indent="-285750">
              <a:buFont typeface="Courier New" panose="02070309020205020404" pitchFamily="49" charset="0"/>
              <a:buChar char="o"/>
            </a:pPr>
            <a:r>
              <a:rPr lang="en-US" altLang="zh-CN" sz="1200" dirty="0"/>
              <a:t>For instance, for max NSS = 4, we need to indicate EQM/UEQM pattern variations in 2 bits [4-5] or 3 bits [6].</a:t>
            </a:r>
          </a:p>
          <a:p>
            <a:pPr lvl="1"/>
            <a:endParaRPr lang="en-US" altLang="zh-CN" sz="1400" dirty="0"/>
          </a:p>
          <a:p>
            <a:pPr marL="742950" lvl="1" indent="-285750">
              <a:buFont typeface="Arial" panose="020B0604020202020204" pitchFamily="34" charset="0"/>
              <a:buChar char="•"/>
            </a:pPr>
            <a:r>
              <a:rPr lang="en-US" altLang="zh-CN" sz="1400" dirty="0"/>
              <a:t>However, only B25 is reserved within the current format of the User Info field. </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In order to resolve the limited space issue within the User Info field to accommodate the supported UHR features, we propose: </a:t>
            </a:r>
          </a:p>
          <a:p>
            <a:pPr marL="742950" lvl="1" indent="-285750">
              <a:buFont typeface="Arial" panose="020B0604020202020204" pitchFamily="34" charset="0"/>
              <a:buChar char="•"/>
            </a:pPr>
            <a:endParaRPr lang="en-US" altLang="zh-CN" sz="1400" dirty="0"/>
          </a:p>
          <a:p>
            <a:pPr marL="1200150" lvl="2" indent="-285750">
              <a:buFont typeface="Wingdings" panose="05000000000000000000" pitchFamily="2" charset="2"/>
              <a:buChar char="Ø"/>
            </a:pPr>
            <a:r>
              <a:rPr lang="en-US" sz="1200" dirty="0"/>
              <a:t>Option 1: </a:t>
            </a:r>
            <a:r>
              <a:rPr lang="en-CA" sz="1200" dirty="0"/>
              <a:t>Re-designing the representation of certain subfields within the User Info field in fewer bits while preserving their functionality, thereby freeing up space for the UHR features.</a:t>
            </a:r>
          </a:p>
          <a:p>
            <a:pPr marL="1200150" lvl="2" indent="-285750">
              <a:buFont typeface="Wingdings" panose="05000000000000000000" pitchFamily="2" charset="2"/>
              <a:buChar char="Ø"/>
            </a:pPr>
            <a:endParaRPr lang="en-US" sz="1200" dirty="0"/>
          </a:p>
          <a:p>
            <a:pPr marL="1200150" lvl="2" indent="-285750">
              <a:buFont typeface="Wingdings" panose="05000000000000000000" pitchFamily="2" charset="2"/>
              <a:buChar char="Ø"/>
            </a:pPr>
            <a:r>
              <a:rPr lang="en-CA" sz="1200" dirty="0"/>
              <a:t>Option 2: Introducing new Extended User Info field to accommodate the TBD UHR features.</a:t>
            </a:r>
            <a:endParaRPr lang="en-US" sz="1200" dirty="0"/>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8</a:t>
            </a:fld>
            <a:endParaRPr lang="en-US" dirty="0"/>
          </a:p>
        </p:txBody>
      </p:sp>
      <p:pic>
        <p:nvPicPr>
          <p:cNvPr id="10" name="Picture 9">
            <a:extLst>
              <a:ext uri="{FF2B5EF4-FFF2-40B4-BE49-F238E27FC236}">
                <a16:creationId xmlns:a16="http://schemas.microsoft.com/office/drawing/2014/main" id="{AAB95E3E-0360-4F75-8BEE-98ECCC0B4D27}"/>
              </a:ext>
            </a:extLst>
          </p:cNvPr>
          <p:cNvPicPr>
            <a:picLocks noChangeAspect="1"/>
          </p:cNvPicPr>
          <p:nvPr/>
        </p:nvPicPr>
        <p:blipFill>
          <a:blip r:embed="rId2"/>
          <a:stretch>
            <a:fillRect/>
          </a:stretch>
        </p:blipFill>
        <p:spPr>
          <a:xfrm>
            <a:off x="2944473" y="2160827"/>
            <a:ext cx="3417907" cy="993671"/>
          </a:xfrm>
          <a:prstGeom prst="rect">
            <a:avLst/>
          </a:prstGeom>
        </p:spPr>
      </p:pic>
      <p:sp>
        <p:nvSpPr>
          <p:cNvPr id="2" name="Rectangle 1">
            <a:extLst>
              <a:ext uri="{FF2B5EF4-FFF2-40B4-BE49-F238E27FC236}">
                <a16:creationId xmlns:a16="http://schemas.microsoft.com/office/drawing/2014/main" id="{1CD31FD6-8763-463E-A798-06E51C1D6FC5}"/>
              </a:ext>
            </a:extLst>
          </p:cNvPr>
          <p:cNvSpPr/>
          <p:nvPr/>
        </p:nvSpPr>
        <p:spPr bwMode="auto">
          <a:xfrm>
            <a:off x="4498693" y="2128477"/>
            <a:ext cx="222818" cy="741510"/>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79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September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Option 1-a: Freeing Space within User Info field</a:t>
            </a:r>
            <a:endParaRPr lang="zh-CN" altLang="en-US" dirty="0"/>
          </a:p>
        </p:txBody>
      </p:sp>
      <p:graphicFrame>
        <p:nvGraphicFramePr>
          <p:cNvPr id="2" name="Table 3">
            <a:extLst>
              <a:ext uri="{FF2B5EF4-FFF2-40B4-BE49-F238E27FC236}">
                <a16:creationId xmlns:a16="http://schemas.microsoft.com/office/drawing/2014/main" id="{1336C48B-5DB6-4241-99F8-38ED578FF548}"/>
              </a:ext>
            </a:extLst>
          </p:cNvPr>
          <p:cNvGraphicFramePr>
            <a:graphicFrameLocks noGrp="1"/>
          </p:cNvGraphicFramePr>
          <p:nvPr>
            <p:extLst>
              <p:ext uri="{D42A27DB-BD31-4B8C-83A1-F6EECF244321}">
                <p14:modId xmlns:p14="http://schemas.microsoft.com/office/powerpoint/2010/main" val="2547912699"/>
              </p:ext>
            </p:extLst>
          </p:nvPr>
        </p:nvGraphicFramePr>
        <p:xfrm>
          <a:off x="1826609" y="3536804"/>
          <a:ext cx="5789803" cy="1319756"/>
        </p:xfrm>
        <a:graphic>
          <a:graphicData uri="http://schemas.openxmlformats.org/drawingml/2006/table">
            <a:tbl>
              <a:tblPr firstRow="1" bandRow="1">
                <a:tableStyleId>{5940675A-B579-460E-94D1-54222C63F5DA}</a:tableStyleId>
              </a:tblPr>
              <a:tblGrid>
                <a:gridCol w="568726">
                  <a:extLst>
                    <a:ext uri="{9D8B030D-6E8A-4147-A177-3AD203B41FA5}">
                      <a16:colId xmlns:a16="http://schemas.microsoft.com/office/drawing/2014/main" val="3510570083"/>
                    </a:ext>
                  </a:extLst>
                </a:gridCol>
                <a:gridCol w="791536">
                  <a:extLst>
                    <a:ext uri="{9D8B030D-6E8A-4147-A177-3AD203B41FA5}">
                      <a16:colId xmlns:a16="http://schemas.microsoft.com/office/drawing/2014/main" val="595642291"/>
                    </a:ext>
                  </a:extLst>
                </a:gridCol>
                <a:gridCol w="599200">
                  <a:extLst>
                    <a:ext uri="{9D8B030D-6E8A-4147-A177-3AD203B41FA5}">
                      <a16:colId xmlns:a16="http://schemas.microsoft.com/office/drawing/2014/main" val="184489331"/>
                    </a:ext>
                  </a:extLst>
                </a:gridCol>
                <a:gridCol w="607338">
                  <a:extLst>
                    <a:ext uri="{9D8B030D-6E8A-4147-A177-3AD203B41FA5}">
                      <a16:colId xmlns:a16="http://schemas.microsoft.com/office/drawing/2014/main" val="1417680702"/>
                    </a:ext>
                  </a:extLst>
                </a:gridCol>
                <a:gridCol w="638797">
                  <a:extLst>
                    <a:ext uri="{9D8B030D-6E8A-4147-A177-3AD203B41FA5}">
                      <a16:colId xmlns:a16="http://schemas.microsoft.com/office/drawing/2014/main" val="535915129"/>
                    </a:ext>
                  </a:extLst>
                </a:gridCol>
                <a:gridCol w="773392">
                  <a:extLst>
                    <a:ext uri="{9D8B030D-6E8A-4147-A177-3AD203B41FA5}">
                      <a16:colId xmlns:a16="http://schemas.microsoft.com/office/drawing/2014/main" val="1216684004"/>
                    </a:ext>
                  </a:extLst>
                </a:gridCol>
                <a:gridCol w="680573">
                  <a:extLst>
                    <a:ext uri="{9D8B030D-6E8A-4147-A177-3AD203B41FA5}">
                      <a16:colId xmlns:a16="http://schemas.microsoft.com/office/drawing/2014/main" val="3988775806"/>
                    </a:ext>
                  </a:extLst>
                </a:gridCol>
                <a:gridCol w="391458">
                  <a:extLst>
                    <a:ext uri="{9D8B030D-6E8A-4147-A177-3AD203B41FA5}">
                      <a16:colId xmlns:a16="http://schemas.microsoft.com/office/drawing/2014/main" val="2264997069"/>
                    </a:ext>
                  </a:extLst>
                </a:gridCol>
                <a:gridCol w="738783">
                  <a:extLst>
                    <a:ext uri="{9D8B030D-6E8A-4147-A177-3AD203B41FA5}">
                      <a16:colId xmlns:a16="http://schemas.microsoft.com/office/drawing/2014/main" val="2804613615"/>
                    </a:ext>
                  </a:extLst>
                </a:gridCol>
              </a:tblGrid>
              <a:tr h="247876">
                <a:tc>
                  <a:txBody>
                    <a:bodyPr/>
                    <a:lstStyle/>
                    <a:p>
                      <a:pPr algn="ctr"/>
                      <a:r>
                        <a:rPr lang="en-US" sz="8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B12         B19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B21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FF0000"/>
                          </a:solidFill>
                        </a:rPr>
                        <a:t>B25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solidFill>
                            <a:srgbClr val="00B050"/>
                          </a:solidFill>
                        </a:rPr>
                        <a:t>B27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B32     B38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dirty="0"/>
                        <a:t>B39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337107"/>
                  </a:ext>
                </a:extLst>
              </a:tr>
              <a:tr h="370840">
                <a:tc>
                  <a:txBody>
                    <a:bodyPr/>
                    <a:lstStyle/>
                    <a:p>
                      <a:pPr algn="ctr"/>
                      <a:r>
                        <a:rPr lang="en-US" sz="1000" dirty="0"/>
                        <a:t>AID12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RU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FEC Coding Type</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UHR-MCS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FF0000"/>
                          </a:solidFill>
                        </a:rPr>
                        <a:t>TBD UHR Info</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solidFill>
                            <a:srgbClr val="00B050"/>
                          </a:solidFill>
                        </a:rPr>
                        <a:t>SS Allocation</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UL Target Receive Power</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Trigger Dependent User Info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560614"/>
                  </a:ext>
                </a:extLst>
              </a:tr>
              <a:tr h="370840">
                <a:tc>
                  <a:txBody>
                    <a:bodyPr/>
                    <a:lstStyle/>
                    <a:p>
                      <a:pPr algn="ctr"/>
                      <a:r>
                        <a:rPr lang="en-US" sz="1000" kern="1200" dirty="0">
                          <a:solidFill>
                            <a:schemeClr val="tx1"/>
                          </a:solidFill>
                          <a:latin typeface="+mn-lt"/>
                          <a:ea typeface="+mn-ea"/>
                          <a:cs typeface="+mn-cs"/>
                        </a:rPr>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FF0000"/>
                          </a:solidFill>
                          <a:latin typeface="+mn-lt"/>
                          <a:ea typeface="+mn-ea"/>
                          <a:cs typeface="+mn-cs"/>
                        </a:rPr>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rgbClr val="00B050"/>
                          </a:solidFill>
                          <a:latin typeface="+mn-lt"/>
                          <a:ea typeface="+mn-ea"/>
                          <a:cs typeface="+mn-cs"/>
                        </a:rPr>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kern="1200" dirty="0">
                          <a:solidFill>
                            <a:schemeClr val="tx1"/>
                          </a:solidFill>
                          <a:latin typeface="+mn-lt"/>
                          <a:ea typeface="+mn-ea"/>
                          <a:cs typeface="+mn-cs"/>
                        </a:rPr>
                        <a:t>variable</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74840372"/>
                  </a:ext>
                </a:extLst>
              </a:tr>
            </a:tbl>
          </a:graphicData>
        </a:graphic>
      </p:graphicFrame>
      <p:sp>
        <p:nvSpPr>
          <p:cNvPr id="9" name="TextBox 8">
            <a:extLst>
              <a:ext uri="{FF2B5EF4-FFF2-40B4-BE49-F238E27FC236}">
                <a16:creationId xmlns:a16="http://schemas.microsoft.com/office/drawing/2014/main" id="{1C46C1B6-2BCD-4BB5-B909-780B4178705F}"/>
              </a:ext>
            </a:extLst>
          </p:cNvPr>
          <p:cNvSpPr txBox="1"/>
          <p:nvPr/>
        </p:nvSpPr>
        <p:spPr>
          <a:xfrm>
            <a:off x="376721" y="1068744"/>
            <a:ext cx="7969347" cy="2462213"/>
          </a:xfrm>
          <a:prstGeom prst="rect">
            <a:avLst/>
          </a:prstGeom>
          <a:noFill/>
        </p:spPr>
        <p:txBody>
          <a:bodyPr wrap="square">
            <a:spAutoFit/>
          </a:bodyPr>
          <a:lstStyle/>
          <a:p>
            <a:pPr lvl="2"/>
            <a:endParaRPr lang="en-US" altLang="zh-CN" sz="1400" dirty="0"/>
          </a:p>
          <a:p>
            <a:pPr marL="742950" lvl="1" indent="-285750">
              <a:buFont typeface="Arial" panose="020B0604020202020204" pitchFamily="34" charset="0"/>
              <a:buChar char="•"/>
            </a:pPr>
            <a:r>
              <a:rPr lang="en-US" altLang="zh-CN" sz="1400" dirty="0"/>
              <a:t>Since the total number of supported NSS is 8 and the total number of  NSS per user is 4, we can reformulate the SS Allocation subfield in 5 bits, instead of 6 bits. One bit can be saved.</a:t>
            </a:r>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endParaRPr lang="en-US" altLang="zh-CN" sz="1400" dirty="0"/>
          </a:p>
          <a:p>
            <a:pPr lvl="1"/>
            <a:endParaRPr lang="en-US" altLang="zh-CN" sz="1400" dirty="0"/>
          </a:p>
          <a:p>
            <a:pPr marL="742950" lvl="1" indent="-285750">
              <a:buFont typeface="Arial" panose="020B0604020202020204" pitchFamily="34" charset="0"/>
              <a:buChar char="•"/>
            </a:pPr>
            <a:endParaRPr lang="en-US" altLang="zh-CN" sz="1400" dirty="0"/>
          </a:p>
          <a:p>
            <a:pPr marL="742950" lvl="1" indent="-285750">
              <a:buFont typeface="Arial" panose="020B0604020202020204" pitchFamily="34" charset="0"/>
              <a:buChar char="•"/>
            </a:pPr>
            <a:r>
              <a:rPr lang="en-US" altLang="zh-CN" sz="1400" dirty="0"/>
              <a:t>We plan to utilize the reserved bit B25 and the saved bit from the SS Allocation to indicate a TBD UHR:</a:t>
            </a:r>
          </a:p>
        </p:txBody>
      </p:sp>
      <p:graphicFrame>
        <p:nvGraphicFramePr>
          <p:cNvPr id="4" name="Table 4">
            <a:extLst>
              <a:ext uri="{FF2B5EF4-FFF2-40B4-BE49-F238E27FC236}">
                <a16:creationId xmlns:a16="http://schemas.microsoft.com/office/drawing/2014/main" id="{F447EBBA-D27C-4198-ABFF-1E27D790F889}"/>
              </a:ext>
            </a:extLst>
          </p:cNvPr>
          <p:cNvGraphicFramePr>
            <a:graphicFrameLocks noGrp="1"/>
          </p:cNvGraphicFramePr>
          <p:nvPr>
            <p:extLst>
              <p:ext uri="{D42A27DB-BD31-4B8C-83A1-F6EECF244321}">
                <p14:modId xmlns:p14="http://schemas.microsoft.com/office/powerpoint/2010/main" val="685405345"/>
              </p:ext>
            </p:extLst>
          </p:nvPr>
        </p:nvGraphicFramePr>
        <p:xfrm>
          <a:off x="2506295" y="1989717"/>
          <a:ext cx="4276579" cy="741680"/>
        </p:xfrm>
        <a:graphic>
          <a:graphicData uri="http://schemas.openxmlformats.org/drawingml/2006/table">
            <a:tbl>
              <a:tblPr firstRow="1" bandRow="1">
                <a:tableStyleId>{5940675A-B579-460E-94D1-54222C63F5DA}</a:tableStyleId>
              </a:tblPr>
              <a:tblGrid>
                <a:gridCol w="2143225">
                  <a:extLst>
                    <a:ext uri="{9D8B030D-6E8A-4147-A177-3AD203B41FA5}">
                      <a16:colId xmlns:a16="http://schemas.microsoft.com/office/drawing/2014/main" val="4239026142"/>
                    </a:ext>
                  </a:extLst>
                </a:gridCol>
                <a:gridCol w="2133354">
                  <a:extLst>
                    <a:ext uri="{9D8B030D-6E8A-4147-A177-3AD203B41FA5}">
                      <a16:colId xmlns:a16="http://schemas.microsoft.com/office/drawing/2014/main" val="2368859600"/>
                    </a:ext>
                  </a:extLst>
                </a:gridCol>
              </a:tblGrid>
              <a:tr h="370840">
                <a:tc>
                  <a:txBody>
                    <a:bodyPr/>
                    <a:lstStyle/>
                    <a:p>
                      <a:pPr algn="ctr"/>
                      <a:r>
                        <a:rPr lang="en-US" sz="1200" dirty="0">
                          <a:solidFill>
                            <a:srgbClr val="FF0000"/>
                          </a:solidFill>
                        </a:rPr>
                        <a:t>Starting Spatial Stream </a:t>
                      </a:r>
                    </a:p>
                  </a:txBody>
                  <a:tcPr>
                    <a:lnB w="12700" cap="flat" cmpd="sng" algn="ctr">
                      <a:solidFill>
                        <a:schemeClr val="tx1"/>
                      </a:solidFill>
                      <a:prstDash val="solid"/>
                      <a:round/>
                      <a:headEnd type="none" w="med" len="med"/>
                      <a:tailEnd type="none" w="med" len="med"/>
                    </a:lnB>
                  </a:tcPr>
                </a:tc>
                <a:tc>
                  <a:txBody>
                    <a:bodyPr/>
                    <a:lstStyle/>
                    <a:p>
                      <a:pPr algn="ctr"/>
                      <a:r>
                        <a:rPr lang="en-US" sz="1200" dirty="0"/>
                        <a:t>Number of Spatial Streams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4893946"/>
                  </a:ext>
                </a:extLst>
              </a:tr>
              <a:tr h="370840">
                <a:tc>
                  <a:txBody>
                    <a:bodyPr/>
                    <a:lstStyle/>
                    <a:p>
                      <a:pPr algn="ctr"/>
                      <a:r>
                        <a:rPr lang="en-US" sz="1200" dirty="0">
                          <a:solidFill>
                            <a:srgbClr val="FF0000"/>
                          </a:solidFill>
                        </a:rPr>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6709839"/>
                  </a:ext>
                </a:extLst>
              </a:tr>
            </a:tbl>
          </a:graphicData>
        </a:graphic>
      </p:graphicFrame>
      <p:sp>
        <p:nvSpPr>
          <p:cNvPr id="5" name="TextBox 4">
            <a:extLst>
              <a:ext uri="{FF2B5EF4-FFF2-40B4-BE49-F238E27FC236}">
                <a16:creationId xmlns:a16="http://schemas.microsoft.com/office/drawing/2014/main" id="{98A46914-E833-4D20-9B07-133FCE61D2FA}"/>
              </a:ext>
            </a:extLst>
          </p:cNvPr>
          <p:cNvSpPr txBox="1"/>
          <p:nvPr/>
        </p:nvSpPr>
        <p:spPr>
          <a:xfrm>
            <a:off x="1181021" y="4456307"/>
            <a:ext cx="389850" cy="246221"/>
          </a:xfrm>
          <a:prstGeom prst="rect">
            <a:avLst/>
          </a:prstGeom>
          <a:noFill/>
        </p:spPr>
        <p:txBody>
          <a:bodyPr wrap="none" rtlCol="0">
            <a:spAutoFit/>
          </a:bodyPr>
          <a:lstStyle/>
          <a:p>
            <a:pPr algn="ctr"/>
            <a:r>
              <a:rPr lang="en-US" sz="1000" dirty="0"/>
              <a:t>Bits</a:t>
            </a:r>
          </a:p>
        </p:txBody>
      </p:sp>
      <p:sp>
        <p:nvSpPr>
          <p:cNvPr id="10" name="TextBox 9">
            <a:extLst>
              <a:ext uri="{FF2B5EF4-FFF2-40B4-BE49-F238E27FC236}">
                <a16:creationId xmlns:a16="http://schemas.microsoft.com/office/drawing/2014/main" id="{395CE13A-FF2E-4DF6-B288-B72089AD55A8}"/>
              </a:ext>
            </a:extLst>
          </p:cNvPr>
          <p:cNvSpPr txBox="1"/>
          <p:nvPr/>
        </p:nvSpPr>
        <p:spPr>
          <a:xfrm>
            <a:off x="2116445" y="2378413"/>
            <a:ext cx="389850" cy="246221"/>
          </a:xfrm>
          <a:prstGeom prst="rect">
            <a:avLst/>
          </a:prstGeom>
          <a:noFill/>
        </p:spPr>
        <p:txBody>
          <a:bodyPr wrap="none" rtlCol="0">
            <a:spAutoFit/>
          </a:bodyPr>
          <a:lstStyle/>
          <a:p>
            <a:pPr algn="ctr"/>
            <a:r>
              <a:rPr lang="en-US" sz="1000" dirty="0"/>
              <a:t>Bits</a:t>
            </a:r>
          </a:p>
        </p:txBody>
      </p:sp>
      <p:sp>
        <p:nvSpPr>
          <p:cNvPr id="6" name="Footer Placeholder 5">
            <a:extLst>
              <a:ext uri="{FF2B5EF4-FFF2-40B4-BE49-F238E27FC236}">
                <a16:creationId xmlns:a16="http://schemas.microsoft.com/office/drawing/2014/main" id="{756007C7-7874-444C-A5D8-8DC8CB92BC13}"/>
              </a:ext>
            </a:extLst>
          </p:cNvPr>
          <p:cNvSpPr>
            <a:spLocks noGrp="1"/>
          </p:cNvSpPr>
          <p:nvPr>
            <p:ph type="ftr" sz="quarter" idx="11"/>
          </p:nvPr>
        </p:nvSpPr>
        <p:spPr/>
        <p:txBody>
          <a:body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D21AAABD-FE9F-48F6-86DB-62B220447E99}"/>
              </a:ext>
            </a:extLst>
          </p:cNvPr>
          <p:cNvSpPr>
            <a:spLocks noGrp="1"/>
          </p:cNvSpPr>
          <p:nvPr>
            <p:ph type="sldNum" sz="quarter" idx="12"/>
          </p:nvPr>
        </p:nvSpPr>
        <p:spPr/>
        <p:txBody>
          <a:bodyPr/>
          <a:lstStyle/>
          <a:p>
            <a:fld id="{EE2556C5-CE8C-6547-B838-EA80C61A4AF7}" type="slidenum">
              <a:rPr lang="en-US" smtClean="0"/>
              <a:pPr/>
              <a:t>9</a:t>
            </a:fld>
            <a:endParaRPr lang="en-US" dirty="0"/>
          </a:p>
        </p:txBody>
      </p:sp>
    </p:spTree>
    <p:extLst>
      <p:ext uri="{BB962C8B-B14F-4D97-AF65-F5344CB8AC3E}">
        <p14:creationId xmlns:p14="http://schemas.microsoft.com/office/powerpoint/2010/main" val="10848986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92301</TotalTime>
  <Words>2042</Words>
  <Application>Microsoft Office PowerPoint</Application>
  <PresentationFormat>On-screen Show (16:9)</PresentationFormat>
  <Paragraphs>396</Paragraphs>
  <Slides>16</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16</vt:i4>
      </vt:variant>
    </vt:vector>
  </HeadingPairs>
  <TitlesOfParts>
    <vt:vector size="29" baseType="lpstr">
      <vt:lpstr>바탕</vt:lpstr>
      <vt:lpstr>Microsoft YaHei</vt:lpstr>
      <vt:lpstr>黑体</vt:lpstr>
      <vt:lpstr>宋体</vt:lpstr>
      <vt:lpstr>Arial</vt:lpstr>
      <vt:lpstr>Calibri</vt:lpstr>
      <vt:lpstr>Cambria Math</vt:lpstr>
      <vt:lpstr>Courier New</vt:lpstr>
      <vt:lpstr>Intel Clear</vt:lpstr>
      <vt:lpstr>Intel Clear Light</vt:lpstr>
      <vt:lpstr>Times New Roman</vt:lpstr>
      <vt:lpstr>Wingdings</vt:lpstr>
      <vt:lpstr>802-11-Submission</vt:lpstr>
      <vt:lpstr>UHR Trigger Frame Design</vt:lpstr>
      <vt:lpstr>Abstract</vt:lpstr>
      <vt:lpstr>Background</vt:lpstr>
      <vt:lpstr>Identified Issues</vt:lpstr>
      <vt:lpstr>UHR Common Info field</vt:lpstr>
      <vt:lpstr>Option 1: UHR Special User Info field </vt:lpstr>
      <vt:lpstr>Option 2: Extended UHR Special User Info field</vt:lpstr>
      <vt:lpstr>UHR User Info Field</vt:lpstr>
      <vt:lpstr>Option 1-a: Freeing Space within User Info field</vt:lpstr>
      <vt:lpstr>Option 1-b: Freeing Space within User Info field</vt:lpstr>
      <vt:lpstr>Option 1-b: Freeing Space within User Info field</vt:lpstr>
      <vt:lpstr>Option 1-c: Freeing Space within User Info field</vt:lpstr>
      <vt:lpstr>Option 2: Extended UHR User Info field</vt:lpstr>
      <vt:lpstr>UHR Trigger Frame Format</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1448</cp:revision>
  <dcterms:created xsi:type="dcterms:W3CDTF">2015-04-26T08:45:29Z</dcterms:created>
  <dcterms:modified xsi:type="dcterms:W3CDTF">2024-09-08T17:13:20Z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