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7" r:id="rId3"/>
    <p:sldId id="258" r:id="rId4"/>
    <p:sldId id="265" r:id="rId5"/>
    <p:sldId id="293" r:id="rId6"/>
    <p:sldId id="292" r:id="rId7"/>
    <p:sldId id="266" r:id="rId8"/>
    <p:sldId id="291" r:id="rId9"/>
    <p:sldId id="279" r:id="rId10"/>
    <p:sldId id="287" r:id="rId11"/>
    <p:sldId id="274" r:id="rId12"/>
    <p:sldId id="264" r:id="rId13"/>
    <p:sldId id="296" r:id="rId14"/>
    <p:sldId id="289" r:id="rId15"/>
    <p:sldId id="290" r:id="rId16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  <a:srgbClr val="747474"/>
    <a:srgbClr val="818181"/>
    <a:srgbClr val="AEAEAE"/>
    <a:srgbClr val="D1D1D1"/>
    <a:srgbClr val="F2AA84"/>
    <a:srgbClr val="D86ECC"/>
    <a:srgbClr val="47D45A"/>
    <a:srgbClr val="46B1E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49" autoAdjust="0"/>
    <p:restoredTop sz="94660"/>
  </p:normalViewPr>
  <p:slideViewPr>
    <p:cSldViewPr>
      <p:cViewPr varScale="1">
        <p:scale>
          <a:sx n="82" d="100"/>
          <a:sy n="82" d="100"/>
        </p:scale>
        <p:origin x="1056" y="7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MyBSS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 load (Low)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'6_OBSSs_U500_LL100_40MHz'!$B$34</c:f>
              <c:strCache>
                <c:ptCount val="1"/>
                <c:pt idx="0">
                  <c:v>L5 load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9F-4C75-8580-8E3B563C008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9F-4C75-8580-8E3B563C008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19F-4C75-8580-8E3B563C008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19F-4C75-8580-8E3B563C0083}"/>
              </c:ext>
            </c:extLst>
          </c:dPt>
          <c:cat>
            <c:strRef>
              <c:f>('6_OBSSs_U500_LL100_40MHz'!$F$33,'6_OBSSs_U500_LL100_40MHz'!$I$33,'6_OBSSs_U500_LL100_40MHz'!$L$33,'6_OBSSs_U500_LL100_40MHz'!$O$33)</c:f>
              <c:strCache>
                <c:ptCount val="4"/>
                <c:pt idx="0">
                  <c:v>Channel bonding</c:v>
                </c:pt>
                <c:pt idx="1">
                  <c:v>Dynamic puncturing</c:v>
                </c:pt>
                <c:pt idx="2">
                  <c:v>PIFS expansion</c:v>
                </c:pt>
                <c:pt idx="3">
                  <c:v>EDCA expansion</c:v>
                </c:pt>
              </c:strCache>
              <c:extLst/>
            </c:strRef>
          </c:cat>
          <c:val>
            <c:numRef>
              <c:f>('6_OBSSs_U500_LL100_40MHz'!$F$34,'6_OBSSs_U500_LL100_40MHz'!$I$34,'6_OBSSs_U500_LL100_40MHz'!$L$34,'6_OBSSs_U500_LL100_40MHz'!$O$34)</c:f>
              <c:numCache>
                <c:formatCode>0.00_ </c:formatCode>
                <c:ptCount val="4"/>
                <c:pt idx="0">
                  <c:v>599.76390000000004</c:v>
                </c:pt>
                <c:pt idx="1">
                  <c:v>599.89350000000002</c:v>
                </c:pt>
                <c:pt idx="2">
                  <c:v>599.928</c:v>
                </c:pt>
                <c:pt idx="3">
                  <c:v>599.90279999999996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A19F-4C75-8580-8E3B563C0083}"/>
            </c:ext>
          </c:extLst>
        </c:ser>
        <c:ser>
          <c:idx val="1"/>
          <c:order val="1"/>
          <c:tx>
            <c:strRef>
              <c:f>'6_OBSSs_U500_LL100_40MHz'!$B$35</c:f>
              <c:strCache>
                <c:ptCount val="1"/>
                <c:pt idx="0">
                  <c:v>L10 load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19F-4C75-8580-8E3B563C008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A19F-4C75-8580-8E3B563C008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19F-4C75-8580-8E3B563C008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19F-4C75-8580-8E3B563C0083}"/>
              </c:ext>
            </c:extLst>
          </c:dPt>
          <c:cat>
            <c:strRef>
              <c:f>('6_OBSSs_U500_LL100_40MHz'!$F$33,'6_OBSSs_U500_LL100_40MHz'!$I$33,'6_OBSSs_U500_LL100_40MHz'!$L$33,'6_OBSSs_U500_LL100_40MHz'!$O$33)</c:f>
              <c:strCache>
                <c:ptCount val="4"/>
                <c:pt idx="0">
                  <c:v>Channel bonding</c:v>
                </c:pt>
                <c:pt idx="1">
                  <c:v>Dynamic puncturing</c:v>
                </c:pt>
                <c:pt idx="2">
                  <c:v>PIFS expansion</c:v>
                </c:pt>
                <c:pt idx="3">
                  <c:v>EDCA expansion</c:v>
                </c:pt>
              </c:strCache>
              <c:extLst/>
            </c:strRef>
          </c:cat>
          <c:val>
            <c:numRef>
              <c:f>('6_OBSSs_U500_LL100_40MHz'!$F$35,'6_OBSSs_U500_LL100_40MHz'!$I$35,'6_OBSSs_U500_LL100_40MHz'!$L$35,'6_OBSSs_U500_LL100_40MHz'!$O$35)</c:f>
              <c:numCache>
                <c:formatCode>0.00_ </c:formatCode>
                <c:ptCount val="4"/>
                <c:pt idx="0">
                  <c:v>599.89409999999998</c:v>
                </c:pt>
                <c:pt idx="1">
                  <c:v>600.1377</c:v>
                </c:pt>
                <c:pt idx="2">
                  <c:v>600.00409999999999</c:v>
                </c:pt>
                <c:pt idx="3">
                  <c:v>599.97730000000001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A19F-4C75-8580-8E3B563C0083}"/>
            </c:ext>
          </c:extLst>
        </c:ser>
        <c:ser>
          <c:idx val="2"/>
          <c:order val="2"/>
          <c:tx>
            <c:strRef>
              <c:f>'6_OBSSs_U500_LL100_40MHz'!$B$36</c:f>
              <c:strCache>
                <c:ptCount val="1"/>
                <c:pt idx="0">
                  <c:v>L20 load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19F-4C75-8580-8E3B563C008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19F-4C75-8580-8E3B563C008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19F-4C75-8580-8E3B563C008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A19F-4C75-8580-8E3B563C0083}"/>
              </c:ext>
            </c:extLst>
          </c:dPt>
          <c:cat>
            <c:strRef>
              <c:f>('6_OBSSs_U500_LL100_40MHz'!$F$33,'6_OBSSs_U500_LL100_40MHz'!$I$33,'6_OBSSs_U500_LL100_40MHz'!$L$33,'6_OBSSs_U500_LL100_40MHz'!$O$33)</c:f>
              <c:strCache>
                <c:ptCount val="4"/>
                <c:pt idx="0">
                  <c:v>Channel bonding</c:v>
                </c:pt>
                <c:pt idx="1">
                  <c:v>Dynamic puncturing</c:v>
                </c:pt>
                <c:pt idx="2">
                  <c:v>PIFS expansion</c:v>
                </c:pt>
                <c:pt idx="3">
                  <c:v>EDCA expansion</c:v>
                </c:pt>
              </c:strCache>
              <c:extLst/>
            </c:strRef>
          </c:cat>
          <c:val>
            <c:numRef>
              <c:f>('6_OBSSs_U500_LL100_40MHz'!$F$36,'6_OBSSs_U500_LL100_40MHz'!$I$36,'6_OBSSs_U500_LL100_40MHz'!$L$36,'6_OBSSs_U500_LL100_40MHz'!$O$36)</c:f>
              <c:numCache>
                <c:formatCode>0.00_ </c:formatCode>
                <c:ptCount val="4"/>
                <c:pt idx="0">
                  <c:v>599.77769999999998</c:v>
                </c:pt>
                <c:pt idx="1">
                  <c:v>600.12549999999999</c:v>
                </c:pt>
                <c:pt idx="2">
                  <c:v>599.75160000000005</c:v>
                </c:pt>
                <c:pt idx="3">
                  <c:v>599.62779999999998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A-A19F-4C75-8580-8E3B563C0083}"/>
            </c:ext>
          </c:extLst>
        </c:ser>
        <c:ser>
          <c:idx val="3"/>
          <c:order val="3"/>
          <c:tx>
            <c:strRef>
              <c:f>'6_OBSSs_U500_LL100_40MHz'!$B$37</c:f>
              <c:strCache>
                <c:ptCount val="1"/>
                <c:pt idx="0">
                  <c:v>L30 load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A19F-4C75-8580-8E3B563C008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A19F-4C75-8580-8E3B563C008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A19F-4C75-8580-8E3B563C008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A19F-4C75-8580-8E3B563C0083}"/>
              </c:ext>
            </c:extLst>
          </c:dPt>
          <c:cat>
            <c:strRef>
              <c:f>('6_OBSSs_U500_LL100_40MHz'!$F$33,'6_OBSSs_U500_LL100_40MHz'!$I$33,'6_OBSSs_U500_LL100_40MHz'!$L$33,'6_OBSSs_U500_LL100_40MHz'!$O$33)</c:f>
              <c:strCache>
                <c:ptCount val="4"/>
                <c:pt idx="0">
                  <c:v>Channel bonding</c:v>
                </c:pt>
                <c:pt idx="1">
                  <c:v>Dynamic puncturing</c:v>
                </c:pt>
                <c:pt idx="2">
                  <c:v>PIFS expansion</c:v>
                </c:pt>
                <c:pt idx="3">
                  <c:v>EDCA expansion</c:v>
                </c:pt>
              </c:strCache>
              <c:extLst/>
            </c:strRef>
          </c:cat>
          <c:val>
            <c:numRef>
              <c:f>('6_OBSSs_U500_LL100_40MHz'!$F$37,'6_OBSSs_U500_LL100_40MHz'!$I$37,'6_OBSSs_U500_LL100_40MHz'!$L$37,'6_OBSSs_U500_LL100_40MHz'!$O$37)</c:f>
              <c:numCache>
                <c:formatCode>0.00_ </c:formatCode>
                <c:ptCount val="4"/>
                <c:pt idx="0">
                  <c:v>596.99519999999995</c:v>
                </c:pt>
                <c:pt idx="1">
                  <c:v>598.16409999999996</c:v>
                </c:pt>
                <c:pt idx="2">
                  <c:v>597.92430000000002</c:v>
                </c:pt>
                <c:pt idx="3">
                  <c:v>597.49040000000002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23-A19F-4C75-8580-8E3B563C0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945231"/>
        <c:axId val="202945711"/>
      </c:barChart>
      <c:catAx>
        <c:axId val="202945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02945711"/>
        <c:crosses val="autoZero"/>
        <c:auto val="1"/>
        <c:lblAlgn val="ctr"/>
        <c:lblOffset val="100"/>
        <c:noMultiLvlLbl val="0"/>
      </c:catAx>
      <c:valAx>
        <c:axId val="20294571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sz="1100" b="1"/>
                  <a:t>Throughput</a:t>
                </a:r>
                <a:r>
                  <a:rPr lang="en-US" altLang="ko-KR" sz="1100" b="1" baseline="0"/>
                  <a:t> (Mbps)</a:t>
                </a:r>
                <a:endParaRPr lang="ko-KR" altLang="en-US" sz="11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02945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MyBSS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 load (Low)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'6_OBSSs_U500_LL100_40MHz'!$U$3</c:f>
              <c:strCache>
                <c:ptCount val="1"/>
                <c:pt idx="0">
                  <c:v>OBSS load 5 %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76-4DC0-BB50-3E40A27F848C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76-4DC0-BB50-3E40A27F848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76-4DC0-BB50-3E40A27F848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76-4DC0-BB50-3E40A27F848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76-4DC0-BB50-3E40A27F848C}"/>
              </c:ext>
            </c:extLst>
          </c:dPt>
          <c:cat>
            <c:strRef>
              <c:f>'6_OBSSs_U500_LL100_40MHz'!$T$4:$T$8</c:f>
              <c:strCache>
                <c:ptCount val="5"/>
                <c:pt idx="0">
                  <c:v>Static BW operation</c:v>
                </c:pt>
                <c:pt idx="1">
                  <c:v>Channel bonding</c:v>
                </c:pt>
                <c:pt idx="2">
                  <c:v>Dynamic puncturing</c:v>
                </c:pt>
                <c:pt idx="3">
                  <c:v>PIFS expansion</c:v>
                </c:pt>
                <c:pt idx="4">
                  <c:v>EDCA expansion</c:v>
                </c:pt>
              </c:strCache>
            </c:strRef>
          </c:cat>
          <c:val>
            <c:numRef>
              <c:f>'6_OBSSs_U500_LL100_40MHz'!$U$4:$U$8</c:f>
              <c:numCache>
                <c:formatCode>0.000_);[Red]\(0.000\)</c:formatCode>
                <c:ptCount val="5"/>
                <c:pt idx="0">
                  <c:v>2441.5</c:v>
                </c:pt>
                <c:pt idx="1">
                  <c:v>950.46680000000003</c:v>
                </c:pt>
                <c:pt idx="2">
                  <c:v>806.15089999999998</c:v>
                </c:pt>
                <c:pt idx="3">
                  <c:v>825.57910000000004</c:v>
                </c:pt>
                <c:pt idx="4">
                  <c:v>822.91650000000004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776-4DC0-BB50-3E40A27F848C}"/>
            </c:ext>
          </c:extLst>
        </c:ser>
        <c:ser>
          <c:idx val="1"/>
          <c:order val="1"/>
          <c:tx>
            <c:strRef>
              <c:f>'6_OBSSs_U500_LL100_40MHz'!$V$3</c:f>
              <c:strCache>
                <c:ptCount val="1"/>
                <c:pt idx="0">
                  <c:v>OBSS load 10 %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2776-4DC0-BB50-3E40A27F848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2776-4DC0-BB50-3E40A27F848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2776-4DC0-BB50-3E40A27F848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2776-4DC0-BB50-3E40A27F848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2776-4DC0-BB50-3E40A27F848C}"/>
              </c:ext>
            </c:extLst>
          </c:dPt>
          <c:cat>
            <c:strRef>
              <c:f>'6_OBSSs_U500_LL100_40MHz'!$T$4:$T$8</c:f>
              <c:strCache>
                <c:ptCount val="5"/>
                <c:pt idx="0">
                  <c:v>Static BW operation</c:v>
                </c:pt>
                <c:pt idx="1">
                  <c:v>Channel bonding</c:v>
                </c:pt>
                <c:pt idx="2">
                  <c:v>Dynamic puncturing</c:v>
                </c:pt>
                <c:pt idx="3">
                  <c:v>PIFS expansion</c:v>
                </c:pt>
                <c:pt idx="4">
                  <c:v>EDCA expansion</c:v>
                </c:pt>
              </c:strCache>
            </c:strRef>
          </c:cat>
          <c:val>
            <c:numRef>
              <c:f>'6_OBSSs_U500_LL100_40MHz'!$V$4:$V$8</c:f>
              <c:numCache>
                <c:formatCode>0.000_);[Red]\(0.000\)</c:formatCode>
                <c:ptCount val="5"/>
                <c:pt idx="0">
                  <c:v>17993</c:v>
                </c:pt>
                <c:pt idx="1">
                  <c:v>1069.3</c:v>
                </c:pt>
                <c:pt idx="2">
                  <c:v>1177</c:v>
                </c:pt>
                <c:pt idx="3">
                  <c:v>1095.0999999999999</c:v>
                </c:pt>
                <c:pt idx="4">
                  <c:v>1089.5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776-4DC0-BB50-3E40A27F848C}"/>
            </c:ext>
          </c:extLst>
        </c:ser>
        <c:ser>
          <c:idx val="2"/>
          <c:order val="2"/>
          <c:tx>
            <c:strRef>
              <c:f>'6_OBSSs_U500_LL100_40MHz'!$W$3</c:f>
              <c:strCache>
                <c:ptCount val="1"/>
                <c:pt idx="0">
                  <c:v>OBSS load 20 %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776-4DC0-BB50-3E40A27F848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776-4DC0-BB50-3E40A27F848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2776-4DC0-BB50-3E40A27F848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2776-4DC0-BB50-3E40A27F848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2776-4DC0-BB50-3E40A27F848C}"/>
              </c:ext>
            </c:extLst>
          </c:dPt>
          <c:cat>
            <c:strRef>
              <c:f>'6_OBSSs_U500_LL100_40MHz'!$T$4:$T$8</c:f>
              <c:strCache>
                <c:ptCount val="5"/>
                <c:pt idx="0">
                  <c:v>Static BW operation</c:v>
                </c:pt>
                <c:pt idx="1">
                  <c:v>Channel bonding</c:v>
                </c:pt>
                <c:pt idx="2">
                  <c:v>Dynamic puncturing</c:v>
                </c:pt>
                <c:pt idx="3">
                  <c:v>PIFS expansion</c:v>
                </c:pt>
                <c:pt idx="4">
                  <c:v>EDCA expansion</c:v>
                </c:pt>
              </c:strCache>
            </c:strRef>
          </c:cat>
          <c:val>
            <c:numRef>
              <c:f>'6_OBSSs_U500_LL100_40MHz'!$W$4:$W$8</c:f>
              <c:numCache>
                <c:formatCode>0.000_);[Red]\(0.000\)</c:formatCode>
                <c:ptCount val="5"/>
                <c:pt idx="0">
                  <c:v>424280</c:v>
                </c:pt>
                <c:pt idx="1">
                  <c:v>1521.9</c:v>
                </c:pt>
                <c:pt idx="2">
                  <c:v>1584.1</c:v>
                </c:pt>
                <c:pt idx="3">
                  <c:v>1553</c:v>
                </c:pt>
                <c:pt idx="4">
                  <c:v>1561.3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2776-4DC0-BB50-3E40A27F848C}"/>
            </c:ext>
          </c:extLst>
        </c:ser>
        <c:ser>
          <c:idx val="3"/>
          <c:order val="3"/>
          <c:tx>
            <c:strRef>
              <c:f>'6_OBSSs_U500_LL100_40MHz'!$X$3</c:f>
              <c:strCache>
                <c:ptCount val="1"/>
                <c:pt idx="0">
                  <c:v>OBSS load 30 %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2776-4DC0-BB50-3E40A27F848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2776-4DC0-BB50-3E40A27F848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2776-4DC0-BB50-3E40A27F848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2776-4DC0-BB50-3E40A27F848C}"/>
              </c:ext>
            </c:extLst>
          </c:dPt>
          <c:cat>
            <c:strRef>
              <c:f>'6_OBSSs_U500_LL100_40MHz'!$T$4:$T$8</c:f>
              <c:strCache>
                <c:ptCount val="5"/>
                <c:pt idx="0">
                  <c:v>Static BW operation</c:v>
                </c:pt>
                <c:pt idx="1">
                  <c:v>Channel bonding</c:v>
                </c:pt>
                <c:pt idx="2">
                  <c:v>Dynamic puncturing</c:v>
                </c:pt>
                <c:pt idx="3">
                  <c:v>PIFS expansion</c:v>
                </c:pt>
                <c:pt idx="4">
                  <c:v>EDCA expansion</c:v>
                </c:pt>
              </c:strCache>
            </c:strRef>
          </c:cat>
          <c:val>
            <c:numRef>
              <c:f>'6_OBSSs_U500_LL100_40MHz'!$X$4:$X$8</c:f>
              <c:numCache>
                <c:formatCode>0.000_);[Red]\(0.000\)</c:formatCode>
                <c:ptCount val="5"/>
                <c:pt idx="0">
                  <c:v>1027700</c:v>
                </c:pt>
                <c:pt idx="1">
                  <c:v>2360.6</c:v>
                </c:pt>
                <c:pt idx="2">
                  <c:v>2176.1999999999998</c:v>
                </c:pt>
                <c:pt idx="3">
                  <c:v>2217.1</c:v>
                </c:pt>
                <c:pt idx="4">
                  <c:v>2399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2776-4DC0-BB50-3E40A27F8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5437311"/>
        <c:axId val="1385461791"/>
      </c:barChart>
      <c:catAx>
        <c:axId val="138543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385461791"/>
        <c:crosses val="autoZero"/>
        <c:auto val="1"/>
        <c:lblAlgn val="ctr"/>
        <c:lblOffset val="100"/>
        <c:noMultiLvlLbl val="0"/>
      </c:catAx>
      <c:valAx>
        <c:axId val="1385461791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sz="1000" b="1" i="0" u="none" strike="noStrike" kern="1200" cap="none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LL Tx latency</a:t>
                </a:r>
              </a:p>
              <a:p>
                <a:pPr>
                  <a:defRPr/>
                </a:pPr>
                <a:r>
                  <a:rPr lang="en-US" altLang="ko-KR" sz="1000" b="1" i="0" u="none" strike="noStrike" kern="1200" cap="none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(Dequeue-Enqueue) us</a:t>
                </a:r>
                <a:endParaRPr lang="ko-KR" altLang="en-US" sz="1000" b="1" i="0" u="none" strike="noStrike" kern="1200" cap="none" baseline="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0.000_);[Red]\(0.0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385437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400" b="0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MyBSS</a:t>
            </a:r>
            <a:r>
              <a:rPr lang="en-US" altLang="ko-KR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load (Low)</a:t>
            </a:r>
            <a:endParaRPr lang="ko-KR" altLang="en-US" sz="1400" b="0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'6_OBSSs_U500_LL100_40MHz'!$J$41</c:f>
              <c:strCache>
                <c:ptCount val="1"/>
                <c:pt idx="0">
                  <c:v>Channel bonding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'6_OBSSs_U500_LL100_40MHz'!$I$42:$I$47</c:f>
              <c:strCache>
                <c:ptCount val="6"/>
                <c:pt idx="0">
                  <c:v>OBSS 1</c:v>
                </c:pt>
                <c:pt idx="1">
                  <c:v>OBSS 2</c:v>
                </c:pt>
                <c:pt idx="2">
                  <c:v>OBSS 3</c:v>
                </c:pt>
                <c:pt idx="3">
                  <c:v>OBSS 4</c:v>
                </c:pt>
                <c:pt idx="4">
                  <c:v>OBSS 5</c:v>
                </c:pt>
                <c:pt idx="5">
                  <c:v>OBSS 6</c:v>
                </c:pt>
              </c:strCache>
            </c:strRef>
          </c:cat>
          <c:val>
            <c:numRef>
              <c:f>'6_OBSSs_U500_LL100_40MHz'!$J$42:$J$47</c:f>
              <c:numCache>
                <c:formatCode>General</c:formatCode>
                <c:ptCount val="6"/>
                <c:pt idx="0">
                  <c:v>0.97004532775453267</c:v>
                </c:pt>
                <c:pt idx="1">
                  <c:v>0.96050557880055776</c:v>
                </c:pt>
                <c:pt idx="2">
                  <c:v>0.98683751743375159</c:v>
                </c:pt>
                <c:pt idx="3">
                  <c:v>0.98762203626220346</c:v>
                </c:pt>
                <c:pt idx="4">
                  <c:v>0.99209902370990222</c:v>
                </c:pt>
                <c:pt idx="5">
                  <c:v>0.98792538354253823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73-47BD-A33B-8D3FDBCB1F05}"/>
            </c:ext>
          </c:extLst>
        </c:ser>
        <c:ser>
          <c:idx val="1"/>
          <c:order val="1"/>
          <c:tx>
            <c:strRef>
              <c:f>'6_OBSSs_U500_LL100_40MHz'!$K$41</c:f>
              <c:strCache>
                <c:ptCount val="1"/>
                <c:pt idx="0">
                  <c:v>Dynamic puncturing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'6_OBSSs_U500_LL100_40MHz'!$I$42:$I$47</c:f>
              <c:strCache>
                <c:ptCount val="6"/>
                <c:pt idx="0">
                  <c:v>OBSS 1</c:v>
                </c:pt>
                <c:pt idx="1">
                  <c:v>OBSS 2</c:v>
                </c:pt>
                <c:pt idx="2">
                  <c:v>OBSS 3</c:v>
                </c:pt>
                <c:pt idx="3">
                  <c:v>OBSS 4</c:v>
                </c:pt>
                <c:pt idx="4">
                  <c:v>OBSS 5</c:v>
                </c:pt>
                <c:pt idx="5">
                  <c:v>OBSS 6</c:v>
                </c:pt>
              </c:strCache>
            </c:strRef>
          </c:cat>
          <c:val>
            <c:numRef>
              <c:f>'6_OBSSs_U500_LL100_40MHz'!$K$42:$K$47</c:f>
              <c:numCache>
                <c:formatCode>General</c:formatCode>
                <c:ptCount val="6"/>
                <c:pt idx="0">
                  <c:v>0.97027022315202216</c:v>
                </c:pt>
                <c:pt idx="1">
                  <c:v>0.96109309623430961</c:v>
                </c:pt>
                <c:pt idx="2">
                  <c:v>0.98518479776847967</c:v>
                </c:pt>
                <c:pt idx="3">
                  <c:v>0.9738354253835424</c:v>
                </c:pt>
                <c:pt idx="4">
                  <c:v>0.99118898186889803</c:v>
                </c:pt>
                <c:pt idx="5">
                  <c:v>0.99286262203626208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73-47BD-A33B-8D3FDBCB1F05}"/>
            </c:ext>
          </c:extLst>
        </c:ser>
        <c:ser>
          <c:idx val="2"/>
          <c:order val="2"/>
          <c:tx>
            <c:strRef>
              <c:f>'6_OBSSs_U500_LL100_40MHz'!$L$41</c:f>
              <c:strCache>
                <c:ptCount val="1"/>
                <c:pt idx="0">
                  <c:v>PIFS expansion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'6_OBSSs_U500_LL100_40MHz'!$I$42:$I$47</c:f>
              <c:strCache>
                <c:ptCount val="6"/>
                <c:pt idx="0">
                  <c:v>OBSS 1</c:v>
                </c:pt>
                <c:pt idx="1">
                  <c:v>OBSS 2</c:v>
                </c:pt>
                <c:pt idx="2">
                  <c:v>OBSS 3</c:v>
                </c:pt>
                <c:pt idx="3">
                  <c:v>OBSS 4</c:v>
                </c:pt>
                <c:pt idx="4">
                  <c:v>OBSS 5</c:v>
                </c:pt>
                <c:pt idx="5">
                  <c:v>OBSS 6</c:v>
                </c:pt>
              </c:strCache>
            </c:strRef>
          </c:cat>
          <c:val>
            <c:numRef>
              <c:f>'6_OBSSs_U500_LL100_40MHz'!$L$42:$L$47</c:f>
              <c:numCache>
                <c:formatCode>General</c:formatCode>
                <c:ptCount val="6"/>
                <c:pt idx="0">
                  <c:v>0.962149581589958</c:v>
                </c:pt>
                <c:pt idx="1">
                  <c:v>0.96618200836820078</c:v>
                </c:pt>
                <c:pt idx="2">
                  <c:v>0.99045676429567642</c:v>
                </c:pt>
                <c:pt idx="3">
                  <c:v>0.98738145048814496</c:v>
                </c:pt>
                <c:pt idx="4">
                  <c:v>0.98742329149232899</c:v>
                </c:pt>
                <c:pt idx="5">
                  <c:v>0.98169804741980471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73-47BD-A33B-8D3FDBCB1F05}"/>
            </c:ext>
          </c:extLst>
        </c:ser>
        <c:ser>
          <c:idx val="3"/>
          <c:order val="3"/>
          <c:tx>
            <c:strRef>
              <c:f>'6_OBSSs_U500_LL100_40MHz'!$M$41</c:f>
              <c:strCache>
                <c:ptCount val="1"/>
                <c:pt idx="0">
                  <c:v>EDCA expansion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'6_OBSSs_U500_LL100_40MHz'!$I$42:$I$47</c:f>
              <c:strCache>
                <c:ptCount val="6"/>
                <c:pt idx="0">
                  <c:v>OBSS 1</c:v>
                </c:pt>
                <c:pt idx="1">
                  <c:v>OBSS 2</c:v>
                </c:pt>
                <c:pt idx="2">
                  <c:v>OBSS 3</c:v>
                </c:pt>
                <c:pt idx="3">
                  <c:v>OBSS 4</c:v>
                </c:pt>
                <c:pt idx="4">
                  <c:v>OBSS 5</c:v>
                </c:pt>
                <c:pt idx="5">
                  <c:v>OBSS 6</c:v>
                </c:pt>
              </c:strCache>
            </c:strRef>
          </c:cat>
          <c:val>
            <c:numRef>
              <c:f>'6_OBSSs_U500_LL100_40MHz'!$M$42:$M$47</c:f>
              <c:numCache>
                <c:formatCode>General</c:formatCode>
                <c:ptCount val="6"/>
                <c:pt idx="0">
                  <c:v>0.96382670850767072</c:v>
                </c:pt>
                <c:pt idx="1">
                  <c:v>0.95857391910739187</c:v>
                </c:pt>
                <c:pt idx="2">
                  <c:v>0.9784902370990235</c:v>
                </c:pt>
                <c:pt idx="3">
                  <c:v>0.99113319386331922</c:v>
                </c:pt>
                <c:pt idx="4">
                  <c:v>0.991147140864714</c:v>
                </c:pt>
                <c:pt idx="5">
                  <c:v>0.99203974895397473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73-47BD-A33B-8D3FDBCB1F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5552879"/>
        <c:axId val="685542319"/>
      </c:barChart>
      <c:catAx>
        <c:axId val="685552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85542319"/>
        <c:crosses val="autoZero"/>
        <c:auto val="1"/>
        <c:lblAlgn val="ctr"/>
        <c:lblOffset val="100"/>
        <c:noMultiLvlLbl val="0"/>
      </c:catAx>
      <c:valAx>
        <c:axId val="685542319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sz="1000" b="0" i="0" u="none" strike="noStrike" kern="1200" baseline="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Txed</a:t>
                </a:r>
                <a:r>
                  <a:rPr lang="en-US" altLang="ko-KR" sz="10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/Generated ratio</a:t>
                </a:r>
                <a:endParaRPr lang="ko-KR" altLang="en-US" sz="1000" b="0" i="0" u="none" strike="noStrike" kern="1200" baseline="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c:rich>
          </c:tx>
          <c:layout>
            <c:manualLayout>
              <c:xMode val="edge"/>
              <c:yMode val="edge"/>
              <c:x val="2.9516967608033264E-2"/>
              <c:y val="0.389814097239560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85552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400" b="0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MyBSS</a:t>
            </a:r>
            <a:r>
              <a:rPr lang="en-US" altLang="ko-KR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load (Medium)</a:t>
            </a:r>
            <a:endParaRPr lang="ko-KR" altLang="en-US" sz="1400" b="0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'6_OBSSs_U1000_LL100_40MHz'!$J$41</c:f>
              <c:strCache>
                <c:ptCount val="1"/>
                <c:pt idx="0">
                  <c:v>Channel bonding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'6_OBSSs_U1000_LL100_40MHz'!$I$42:$I$47</c:f>
              <c:strCache>
                <c:ptCount val="6"/>
                <c:pt idx="0">
                  <c:v>OBSS 1</c:v>
                </c:pt>
                <c:pt idx="1">
                  <c:v>OBSS 2</c:v>
                </c:pt>
                <c:pt idx="2">
                  <c:v>OBSS 3</c:v>
                </c:pt>
                <c:pt idx="3">
                  <c:v>OBSS 4</c:v>
                </c:pt>
                <c:pt idx="4">
                  <c:v>OBSS 5</c:v>
                </c:pt>
                <c:pt idx="5">
                  <c:v>OBSS 6</c:v>
                </c:pt>
              </c:strCache>
            </c:strRef>
          </c:cat>
          <c:val>
            <c:numRef>
              <c:f>'6_OBSSs_U1000_LL100_40MHz'!$J$42:$J$47</c:f>
              <c:numCache>
                <c:formatCode>General</c:formatCode>
                <c:ptCount val="6"/>
                <c:pt idx="0">
                  <c:v>0.95006101813110166</c:v>
                </c:pt>
                <c:pt idx="1">
                  <c:v>0.93989365411436532</c:v>
                </c:pt>
                <c:pt idx="2">
                  <c:v>0.98759065550906544</c:v>
                </c:pt>
                <c:pt idx="3">
                  <c:v>0.99184797768479771</c:v>
                </c:pt>
                <c:pt idx="4">
                  <c:v>0.99140516039051585</c:v>
                </c:pt>
                <c:pt idx="5">
                  <c:v>0.99711645746164568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AC-42B1-A1F0-D523B4FD5FCA}"/>
            </c:ext>
          </c:extLst>
        </c:ser>
        <c:ser>
          <c:idx val="1"/>
          <c:order val="1"/>
          <c:tx>
            <c:strRef>
              <c:f>'6_OBSSs_U1000_LL100_40MHz'!$K$41</c:f>
              <c:strCache>
                <c:ptCount val="1"/>
                <c:pt idx="0">
                  <c:v>Dynamic puncturing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'6_OBSSs_U1000_LL100_40MHz'!$I$42:$I$47</c:f>
              <c:strCache>
                <c:ptCount val="6"/>
                <c:pt idx="0">
                  <c:v>OBSS 1</c:v>
                </c:pt>
                <c:pt idx="1">
                  <c:v>OBSS 2</c:v>
                </c:pt>
                <c:pt idx="2">
                  <c:v>OBSS 3</c:v>
                </c:pt>
                <c:pt idx="3">
                  <c:v>OBSS 4</c:v>
                </c:pt>
                <c:pt idx="4">
                  <c:v>OBSS 5</c:v>
                </c:pt>
                <c:pt idx="5">
                  <c:v>OBSS 6</c:v>
                </c:pt>
              </c:strCache>
            </c:strRef>
          </c:cat>
          <c:val>
            <c:numRef>
              <c:f>'6_OBSSs_U1000_LL100_40MHz'!$K$42:$K$47</c:f>
              <c:numCache>
                <c:formatCode>General</c:formatCode>
                <c:ptCount val="6"/>
                <c:pt idx="0">
                  <c:v>0.94503835425383531</c:v>
                </c:pt>
                <c:pt idx="1">
                  <c:v>0.94174511854951182</c:v>
                </c:pt>
                <c:pt idx="2">
                  <c:v>0.99295327754532769</c:v>
                </c:pt>
                <c:pt idx="3">
                  <c:v>0.98392259414225935</c:v>
                </c:pt>
                <c:pt idx="4">
                  <c:v>0.98956066945606691</c:v>
                </c:pt>
                <c:pt idx="5">
                  <c:v>0.9886645746164574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AC-42B1-A1F0-D523B4FD5FCA}"/>
            </c:ext>
          </c:extLst>
        </c:ser>
        <c:ser>
          <c:idx val="2"/>
          <c:order val="2"/>
          <c:tx>
            <c:strRef>
              <c:f>'6_OBSSs_U1000_LL100_40MHz'!$L$41</c:f>
              <c:strCache>
                <c:ptCount val="1"/>
                <c:pt idx="0">
                  <c:v>PIFS expansion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'6_OBSSs_U1000_LL100_40MHz'!$I$42:$I$47</c:f>
              <c:strCache>
                <c:ptCount val="6"/>
                <c:pt idx="0">
                  <c:v>OBSS 1</c:v>
                </c:pt>
                <c:pt idx="1">
                  <c:v>OBSS 2</c:v>
                </c:pt>
                <c:pt idx="2">
                  <c:v>OBSS 3</c:v>
                </c:pt>
                <c:pt idx="3">
                  <c:v>OBSS 4</c:v>
                </c:pt>
                <c:pt idx="4">
                  <c:v>OBSS 5</c:v>
                </c:pt>
                <c:pt idx="5">
                  <c:v>OBSS 6</c:v>
                </c:pt>
              </c:strCache>
            </c:strRef>
          </c:cat>
          <c:val>
            <c:numRef>
              <c:f>'6_OBSSs_U1000_LL100_40MHz'!$L$42:$L$47</c:f>
              <c:numCache>
                <c:formatCode>General</c:formatCode>
                <c:ptCount val="6"/>
                <c:pt idx="0">
                  <c:v>0.93270223152022302</c:v>
                </c:pt>
                <c:pt idx="1">
                  <c:v>0.93670153417015334</c:v>
                </c:pt>
                <c:pt idx="2">
                  <c:v>0.98272315202231508</c:v>
                </c:pt>
                <c:pt idx="3">
                  <c:v>0.98770223152022307</c:v>
                </c:pt>
                <c:pt idx="4">
                  <c:v>0.98798814504881438</c:v>
                </c:pt>
                <c:pt idx="5">
                  <c:v>0.98846234309623415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AC-42B1-A1F0-D523B4FD5FCA}"/>
            </c:ext>
          </c:extLst>
        </c:ser>
        <c:ser>
          <c:idx val="3"/>
          <c:order val="3"/>
          <c:tx>
            <c:strRef>
              <c:f>'6_OBSSs_U1000_LL100_40MHz'!$M$41</c:f>
              <c:strCache>
                <c:ptCount val="1"/>
                <c:pt idx="0">
                  <c:v>EDCA expansion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'6_OBSSs_U1000_LL100_40MHz'!$I$42:$I$47</c:f>
              <c:strCache>
                <c:ptCount val="6"/>
                <c:pt idx="0">
                  <c:v>OBSS 1</c:v>
                </c:pt>
                <c:pt idx="1">
                  <c:v>OBSS 2</c:v>
                </c:pt>
                <c:pt idx="2">
                  <c:v>OBSS 3</c:v>
                </c:pt>
                <c:pt idx="3">
                  <c:v>OBSS 4</c:v>
                </c:pt>
                <c:pt idx="4">
                  <c:v>OBSS 5</c:v>
                </c:pt>
                <c:pt idx="5">
                  <c:v>OBSS 6</c:v>
                </c:pt>
              </c:strCache>
            </c:strRef>
          </c:cat>
          <c:val>
            <c:numRef>
              <c:f>'6_OBSSs_U1000_LL100_40MHz'!$M$42:$M$47</c:f>
              <c:numCache>
                <c:formatCode>General</c:formatCode>
                <c:ptCount val="6"/>
                <c:pt idx="0">
                  <c:v>0.94232740585774055</c:v>
                </c:pt>
                <c:pt idx="1">
                  <c:v>0.93184972105997199</c:v>
                </c:pt>
                <c:pt idx="2">
                  <c:v>0.98497907949790775</c:v>
                </c:pt>
                <c:pt idx="3">
                  <c:v>0.98337866108786598</c:v>
                </c:pt>
                <c:pt idx="4">
                  <c:v>0.99001046025104589</c:v>
                </c:pt>
                <c:pt idx="5">
                  <c:v>0.98142608089260808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AC-42B1-A1F0-D523B4FD5F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5552879"/>
        <c:axId val="685542319"/>
      </c:barChart>
      <c:catAx>
        <c:axId val="685552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85542319"/>
        <c:crosses val="autoZero"/>
        <c:auto val="1"/>
        <c:lblAlgn val="ctr"/>
        <c:lblOffset val="100"/>
        <c:noMultiLvlLbl val="0"/>
      </c:catAx>
      <c:valAx>
        <c:axId val="685542319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sz="1000" b="0" i="0" u="none" strike="noStrike" kern="1200" baseline="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Txed</a:t>
                </a:r>
                <a:r>
                  <a:rPr lang="en-US" altLang="ko-KR" sz="10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/Generated ratio</a:t>
                </a:r>
                <a:endParaRPr lang="ko-KR" altLang="en-US" sz="1000" b="0" i="0" u="none" strike="noStrike" kern="1200" baseline="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85552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400" b="0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MyBSS</a:t>
            </a:r>
            <a:r>
              <a:rPr lang="en-US" altLang="ko-KR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load (High)</a:t>
            </a:r>
            <a:endParaRPr lang="ko-KR" altLang="en-US" sz="1400" b="0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'6_OBSSs_U1500_LL100_40MHz'!$J$41</c:f>
              <c:strCache>
                <c:ptCount val="1"/>
                <c:pt idx="0">
                  <c:v>Channel bonding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'6_OBSSs_U1500_LL100_40MHz'!$I$42:$I$47</c:f>
              <c:strCache>
                <c:ptCount val="6"/>
                <c:pt idx="0">
                  <c:v>OBSS 1</c:v>
                </c:pt>
                <c:pt idx="1">
                  <c:v>OBSS 2</c:v>
                </c:pt>
                <c:pt idx="2">
                  <c:v>OBSS 3</c:v>
                </c:pt>
                <c:pt idx="3">
                  <c:v>OBSS 4</c:v>
                </c:pt>
                <c:pt idx="4">
                  <c:v>OBSS 5</c:v>
                </c:pt>
                <c:pt idx="5">
                  <c:v>OBSS 6</c:v>
                </c:pt>
              </c:strCache>
            </c:strRef>
          </c:cat>
          <c:val>
            <c:numRef>
              <c:f>'6_OBSSs_U1500_LL100_40MHz'!$J$42:$J$47</c:f>
              <c:numCache>
                <c:formatCode>General</c:formatCode>
                <c:ptCount val="6"/>
                <c:pt idx="0">
                  <c:v>0.95624476987447693</c:v>
                </c:pt>
                <c:pt idx="1">
                  <c:v>0.94156032078103191</c:v>
                </c:pt>
                <c:pt idx="2">
                  <c:v>0.9935390516039051</c:v>
                </c:pt>
                <c:pt idx="3">
                  <c:v>0.98926429567642948</c:v>
                </c:pt>
                <c:pt idx="4">
                  <c:v>0.98742329149232899</c:v>
                </c:pt>
                <c:pt idx="5">
                  <c:v>0.97534518828451866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4A-4D36-ACDF-49F81606713F}"/>
            </c:ext>
          </c:extLst>
        </c:ser>
        <c:ser>
          <c:idx val="1"/>
          <c:order val="1"/>
          <c:tx>
            <c:strRef>
              <c:f>'6_OBSSs_U1500_LL100_40MHz'!$K$41</c:f>
              <c:strCache>
                <c:ptCount val="1"/>
                <c:pt idx="0">
                  <c:v>Dynamic puncturing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'6_OBSSs_U1500_LL100_40MHz'!$I$42:$I$47</c:f>
              <c:strCache>
                <c:ptCount val="6"/>
                <c:pt idx="0">
                  <c:v>OBSS 1</c:v>
                </c:pt>
                <c:pt idx="1">
                  <c:v>OBSS 2</c:v>
                </c:pt>
                <c:pt idx="2">
                  <c:v>OBSS 3</c:v>
                </c:pt>
                <c:pt idx="3">
                  <c:v>OBSS 4</c:v>
                </c:pt>
                <c:pt idx="4">
                  <c:v>OBSS 5</c:v>
                </c:pt>
                <c:pt idx="5">
                  <c:v>OBSS 6</c:v>
                </c:pt>
              </c:strCache>
            </c:strRef>
          </c:cat>
          <c:val>
            <c:numRef>
              <c:f>'6_OBSSs_U1500_LL100_40MHz'!$K$42:$K$47</c:f>
              <c:numCache>
                <c:formatCode>General</c:formatCode>
                <c:ptCount val="6"/>
                <c:pt idx="0">
                  <c:v>0.94242852161785196</c:v>
                </c:pt>
                <c:pt idx="1">
                  <c:v>0.94373082287308208</c:v>
                </c:pt>
                <c:pt idx="2">
                  <c:v>0.98487796373779635</c:v>
                </c:pt>
                <c:pt idx="3">
                  <c:v>0.98439679218967913</c:v>
                </c:pt>
                <c:pt idx="4">
                  <c:v>0.98535913528591346</c:v>
                </c:pt>
                <c:pt idx="5">
                  <c:v>0.98725941422594121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4A-4D36-ACDF-49F81606713F}"/>
            </c:ext>
          </c:extLst>
        </c:ser>
        <c:ser>
          <c:idx val="2"/>
          <c:order val="2"/>
          <c:tx>
            <c:strRef>
              <c:f>'6_OBSSs_U1500_LL100_40MHz'!$L$41</c:f>
              <c:strCache>
                <c:ptCount val="1"/>
                <c:pt idx="0">
                  <c:v>PIFS expansion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'6_OBSSs_U1500_LL100_40MHz'!$I$42:$I$47</c:f>
              <c:strCache>
                <c:ptCount val="6"/>
                <c:pt idx="0">
                  <c:v>OBSS 1</c:v>
                </c:pt>
                <c:pt idx="1">
                  <c:v>OBSS 2</c:v>
                </c:pt>
                <c:pt idx="2">
                  <c:v>OBSS 3</c:v>
                </c:pt>
                <c:pt idx="3">
                  <c:v>OBSS 4</c:v>
                </c:pt>
                <c:pt idx="4">
                  <c:v>OBSS 5</c:v>
                </c:pt>
                <c:pt idx="5">
                  <c:v>OBSS 6</c:v>
                </c:pt>
              </c:strCache>
            </c:strRef>
          </c:cat>
          <c:val>
            <c:numRef>
              <c:f>'6_OBSSs_U1500_LL100_40MHz'!$L$42:$L$47</c:f>
              <c:numCache>
                <c:formatCode>General</c:formatCode>
                <c:ptCount val="6"/>
                <c:pt idx="0">
                  <c:v>0.92971582984658285</c:v>
                </c:pt>
                <c:pt idx="1">
                  <c:v>0.93098500697350062</c:v>
                </c:pt>
                <c:pt idx="2">
                  <c:v>0.98539748953974882</c:v>
                </c:pt>
                <c:pt idx="3">
                  <c:v>0.98561018131101796</c:v>
                </c:pt>
                <c:pt idx="4">
                  <c:v>0.98015690376569031</c:v>
                </c:pt>
                <c:pt idx="5">
                  <c:v>0.98240934449093431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4A-4D36-ACDF-49F81606713F}"/>
            </c:ext>
          </c:extLst>
        </c:ser>
        <c:ser>
          <c:idx val="3"/>
          <c:order val="3"/>
          <c:tx>
            <c:strRef>
              <c:f>'6_OBSSs_U1500_LL100_40MHz'!$M$41</c:f>
              <c:strCache>
                <c:ptCount val="1"/>
                <c:pt idx="0">
                  <c:v>EDCA expansion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'6_OBSSs_U1500_LL100_40MHz'!$I$42:$I$47</c:f>
              <c:strCache>
                <c:ptCount val="6"/>
                <c:pt idx="0">
                  <c:v>OBSS 1</c:v>
                </c:pt>
                <c:pt idx="1">
                  <c:v>OBSS 2</c:v>
                </c:pt>
                <c:pt idx="2">
                  <c:v>OBSS 3</c:v>
                </c:pt>
                <c:pt idx="3">
                  <c:v>OBSS 4</c:v>
                </c:pt>
                <c:pt idx="4">
                  <c:v>OBSS 5</c:v>
                </c:pt>
                <c:pt idx="5">
                  <c:v>OBSS 6</c:v>
                </c:pt>
              </c:strCache>
            </c:strRef>
          </c:cat>
          <c:val>
            <c:numRef>
              <c:f>'6_OBSSs_U1500_LL100_40MHz'!$M$42:$M$47</c:f>
              <c:numCache>
                <c:formatCode>General</c:formatCode>
                <c:ptCount val="6"/>
                <c:pt idx="0">
                  <c:v>0.92605474198047399</c:v>
                </c:pt>
                <c:pt idx="1">
                  <c:v>0.94038005578800543</c:v>
                </c:pt>
                <c:pt idx="2">
                  <c:v>0.9837900976290096</c:v>
                </c:pt>
                <c:pt idx="3">
                  <c:v>0.97728730822873078</c:v>
                </c:pt>
                <c:pt idx="4">
                  <c:v>0.98006624825662469</c:v>
                </c:pt>
                <c:pt idx="5">
                  <c:v>0.98507670850767071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4A-4D36-ACDF-49F8160671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5552879"/>
        <c:axId val="685542319"/>
      </c:barChart>
      <c:catAx>
        <c:axId val="685552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85542319"/>
        <c:crosses val="autoZero"/>
        <c:auto val="1"/>
        <c:lblAlgn val="ctr"/>
        <c:lblOffset val="100"/>
        <c:noMultiLvlLbl val="0"/>
      </c:catAx>
      <c:valAx>
        <c:axId val="685542319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sz="1000" b="0" i="0" u="none" strike="noStrike" kern="1200" baseline="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Txed</a:t>
                </a:r>
                <a:r>
                  <a:rPr lang="en-US" altLang="ko-KR" sz="10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/Generated ratio</a:t>
                </a:r>
                <a:endParaRPr lang="ko-KR" altLang="en-US" sz="1000" b="0" i="0" u="none" strike="noStrike" kern="1200" baseline="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85552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400" b="0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MyBSS</a:t>
            </a:r>
            <a:r>
              <a:rPr lang="en-US" altLang="ko-KR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load (Low)</a:t>
            </a:r>
            <a:endParaRPr lang="ko-KR" altLang="en-US" sz="1400" b="0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'6_OBSSs_U500_LL100_40MHz'!$J$49</c:f>
              <c:strCache>
                <c:ptCount val="1"/>
                <c:pt idx="0">
                  <c:v>Channel bonding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94-4362-8C97-55CB0FACFDAF}"/>
              </c:ext>
            </c:extLst>
          </c:dPt>
          <c:cat>
            <c:strRef>
              <c:f>'6_OBSSs_U500_LL100_40MHz'!$I$50:$I$55</c:f>
              <c:strCache>
                <c:ptCount val="6"/>
                <c:pt idx="0">
                  <c:v>OBSS 1</c:v>
                </c:pt>
                <c:pt idx="1">
                  <c:v>OBSS 2</c:v>
                </c:pt>
                <c:pt idx="2">
                  <c:v>OBSS 3</c:v>
                </c:pt>
                <c:pt idx="3">
                  <c:v>OBSS 4</c:v>
                </c:pt>
                <c:pt idx="4">
                  <c:v>OBSS 5</c:v>
                </c:pt>
                <c:pt idx="5">
                  <c:v>OBSS 6</c:v>
                </c:pt>
              </c:strCache>
            </c:strRef>
          </c:cat>
          <c:val>
            <c:numRef>
              <c:f>'6_OBSSs_U500_LL100_40MHz'!$J$50:$J$55</c:f>
              <c:numCache>
                <c:formatCode>General</c:formatCode>
                <c:ptCount val="6"/>
                <c:pt idx="0">
                  <c:v>0.77083449558344941</c:v>
                </c:pt>
                <c:pt idx="1">
                  <c:v>0.76977452347745223</c:v>
                </c:pt>
                <c:pt idx="2">
                  <c:v>0.93867503486750337</c:v>
                </c:pt>
                <c:pt idx="3">
                  <c:v>0.9188958623895862</c:v>
                </c:pt>
                <c:pt idx="4">
                  <c:v>0.92966062296606222</c:v>
                </c:pt>
                <c:pt idx="5">
                  <c:v>0.93639005113900498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94-4362-8C97-55CB0FACFDAF}"/>
            </c:ext>
          </c:extLst>
        </c:ser>
        <c:ser>
          <c:idx val="1"/>
          <c:order val="1"/>
          <c:tx>
            <c:strRef>
              <c:f>'6_OBSSs_U500_LL100_40MHz'!$K$49</c:f>
              <c:strCache>
                <c:ptCount val="1"/>
                <c:pt idx="0">
                  <c:v>Dynamic puncturing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'6_OBSSs_U500_LL100_40MHz'!$I$50:$I$55</c:f>
              <c:strCache>
                <c:ptCount val="6"/>
                <c:pt idx="0">
                  <c:v>OBSS 1</c:v>
                </c:pt>
                <c:pt idx="1">
                  <c:v>OBSS 2</c:v>
                </c:pt>
                <c:pt idx="2">
                  <c:v>OBSS 3</c:v>
                </c:pt>
                <c:pt idx="3">
                  <c:v>OBSS 4</c:v>
                </c:pt>
                <c:pt idx="4">
                  <c:v>OBSS 5</c:v>
                </c:pt>
                <c:pt idx="5">
                  <c:v>OBSS 6</c:v>
                </c:pt>
              </c:strCache>
            </c:strRef>
          </c:cat>
          <c:val>
            <c:numRef>
              <c:f>'6_OBSSs_U500_LL100_40MHz'!$K$50:$K$55</c:f>
              <c:numCache>
                <c:formatCode>General</c:formatCode>
                <c:ptCount val="6"/>
                <c:pt idx="0">
                  <c:v>0.77473152022315195</c:v>
                </c:pt>
                <c:pt idx="1">
                  <c:v>0.77446768944676891</c:v>
                </c:pt>
                <c:pt idx="2">
                  <c:v>0.93708972570897253</c:v>
                </c:pt>
                <c:pt idx="3">
                  <c:v>0.91918874941887496</c:v>
                </c:pt>
                <c:pt idx="4">
                  <c:v>0.92330543933054376</c:v>
                </c:pt>
                <c:pt idx="5">
                  <c:v>0.93082519758251969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94-4362-8C97-55CB0FACFDAF}"/>
            </c:ext>
          </c:extLst>
        </c:ser>
        <c:ser>
          <c:idx val="2"/>
          <c:order val="2"/>
          <c:tx>
            <c:strRef>
              <c:f>'6_OBSSs_U500_LL100_40MHz'!$L$49</c:f>
              <c:strCache>
                <c:ptCount val="1"/>
                <c:pt idx="0">
                  <c:v>PIFS expansion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'6_OBSSs_U500_LL100_40MHz'!$I$50:$I$55</c:f>
              <c:strCache>
                <c:ptCount val="6"/>
                <c:pt idx="0">
                  <c:v>OBSS 1</c:v>
                </c:pt>
                <c:pt idx="1">
                  <c:v>OBSS 2</c:v>
                </c:pt>
                <c:pt idx="2">
                  <c:v>OBSS 3</c:v>
                </c:pt>
                <c:pt idx="3">
                  <c:v>OBSS 4</c:v>
                </c:pt>
                <c:pt idx="4">
                  <c:v>OBSS 5</c:v>
                </c:pt>
                <c:pt idx="5">
                  <c:v>OBSS 6</c:v>
                </c:pt>
              </c:strCache>
            </c:strRef>
          </c:cat>
          <c:val>
            <c:numRef>
              <c:f>'6_OBSSs_U500_LL100_40MHz'!$L$50:$L$55</c:f>
              <c:numCache>
                <c:formatCode>General</c:formatCode>
                <c:ptCount val="6"/>
                <c:pt idx="0">
                  <c:v>0.77304974430497431</c:v>
                </c:pt>
                <c:pt idx="1">
                  <c:v>0.76350650860065072</c:v>
                </c:pt>
                <c:pt idx="2">
                  <c:v>0.9375104602510459</c:v>
                </c:pt>
                <c:pt idx="3">
                  <c:v>0.92371455137145508</c:v>
                </c:pt>
                <c:pt idx="4">
                  <c:v>0.92482566248256626</c:v>
                </c:pt>
                <c:pt idx="5">
                  <c:v>0.93172013017201294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94-4362-8C97-55CB0FACFDAF}"/>
            </c:ext>
          </c:extLst>
        </c:ser>
        <c:ser>
          <c:idx val="3"/>
          <c:order val="3"/>
          <c:tx>
            <c:strRef>
              <c:f>'6_OBSSs_U500_LL100_40MHz'!$M$49</c:f>
              <c:strCache>
                <c:ptCount val="1"/>
                <c:pt idx="0">
                  <c:v>EDCA expansion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'6_OBSSs_U500_LL100_40MHz'!$I$50:$I$55</c:f>
              <c:strCache>
                <c:ptCount val="6"/>
                <c:pt idx="0">
                  <c:v>OBSS 1</c:v>
                </c:pt>
                <c:pt idx="1">
                  <c:v>OBSS 2</c:v>
                </c:pt>
                <c:pt idx="2">
                  <c:v>OBSS 3</c:v>
                </c:pt>
                <c:pt idx="3">
                  <c:v>OBSS 4</c:v>
                </c:pt>
                <c:pt idx="4">
                  <c:v>OBSS 5</c:v>
                </c:pt>
                <c:pt idx="5">
                  <c:v>OBSS 6</c:v>
                </c:pt>
              </c:strCache>
            </c:strRef>
          </c:cat>
          <c:val>
            <c:numRef>
              <c:f>'6_OBSSs_U500_LL100_40MHz'!$M$50:$M$55</c:f>
              <c:numCache>
                <c:formatCode>General</c:formatCode>
                <c:ptCount val="6"/>
                <c:pt idx="0">
                  <c:v>0.77036378428637842</c:v>
                </c:pt>
                <c:pt idx="1">
                  <c:v>0.77287540678754063</c:v>
                </c:pt>
                <c:pt idx="2">
                  <c:v>0.93709437470943746</c:v>
                </c:pt>
                <c:pt idx="3">
                  <c:v>0.93036727103672701</c:v>
                </c:pt>
                <c:pt idx="4">
                  <c:v>0.91681543468154347</c:v>
                </c:pt>
                <c:pt idx="5">
                  <c:v>0.92676197117619707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694-4362-8C97-55CB0FACF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5552879"/>
        <c:axId val="685542319"/>
      </c:barChart>
      <c:catAx>
        <c:axId val="685552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85542319"/>
        <c:crosses val="autoZero"/>
        <c:auto val="1"/>
        <c:lblAlgn val="ctr"/>
        <c:lblOffset val="100"/>
        <c:noMultiLvlLbl val="0"/>
      </c:catAx>
      <c:valAx>
        <c:axId val="685542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sz="1000" b="0" i="0" u="none" strike="noStrike" kern="1200" baseline="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Txed</a:t>
                </a:r>
                <a:r>
                  <a:rPr lang="en-US" altLang="ko-KR" sz="10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/Generated ratio</a:t>
                </a:r>
                <a:endParaRPr lang="ko-KR" altLang="en-US" sz="1000" b="0" i="0" u="none" strike="noStrike" kern="1200" baseline="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85552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400" b="0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MyBSS</a:t>
            </a:r>
            <a:r>
              <a:rPr lang="en-US" altLang="ko-KR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load (Medium)</a:t>
            </a:r>
            <a:endParaRPr lang="ko-KR" altLang="en-US" sz="1400" b="0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'6_OBSSs_U1000_LL100_40MHz'!$J$49</c:f>
              <c:strCache>
                <c:ptCount val="1"/>
                <c:pt idx="0">
                  <c:v>Channel bonding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14-4B8F-B906-94703FA1D6EA}"/>
              </c:ext>
            </c:extLst>
          </c:dPt>
          <c:cat>
            <c:strRef>
              <c:f>'6_OBSSs_U1000_LL100_40MHz'!$I$50:$I$55</c:f>
              <c:strCache>
                <c:ptCount val="6"/>
                <c:pt idx="0">
                  <c:v>OBSS 1</c:v>
                </c:pt>
                <c:pt idx="1">
                  <c:v>OBSS 2</c:v>
                </c:pt>
                <c:pt idx="2">
                  <c:v>OBSS 3</c:v>
                </c:pt>
                <c:pt idx="3">
                  <c:v>OBSS 4</c:v>
                </c:pt>
                <c:pt idx="4">
                  <c:v>OBSS 5</c:v>
                </c:pt>
                <c:pt idx="5">
                  <c:v>OBSS 6</c:v>
                </c:pt>
              </c:strCache>
            </c:strRef>
          </c:cat>
          <c:val>
            <c:numRef>
              <c:f>'6_OBSSs_U1000_LL100_40MHz'!$J$50:$J$55</c:f>
              <c:numCache>
                <c:formatCode>General</c:formatCode>
                <c:ptCount val="6"/>
                <c:pt idx="0">
                  <c:v>0.69760111576011152</c:v>
                </c:pt>
                <c:pt idx="1">
                  <c:v>0.68202696420269637</c:v>
                </c:pt>
                <c:pt idx="2">
                  <c:v>0.933042770804277</c:v>
                </c:pt>
                <c:pt idx="3">
                  <c:v>0.93820083682008371</c:v>
                </c:pt>
                <c:pt idx="4">
                  <c:v>0.92834960483496054</c:v>
                </c:pt>
                <c:pt idx="5">
                  <c:v>0.93806834030683395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14-4B8F-B906-94703FA1D6EA}"/>
            </c:ext>
          </c:extLst>
        </c:ser>
        <c:ser>
          <c:idx val="1"/>
          <c:order val="1"/>
          <c:tx>
            <c:strRef>
              <c:f>'6_OBSSs_U1000_LL100_40MHz'!$K$49</c:f>
              <c:strCache>
                <c:ptCount val="1"/>
                <c:pt idx="0">
                  <c:v>Dynamic puncturing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'6_OBSSs_U1000_LL100_40MHz'!$I$50:$I$55</c:f>
              <c:strCache>
                <c:ptCount val="6"/>
                <c:pt idx="0">
                  <c:v>OBSS 1</c:v>
                </c:pt>
                <c:pt idx="1">
                  <c:v>OBSS 2</c:v>
                </c:pt>
                <c:pt idx="2">
                  <c:v>OBSS 3</c:v>
                </c:pt>
                <c:pt idx="3">
                  <c:v>OBSS 4</c:v>
                </c:pt>
                <c:pt idx="4">
                  <c:v>OBSS 5</c:v>
                </c:pt>
                <c:pt idx="5">
                  <c:v>OBSS 6</c:v>
                </c:pt>
              </c:strCache>
            </c:strRef>
          </c:cat>
          <c:val>
            <c:numRef>
              <c:f>'6_OBSSs_U1000_LL100_40MHz'!$K$50:$K$55</c:f>
              <c:numCache>
                <c:formatCode>General</c:formatCode>
                <c:ptCount val="6"/>
                <c:pt idx="0">
                  <c:v>0.69445490469549043</c:v>
                </c:pt>
                <c:pt idx="1">
                  <c:v>0.70196420269642024</c:v>
                </c:pt>
                <c:pt idx="2">
                  <c:v>0.91371920037192</c:v>
                </c:pt>
                <c:pt idx="3">
                  <c:v>0.92030218503021843</c:v>
                </c:pt>
                <c:pt idx="4">
                  <c:v>0.92973733147373316</c:v>
                </c:pt>
                <c:pt idx="5">
                  <c:v>0.93282891678289159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14-4B8F-B906-94703FA1D6EA}"/>
            </c:ext>
          </c:extLst>
        </c:ser>
        <c:ser>
          <c:idx val="2"/>
          <c:order val="2"/>
          <c:tx>
            <c:strRef>
              <c:f>'6_OBSSs_U1000_LL100_40MHz'!$L$49</c:f>
              <c:strCache>
                <c:ptCount val="1"/>
                <c:pt idx="0">
                  <c:v>PIFS expansion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'6_OBSSs_U1000_LL100_40MHz'!$I$50:$I$55</c:f>
              <c:strCache>
                <c:ptCount val="6"/>
                <c:pt idx="0">
                  <c:v>OBSS 1</c:v>
                </c:pt>
                <c:pt idx="1">
                  <c:v>OBSS 2</c:v>
                </c:pt>
                <c:pt idx="2">
                  <c:v>OBSS 3</c:v>
                </c:pt>
                <c:pt idx="3">
                  <c:v>OBSS 4</c:v>
                </c:pt>
                <c:pt idx="4">
                  <c:v>OBSS 5</c:v>
                </c:pt>
                <c:pt idx="5">
                  <c:v>OBSS 6</c:v>
                </c:pt>
              </c:strCache>
            </c:strRef>
          </c:cat>
          <c:val>
            <c:numRef>
              <c:f>'6_OBSSs_U1000_LL100_40MHz'!$L$50:$L$55</c:f>
              <c:numCache>
                <c:formatCode>General</c:formatCode>
                <c:ptCount val="6"/>
                <c:pt idx="0">
                  <c:v>0.68805671780567179</c:v>
                </c:pt>
                <c:pt idx="1">
                  <c:v>0.67482682473268241</c:v>
                </c:pt>
                <c:pt idx="2">
                  <c:v>0.91751278475127851</c:v>
                </c:pt>
                <c:pt idx="3">
                  <c:v>0.93490004649000458</c:v>
                </c:pt>
                <c:pt idx="4">
                  <c:v>0.92022315202231519</c:v>
                </c:pt>
                <c:pt idx="5">
                  <c:v>0.92218270571827055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14-4B8F-B906-94703FA1D6EA}"/>
            </c:ext>
          </c:extLst>
        </c:ser>
        <c:ser>
          <c:idx val="3"/>
          <c:order val="3"/>
          <c:tx>
            <c:strRef>
              <c:f>'6_OBSSs_U1000_LL100_40MHz'!$M$49</c:f>
              <c:strCache>
                <c:ptCount val="1"/>
                <c:pt idx="0">
                  <c:v>EDCA expansion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'6_OBSSs_U1000_LL100_40MHz'!$I$50:$I$55</c:f>
              <c:strCache>
                <c:ptCount val="6"/>
                <c:pt idx="0">
                  <c:v>OBSS 1</c:v>
                </c:pt>
                <c:pt idx="1">
                  <c:v>OBSS 2</c:v>
                </c:pt>
                <c:pt idx="2">
                  <c:v>OBSS 3</c:v>
                </c:pt>
                <c:pt idx="3">
                  <c:v>OBSS 4</c:v>
                </c:pt>
                <c:pt idx="4">
                  <c:v>OBSS 5</c:v>
                </c:pt>
                <c:pt idx="5">
                  <c:v>OBSS 6</c:v>
                </c:pt>
              </c:strCache>
            </c:strRef>
          </c:cat>
          <c:val>
            <c:numRef>
              <c:f>'6_OBSSs_U1000_LL100_40MHz'!$M$50:$M$55</c:f>
              <c:numCache>
                <c:formatCode>General</c:formatCode>
                <c:ptCount val="6"/>
                <c:pt idx="0">
                  <c:v>0.68784053928405386</c:v>
                </c:pt>
                <c:pt idx="1">
                  <c:v>0.68504067875406782</c:v>
                </c:pt>
                <c:pt idx="2">
                  <c:v>0.92406555090655507</c:v>
                </c:pt>
                <c:pt idx="3">
                  <c:v>0.93509065550906556</c:v>
                </c:pt>
                <c:pt idx="4">
                  <c:v>0.92546722454672237</c:v>
                </c:pt>
                <c:pt idx="5">
                  <c:v>0.90960948396094832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14-4B8F-B906-94703FA1D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5552879"/>
        <c:axId val="685542319"/>
      </c:barChart>
      <c:catAx>
        <c:axId val="685552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85542319"/>
        <c:crosses val="autoZero"/>
        <c:auto val="1"/>
        <c:lblAlgn val="ctr"/>
        <c:lblOffset val="100"/>
        <c:noMultiLvlLbl val="0"/>
      </c:catAx>
      <c:valAx>
        <c:axId val="685542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sz="1000" b="0" i="0" u="none" strike="noStrike" kern="1200" baseline="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Txed</a:t>
                </a:r>
                <a:r>
                  <a:rPr lang="en-US" altLang="ko-KR" sz="10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/Generated ratio</a:t>
                </a:r>
                <a:endParaRPr lang="ko-KR" altLang="en-US" sz="1000" b="0" i="0" u="none" strike="noStrike" kern="1200" baseline="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85552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400" b="0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MyBSS</a:t>
            </a:r>
            <a:r>
              <a:rPr lang="en-US" altLang="ko-KR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load (High)</a:t>
            </a:r>
            <a:endParaRPr lang="ko-KR" altLang="en-US" sz="1400" b="0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'6_OBSSs_U1500_LL100_40MHz'!$J$49</c:f>
              <c:strCache>
                <c:ptCount val="1"/>
                <c:pt idx="0">
                  <c:v>Channel bonding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43-4500-82AD-13A1F2335D54}"/>
              </c:ext>
            </c:extLst>
          </c:dPt>
          <c:cat>
            <c:strRef>
              <c:f>'6_OBSSs_U1500_LL100_40MHz'!$I$50:$I$55</c:f>
              <c:strCache>
                <c:ptCount val="6"/>
                <c:pt idx="0">
                  <c:v>OBSS 1</c:v>
                </c:pt>
                <c:pt idx="1">
                  <c:v>OBSS 2</c:v>
                </c:pt>
                <c:pt idx="2">
                  <c:v>OBSS 3</c:v>
                </c:pt>
                <c:pt idx="3">
                  <c:v>OBSS 4</c:v>
                </c:pt>
                <c:pt idx="4">
                  <c:v>OBSS 5</c:v>
                </c:pt>
                <c:pt idx="5">
                  <c:v>OBSS 6</c:v>
                </c:pt>
              </c:strCache>
            </c:strRef>
          </c:cat>
          <c:val>
            <c:numRef>
              <c:f>'6_OBSSs_U1500_LL100_40MHz'!$J$50:$J$55</c:f>
              <c:numCache>
                <c:formatCode>General</c:formatCode>
                <c:ptCount val="6"/>
                <c:pt idx="0">
                  <c:v>0.72632496513249645</c:v>
                </c:pt>
                <c:pt idx="1">
                  <c:v>0.73652138540213852</c:v>
                </c:pt>
                <c:pt idx="2">
                  <c:v>0.94087401208740107</c:v>
                </c:pt>
                <c:pt idx="3">
                  <c:v>0.93603672710367269</c:v>
                </c:pt>
                <c:pt idx="4">
                  <c:v>0.92361924686192454</c:v>
                </c:pt>
                <c:pt idx="5">
                  <c:v>0.94330543933054389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43-4500-82AD-13A1F2335D54}"/>
            </c:ext>
          </c:extLst>
        </c:ser>
        <c:ser>
          <c:idx val="1"/>
          <c:order val="1"/>
          <c:tx>
            <c:strRef>
              <c:f>'6_OBSSs_U1500_LL100_40MHz'!$K$49</c:f>
              <c:strCache>
                <c:ptCount val="1"/>
                <c:pt idx="0">
                  <c:v>Dynamic puncturing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'6_OBSSs_U1500_LL100_40MHz'!$I$50:$I$55</c:f>
              <c:strCache>
                <c:ptCount val="6"/>
                <c:pt idx="0">
                  <c:v>OBSS 1</c:v>
                </c:pt>
                <c:pt idx="1">
                  <c:v>OBSS 2</c:v>
                </c:pt>
                <c:pt idx="2">
                  <c:v>OBSS 3</c:v>
                </c:pt>
                <c:pt idx="3">
                  <c:v>OBSS 4</c:v>
                </c:pt>
                <c:pt idx="4">
                  <c:v>OBSS 5</c:v>
                </c:pt>
                <c:pt idx="5">
                  <c:v>OBSS 6</c:v>
                </c:pt>
              </c:strCache>
            </c:strRef>
          </c:cat>
          <c:val>
            <c:numRef>
              <c:f>'6_OBSSs_U1500_LL100_40MHz'!$K$50:$K$55</c:f>
              <c:numCache>
                <c:formatCode>General</c:formatCode>
                <c:ptCount val="6"/>
                <c:pt idx="0">
                  <c:v>0.72562296606229659</c:v>
                </c:pt>
                <c:pt idx="1">
                  <c:v>0.72784983728498365</c:v>
                </c:pt>
                <c:pt idx="2">
                  <c:v>0.94388656438865637</c:v>
                </c:pt>
                <c:pt idx="3">
                  <c:v>0.93528126452812632</c:v>
                </c:pt>
                <c:pt idx="4">
                  <c:v>0.93053695955369586</c:v>
                </c:pt>
                <c:pt idx="5">
                  <c:v>0.9357205950720594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43-4500-82AD-13A1F2335D54}"/>
            </c:ext>
          </c:extLst>
        </c:ser>
        <c:ser>
          <c:idx val="2"/>
          <c:order val="2"/>
          <c:tx>
            <c:strRef>
              <c:f>'6_OBSSs_U1500_LL100_40MHz'!$L$49</c:f>
              <c:strCache>
                <c:ptCount val="1"/>
                <c:pt idx="0">
                  <c:v>PIFS expansion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'6_OBSSs_U1500_LL100_40MHz'!$I$50:$I$55</c:f>
              <c:strCache>
                <c:ptCount val="6"/>
                <c:pt idx="0">
                  <c:v>OBSS 1</c:v>
                </c:pt>
                <c:pt idx="1">
                  <c:v>OBSS 2</c:v>
                </c:pt>
                <c:pt idx="2">
                  <c:v>OBSS 3</c:v>
                </c:pt>
                <c:pt idx="3">
                  <c:v>OBSS 4</c:v>
                </c:pt>
                <c:pt idx="4">
                  <c:v>OBSS 5</c:v>
                </c:pt>
                <c:pt idx="5">
                  <c:v>OBSS 6</c:v>
                </c:pt>
              </c:strCache>
            </c:strRef>
          </c:cat>
          <c:val>
            <c:numRef>
              <c:f>'6_OBSSs_U1500_LL100_40MHz'!$L$50:$L$55</c:f>
              <c:numCache>
                <c:formatCode>General</c:formatCode>
                <c:ptCount val="6"/>
                <c:pt idx="0">
                  <c:v>0.71661901441190134</c:v>
                </c:pt>
                <c:pt idx="1">
                  <c:v>0.72278940027894001</c:v>
                </c:pt>
                <c:pt idx="2">
                  <c:v>0.92958391445839128</c:v>
                </c:pt>
                <c:pt idx="3">
                  <c:v>0.92172942817294268</c:v>
                </c:pt>
                <c:pt idx="4">
                  <c:v>0.91210832171083212</c:v>
                </c:pt>
                <c:pt idx="5">
                  <c:v>0.92926080892608076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43-4500-82AD-13A1F2335D54}"/>
            </c:ext>
          </c:extLst>
        </c:ser>
        <c:ser>
          <c:idx val="3"/>
          <c:order val="3"/>
          <c:tx>
            <c:strRef>
              <c:f>'6_OBSSs_U1500_LL100_40MHz'!$M$49</c:f>
              <c:strCache>
                <c:ptCount val="1"/>
                <c:pt idx="0">
                  <c:v>EDCA expansion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'6_OBSSs_U1500_LL100_40MHz'!$I$50:$I$55</c:f>
              <c:strCache>
                <c:ptCount val="6"/>
                <c:pt idx="0">
                  <c:v>OBSS 1</c:v>
                </c:pt>
                <c:pt idx="1">
                  <c:v>OBSS 2</c:v>
                </c:pt>
                <c:pt idx="2">
                  <c:v>OBSS 3</c:v>
                </c:pt>
                <c:pt idx="3">
                  <c:v>OBSS 4</c:v>
                </c:pt>
                <c:pt idx="4">
                  <c:v>OBSS 5</c:v>
                </c:pt>
                <c:pt idx="5">
                  <c:v>OBSS 6</c:v>
                </c:pt>
              </c:strCache>
            </c:strRef>
          </c:cat>
          <c:val>
            <c:numRef>
              <c:f>'6_OBSSs_U1500_LL100_40MHz'!$M$50:$M$55</c:f>
              <c:numCache>
                <c:formatCode>General</c:formatCode>
                <c:ptCount val="6"/>
                <c:pt idx="0">
                  <c:v>0.71854718735471867</c:v>
                </c:pt>
                <c:pt idx="1">
                  <c:v>0.72545908879590881</c:v>
                </c:pt>
                <c:pt idx="2">
                  <c:v>0.93219665271966512</c:v>
                </c:pt>
                <c:pt idx="3">
                  <c:v>0.92393305439330531</c:v>
                </c:pt>
                <c:pt idx="4">
                  <c:v>0.91263598326359829</c:v>
                </c:pt>
                <c:pt idx="5">
                  <c:v>0.93132496513249652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43-4500-82AD-13A1F2335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5552879"/>
        <c:axId val="685542319"/>
      </c:barChart>
      <c:catAx>
        <c:axId val="685552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85542319"/>
        <c:crosses val="autoZero"/>
        <c:auto val="1"/>
        <c:lblAlgn val="ctr"/>
        <c:lblOffset val="100"/>
        <c:noMultiLvlLbl val="0"/>
      </c:catAx>
      <c:valAx>
        <c:axId val="685542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sz="1000" b="0" i="0" u="none" strike="noStrike" kern="1200" baseline="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Txed</a:t>
                </a:r>
                <a:r>
                  <a:rPr lang="en-US" altLang="ko-KR" sz="10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/Generated ratio</a:t>
                </a:r>
                <a:endParaRPr lang="ko-KR" altLang="en-US" sz="1000" b="0" i="0" u="none" strike="noStrike" kern="1200" baseline="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85552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400" b="1" i="0" u="none" strike="noStrike" kern="1200" cap="none" spc="120" normalizeH="0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MyBSS</a:t>
            </a:r>
            <a:r>
              <a:rPr lang="en-US" altLang="ko-KR" sz="1400" b="1" i="0" u="none" strike="noStrike" kern="1200" cap="none" spc="120" normalizeH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load (High)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'6_OBSSs_U1500_LL100_40MHz'!$U$3</c:f>
              <c:strCache>
                <c:ptCount val="1"/>
                <c:pt idx="0">
                  <c:v>OBSS load 5 %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C3-480F-BC77-11301F50885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C3-480F-BC77-11301F50885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6C3-480F-BC77-11301F50885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6C3-480F-BC77-11301F508855}"/>
              </c:ext>
            </c:extLst>
          </c:dPt>
          <c:cat>
            <c:strRef>
              <c:f>'6_OBSSs_U1500_LL100_40MHz'!$T$4:$T$7</c:f>
              <c:strCache>
                <c:ptCount val="4"/>
                <c:pt idx="0">
                  <c:v>Channel bonding</c:v>
                </c:pt>
                <c:pt idx="1">
                  <c:v>Dynamic puncturing</c:v>
                </c:pt>
                <c:pt idx="2">
                  <c:v>PIFS expansion</c:v>
                </c:pt>
                <c:pt idx="3">
                  <c:v>EDCA expansion</c:v>
                </c:pt>
              </c:strCache>
            </c:strRef>
          </c:cat>
          <c:val>
            <c:numRef>
              <c:f>'6_OBSSs_U1500_LL100_40MHz'!$U$4:$U$7</c:f>
              <c:numCache>
                <c:formatCode>0.000_);[Red]\(0.000\)</c:formatCode>
                <c:ptCount val="4"/>
                <c:pt idx="0">
                  <c:v>3917.1</c:v>
                </c:pt>
                <c:pt idx="1">
                  <c:v>3629.6</c:v>
                </c:pt>
                <c:pt idx="2">
                  <c:v>3333.6</c:v>
                </c:pt>
                <c:pt idx="3">
                  <c:v>3402.1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C3-480F-BC77-11301F508855}"/>
            </c:ext>
          </c:extLst>
        </c:ser>
        <c:ser>
          <c:idx val="1"/>
          <c:order val="1"/>
          <c:tx>
            <c:strRef>
              <c:f>'6_OBSSs_U1500_LL100_40MHz'!$V$3</c:f>
              <c:strCache>
                <c:ptCount val="1"/>
                <c:pt idx="0">
                  <c:v>OBSS load 10 %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6C3-480F-BC77-11301F50885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A6C3-480F-BC77-11301F50885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6C3-480F-BC77-11301F50885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6C3-480F-BC77-11301F508855}"/>
              </c:ext>
            </c:extLst>
          </c:dPt>
          <c:cat>
            <c:strRef>
              <c:f>'6_OBSSs_U1500_LL100_40MHz'!$T$4:$T$7</c:f>
              <c:strCache>
                <c:ptCount val="4"/>
                <c:pt idx="0">
                  <c:v>Channel bonding</c:v>
                </c:pt>
                <c:pt idx="1">
                  <c:v>Dynamic puncturing</c:v>
                </c:pt>
                <c:pt idx="2">
                  <c:v>PIFS expansion</c:v>
                </c:pt>
                <c:pt idx="3">
                  <c:v>EDCA expansion</c:v>
                </c:pt>
              </c:strCache>
            </c:strRef>
          </c:cat>
          <c:val>
            <c:numRef>
              <c:f>'6_OBSSs_U1500_LL100_40MHz'!$V$4:$V$7</c:f>
              <c:numCache>
                <c:formatCode>0.000_);[Red]\(0.000\)</c:formatCode>
                <c:ptCount val="4"/>
                <c:pt idx="0">
                  <c:v>4111.6000000000004</c:v>
                </c:pt>
                <c:pt idx="1">
                  <c:v>4023.6</c:v>
                </c:pt>
                <c:pt idx="2">
                  <c:v>4041.6</c:v>
                </c:pt>
                <c:pt idx="3">
                  <c:v>4060.7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C3-480F-BC77-11301F508855}"/>
            </c:ext>
          </c:extLst>
        </c:ser>
        <c:ser>
          <c:idx val="2"/>
          <c:order val="2"/>
          <c:tx>
            <c:strRef>
              <c:f>'6_OBSSs_U1500_LL100_40MHz'!$W$3</c:f>
              <c:strCache>
                <c:ptCount val="1"/>
                <c:pt idx="0">
                  <c:v>OBSS load 20 %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6C3-480F-BC77-11301F50885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6C3-480F-BC77-11301F50885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6C3-480F-BC77-11301F50885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A6C3-480F-BC77-11301F508855}"/>
              </c:ext>
            </c:extLst>
          </c:dPt>
          <c:cat>
            <c:strRef>
              <c:f>'6_OBSSs_U1500_LL100_40MHz'!$T$4:$T$7</c:f>
              <c:strCache>
                <c:ptCount val="4"/>
                <c:pt idx="0">
                  <c:v>Channel bonding</c:v>
                </c:pt>
                <c:pt idx="1">
                  <c:v>Dynamic puncturing</c:v>
                </c:pt>
                <c:pt idx="2">
                  <c:v>PIFS expansion</c:v>
                </c:pt>
                <c:pt idx="3">
                  <c:v>EDCA expansion</c:v>
                </c:pt>
              </c:strCache>
            </c:strRef>
          </c:cat>
          <c:val>
            <c:numRef>
              <c:f>'6_OBSSs_U1500_LL100_40MHz'!$W$4:$W$7</c:f>
              <c:numCache>
                <c:formatCode>0.000_);[Red]\(0.000\)</c:formatCode>
                <c:ptCount val="4"/>
                <c:pt idx="0">
                  <c:v>4308.3999999999996</c:v>
                </c:pt>
                <c:pt idx="1">
                  <c:v>4241.8999999999996</c:v>
                </c:pt>
                <c:pt idx="2">
                  <c:v>4287.6000000000004</c:v>
                </c:pt>
                <c:pt idx="3">
                  <c:v>4288.3999999999996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A6C3-480F-BC77-11301F508855}"/>
            </c:ext>
          </c:extLst>
        </c:ser>
        <c:ser>
          <c:idx val="3"/>
          <c:order val="3"/>
          <c:tx>
            <c:strRef>
              <c:f>'6_OBSSs_U1500_LL100_40MHz'!$X$3</c:f>
              <c:strCache>
                <c:ptCount val="1"/>
                <c:pt idx="0">
                  <c:v>OBSS load 30 %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A6C3-480F-BC77-11301F50885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A6C3-480F-BC77-11301F50885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A6C3-480F-BC77-11301F508855}"/>
              </c:ext>
            </c:extLst>
          </c:dPt>
          <c:cat>
            <c:strRef>
              <c:f>'6_OBSSs_U1500_LL100_40MHz'!$T$4:$T$7</c:f>
              <c:strCache>
                <c:ptCount val="4"/>
                <c:pt idx="0">
                  <c:v>Channel bonding</c:v>
                </c:pt>
                <c:pt idx="1">
                  <c:v>Dynamic puncturing</c:v>
                </c:pt>
                <c:pt idx="2">
                  <c:v>PIFS expansion</c:v>
                </c:pt>
                <c:pt idx="3">
                  <c:v>EDCA expansion</c:v>
                </c:pt>
              </c:strCache>
            </c:strRef>
          </c:cat>
          <c:val>
            <c:numRef>
              <c:f>'6_OBSSs_U1500_LL100_40MHz'!$X$4:$X$7</c:f>
              <c:numCache>
                <c:formatCode>0.000_);[Red]\(0.000\)</c:formatCode>
                <c:ptCount val="4"/>
                <c:pt idx="0">
                  <c:v>4420.8</c:v>
                </c:pt>
                <c:pt idx="1">
                  <c:v>4525.3</c:v>
                </c:pt>
                <c:pt idx="2">
                  <c:v>4588.5</c:v>
                </c:pt>
                <c:pt idx="3">
                  <c:v>4570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A6C3-480F-BC77-11301F508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5437311"/>
        <c:axId val="1385461791"/>
      </c:barChart>
      <c:catAx>
        <c:axId val="138543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385461791"/>
        <c:crosses val="autoZero"/>
        <c:auto val="1"/>
        <c:lblAlgn val="ctr"/>
        <c:lblOffset val="100"/>
        <c:noMultiLvlLbl val="0"/>
      </c:catAx>
      <c:valAx>
        <c:axId val="1385461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sz="1000" b="1" i="0" u="none" strike="noStrike" kern="1200" cap="none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LL Tx latency</a:t>
                </a:r>
              </a:p>
              <a:p>
                <a:pPr>
                  <a:defRPr/>
                </a:pPr>
                <a:r>
                  <a:rPr lang="en-US" altLang="ko-KR" sz="1000" b="1" i="0" u="none" strike="noStrike" kern="1200" cap="none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(Dequeue-Enqueue) us</a:t>
                </a:r>
                <a:endParaRPr lang="ko-KR" altLang="en-US" sz="1000" b="1" i="0" u="none" strike="noStrike" kern="1200" cap="none" baseline="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0.000_);[Red]\(0.0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385437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MyBSS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 load (Medium)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'6_OBSSs_U1000_LL100_40MHz'!$B$34</c:f>
              <c:strCache>
                <c:ptCount val="1"/>
                <c:pt idx="0">
                  <c:v>L5 load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C3-441A-9607-954CBC6E6CB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C3-441A-9607-954CBC6E6C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EC3-441A-9607-954CBC6E6C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EC3-441A-9607-954CBC6E6CBE}"/>
              </c:ext>
            </c:extLst>
          </c:dPt>
          <c:cat>
            <c:strRef>
              <c:f>('6_OBSSs_U1000_LL100_40MHz'!$F$33,'6_OBSSs_U1000_LL100_40MHz'!$I$33,'6_OBSSs_U1000_LL100_40MHz'!$L$33,'6_OBSSs_U1000_LL100_40MHz'!$O$33)</c:f>
              <c:strCache>
                <c:ptCount val="4"/>
                <c:pt idx="0">
                  <c:v>Channel bonding</c:v>
                </c:pt>
                <c:pt idx="1">
                  <c:v>Dynamic puncturing</c:v>
                </c:pt>
                <c:pt idx="2">
                  <c:v>PIFS expansion</c:v>
                </c:pt>
                <c:pt idx="3">
                  <c:v>EDCA expansion</c:v>
                </c:pt>
              </c:strCache>
              <c:extLst/>
            </c:strRef>
          </c:cat>
          <c:val>
            <c:numRef>
              <c:f>('6_OBSSs_U1000_LL100_40MHz'!$F$34,'6_OBSSs_U1000_LL100_40MHz'!$I$34,'6_OBSSs_U1000_LL100_40MHz'!$L$34,'6_OBSSs_U1000_LL100_40MHz'!$O$34)</c:f>
              <c:numCache>
                <c:formatCode>0.00_ </c:formatCode>
                <c:ptCount val="4"/>
                <c:pt idx="0">
                  <c:v>1075</c:v>
                </c:pt>
                <c:pt idx="1">
                  <c:v>1099</c:v>
                </c:pt>
                <c:pt idx="2">
                  <c:v>1098.5</c:v>
                </c:pt>
                <c:pt idx="3">
                  <c:v>1099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1EC3-441A-9607-954CBC6E6CBE}"/>
            </c:ext>
          </c:extLst>
        </c:ser>
        <c:ser>
          <c:idx val="1"/>
          <c:order val="1"/>
          <c:tx>
            <c:strRef>
              <c:f>'6_OBSSs_U1000_LL100_40MHz'!$B$35</c:f>
              <c:strCache>
                <c:ptCount val="1"/>
                <c:pt idx="0">
                  <c:v>L10 load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EC3-441A-9607-954CBC6E6CB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EC3-441A-9607-954CBC6E6C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1EC3-441A-9607-954CBC6E6C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1EC3-441A-9607-954CBC6E6CBE}"/>
              </c:ext>
            </c:extLst>
          </c:dPt>
          <c:cat>
            <c:strRef>
              <c:f>('6_OBSSs_U1000_LL100_40MHz'!$F$33,'6_OBSSs_U1000_LL100_40MHz'!$I$33,'6_OBSSs_U1000_LL100_40MHz'!$L$33,'6_OBSSs_U1000_LL100_40MHz'!$O$33)</c:f>
              <c:strCache>
                <c:ptCount val="4"/>
                <c:pt idx="0">
                  <c:v>Channel bonding</c:v>
                </c:pt>
                <c:pt idx="1">
                  <c:v>Dynamic puncturing</c:v>
                </c:pt>
                <c:pt idx="2">
                  <c:v>PIFS expansion</c:v>
                </c:pt>
                <c:pt idx="3">
                  <c:v>EDCA expansion</c:v>
                </c:pt>
              </c:strCache>
              <c:extLst/>
            </c:strRef>
          </c:cat>
          <c:val>
            <c:numRef>
              <c:f>('6_OBSSs_U1000_LL100_40MHz'!$F$35,'6_OBSSs_U1000_LL100_40MHz'!$I$35,'6_OBSSs_U1000_LL100_40MHz'!$L$35,'6_OBSSs_U1000_LL100_40MHz'!$O$35)</c:f>
              <c:numCache>
                <c:formatCode>0.00_ </c:formatCode>
                <c:ptCount val="4"/>
                <c:pt idx="0">
                  <c:v>937.42819999999995</c:v>
                </c:pt>
                <c:pt idx="1">
                  <c:v>1034.3</c:v>
                </c:pt>
                <c:pt idx="2">
                  <c:v>1098.5999999999999</c:v>
                </c:pt>
                <c:pt idx="3">
                  <c:v>1098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1EC3-441A-9607-954CBC6E6CBE}"/>
            </c:ext>
          </c:extLst>
        </c:ser>
        <c:ser>
          <c:idx val="2"/>
          <c:order val="2"/>
          <c:tx>
            <c:strRef>
              <c:f>'6_OBSSs_U1000_LL100_40MHz'!$B$36</c:f>
              <c:strCache>
                <c:ptCount val="1"/>
                <c:pt idx="0">
                  <c:v>L20 load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EC3-441A-9607-954CBC6E6CB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EC3-441A-9607-954CBC6E6C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EC3-441A-9607-954CBC6E6C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1EC3-441A-9607-954CBC6E6CBE}"/>
              </c:ext>
            </c:extLst>
          </c:dPt>
          <c:cat>
            <c:strRef>
              <c:f>('6_OBSSs_U1000_LL100_40MHz'!$F$33,'6_OBSSs_U1000_LL100_40MHz'!$I$33,'6_OBSSs_U1000_LL100_40MHz'!$L$33,'6_OBSSs_U1000_LL100_40MHz'!$O$33)</c:f>
              <c:strCache>
                <c:ptCount val="4"/>
                <c:pt idx="0">
                  <c:v>Channel bonding</c:v>
                </c:pt>
                <c:pt idx="1">
                  <c:v>Dynamic puncturing</c:v>
                </c:pt>
                <c:pt idx="2">
                  <c:v>PIFS expansion</c:v>
                </c:pt>
                <c:pt idx="3">
                  <c:v>EDCA expansion</c:v>
                </c:pt>
              </c:strCache>
              <c:extLst/>
            </c:strRef>
          </c:cat>
          <c:val>
            <c:numRef>
              <c:f>('6_OBSSs_U1000_LL100_40MHz'!$F$36,'6_OBSSs_U1000_LL100_40MHz'!$I$36,'6_OBSSs_U1000_LL100_40MHz'!$L$36,'6_OBSSs_U1000_LL100_40MHz'!$O$36)</c:f>
              <c:numCache>
                <c:formatCode>0.00_ </c:formatCode>
                <c:ptCount val="4"/>
                <c:pt idx="0">
                  <c:v>860.07159999999999</c:v>
                </c:pt>
                <c:pt idx="1">
                  <c:v>894.31659999999999</c:v>
                </c:pt>
                <c:pt idx="2">
                  <c:v>996.12760000000003</c:v>
                </c:pt>
                <c:pt idx="3">
                  <c:v>977.35950000000003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A-1EC3-441A-9607-954CBC6E6CBE}"/>
            </c:ext>
          </c:extLst>
        </c:ser>
        <c:ser>
          <c:idx val="3"/>
          <c:order val="3"/>
          <c:tx>
            <c:strRef>
              <c:f>'6_OBSSs_U1000_LL100_40MHz'!$B$37</c:f>
              <c:strCache>
                <c:ptCount val="1"/>
                <c:pt idx="0">
                  <c:v>L30 load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1EC3-441A-9607-954CBC6E6CB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1EC3-441A-9607-954CBC6E6C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1EC3-441A-9607-954CBC6E6C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1EC3-441A-9607-954CBC6E6CBE}"/>
              </c:ext>
            </c:extLst>
          </c:dPt>
          <c:cat>
            <c:strRef>
              <c:f>('6_OBSSs_U1000_LL100_40MHz'!$F$33,'6_OBSSs_U1000_LL100_40MHz'!$I$33,'6_OBSSs_U1000_LL100_40MHz'!$L$33,'6_OBSSs_U1000_LL100_40MHz'!$O$33)</c:f>
              <c:strCache>
                <c:ptCount val="4"/>
                <c:pt idx="0">
                  <c:v>Channel bonding</c:v>
                </c:pt>
                <c:pt idx="1">
                  <c:v>Dynamic puncturing</c:v>
                </c:pt>
                <c:pt idx="2">
                  <c:v>PIFS expansion</c:v>
                </c:pt>
                <c:pt idx="3">
                  <c:v>EDCA expansion</c:v>
                </c:pt>
              </c:strCache>
              <c:extLst/>
            </c:strRef>
          </c:cat>
          <c:val>
            <c:numRef>
              <c:f>('6_OBSSs_U1000_LL100_40MHz'!$F$37,'6_OBSSs_U1000_LL100_40MHz'!$I$37,'6_OBSSs_U1000_LL100_40MHz'!$L$37,'6_OBSSs_U1000_LL100_40MHz'!$O$37)</c:f>
              <c:numCache>
                <c:formatCode>0.00_ </c:formatCode>
                <c:ptCount val="4"/>
                <c:pt idx="0">
                  <c:v>829.52229999999997</c:v>
                </c:pt>
                <c:pt idx="1">
                  <c:v>848.30129999999997</c:v>
                </c:pt>
                <c:pt idx="2">
                  <c:v>911.2826</c:v>
                </c:pt>
                <c:pt idx="3">
                  <c:v>894.32339999999999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23-1EC3-441A-9607-954CBC6E6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945231"/>
        <c:axId val="202945711"/>
      </c:barChart>
      <c:catAx>
        <c:axId val="202945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02945711"/>
        <c:crosses val="autoZero"/>
        <c:auto val="1"/>
        <c:lblAlgn val="ctr"/>
        <c:lblOffset val="100"/>
        <c:noMultiLvlLbl val="0"/>
      </c:catAx>
      <c:valAx>
        <c:axId val="20294571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sz="1100" b="1"/>
                  <a:t>Throughput</a:t>
                </a:r>
                <a:r>
                  <a:rPr lang="en-US" altLang="ko-KR" sz="1100" b="1" baseline="0"/>
                  <a:t> (Mbps)</a:t>
                </a:r>
                <a:endParaRPr lang="ko-KR" altLang="en-US" sz="11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02945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MyBSS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 load (High)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'6_OBSSs_U1500_LL100_40MHz'!$B$34</c:f>
              <c:strCache>
                <c:ptCount val="1"/>
                <c:pt idx="0">
                  <c:v>L5 load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F5-4553-BA05-DF1B4DD7241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F5-4553-BA05-DF1B4DD7241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1F5-4553-BA05-DF1B4DD7241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1F5-4553-BA05-DF1B4DD72414}"/>
              </c:ext>
            </c:extLst>
          </c:dPt>
          <c:cat>
            <c:strRef>
              <c:f>('6_OBSSs_U1500_LL100_40MHz'!$F$33,'6_OBSSs_U1500_LL100_40MHz'!$I$33,'6_OBSSs_U1500_LL100_40MHz'!$L$33,'6_OBSSs_U1500_LL100_40MHz'!$O$33)</c:f>
              <c:strCache>
                <c:ptCount val="4"/>
                <c:pt idx="0">
                  <c:v>Channel bonding</c:v>
                </c:pt>
                <c:pt idx="1">
                  <c:v>Dynamic puncturing</c:v>
                </c:pt>
                <c:pt idx="2">
                  <c:v>PIFS expansion</c:v>
                </c:pt>
                <c:pt idx="3">
                  <c:v>EDCA expansion</c:v>
                </c:pt>
              </c:strCache>
              <c:extLst/>
            </c:strRef>
          </c:cat>
          <c:val>
            <c:numRef>
              <c:f>('6_OBSSs_U1500_LL100_40MHz'!$F$34,'6_OBSSs_U1500_LL100_40MHz'!$I$34,'6_OBSSs_U1500_LL100_40MHz'!$L$34,'6_OBSSs_U1500_LL100_40MHz'!$O$34)</c:f>
              <c:numCache>
                <c:formatCode>0.00_ </c:formatCode>
                <c:ptCount val="4"/>
                <c:pt idx="0">
                  <c:v>1162.7</c:v>
                </c:pt>
                <c:pt idx="1">
                  <c:v>1309.3</c:v>
                </c:pt>
                <c:pt idx="2">
                  <c:v>1429.3</c:v>
                </c:pt>
                <c:pt idx="3">
                  <c:v>1426.4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51F5-4553-BA05-DF1B4DD72414}"/>
            </c:ext>
          </c:extLst>
        </c:ser>
        <c:ser>
          <c:idx val="1"/>
          <c:order val="1"/>
          <c:tx>
            <c:strRef>
              <c:f>'6_OBSSs_U1500_LL100_40MHz'!$B$35</c:f>
              <c:strCache>
                <c:ptCount val="1"/>
                <c:pt idx="0">
                  <c:v>L10 load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51F5-4553-BA05-DF1B4DD7241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51F5-4553-BA05-DF1B4DD7241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51F5-4553-BA05-DF1B4DD7241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51F5-4553-BA05-DF1B4DD72414}"/>
              </c:ext>
            </c:extLst>
          </c:dPt>
          <c:cat>
            <c:strRef>
              <c:f>('6_OBSSs_U1500_LL100_40MHz'!$F$33,'6_OBSSs_U1500_LL100_40MHz'!$I$33,'6_OBSSs_U1500_LL100_40MHz'!$L$33,'6_OBSSs_U1500_LL100_40MHz'!$O$33)</c:f>
              <c:strCache>
                <c:ptCount val="4"/>
                <c:pt idx="0">
                  <c:v>Channel bonding</c:v>
                </c:pt>
                <c:pt idx="1">
                  <c:v>Dynamic puncturing</c:v>
                </c:pt>
                <c:pt idx="2">
                  <c:v>PIFS expansion</c:v>
                </c:pt>
                <c:pt idx="3">
                  <c:v>EDCA expansion</c:v>
                </c:pt>
              </c:strCache>
              <c:extLst/>
            </c:strRef>
          </c:cat>
          <c:val>
            <c:numRef>
              <c:f>('6_OBSSs_U1500_LL100_40MHz'!$F$35,'6_OBSSs_U1500_LL100_40MHz'!$I$35,'6_OBSSs_U1500_LL100_40MHz'!$L$35,'6_OBSSs_U1500_LL100_40MHz'!$O$35)</c:f>
              <c:numCache>
                <c:formatCode>0.00_ </c:formatCode>
                <c:ptCount val="4"/>
                <c:pt idx="0">
                  <c:v>979.31740000000002</c:v>
                </c:pt>
                <c:pt idx="1">
                  <c:v>1091.0999999999999</c:v>
                </c:pt>
                <c:pt idx="2">
                  <c:v>1262.8</c:v>
                </c:pt>
                <c:pt idx="3">
                  <c:v>1252.3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51F5-4553-BA05-DF1B4DD72414}"/>
            </c:ext>
          </c:extLst>
        </c:ser>
        <c:ser>
          <c:idx val="2"/>
          <c:order val="2"/>
          <c:tx>
            <c:strRef>
              <c:f>'6_OBSSs_U1500_LL100_40MHz'!$B$36</c:f>
              <c:strCache>
                <c:ptCount val="1"/>
                <c:pt idx="0">
                  <c:v>L20 load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1F5-4553-BA05-DF1B4DD7241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1F5-4553-BA05-DF1B4DD7241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1F5-4553-BA05-DF1B4DD7241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51F5-4553-BA05-DF1B4DD72414}"/>
              </c:ext>
            </c:extLst>
          </c:dPt>
          <c:cat>
            <c:strRef>
              <c:f>('6_OBSSs_U1500_LL100_40MHz'!$F$33,'6_OBSSs_U1500_LL100_40MHz'!$I$33,'6_OBSSs_U1500_LL100_40MHz'!$L$33,'6_OBSSs_U1500_LL100_40MHz'!$O$33)</c:f>
              <c:strCache>
                <c:ptCount val="4"/>
                <c:pt idx="0">
                  <c:v>Channel bonding</c:v>
                </c:pt>
                <c:pt idx="1">
                  <c:v>Dynamic puncturing</c:v>
                </c:pt>
                <c:pt idx="2">
                  <c:v>PIFS expansion</c:v>
                </c:pt>
                <c:pt idx="3">
                  <c:v>EDCA expansion</c:v>
                </c:pt>
              </c:strCache>
              <c:extLst/>
            </c:strRef>
          </c:cat>
          <c:val>
            <c:numRef>
              <c:f>('6_OBSSs_U1500_LL100_40MHz'!$F$36,'6_OBSSs_U1500_LL100_40MHz'!$I$36,'6_OBSSs_U1500_LL100_40MHz'!$L$36,'6_OBSSs_U1500_LL100_40MHz'!$O$36)</c:f>
              <c:numCache>
                <c:formatCode>0.00_ </c:formatCode>
                <c:ptCount val="4"/>
                <c:pt idx="0">
                  <c:v>897.85239999999999</c:v>
                </c:pt>
                <c:pt idx="1">
                  <c:v>937.36220000000003</c:v>
                </c:pt>
                <c:pt idx="2">
                  <c:v>1052</c:v>
                </c:pt>
                <c:pt idx="3">
                  <c:v>1019.4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A-51F5-4553-BA05-DF1B4DD72414}"/>
            </c:ext>
          </c:extLst>
        </c:ser>
        <c:ser>
          <c:idx val="3"/>
          <c:order val="3"/>
          <c:tx>
            <c:strRef>
              <c:f>'6_OBSSs_U1500_LL100_40MHz'!$B$37</c:f>
              <c:strCache>
                <c:ptCount val="1"/>
                <c:pt idx="0">
                  <c:v>L30 load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51F5-4553-BA05-DF1B4DD7241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51F5-4553-BA05-DF1B4DD7241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51F5-4553-BA05-DF1B4DD7241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51F5-4553-BA05-DF1B4DD72414}"/>
              </c:ext>
            </c:extLst>
          </c:dPt>
          <c:cat>
            <c:strRef>
              <c:f>('6_OBSSs_U1500_LL100_40MHz'!$F$33,'6_OBSSs_U1500_LL100_40MHz'!$I$33,'6_OBSSs_U1500_LL100_40MHz'!$L$33,'6_OBSSs_U1500_LL100_40MHz'!$O$33)</c:f>
              <c:strCache>
                <c:ptCount val="4"/>
                <c:pt idx="0">
                  <c:v>Channel bonding</c:v>
                </c:pt>
                <c:pt idx="1">
                  <c:v>Dynamic puncturing</c:v>
                </c:pt>
                <c:pt idx="2">
                  <c:v>PIFS expansion</c:v>
                </c:pt>
                <c:pt idx="3">
                  <c:v>EDCA expansion</c:v>
                </c:pt>
              </c:strCache>
              <c:extLst/>
            </c:strRef>
          </c:cat>
          <c:val>
            <c:numRef>
              <c:f>('6_OBSSs_U1500_LL100_40MHz'!$F$37,'6_OBSSs_U1500_LL100_40MHz'!$I$37,'6_OBSSs_U1500_LL100_40MHz'!$L$37,'6_OBSSs_U1500_LL100_40MHz'!$O$37)</c:f>
              <c:numCache>
                <c:formatCode>0.00_ </c:formatCode>
                <c:ptCount val="4"/>
                <c:pt idx="0">
                  <c:v>831.99180000000001</c:v>
                </c:pt>
                <c:pt idx="1">
                  <c:v>847.9366</c:v>
                </c:pt>
                <c:pt idx="2">
                  <c:v>909.92110000000002</c:v>
                </c:pt>
                <c:pt idx="3">
                  <c:v>890.08529999999996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23-51F5-4553-BA05-DF1B4DD72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945231"/>
        <c:axId val="202945711"/>
      </c:barChart>
      <c:catAx>
        <c:axId val="202945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02945711"/>
        <c:crosses val="autoZero"/>
        <c:auto val="1"/>
        <c:lblAlgn val="ctr"/>
        <c:lblOffset val="100"/>
        <c:noMultiLvlLbl val="0"/>
      </c:catAx>
      <c:valAx>
        <c:axId val="202945711"/>
        <c:scaling>
          <c:orientation val="minMax"/>
          <c:max val="1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sz="1100" b="1"/>
                  <a:t>Throughput</a:t>
                </a:r>
                <a:r>
                  <a:rPr lang="en-US" altLang="ko-KR" sz="1100" b="1" baseline="0"/>
                  <a:t> (Mbps)</a:t>
                </a:r>
                <a:endParaRPr lang="ko-KR" altLang="en-US" sz="11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02945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'Total channel occupancy'!$E$48</c:f>
              <c:strCache>
                <c:ptCount val="1"/>
                <c:pt idx="0">
                  <c:v>Channel bonding (MyBSS)</c:v>
                </c:pt>
              </c:strCache>
            </c:strRef>
          </c:tx>
          <c:spPr>
            <a:solidFill>
              <a:srgbClr val="46B1E1"/>
            </a:solidFill>
            <a:ln>
              <a:noFill/>
            </a:ln>
            <a:effectLst/>
          </c:spPr>
          <c:invertIfNegative val="0"/>
          <c:cat>
            <c:strRef>
              <c:f>'Total channel occupancy'!$D$49:$D$52</c:f>
              <c:strCache>
                <c:ptCount val="4"/>
                <c:pt idx="0">
                  <c:v>Ch_1</c:v>
                </c:pt>
                <c:pt idx="1">
                  <c:v>Ch_2</c:v>
                </c:pt>
                <c:pt idx="2">
                  <c:v>Ch_3</c:v>
                </c:pt>
                <c:pt idx="3">
                  <c:v>Ch_4</c:v>
                </c:pt>
              </c:strCache>
            </c:strRef>
          </c:cat>
          <c:val>
            <c:numRef>
              <c:f>'Total channel occupancy'!$E$49:$E$52</c:f>
              <c:numCache>
                <c:formatCode>General</c:formatCode>
                <c:ptCount val="4"/>
                <c:pt idx="0">
                  <c:v>0.93710000000000004</c:v>
                </c:pt>
                <c:pt idx="1">
                  <c:v>0.28770000000000001</c:v>
                </c:pt>
                <c:pt idx="2">
                  <c:v>1.8E-3</c:v>
                </c:pt>
                <c:pt idx="3">
                  <c:v>1.8E-3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0D-48F5-91F4-2173BC53CB95}"/>
            </c:ext>
          </c:extLst>
        </c:ser>
        <c:ser>
          <c:idx val="1"/>
          <c:order val="1"/>
          <c:tx>
            <c:strRef>
              <c:f>'Total channel occupancy'!$F$48</c:f>
              <c:strCache>
                <c:ptCount val="1"/>
                <c:pt idx="0">
                  <c:v>Channel bonding (All BSS)</c:v>
                </c:pt>
              </c:strCache>
            </c:strRef>
          </c:tx>
          <c:spPr>
            <a:noFill/>
            <a:ln>
              <a:solidFill>
                <a:srgbClr val="46B1E1"/>
              </a:solidFill>
            </a:ln>
            <a:effectLst/>
          </c:spPr>
          <c:invertIfNegative val="0"/>
          <c:cat>
            <c:strRef>
              <c:f>'Total channel occupancy'!$D$49:$D$52</c:f>
              <c:strCache>
                <c:ptCount val="4"/>
                <c:pt idx="0">
                  <c:v>Ch_1</c:v>
                </c:pt>
                <c:pt idx="1">
                  <c:v>Ch_2</c:v>
                </c:pt>
                <c:pt idx="2">
                  <c:v>Ch_3</c:v>
                </c:pt>
                <c:pt idx="3">
                  <c:v>Ch_4</c:v>
                </c:pt>
              </c:strCache>
            </c:strRef>
          </c:cat>
          <c:val>
            <c:numRef>
              <c:f>'Total channel occupancy'!$F$49:$F$52</c:f>
              <c:numCache>
                <c:formatCode>General</c:formatCode>
                <c:ptCount val="4"/>
                <c:pt idx="0">
                  <c:v>4.9039999999999973E-2</c:v>
                </c:pt>
                <c:pt idx="1">
                  <c:v>0.63068999999999997</c:v>
                </c:pt>
                <c:pt idx="2">
                  <c:v>0.82402999999999993</c:v>
                </c:pt>
                <c:pt idx="3">
                  <c:v>0.83155000000000001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0D-48F5-91F4-2173BC53C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7934736"/>
        <c:axId val="1227940016"/>
      </c:barChart>
      <c:catAx>
        <c:axId val="122793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227940016"/>
        <c:crosses val="autoZero"/>
        <c:auto val="1"/>
        <c:lblAlgn val="ctr"/>
        <c:lblOffset val="100"/>
        <c:noMultiLvlLbl val="0"/>
      </c:catAx>
      <c:valAx>
        <c:axId val="1227940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22793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74131944444445"/>
          <c:y val="0.75465757575757575"/>
          <c:w val="0.75056597222222221"/>
          <c:h val="0.206857575757575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46B1E1"/>
      </a:solidFill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'Total channel occupancy'!$H$48</c:f>
              <c:strCache>
                <c:ptCount val="1"/>
                <c:pt idx="0">
                  <c:v>Dynamic puncturing (MyBSS)</c:v>
                </c:pt>
              </c:strCache>
            </c:strRef>
          </c:tx>
          <c:spPr>
            <a:solidFill>
              <a:srgbClr val="47D45A"/>
            </a:solidFill>
            <a:ln>
              <a:noFill/>
            </a:ln>
            <a:effectLst/>
          </c:spPr>
          <c:invertIfNegative val="0"/>
          <c:cat>
            <c:strRef>
              <c:f>'Total channel occupancy'!$G$49:$G$52</c:f>
              <c:strCache>
                <c:ptCount val="4"/>
                <c:pt idx="0">
                  <c:v>Ch_1</c:v>
                </c:pt>
                <c:pt idx="1">
                  <c:v>Ch_2</c:v>
                </c:pt>
                <c:pt idx="2">
                  <c:v>Ch_3</c:v>
                </c:pt>
                <c:pt idx="3">
                  <c:v>Ch_4</c:v>
                </c:pt>
              </c:strCache>
            </c:strRef>
          </c:cat>
          <c:val>
            <c:numRef>
              <c:f>'Total channel occupancy'!$H$49:$H$52</c:f>
              <c:numCache>
                <c:formatCode>General</c:formatCode>
                <c:ptCount val="4"/>
                <c:pt idx="0">
                  <c:v>0.93630000000000002</c:v>
                </c:pt>
                <c:pt idx="1">
                  <c:v>0.28199999999999997</c:v>
                </c:pt>
                <c:pt idx="2">
                  <c:v>5.8999999999999997E-2</c:v>
                </c:pt>
                <c:pt idx="3">
                  <c:v>4.4699999999999997E-2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68-4367-B4BA-EAD63210F568}"/>
            </c:ext>
          </c:extLst>
        </c:ser>
        <c:ser>
          <c:idx val="1"/>
          <c:order val="1"/>
          <c:tx>
            <c:strRef>
              <c:f>'Total channel occupancy'!$I$48</c:f>
              <c:strCache>
                <c:ptCount val="1"/>
                <c:pt idx="0">
                  <c:v>Dynamic puncturing (All BSS)</c:v>
                </c:pt>
              </c:strCache>
            </c:strRef>
          </c:tx>
          <c:spPr>
            <a:noFill/>
            <a:ln>
              <a:solidFill>
                <a:srgbClr val="47D45A"/>
              </a:solidFill>
            </a:ln>
            <a:effectLst/>
          </c:spPr>
          <c:invertIfNegative val="0"/>
          <c:cat>
            <c:strRef>
              <c:f>'Total channel occupancy'!$G$49:$G$52</c:f>
              <c:strCache>
                <c:ptCount val="4"/>
                <c:pt idx="0">
                  <c:v>Ch_1</c:v>
                </c:pt>
                <c:pt idx="1">
                  <c:v>Ch_2</c:v>
                </c:pt>
                <c:pt idx="2">
                  <c:v>Ch_3</c:v>
                </c:pt>
                <c:pt idx="3">
                  <c:v>Ch_4</c:v>
                </c:pt>
              </c:strCache>
            </c:strRef>
          </c:cat>
          <c:val>
            <c:numRef>
              <c:f>'Total channel occupancy'!$I$49:$I$52</c:f>
              <c:numCache>
                <c:formatCode>General</c:formatCode>
                <c:ptCount val="4"/>
                <c:pt idx="0">
                  <c:v>4.9059999999999993E-2</c:v>
                </c:pt>
                <c:pt idx="1">
                  <c:v>0.63552999999999993</c:v>
                </c:pt>
                <c:pt idx="2">
                  <c:v>0.79129999999999989</c:v>
                </c:pt>
                <c:pt idx="3">
                  <c:v>0.80744000000000005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68-4367-B4BA-EAD63210F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3211712"/>
        <c:axId val="1103207872"/>
      </c:barChart>
      <c:catAx>
        <c:axId val="110321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103207872"/>
        <c:crosses val="autoZero"/>
        <c:auto val="1"/>
        <c:lblAlgn val="ctr"/>
        <c:lblOffset val="100"/>
        <c:noMultiLvlLbl val="0"/>
      </c:catAx>
      <c:valAx>
        <c:axId val="11032078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10321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47D45A"/>
      </a:solidFill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'Total channel occupancy'!$K$48</c:f>
              <c:strCache>
                <c:ptCount val="1"/>
                <c:pt idx="0">
                  <c:v>PIFS expansion (My BSS)</c:v>
                </c:pt>
              </c:strCache>
            </c:strRef>
          </c:tx>
          <c:spPr>
            <a:solidFill>
              <a:srgbClr val="D86ECC"/>
            </a:solidFill>
            <a:ln>
              <a:noFill/>
            </a:ln>
            <a:effectLst/>
          </c:spPr>
          <c:invertIfNegative val="0"/>
          <c:cat>
            <c:strRef>
              <c:f>'Total channel occupancy'!$J$49:$J$52</c:f>
              <c:strCache>
                <c:ptCount val="4"/>
                <c:pt idx="0">
                  <c:v>Ch_1</c:v>
                </c:pt>
                <c:pt idx="1">
                  <c:v>Ch_2</c:v>
                </c:pt>
                <c:pt idx="2">
                  <c:v>Ch_3</c:v>
                </c:pt>
                <c:pt idx="3">
                  <c:v>Ch_4</c:v>
                </c:pt>
              </c:strCache>
            </c:strRef>
          </c:cat>
          <c:val>
            <c:numRef>
              <c:f>'Total channel occupancy'!$K$49:$K$52</c:f>
              <c:numCache>
                <c:formatCode>General</c:formatCode>
                <c:ptCount val="4"/>
                <c:pt idx="0">
                  <c:v>0.90029999999999999</c:v>
                </c:pt>
                <c:pt idx="1">
                  <c:v>0.39240000000000003</c:v>
                </c:pt>
                <c:pt idx="2">
                  <c:v>0.1477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50-4271-A374-3F8EB25F7757}"/>
            </c:ext>
          </c:extLst>
        </c:ser>
        <c:ser>
          <c:idx val="1"/>
          <c:order val="1"/>
          <c:tx>
            <c:strRef>
              <c:f>'Total channel occupancy'!$L$48</c:f>
              <c:strCache>
                <c:ptCount val="1"/>
                <c:pt idx="0">
                  <c:v>PIFS expansion (All BSS)</c:v>
                </c:pt>
              </c:strCache>
            </c:strRef>
          </c:tx>
          <c:spPr>
            <a:noFill/>
            <a:ln>
              <a:solidFill>
                <a:srgbClr val="D86ECC"/>
              </a:solidFill>
            </a:ln>
            <a:effectLst/>
          </c:spPr>
          <c:invertIfNegative val="0"/>
          <c:cat>
            <c:strRef>
              <c:f>'Total channel occupancy'!$J$49:$J$52</c:f>
              <c:strCache>
                <c:ptCount val="4"/>
                <c:pt idx="0">
                  <c:v>Ch_1</c:v>
                </c:pt>
                <c:pt idx="1">
                  <c:v>Ch_2</c:v>
                </c:pt>
                <c:pt idx="2">
                  <c:v>Ch_3</c:v>
                </c:pt>
                <c:pt idx="3">
                  <c:v>Ch_4</c:v>
                </c:pt>
              </c:strCache>
            </c:strRef>
          </c:cat>
          <c:val>
            <c:numRef>
              <c:f>'Total channel occupancy'!$L$49:$L$52</c:f>
              <c:numCache>
                <c:formatCode>General</c:formatCode>
                <c:ptCount val="4"/>
                <c:pt idx="0">
                  <c:v>6.3379999999999992E-2</c:v>
                </c:pt>
                <c:pt idx="1">
                  <c:v>0.55471000000000004</c:v>
                </c:pt>
                <c:pt idx="2">
                  <c:v>0.72778000000000009</c:v>
                </c:pt>
                <c:pt idx="3">
                  <c:v>0.73770999999999998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50-4271-A374-3F8EB25F7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3205472"/>
        <c:axId val="1103206432"/>
      </c:barChart>
      <c:catAx>
        <c:axId val="110320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103206432"/>
        <c:crosses val="autoZero"/>
        <c:auto val="1"/>
        <c:lblAlgn val="ctr"/>
        <c:lblOffset val="100"/>
        <c:noMultiLvlLbl val="0"/>
      </c:catAx>
      <c:valAx>
        <c:axId val="11032064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10320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D86ECC"/>
      </a:solidFill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'Total channel occupancy'!$N$48</c:f>
              <c:strCache>
                <c:ptCount val="1"/>
                <c:pt idx="0">
                  <c:v>EDCA expansion (MyBSS)</c:v>
                </c:pt>
              </c:strCache>
            </c:strRef>
          </c:tx>
          <c:spPr>
            <a:solidFill>
              <a:srgbClr val="F2AA84"/>
            </a:solidFill>
            <a:ln>
              <a:noFill/>
            </a:ln>
            <a:effectLst/>
          </c:spPr>
          <c:invertIfNegative val="0"/>
          <c:cat>
            <c:strRef>
              <c:f>'Total channel occupancy'!$M$49:$M$52</c:f>
              <c:strCache>
                <c:ptCount val="4"/>
                <c:pt idx="0">
                  <c:v>Ch_1</c:v>
                </c:pt>
                <c:pt idx="1">
                  <c:v>Ch_2</c:v>
                </c:pt>
                <c:pt idx="2">
                  <c:v>Ch_3</c:v>
                </c:pt>
                <c:pt idx="3">
                  <c:v>Ch_4</c:v>
                </c:pt>
              </c:strCache>
            </c:strRef>
          </c:cat>
          <c:val>
            <c:numRef>
              <c:f>'Total channel occupancy'!$N$49:$N$52</c:f>
              <c:numCache>
                <c:formatCode>General</c:formatCode>
                <c:ptCount val="4"/>
                <c:pt idx="0">
                  <c:v>0.88800000000000001</c:v>
                </c:pt>
                <c:pt idx="1">
                  <c:v>0.3745</c:v>
                </c:pt>
                <c:pt idx="2">
                  <c:v>0.1336</c:v>
                </c:pt>
                <c:pt idx="3">
                  <c:v>0.126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41-406A-B000-1E55DD9BC2ED}"/>
            </c:ext>
          </c:extLst>
        </c:ser>
        <c:ser>
          <c:idx val="1"/>
          <c:order val="1"/>
          <c:tx>
            <c:strRef>
              <c:f>'Total channel occupancy'!$O$48</c:f>
              <c:strCache>
                <c:ptCount val="1"/>
                <c:pt idx="0">
                  <c:v>EDCA expansion (All BSS)</c:v>
                </c:pt>
              </c:strCache>
            </c:strRef>
          </c:tx>
          <c:spPr>
            <a:noFill/>
            <a:ln>
              <a:solidFill>
                <a:srgbClr val="F2AA84"/>
              </a:solidFill>
            </a:ln>
            <a:effectLst/>
          </c:spPr>
          <c:invertIfNegative val="0"/>
          <c:cat>
            <c:strRef>
              <c:f>'Total channel occupancy'!$M$49:$M$52</c:f>
              <c:strCache>
                <c:ptCount val="4"/>
                <c:pt idx="0">
                  <c:v>Ch_1</c:v>
                </c:pt>
                <c:pt idx="1">
                  <c:v>Ch_2</c:v>
                </c:pt>
                <c:pt idx="2">
                  <c:v>Ch_3</c:v>
                </c:pt>
                <c:pt idx="3">
                  <c:v>Ch_4</c:v>
                </c:pt>
              </c:strCache>
            </c:strRef>
          </c:cat>
          <c:val>
            <c:numRef>
              <c:f>'Total channel occupancy'!$O$49:$O$52</c:f>
              <c:numCache>
                <c:formatCode>General</c:formatCode>
                <c:ptCount val="4"/>
                <c:pt idx="0">
                  <c:v>6.6039999999999988E-2</c:v>
                </c:pt>
                <c:pt idx="1">
                  <c:v>0.56115000000000004</c:v>
                </c:pt>
                <c:pt idx="2">
                  <c:v>0.73913000000000006</c:v>
                </c:pt>
                <c:pt idx="3">
                  <c:v>0.74922999999999995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41-406A-B000-1E55DD9BC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3247712"/>
        <c:axId val="1103218912"/>
      </c:barChart>
      <c:catAx>
        <c:axId val="110324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103218912"/>
        <c:crosses val="autoZero"/>
        <c:auto val="1"/>
        <c:lblAlgn val="ctr"/>
        <c:lblOffset val="100"/>
        <c:noMultiLvlLbl val="0"/>
      </c:catAx>
      <c:valAx>
        <c:axId val="11032189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10324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F2AA84"/>
      </a:solidFill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400" b="0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MyBSS</a:t>
            </a:r>
            <a:r>
              <a:rPr lang="en-US" altLang="ko-KR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load (High)</a:t>
            </a:r>
          </a:p>
          <a:p>
            <a:pPr>
              <a:defRPr/>
            </a:pPr>
            <a:r>
              <a:rPr lang="en-US" altLang="ko-KR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(OBSS load 20 %)</a:t>
            </a:r>
            <a:endParaRPr lang="ko-KR" altLang="en-US" sz="1400" b="0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'6_OBSSs_U1500_LL100_40MHz'!$C$64</c:f>
              <c:strCache>
                <c:ptCount val="1"/>
                <c:pt idx="0">
                  <c:v>Channel bonding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'6_OBSSs_U1500_LL100_40MHz'!$B$65:$B$68</c:f>
              <c:strCache>
                <c:ptCount val="4"/>
                <c:pt idx="0">
                  <c:v>Ch_1</c:v>
                </c:pt>
                <c:pt idx="1">
                  <c:v>Ch_2</c:v>
                </c:pt>
                <c:pt idx="2">
                  <c:v>Ch_3</c:v>
                </c:pt>
                <c:pt idx="3">
                  <c:v>Ch_4</c:v>
                </c:pt>
              </c:strCache>
            </c:strRef>
          </c:cat>
          <c:val>
            <c:numRef>
              <c:f>'6_OBSSs_U1500_LL100_40MHz'!$C$65:$C$68</c:f>
              <c:numCache>
                <c:formatCode>General</c:formatCode>
                <c:ptCount val="4"/>
                <c:pt idx="0">
                  <c:v>0.98614000000000002</c:v>
                </c:pt>
                <c:pt idx="1">
                  <c:v>0.91839000000000004</c:v>
                </c:pt>
                <c:pt idx="2">
                  <c:v>0.82582999999999995</c:v>
                </c:pt>
                <c:pt idx="3">
                  <c:v>0.83335000000000004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1-436A-8CE9-B7B51900403E}"/>
            </c:ext>
          </c:extLst>
        </c:ser>
        <c:ser>
          <c:idx val="1"/>
          <c:order val="1"/>
          <c:tx>
            <c:strRef>
              <c:f>'6_OBSSs_U1500_LL100_40MHz'!$D$64</c:f>
              <c:strCache>
                <c:ptCount val="1"/>
                <c:pt idx="0">
                  <c:v>Dynamic puncturing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'6_OBSSs_U1500_LL100_40MHz'!$B$65:$B$68</c:f>
              <c:strCache>
                <c:ptCount val="4"/>
                <c:pt idx="0">
                  <c:v>Ch_1</c:v>
                </c:pt>
                <c:pt idx="1">
                  <c:v>Ch_2</c:v>
                </c:pt>
                <c:pt idx="2">
                  <c:v>Ch_3</c:v>
                </c:pt>
                <c:pt idx="3">
                  <c:v>Ch_4</c:v>
                </c:pt>
              </c:strCache>
            </c:strRef>
          </c:cat>
          <c:val>
            <c:numRef>
              <c:f>'6_OBSSs_U1500_LL100_40MHz'!$D$65:$D$68</c:f>
              <c:numCache>
                <c:formatCode>General</c:formatCode>
                <c:ptCount val="4"/>
                <c:pt idx="0">
                  <c:v>0.98536000000000001</c:v>
                </c:pt>
                <c:pt idx="1">
                  <c:v>0.91752999999999996</c:v>
                </c:pt>
                <c:pt idx="2">
                  <c:v>0.85029999999999994</c:v>
                </c:pt>
                <c:pt idx="3">
                  <c:v>0.85214000000000001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21-436A-8CE9-B7B51900403E}"/>
            </c:ext>
          </c:extLst>
        </c:ser>
        <c:ser>
          <c:idx val="2"/>
          <c:order val="2"/>
          <c:tx>
            <c:strRef>
              <c:f>'6_OBSSs_U1500_LL100_40MHz'!$E$64</c:f>
              <c:strCache>
                <c:ptCount val="1"/>
                <c:pt idx="0">
                  <c:v>PIFS expansion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'6_OBSSs_U1500_LL100_40MHz'!$B$65:$B$68</c:f>
              <c:strCache>
                <c:ptCount val="4"/>
                <c:pt idx="0">
                  <c:v>Ch_1</c:v>
                </c:pt>
                <c:pt idx="1">
                  <c:v>Ch_2</c:v>
                </c:pt>
                <c:pt idx="2">
                  <c:v>Ch_3</c:v>
                </c:pt>
                <c:pt idx="3">
                  <c:v>Ch_4</c:v>
                </c:pt>
              </c:strCache>
            </c:strRef>
          </c:cat>
          <c:val>
            <c:numRef>
              <c:f>'6_OBSSs_U1500_LL100_40MHz'!$E$65:$E$68</c:f>
              <c:numCache>
                <c:formatCode>General</c:formatCode>
                <c:ptCount val="4"/>
                <c:pt idx="0">
                  <c:v>0.96367999999999998</c:v>
                </c:pt>
                <c:pt idx="1">
                  <c:v>0.94711000000000001</c:v>
                </c:pt>
                <c:pt idx="2">
                  <c:v>0.87548000000000004</c:v>
                </c:pt>
                <c:pt idx="3">
                  <c:v>0.87770999999999999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21-436A-8CE9-B7B51900403E}"/>
            </c:ext>
          </c:extLst>
        </c:ser>
        <c:ser>
          <c:idx val="3"/>
          <c:order val="3"/>
          <c:tx>
            <c:strRef>
              <c:f>'6_OBSSs_U1500_LL100_40MHz'!$F$64</c:f>
              <c:strCache>
                <c:ptCount val="1"/>
                <c:pt idx="0">
                  <c:v>EDCA expansion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'6_OBSSs_U1500_LL100_40MHz'!$B$65:$B$68</c:f>
              <c:strCache>
                <c:ptCount val="4"/>
                <c:pt idx="0">
                  <c:v>Ch_1</c:v>
                </c:pt>
                <c:pt idx="1">
                  <c:v>Ch_2</c:v>
                </c:pt>
                <c:pt idx="2">
                  <c:v>Ch_3</c:v>
                </c:pt>
                <c:pt idx="3">
                  <c:v>Ch_4</c:v>
                </c:pt>
              </c:strCache>
            </c:strRef>
          </c:cat>
          <c:val>
            <c:numRef>
              <c:f>'6_OBSSs_U1500_LL100_40MHz'!$F$65:$F$68</c:f>
              <c:numCache>
                <c:formatCode>General</c:formatCode>
                <c:ptCount val="4"/>
                <c:pt idx="0">
                  <c:v>0.95404</c:v>
                </c:pt>
                <c:pt idx="1">
                  <c:v>0.93564999999999998</c:v>
                </c:pt>
                <c:pt idx="2">
                  <c:v>0.87273000000000001</c:v>
                </c:pt>
                <c:pt idx="3">
                  <c:v>0.87522999999999995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21-436A-8CE9-B7B519004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3247232"/>
        <c:axId val="1103223232"/>
      </c:barChart>
      <c:catAx>
        <c:axId val="110324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103223232"/>
        <c:crosses val="autoZero"/>
        <c:auto val="1"/>
        <c:lblAlgn val="ctr"/>
        <c:lblOffset val="100"/>
        <c:noMultiLvlLbl val="0"/>
      </c:catAx>
      <c:valAx>
        <c:axId val="110322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sz="10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Total channel occupancy ratio</a:t>
                </a:r>
              </a:p>
              <a:p>
                <a:pPr>
                  <a:defRPr/>
                </a:pPr>
                <a:r>
                  <a:rPr lang="en-US" altLang="ko-KR" sz="10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(All BSS)</a:t>
                </a:r>
                <a:endParaRPr lang="ko-KR" altLang="en-US" sz="1000" b="0" i="0" u="none" strike="noStrike" kern="1200" baseline="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10324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MyBSS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 load (Low)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'6_OBSSs_U500_LL100_40MHz'!$B$34</c:f>
              <c:strCache>
                <c:ptCount val="1"/>
                <c:pt idx="0">
                  <c:v>L5 load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1D1D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95-4CC9-875A-38F4DB7C832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95-4CC9-875A-38F4DB7C832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95-4CC9-875A-38F4DB7C832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A95-4CC9-875A-38F4DB7C832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A95-4CC9-875A-38F4DB7C8323}"/>
              </c:ext>
            </c:extLst>
          </c:dPt>
          <c:cat>
            <c:strRef>
              <c:f>('6_OBSSs_U500_LL100_40MHz'!$C$33,'6_OBSSs_U500_LL100_40MHz'!$F$33,'6_OBSSs_U500_LL100_40MHz'!$I$33,'6_OBSSs_U500_LL100_40MHz'!$L$33,'6_OBSSs_U500_LL100_40MHz'!$O$33)</c:f>
              <c:strCache>
                <c:ptCount val="5"/>
                <c:pt idx="0">
                  <c:v>Static BW operation</c:v>
                </c:pt>
                <c:pt idx="1">
                  <c:v>Channel bonding</c:v>
                </c:pt>
                <c:pt idx="2">
                  <c:v>Dynamic puncturing</c:v>
                </c:pt>
                <c:pt idx="3">
                  <c:v>PIFS expansion</c:v>
                </c:pt>
                <c:pt idx="4">
                  <c:v>EDCA expansion</c:v>
                </c:pt>
              </c:strCache>
              <c:extLst/>
            </c:strRef>
          </c:cat>
          <c:val>
            <c:numRef>
              <c:f>('6_OBSSs_U500_LL100_40MHz'!$C$34,'6_OBSSs_U500_LL100_40MHz'!$F$34,'6_OBSSs_U500_LL100_40MHz'!$I$34,'6_OBSSs_U500_LL100_40MHz'!$L$34,'6_OBSSs_U500_LL100_40MHz'!$O$34)</c:f>
              <c:numCache>
                <c:formatCode>0.00_ </c:formatCode>
                <c:ptCount val="5"/>
                <c:pt idx="0">
                  <c:v>599.50729999999999</c:v>
                </c:pt>
                <c:pt idx="1">
                  <c:v>599.76390000000004</c:v>
                </c:pt>
                <c:pt idx="2">
                  <c:v>599.89350000000002</c:v>
                </c:pt>
                <c:pt idx="3">
                  <c:v>599.928</c:v>
                </c:pt>
                <c:pt idx="4">
                  <c:v>599.90279999999996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2A95-4CC9-875A-38F4DB7C8323}"/>
            </c:ext>
          </c:extLst>
        </c:ser>
        <c:ser>
          <c:idx val="1"/>
          <c:order val="1"/>
          <c:tx>
            <c:strRef>
              <c:f>'6_OBSSs_U500_LL100_40MHz'!$B$35</c:f>
              <c:strCache>
                <c:ptCount val="1"/>
                <c:pt idx="0">
                  <c:v>L10 load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EAEA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2A95-4CC9-875A-38F4DB7C832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2A95-4CC9-875A-38F4DB7C832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2A95-4CC9-875A-38F4DB7C832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2A95-4CC9-875A-38F4DB7C832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2A95-4CC9-875A-38F4DB7C8323}"/>
              </c:ext>
            </c:extLst>
          </c:dPt>
          <c:cat>
            <c:strRef>
              <c:f>('6_OBSSs_U500_LL100_40MHz'!$C$33,'6_OBSSs_U500_LL100_40MHz'!$F$33,'6_OBSSs_U500_LL100_40MHz'!$I$33,'6_OBSSs_U500_LL100_40MHz'!$L$33,'6_OBSSs_U500_LL100_40MHz'!$O$33)</c:f>
              <c:strCache>
                <c:ptCount val="5"/>
                <c:pt idx="0">
                  <c:v>Static BW operation</c:v>
                </c:pt>
                <c:pt idx="1">
                  <c:v>Channel bonding</c:v>
                </c:pt>
                <c:pt idx="2">
                  <c:v>Dynamic puncturing</c:v>
                </c:pt>
                <c:pt idx="3">
                  <c:v>PIFS expansion</c:v>
                </c:pt>
                <c:pt idx="4">
                  <c:v>EDCA expansion</c:v>
                </c:pt>
              </c:strCache>
              <c:extLst/>
            </c:strRef>
          </c:cat>
          <c:val>
            <c:numRef>
              <c:f>('6_OBSSs_U500_LL100_40MHz'!$C$35,'6_OBSSs_U500_LL100_40MHz'!$F$35,'6_OBSSs_U500_LL100_40MHz'!$I$35,'6_OBSSs_U500_LL100_40MHz'!$L$35,'6_OBSSs_U500_LL100_40MHz'!$O$35)</c:f>
              <c:numCache>
                <c:formatCode>0.00_ </c:formatCode>
                <c:ptCount val="5"/>
                <c:pt idx="0">
                  <c:v>582.41690000000006</c:v>
                </c:pt>
                <c:pt idx="1">
                  <c:v>599.89409999999998</c:v>
                </c:pt>
                <c:pt idx="2">
                  <c:v>600.1377</c:v>
                </c:pt>
                <c:pt idx="3">
                  <c:v>600.00409999999999</c:v>
                </c:pt>
                <c:pt idx="4">
                  <c:v>599.97730000000001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5-2A95-4CC9-875A-38F4DB7C8323}"/>
            </c:ext>
          </c:extLst>
        </c:ser>
        <c:ser>
          <c:idx val="2"/>
          <c:order val="2"/>
          <c:tx>
            <c:strRef>
              <c:f>'6_OBSSs_U500_LL100_40MHz'!$B$36</c:f>
              <c:strCache>
                <c:ptCount val="1"/>
                <c:pt idx="0">
                  <c:v>L20 load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1818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A95-4CC9-875A-38F4DB7C832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A95-4CC9-875A-38F4DB7C832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2A95-4CC9-875A-38F4DB7C832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2A95-4CC9-875A-38F4DB7C832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2A95-4CC9-875A-38F4DB7C8323}"/>
              </c:ext>
            </c:extLst>
          </c:dPt>
          <c:cat>
            <c:strRef>
              <c:f>('6_OBSSs_U500_LL100_40MHz'!$C$33,'6_OBSSs_U500_LL100_40MHz'!$F$33,'6_OBSSs_U500_LL100_40MHz'!$I$33,'6_OBSSs_U500_LL100_40MHz'!$L$33,'6_OBSSs_U500_LL100_40MHz'!$O$33)</c:f>
              <c:strCache>
                <c:ptCount val="5"/>
                <c:pt idx="0">
                  <c:v>Static BW operation</c:v>
                </c:pt>
                <c:pt idx="1">
                  <c:v>Channel bonding</c:v>
                </c:pt>
                <c:pt idx="2">
                  <c:v>Dynamic puncturing</c:v>
                </c:pt>
                <c:pt idx="3">
                  <c:v>PIFS expansion</c:v>
                </c:pt>
                <c:pt idx="4">
                  <c:v>EDCA expansion</c:v>
                </c:pt>
              </c:strCache>
              <c:extLst/>
            </c:strRef>
          </c:cat>
          <c:val>
            <c:numRef>
              <c:f>('6_OBSSs_U500_LL100_40MHz'!$C$36,'6_OBSSs_U500_LL100_40MHz'!$F$36,'6_OBSSs_U500_LL100_40MHz'!$I$36,'6_OBSSs_U500_LL100_40MHz'!$L$36,'6_OBSSs_U500_LL100_40MHz'!$O$36)</c:f>
              <c:numCache>
                <c:formatCode>0.00_ </c:formatCode>
                <c:ptCount val="5"/>
                <c:pt idx="0">
                  <c:v>104.9816</c:v>
                </c:pt>
                <c:pt idx="1">
                  <c:v>599.77769999999998</c:v>
                </c:pt>
                <c:pt idx="2">
                  <c:v>600.12549999999999</c:v>
                </c:pt>
                <c:pt idx="3">
                  <c:v>599.75160000000005</c:v>
                </c:pt>
                <c:pt idx="4">
                  <c:v>599.62779999999998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20-2A95-4CC9-875A-38F4DB7C8323}"/>
            </c:ext>
          </c:extLst>
        </c:ser>
        <c:ser>
          <c:idx val="3"/>
          <c:order val="3"/>
          <c:tx>
            <c:strRef>
              <c:f>'6_OBSSs_U500_LL100_40MHz'!$B$37</c:f>
              <c:strCache>
                <c:ptCount val="1"/>
                <c:pt idx="0">
                  <c:v>L30 load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A3A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2A95-4CC9-875A-38F4DB7C832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2A95-4CC9-875A-38F4DB7C832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2A95-4CC9-875A-38F4DB7C832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2A95-4CC9-875A-38F4DB7C832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2A95-4CC9-875A-38F4DB7C8323}"/>
              </c:ext>
            </c:extLst>
          </c:dPt>
          <c:cat>
            <c:strRef>
              <c:f>('6_OBSSs_U500_LL100_40MHz'!$C$33,'6_OBSSs_U500_LL100_40MHz'!$F$33,'6_OBSSs_U500_LL100_40MHz'!$I$33,'6_OBSSs_U500_LL100_40MHz'!$L$33,'6_OBSSs_U500_LL100_40MHz'!$O$33)</c:f>
              <c:strCache>
                <c:ptCount val="5"/>
                <c:pt idx="0">
                  <c:v>Static BW operation</c:v>
                </c:pt>
                <c:pt idx="1">
                  <c:v>Channel bonding</c:v>
                </c:pt>
                <c:pt idx="2">
                  <c:v>Dynamic puncturing</c:v>
                </c:pt>
                <c:pt idx="3">
                  <c:v>PIFS expansion</c:v>
                </c:pt>
                <c:pt idx="4">
                  <c:v>EDCA expansion</c:v>
                </c:pt>
              </c:strCache>
              <c:extLst/>
            </c:strRef>
          </c:cat>
          <c:val>
            <c:numRef>
              <c:f>('6_OBSSs_U500_LL100_40MHz'!$C$37,'6_OBSSs_U500_LL100_40MHz'!$F$37,'6_OBSSs_U500_LL100_40MHz'!$I$37,'6_OBSSs_U500_LL100_40MHz'!$L$37,'6_OBSSs_U500_LL100_40MHz'!$O$37)</c:f>
              <c:numCache>
                <c:formatCode>0.00_ </c:formatCode>
                <c:ptCount val="5"/>
                <c:pt idx="0">
                  <c:v>21.92</c:v>
                </c:pt>
                <c:pt idx="1">
                  <c:v>596.99519999999995</c:v>
                </c:pt>
                <c:pt idx="2">
                  <c:v>598.16409999999996</c:v>
                </c:pt>
                <c:pt idx="3">
                  <c:v>597.92430000000002</c:v>
                </c:pt>
                <c:pt idx="4">
                  <c:v>597.49040000000002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29-2A95-4CC9-875A-38F4DB7C8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945231"/>
        <c:axId val="202945711"/>
      </c:barChart>
      <c:catAx>
        <c:axId val="202945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02945711"/>
        <c:crosses val="autoZero"/>
        <c:auto val="1"/>
        <c:lblAlgn val="ctr"/>
        <c:lblOffset val="100"/>
        <c:noMultiLvlLbl val="0"/>
      </c:catAx>
      <c:valAx>
        <c:axId val="20294571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sz="1100" b="1"/>
                  <a:t>Throughput</a:t>
                </a:r>
                <a:r>
                  <a:rPr lang="en-US" altLang="ko-KR" sz="1100" b="1" baseline="0"/>
                  <a:t> (Mbps)</a:t>
                </a:r>
                <a:endParaRPr lang="ko-KR" altLang="en-US" sz="11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02945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11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70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13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80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14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00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15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13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4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25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5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83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6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22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7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73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8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80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9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5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클릭하여 마스터 부제목 스타일 편집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Times New Roman" panose="02020603050405020304" pitchFamily="18" charset="0"/>
              <a:buChar char="–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Times New Roman" panose="02020603050405020304" pitchFamily="18" charset="0"/>
              <a:buChar char="–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 eaLnBrk="0" latinLnBrk="0" hangingPunct="0"/>
            <a:r>
              <a:rPr lang="en-GB" altLang="ko-KR" b="0" kern="0" dirty="0"/>
              <a:t>Sanghyun Kim (WILUS), et al.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May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 eaLnBrk="0" latinLnBrk="0" hangingPunct="0"/>
            <a:r>
              <a:rPr lang="en-GB" altLang="ko-KR" b="0" kern="0" dirty="0"/>
              <a:t>Sanghyun Kim (WILUS), et al.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1505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latinLnBrk="1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latinLnBrk="1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latinLnBrk="1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latinLnBrk="1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latinLnBrk="1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latinLnBrk="1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latinLnBrk="1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latinLnBrk="1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latinLnBrk="1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latinLnBrk="1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14.pn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Relationship Id="rId9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ko-KR" sz="3200" dirty="0"/>
              <a:t>TXOP bandwidth expansion - Follow up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656606"/>
            <a:ext cx="8534400" cy="476250"/>
          </a:xfrm>
          <a:ln/>
        </p:spPr>
        <p:txBody>
          <a:bodyPr/>
          <a:lstStyle/>
          <a:p>
            <a:pPr>
              <a:spcBef>
                <a:spcPts val="236"/>
              </a:spcBef>
              <a:tabLst>
                <a:tab pos="431189" algn="l"/>
                <a:tab pos="863129" algn="l"/>
                <a:tab pos="1295069" algn="l"/>
                <a:tab pos="1727005" algn="l"/>
                <a:tab pos="2158944" algn="l"/>
                <a:tab pos="2590883" algn="l"/>
                <a:tab pos="3022822" algn="l"/>
                <a:tab pos="3454761" algn="l"/>
                <a:tab pos="3886699" algn="l"/>
                <a:tab pos="4318638" algn="l"/>
                <a:tab pos="4750577" algn="l"/>
              </a:tabLst>
            </a:pPr>
            <a:r>
              <a:rPr lang="en-GB" altLang="ko-KR" sz="2000" dirty="0"/>
              <a:t>Date:</a:t>
            </a:r>
            <a:r>
              <a:rPr lang="en-GB" altLang="ko-KR" sz="2000" b="0" dirty="0"/>
              <a:t> 2024-09-</a:t>
            </a:r>
            <a:r>
              <a:rPr lang="en-US" altLang="ko-KR" sz="2000" b="0"/>
              <a:t>09</a:t>
            </a:r>
            <a:endParaRPr lang="en-GB" altLang="ko-KR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 eaLnBrk="0" latinLnBrk="0" hangingPunct="0"/>
            <a:r>
              <a:rPr lang="en-US" altLang="ko-KR" kern="0" dirty="0"/>
              <a:t>Sept 2024</a:t>
            </a:r>
            <a:endParaRPr lang="en-GB" altLang="ko-KR" kern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7176120" y="6476207"/>
            <a:ext cx="4246027" cy="180975"/>
          </a:xfrm>
        </p:spPr>
        <p:txBody>
          <a:bodyPr/>
          <a:lstStyle/>
          <a:p>
            <a:pPr eaLnBrk="0" latinLnBrk="0" hangingPunct="0"/>
            <a:r>
              <a:rPr lang="en-GB" altLang="ko-KR" b="0" kern="0" dirty="0"/>
              <a:t>Sanghyun Kim (WILUS), et al.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432805"/>
              </p:ext>
            </p:extLst>
          </p:nvPr>
        </p:nvGraphicFramePr>
        <p:xfrm>
          <a:off x="992189" y="2414588"/>
          <a:ext cx="10504411" cy="2666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28620" imgH="2654674" progId="Word.Document.8">
                  <p:embed/>
                </p:oleObj>
              </mc:Choice>
              <mc:Fallback>
                <p:oleObj name="Document" r:id="rId3" imgW="10428620" imgH="2654674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9" y="2414588"/>
                        <a:ext cx="10504411" cy="26664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E2B0FE-D6F9-6FF9-D4AA-66244C4A0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/>
              <a:t>Conclusions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DAFAED-2B78-FB27-4B64-040D52852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/>
              <a:t>We have proposed to define an enhanced channel access mechanism letting a STA expanding bandwidth of its obtained TXOP</a:t>
            </a:r>
          </a:p>
          <a:p>
            <a:endParaRPr lang="en-US" altLang="ko-KR" sz="2000" dirty="0"/>
          </a:p>
          <a:p>
            <a:r>
              <a:rPr lang="en-US" altLang="ko-KR" sz="2000" dirty="0"/>
              <a:t>Simulation results show that the proposed mechanisms achieve higher TPUT than the baseline channel access mechanisms by leveraging the available secondary channels</a:t>
            </a:r>
          </a:p>
          <a:p>
            <a:pPr lvl="2"/>
            <a:r>
              <a:rPr lang="en-US" altLang="ko-KR" sz="1400" dirty="0"/>
              <a:t>PIFS-based expansion (vs. Channel bonding) : ~ 28.1 % gain</a:t>
            </a:r>
          </a:p>
          <a:p>
            <a:pPr lvl="2"/>
            <a:r>
              <a:rPr lang="en-US" altLang="ko-KR" sz="1400" dirty="0"/>
              <a:t>EDCA-based expansion (vs. Channel bonding) : ~ 26.4 % gain</a:t>
            </a:r>
          </a:p>
          <a:p>
            <a:pPr lvl="2"/>
            <a:endParaRPr lang="en-US" altLang="ko-KR" sz="1400" dirty="0"/>
          </a:p>
          <a:p>
            <a:r>
              <a:rPr lang="en-US" altLang="ko-KR" sz="2000" dirty="0"/>
              <a:t>The proposed channel access mechanism does not require any hardware changes, and cause no OBSS issues (APPENDIX)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3B1678A-CBD1-5541-14A9-13C9DDA0AA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361302-4C21-3DF2-0A87-91DE0089408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eaLnBrk="0" latinLnBrk="0" hangingPunct="0"/>
            <a:r>
              <a:rPr lang="en-GB" altLang="ko-KR" b="0" kern="0"/>
              <a:t>Sanghyun Kim (WILUS), et al.</a:t>
            </a:r>
            <a:endParaRPr lang="en-GB" altLang="ko-KR" b="0" kern="0" dirty="0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7526E17E-721E-3414-2AA2-488788E4407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algn="l" eaLnBrk="0" latinLnBrk="0" hangingPunct="0"/>
            <a:r>
              <a:rPr lang="en-US" altLang="ko-KR" kern="0" dirty="0"/>
              <a:t>Sept 2024</a:t>
            </a:r>
            <a:endParaRPr lang="en-GB" altLang="ko-KR" kern="0" dirty="0"/>
          </a:p>
        </p:txBody>
      </p:sp>
    </p:spTree>
    <p:extLst>
      <p:ext uri="{BB962C8B-B14F-4D97-AF65-F5344CB8AC3E}">
        <p14:creationId xmlns:p14="http://schemas.microsoft.com/office/powerpoint/2010/main" val="829300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1065213"/>
          </a:xfrm>
          <a:ln/>
        </p:spPr>
        <p:txBody>
          <a:bodyPr/>
          <a:lstStyle/>
          <a:p>
            <a:r>
              <a:rPr lang="en-US" altLang="ko-KR" dirty="0"/>
              <a:t>Straw Poll 1</a:t>
            </a:r>
            <a:endParaRPr lang="en-GB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4113213"/>
          </a:xfrm>
          <a:ln/>
        </p:spPr>
        <p:txBody>
          <a:bodyPr/>
          <a:lstStyle/>
          <a:p>
            <a:r>
              <a:rPr lang="en-US" altLang="ko-KR" sz="2400" dirty="0">
                <a:solidFill>
                  <a:schemeClr val="tx1"/>
                </a:solidFill>
              </a:rPr>
              <a:t>Do you agree to define a mechanism for expanding bandwidth of the obtained TXOP to increase secondary channel utilization in </a:t>
            </a:r>
            <a:r>
              <a:rPr lang="en-US" altLang="ko-KR" sz="2400" dirty="0" err="1">
                <a:solidFill>
                  <a:schemeClr val="tx1"/>
                </a:solidFill>
              </a:rPr>
              <a:t>TGbn</a:t>
            </a:r>
            <a:r>
              <a:rPr lang="en-US" altLang="ko-KR" sz="2400" dirty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lang="en-US" altLang="ko-KR" sz="2000" dirty="0">
                <a:solidFill>
                  <a:schemeClr val="tx1"/>
                </a:solidFill>
              </a:rPr>
              <a:t>NOTE: </a:t>
            </a:r>
            <a:r>
              <a:rPr lang="en-US" altLang="ko-KR" dirty="0">
                <a:solidFill>
                  <a:schemeClr val="tx1"/>
                </a:solidFill>
              </a:rPr>
              <a:t>Details of the mechanism are TBD.</a:t>
            </a:r>
            <a:endParaRPr lang="en-US" altLang="ko-KR" sz="2000" dirty="0">
              <a:solidFill>
                <a:schemeClr val="tx1"/>
              </a:solidFill>
            </a:endParaRPr>
          </a:p>
          <a:p>
            <a:pPr lvl="1"/>
            <a:endParaRPr lang="en-US" altLang="ko-KR" sz="2175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6C8F0547-AFA8-4805-9A22-12721CDE959F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altLang="ko-KR" dirty="0"/>
              <a:t>Sanghyun Kim (WILUS), et al.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pPr algn="l" eaLnBrk="0" latinLnBrk="0" hangingPunct="0"/>
            <a:r>
              <a:rPr lang="en-US" altLang="ko-KR" kern="0" dirty="0"/>
              <a:t>Sept 2024</a:t>
            </a:r>
            <a:endParaRPr lang="en-GB" altLang="ko-KR" kern="0" dirty="0"/>
          </a:p>
        </p:txBody>
      </p:sp>
    </p:spTree>
    <p:extLst>
      <p:ext uri="{BB962C8B-B14F-4D97-AF65-F5344CB8AC3E}">
        <p14:creationId xmlns:p14="http://schemas.microsoft.com/office/powerpoint/2010/main" val="182573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1" y="1692051"/>
            <a:ext cx="10361084" cy="4545261"/>
          </a:xfrm>
        </p:spPr>
        <p:txBody>
          <a:bodyPr/>
          <a:lstStyle/>
          <a:p>
            <a:r>
              <a:rPr lang="en-US" altLang="ko-KR" sz="1400" dirty="0"/>
              <a:t>[1] 11-23/2211	TXOP bandwidth expansion								Sanghyun Kim (WILUS)</a:t>
            </a:r>
          </a:p>
          <a:p>
            <a:r>
              <a:rPr lang="en-US" altLang="ko-KR" sz="1400" dirty="0"/>
              <a:t>[2] 11-24/0850	TXOP Bandwidth Expansion Related to Secondary Channel Access	Jerome Gu (</a:t>
            </a:r>
            <a:r>
              <a:rPr lang="en-US" altLang="ko-KR" sz="1400" dirty="0" err="1"/>
              <a:t>Clourney</a:t>
            </a:r>
            <a:r>
              <a:rPr lang="en-US" altLang="ko-KR" sz="1400" dirty="0"/>
              <a:t> Semiconductor)</a:t>
            </a:r>
          </a:p>
          <a:p>
            <a:endParaRPr lang="en-US" altLang="ko-KR" sz="1400" dirty="0"/>
          </a:p>
          <a:p>
            <a:endParaRPr lang="en-US" altLang="ko-KR" sz="1400" dirty="0"/>
          </a:p>
          <a:p>
            <a:endParaRPr lang="en-US" altLang="ko-KR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eaLnBrk="0" latinLnBrk="0" hangingPunct="0"/>
            <a:r>
              <a:rPr lang="en-GB" altLang="ko-KR" b="0" kern="0" dirty="0"/>
              <a:t>Sanghyun Kim (WILUS), et al.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algn="l" eaLnBrk="0" latinLnBrk="0" hangingPunct="0"/>
            <a:r>
              <a:rPr lang="en-US" altLang="ko-KR" kern="0" dirty="0"/>
              <a:t>Sept 2024</a:t>
            </a:r>
            <a:endParaRPr lang="en-GB" altLang="ko-KR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1065213"/>
          </a:xfrm>
          <a:ln/>
        </p:spPr>
        <p:txBody>
          <a:bodyPr/>
          <a:lstStyle/>
          <a:p>
            <a:r>
              <a:rPr lang="en-GB" altLang="ko-KR" dirty="0"/>
              <a:t>APPENDIX</a:t>
            </a:r>
            <a:br>
              <a:rPr lang="en-GB" altLang="ko-KR" dirty="0"/>
            </a:br>
            <a:r>
              <a:rPr lang="en-US" altLang="ko-KR" sz="2400" b="0" dirty="0"/>
              <a:t>Simulation results (+ Static bandwidth operation)</a:t>
            </a:r>
            <a:br>
              <a:rPr lang="en-US" altLang="ko-KR" sz="2400" b="0" dirty="0"/>
            </a:br>
            <a:r>
              <a:rPr lang="en-US" altLang="ko-KR" sz="2000" b="0" dirty="0"/>
              <a:t>-Average of 100 trials</a:t>
            </a:r>
            <a:endParaRPr lang="en-GB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7547612" y="1830390"/>
            <a:ext cx="4413281" cy="4563899"/>
          </a:xfrm>
          <a:ln/>
        </p:spPr>
        <p:txBody>
          <a:bodyPr/>
          <a:lstStyle/>
          <a:p>
            <a:r>
              <a:rPr lang="en-US" altLang="ko-KR" sz="1800" dirty="0"/>
              <a:t>As OBSS load increases, Static BW operation can hardly perform channel access</a:t>
            </a:r>
          </a:p>
          <a:p>
            <a:r>
              <a:rPr lang="en-US" altLang="ko-KR" sz="1800" dirty="0"/>
              <a:t>Therefore, Static BW operation has low expected TPUT in the presence of OBSS and appears to be an unsuitable scheme for handling low latency traffic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6C8F0547-AFA8-4805-9A22-12721CDE959F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altLang="ko-KR" dirty="0"/>
              <a:t>Sanghyun Kim (WILUS), et al.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pPr algn="l" eaLnBrk="0" latinLnBrk="0" hangingPunct="0"/>
            <a:r>
              <a:rPr lang="en-US" altLang="ko-KR" kern="0" dirty="0"/>
              <a:t>Sept 2024</a:t>
            </a:r>
            <a:endParaRPr lang="en-GB" altLang="ko-KR" kern="0" dirty="0"/>
          </a:p>
        </p:txBody>
      </p:sp>
      <p:graphicFrame>
        <p:nvGraphicFramePr>
          <p:cNvPr id="56" name="차트 55">
            <a:extLst>
              <a:ext uri="{FF2B5EF4-FFF2-40B4-BE49-F238E27FC236}">
                <a16:creationId xmlns:a16="http://schemas.microsoft.com/office/drawing/2014/main" id="{E5C0DD35-9CED-42C1-863F-BFAC86AFB1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76498"/>
              </p:ext>
            </p:extLst>
          </p:nvPr>
        </p:nvGraphicFramePr>
        <p:xfrm>
          <a:off x="119336" y="1377332"/>
          <a:ext cx="540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153" name="차트 6152">
            <a:extLst>
              <a:ext uri="{FF2B5EF4-FFF2-40B4-BE49-F238E27FC236}">
                <a16:creationId xmlns:a16="http://schemas.microsoft.com/office/drawing/2014/main" id="{4F19194D-A363-65F0-54EE-B78ADBFF85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007625"/>
              </p:ext>
            </p:extLst>
          </p:nvPr>
        </p:nvGraphicFramePr>
        <p:xfrm>
          <a:off x="119336" y="3938205"/>
          <a:ext cx="540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154" name="TextBox 6153">
            <a:extLst>
              <a:ext uri="{FF2B5EF4-FFF2-40B4-BE49-F238E27FC236}">
                <a16:creationId xmlns:a16="http://schemas.microsoft.com/office/drawing/2014/main" id="{8660D046-7E68-36A1-D1DC-2C0BAC7E7ACB}"/>
              </a:ext>
            </a:extLst>
          </p:cNvPr>
          <p:cNvSpPr txBox="1"/>
          <p:nvPr/>
        </p:nvSpPr>
        <p:spPr>
          <a:xfrm>
            <a:off x="1493838" y="4202038"/>
            <a:ext cx="5325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solidFill>
                  <a:schemeClr val="tx1"/>
                </a:solidFill>
              </a:rPr>
              <a:t>424,280</a:t>
            </a:r>
            <a:endParaRPr lang="ko-KR" altLang="en-US" sz="600" b="1" dirty="0">
              <a:solidFill>
                <a:schemeClr val="tx1"/>
              </a:solidFill>
            </a:endParaRPr>
          </a:p>
        </p:txBody>
      </p:sp>
      <p:sp>
        <p:nvSpPr>
          <p:cNvPr id="6155" name="TextBox 6154">
            <a:extLst>
              <a:ext uri="{FF2B5EF4-FFF2-40B4-BE49-F238E27FC236}">
                <a16:creationId xmlns:a16="http://schemas.microsoft.com/office/drawing/2014/main" id="{493E2F60-E63E-8AC9-1825-3C04981E3D0F}"/>
              </a:ext>
            </a:extLst>
          </p:cNvPr>
          <p:cNvSpPr txBox="1"/>
          <p:nvPr/>
        </p:nvSpPr>
        <p:spPr>
          <a:xfrm>
            <a:off x="1683740" y="4128755"/>
            <a:ext cx="5325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solidFill>
                  <a:schemeClr val="tx1"/>
                </a:solidFill>
              </a:rPr>
              <a:t>1,027,700</a:t>
            </a:r>
            <a:endParaRPr lang="ko-KR" altLang="en-US" sz="600" b="1" dirty="0">
              <a:solidFill>
                <a:schemeClr val="tx1"/>
              </a:solidFill>
            </a:endParaRPr>
          </a:p>
        </p:txBody>
      </p:sp>
      <p:sp>
        <p:nvSpPr>
          <p:cNvPr id="6156" name="TextBox 6155">
            <a:extLst>
              <a:ext uri="{FF2B5EF4-FFF2-40B4-BE49-F238E27FC236}">
                <a16:creationId xmlns:a16="http://schemas.microsoft.com/office/drawing/2014/main" id="{E86036CB-39E2-7EFA-1C3F-7BC3792F0EE4}"/>
              </a:ext>
            </a:extLst>
          </p:cNvPr>
          <p:cNvSpPr txBox="1"/>
          <p:nvPr/>
        </p:nvSpPr>
        <p:spPr>
          <a:xfrm>
            <a:off x="1362224" y="4273515"/>
            <a:ext cx="5325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solidFill>
                  <a:schemeClr val="tx1"/>
                </a:solidFill>
              </a:rPr>
              <a:t>17,993</a:t>
            </a:r>
            <a:endParaRPr lang="ko-KR" altLang="en-US" sz="600" b="1" dirty="0">
              <a:solidFill>
                <a:schemeClr val="tx1"/>
              </a:solidFill>
            </a:endParaRPr>
          </a:p>
        </p:txBody>
      </p:sp>
      <p:pic>
        <p:nvPicPr>
          <p:cNvPr id="6158" name="그림 6157">
            <a:extLst>
              <a:ext uri="{FF2B5EF4-FFF2-40B4-BE49-F238E27FC236}">
                <a16:creationId xmlns:a16="http://schemas.microsoft.com/office/drawing/2014/main" id="{178D2F5C-4F8A-A79A-C43E-43BE15F78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4072" y="1858796"/>
            <a:ext cx="1788190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617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1065213"/>
          </a:xfrm>
          <a:ln/>
        </p:spPr>
        <p:txBody>
          <a:bodyPr/>
          <a:lstStyle/>
          <a:p>
            <a:r>
              <a:rPr lang="en-US" altLang="ko-KR" dirty="0"/>
              <a:t>APPENDIX</a:t>
            </a:r>
            <a:br>
              <a:rPr lang="en-US" altLang="ko-KR" sz="3200" dirty="0"/>
            </a:br>
            <a:r>
              <a:rPr lang="en-US" altLang="ko-KR" sz="2400" b="0" dirty="0"/>
              <a:t>Simulation Results (OBSS impact)</a:t>
            </a:r>
            <a:br>
              <a:rPr lang="en-US" altLang="ko-KR" sz="2400" b="0" dirty="0"/>
            </a:br>
            <a:r>
              <a:rPr lang="en-US" altLang="ko-KR" sz="2000" b="0" dirty="0"/>
              <a:t>-Average of 100 trials</a:t>
            </a:r>
            <a:endParaRPr lang="en-GB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4369938" y="3084833"/>
            <a:ext cx="3480689" cy="3042088"/>
          </a:xfrm>
          <a:ln/>
        </p:spPr>
        <p:txBody>
          <a:bodyPr/>
          <a:lstStyle/>
          <a:p>
            <a:r>
              <a:rPr lang="en-US" altLang="ko-KR" sz="1800" dirty="0"/>
              <a:t>No OBSS impact is observed depending on the channel access scheme used</a:t>
            </a:r>
          </a:p>
          <a:p>
            <a:pPr lvl="1"/>
            <a:r>
              <a:rPr lang="en-US" altLang="ko-KR" sz="1400" dirty="0"/>
              <a:t>40 MHz OBSS</a:t>
            </a:r>
          </a:p>
          <a:p>
            <a:pPr lvl="2"/>
            <a:r>
              <a:rPr lang="en-US" altLang="ko-KR" sz="1200" dirty="0"/>
              <a:t>OBSS 1 and OBSS 2 </a:t>
            </a:r>
          </a:p>
          <a:p>
            <a:pPr lvl="1"/>
            <a:r>
              <a:rPr lang="en-US" altLang="ko-KR" sz="1400" dirty="0"/>
              <a:t>20 MHz OBSS</a:t>
            </a:r>
          </a:p>
          <a:p>
            <a:pPr lvl="2"/>
            <a:r>
              <a:rPr lang="en-US" altLang="ko-KR" sz="1200" dirty="0"/>
              <a:t>OBSS 3-6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6C8F0547-AFA8-4805-9A22-12721CDE959F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altLang="ko-KR" dirty="0"/>
              <a:t>Sanghyun Kim (WILUS), et al.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pPr algn="l" eaLnBrk="0" latinLnBrk="0" hangingPunct="0"/>
            <a:r>
              <a:rPr lang="en-US" altLang="ko-KR" kern="0" dirty="0"/>
              <a:t>Sept 2024</a:t>
            </a:r>
            <a:endParaRPr lang="en-GB" altLang="ko-KR" kern="0" dirty="0"/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3DBAACDB-0BF4-1696-C2E5-019A3BB7BBA5}"/>
              </a:ext>
            </a:extLst>
          </p:cNvPr>
          <p:cNvGrpSpPr/>
          <p:nvPr/>
        </p:nvGrpSpPr>
        <p:grpSpPr>
          <a:xfrm>
            <a:off x="4295800" y="1805750"/>
            <a:ext cx="3672408" cy="834077"/>
            <a:chOff x="4579488" y="2051913"/>
            <a:chExt cx="6063243" cy="1377087"/>
          </a:xfrm>
        </p:grpSpPr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0EBAC6D5-F0EB-9E8C-3695-176B6DF0A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0000"/>
            <a:stretch/>
          </p:blipFill>
          <p:spPr>
            <a:xfrm>
              <a:off x="4579488" y="2114436"/>
              <a:ext cx="3033023" cy="1314564"/>
            </a:xfrm>
            <a:prstGeom prst="rect">
              <a:avLst/>
            </a:prstGeom>
          </p:spPr>
        </p:pic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ECAA7590-32E6-9C75-E8DE-5C8EAFE1D2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0000"/>
            <a:stretch/>
          </p:blipFill>
          <p:spPr>
            <a:xfrm>
              <a:off x="7609708" y="2051913"/>
              <a:ext cx="3033023" cy="1314566"/>
            </a:xfrm>
            <a:prstGeom prst="rect">
              <a:avLst/>
            </a:prstGeom>
          </p:spPr>
        </p:pic>
      </p:grpSp>
      <p:graphicFrame>
        <p:nvGraphicFramePr>
          <p:cNvPr id="38" name="차트 37">
            <a:extLst>
              <a:ext uri="{FF2B5EF4-FFF2-40B4-BE49-F238E27FC236}">
                <a16:creationId xmlns:a16="http://schemas.microsoft.com/office/drawing/2014/main" id="{C9C58F48-6813-424B-BAE4-06D2E238DAFE}"/>
              </a:ext>
            </a:extLst>
          </p:cNvPr>
          <p:cNvGraphicFramePr>
            <a:graphicFrameLocks/>
          </p:cNvGraphicFramePr>
          <p:nvPr/>
        </p:nvGraphicFramePr>
        <p:xfrm>
          <a:off x="34068" y="1251074"/>
          <a:ext cx="432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차트 39">
            <a:extLst>
              <a:ext uri="{FF2B5EF4-FFF2-40B4-BE49-F238E27FC236}">
                <a16:creationId xmlns:a16="http://schemas.microsoft.com/office/drawing/2014/main" id="{FCE0A1D4-5B7F-4869-A1C9-4F222E24ABA1}"/>
              </a:ext>
            </a:extLst>
          </p:cNvPr>
          <p:cNvGraphicFramePr>
            <a:graphicFrameLocks/>
          </p:cNvGraphicFramePr>
          <p:nvPr/>
        </p:nvGraphicFramePr>
        <p:xfrm>
          <a:off x="34068" y="2979000"/>
          <a:ext cx="432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2" name="차트 41">
            <a:extLst>
              <a:ext uri="{FF2B5EF4-FFF2-40B4-BE49-F238E27FC236}">
                <a16:creationId xmlns:a16="http://schemas.microsoft.com/office/drawing/2014/main" id="{30FA9013-7723-459C-B344-8B49AFB58240}"/>
              </a:ext>
            </a:extLst>
          </p:cNvPr>
          <p:cNvGraphicFramePr>
            <a:graphicFrameLocks/>
          </p:cNvGraphicFramePr>
          <p:nvPr/>
        </p:nvGraphicFramePr>
        <p:xfrm>
          <a:off x="34068" y="4706926"/>
          <a:ext cx="432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7" name="차트 46">
            <a:extLst>
              <a:ext uri="{FF2B5EF4-FFF2-40B4-BE49-F238E27FC236}">
                <a16:creationId xmlns:a16="http://schemas.microsoft.com/office/drawing/2014/main" id="{3EEDB6FE-7F33-C51D-3F37-8BED728F25A3}"/>
              </a:ext>
            </a:extLst>
          </p:cNvPr>
          <p:cNvGraphicFramePr>
            <a:graphicFrameLocks/>
          </p:cNvGraphicFramePr>
          <p:nvPr/>
        </p:nvGraphicFramePr>
        <p:xfrm>
          <a:off x="7811211" y="1251074"/>
          <a:ext cx="432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9" name="차트 48">
            <a:extLst>
              <a:ext uri="{FF2B5EF4-FFF2-40B4-BE49-F238E27FC236}">
                <a16:creationId xmlns:a16="http://schemas.microsoft.com/office/drawing/2014/main" id="{2A9317B6-1E19-4420-89C8-34A3FB29B068}"/>
              </a:ext>
            </a:extLst>
          </p:cNvPr>
          <p:cNvGraphicFramePr>
            <a:graphicFrameLocks/>
          </p:cNvGraphicFramePr>
          <p:nvPr/>
        </p:nvGraphicFramePr>
        <p:xfrm>
          <a:off x="7811211" y="2979000"/>
          <a:ext cx="432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1" name="차트 50">
            <a:extLst>
              <a:ext uri="{FF2B5EF4-FFF2-40B4-BE49-F238E27FC236}">
                <a16:creationId xmlns:a16="http://schemas.microsoft.com/office/drawing/2014/main" id="{7C6AE8E2-C0E1-453E-ADD9-073608C3402F}"/>
              </a:ext>
            </a:extLst>
          </p:cNvPr>
          <p:cNvGraphicFramePr>
            <a:graphicFrameLocks/>
          </p:cNvGraphicFramePr>
          <p:nvPr/>
        </p:nvGraphicFramePr>
        <p:xfrm>
          <a:off x="7811211" y="4706926"/>
          <a:ext cx="432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9051891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1065213"/>
          </a:xfrm>
          <a:ln/>
        </p:spPr>
        <p:txBody>
          <a:bodyPr/>
          <a:lstStyle/>
          <a:p>
            <a:r>
              <a:rPr lang="en-US" altLang="ko-KR" dirty="0"/>
              <a:t>APPENDIX</a:t>
            </a:r>
            <a:br>
              <a:rPr lang="en-US" altLang="ko-KR" sz="3200" dirty="0"/>
            </a:br>
            <a:r>
              <a:rPr lang="en-US" altLang="ko-KR" sz="2400" b="0" dirty="0"/>
              <a:t>Simulation Results (Latency)</a:t>
            </a:r>
            <a:br>
              <a:rPr lang="en-US" altLang="ko-KR" sz="2400" b="0" dirty="0"/>
            </a:br>
            <a:r>
              <a:rPr lang="en-US" altLang="ko-KR" sz="2000" b="0" dirty="0"/>
              <a:t>-Average of 100 trials</a:t>
            </a:r>
            <a:endParaRPr lang="en-GB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695400" y="5106987"/>
            <a:ext cx="11098240" cy="1287302"/>
          </a:xfrm>
          <a:ln/>
        </p:spPr>
        <p:txBody>
          <a:bodyPr/>
          <a:lstStyle/>
          <a:p>
            <a:r>
              <a:rPr lang="en-US" altLang="ko-KR" sz="1800" dirty="0"/>
              <a:t>No meaningful difference in LL Tx latency is observed depending on  the channel access scheme used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6C8F0547-AFA8-4805-9A22-12721CDE959F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altLang="ko-KR" dirty="0"/>
              <a:t>Sanghyun Kim (WILUS), et al.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pPr algn="l" eaLnBrk="0" latinLnBrk="0" hangingPunct="0"/>
            <a:r>
              <a:rPr lang="en-US" altLang="ko-KR" kern="0" dirty="0"/>
              <a:t>Sept 2024</a:t>
            </a:r>
            <a:endParaRPr lang="en-GB" altLang="ko-KR" kern="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920F3EE-7B23-E6AB-0C03-C27D86049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299" y="1761689"/>
            <a:ext cx="3523301" cy="28914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5D86D6A-AC7D-A0C3-5EEA-2D114BF29744}"/>
              </a:ext>
            </a:extLst>
          </p:cNvPr>
          <p:cNvSpPr txBox="1"/>
          <p:nvPr/>
        </p:nvSpPr>
        <p:spPr>
          <a:xfrm>
            <a:off x="9734949" y="3462989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>
                <a:solidFill>
                  <a:schemeClr val="tx1"/>
                </a:solidFill>
              </a:rPr>
              <a:t>MyBSS</a:t>
            </a:r>
            <a:r>
              <a:rPr lang="en-US" altLang="ko-KR" sz="1400" b="1" dirty="0">
                <a:solidFill>
                  <a:schemeClr val="tx1"/>
                </a:solidFill>
              </a:rPr>
              <a:t> load (High)</a:t>
            </a:r>
          </a:p>
          <a:p>
            <a:r>
              <a:rPr lang="en-US" altLang="ko-KR" sz="1400" b="1" dirty="0">
                <a:solidFill>
                  <a:schemeClr val="tx1"/>
                </a:solidFill>
              </a:rPr>
              <a:t>OBSS load 10 %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6" name="차트 15">
            <a:extLst>
              <a:ext uri="{FF2B5EF4-FFF2-40B4-BE49-F238E27FC236}">
                <a16:creationId xmlns:a16="http://schemas.microsoft.com/office/drawing/2014/main" id="{B58FE918-C9CE-4D5C-BC64-0C1338B147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8083063"/>
              </p:ext>
            </p:extLst>
          </p:nvPr>
        </p:nvGraphicFramePr>
        <p:xfrm>
          <a:off x="85583" y="1988840"/>
          <a:ext cx="576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9" name="그림 18">
            <a:extLst>
              <a:ext uri="{FF2B5EF4-FFF2-40B4-BE49-F238E27FC236}">
                <a16:creationId xmlns:a16="http://schemas.microsoft.com/office/drawing/2014/main" id="{EC79A65D-0B60-1099-D4CF-F9370D058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584" y="2060848"/>
            <a:ext cx="1647968" cy="304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641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Introduction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altLang="ko-KR" sz="2400" dirty="0"/>
              <a:t>TXOP bandwidth expansion [1][2] has been proposed to improve the utilization of secondary channels for 11bn</a:t>
            </a:r>
          </a:p>
          <a:p>
            <a:endParaRPr lang="en-US" altLang="ko-KR" sz="2400" dirty="0"/>
          </a:p>
          <a:p>
            <a:r>
              <a:rPr lang="en-US" altLang="ko-KR" sz="2400" dirty="0"/>
              <a:t>In this contribution, we provide simulation results of TXOP bandwidth expansion with varying channel loads on secondary channels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 eaLnBrk="0" latinLnBrk="0" hangingPunct="0"/>
            <a:r>
              <a:rPr lang="en-GB" altLang="ko-KR" b="0" kern="0" dirty="0"/>
              <a:t>Sanghyun Kim (WILUS), et al.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 algn="l" eaLnBrk="0" latinLnBrk="0" hangingPunct="0"/>
            <a:r>
              <a:rPr lang="en-US" altLang="ko-KR" kern="0" dirty="0"/>
              <a:t>Sept 2024</a:t>
            </a:r>
            <a:endParaRPr lang="en-GB" altLang="ko-KR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1065213"/>
          </a:xfrm>
          <a:ln/>
        </p:spPr>
        <p:txBody>
          <a:bodyPr/>
          <a:lstStyle/>
          <a:p>
            <a:r>
              <a:rPr lang="en-US" altLang="ko-KR" sz="3200" dirty="0"/>
              <a:t>Recap: Wide bandwidth channel access (baseline)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10361613" cy="3536031"/>
          </a:xfrm>
          <a:ln/>
        </p:spPr>
        <p:txBody>
          <a:bodyPr>
            <a:normAutofit lnSpcReduction="10000"/>
          </a:bodyPr>
          <a:lstStyle/>
          <a:p>
            <a:r>
              <a:rPr lang="en-US" altLang="ko-KR" sz="2000" dirty="0"/>
              <a:t>For wide bandwidth channel access, baseline provides two options when a STA encounters insufficient available bandwidth due to busy secondary channels</a:t>
            </a:r>
          </a:p>
          <a:p>
            <a:pPr lvl="1"/>
            <a:r>
              <a:rPr lang="en-US" altLang="ko-KR" sz="1800" dirty="0"/>
              <a:t>Option 1 (Dynamic bandwidth operation): Initiate Tx using available subchannels</a:t>
            </a:r>
          </a:p>
          <a:p>
            <a:pPr lvl="2"/>
            <a:r>
              <a:rPr lang="en-US" altLang="ko-KR" sz="1600" dirty="0"/>
              <a:t>Limitations: Underutilization of secondary channels</a:t>
            </a:r>
          </a:p>
          <a:p>
            <a:pPr lvl="2"/>
            <a:endParaRPr lang="en-US" altLang="ko-KR" sz="1600" dirty="0"/>
          </a:p>
          <a:p>
            <a:pPr lvl="2"/>
            <a:endParaRPr lang="en-US" altLang="ko-KR" dirty="0"/>
          </a:p>
          <a:p>
            <a:pPr lvl="1"/>
            <a:endParaRPr lang="en-US" altLang="ko-KR" sz="1800" dirty="0"/>
          </a:p>
          <a:p>
            <a:pPr lvl="1"/>
            <a:endParaRPr lang="en-US" altLang="ko-KR" sz="1800" dirty="0"/>
          </a:p>
          <a:p>
            <a:pPr lvl="2"/>
            <a:endParaRPr lang="en-US" altLang="ko-KR" sz="1600" dirty="0"/>
          </a:p>
          <a:p>
            <a:pPr lvl="1"/>
            <a:r>
              <a:rPr lang="en-US" altLang="ko-KR" sz="1800" dirty="0"/>
              <a:t>Option 2 (Static bandwidth operation): Invoke the backoff procedure again (choose not to Tx)</a:t>
            </a:r>
          </a:p>
          <a:p>
            <a:pPr lvl="2"/>
            <a:r>
              <a:rPr lang="en-US" altLang="ko-KR" sz="1600" dirty="0"/>
              <a:t>Limitations: Channel access delay and potential failure to obtain a TXOP</a:t>
            </a:r>
          </a:p>
          <a:p>
            <a:pPr lvl="2"/>
            <a:endParaRPr lang="en-US" altLang="ko-KR" dirty="0"/>
          </a:p>
          <a:p>
            <a:pPr lvl="1"/>
            <a:endParaRPr lang="en-US" altLang="ko-KR" sz="2000" dirty="0"/>
          </a:p>
          <a:p>
            <a:pPr lvl="1"/>
            <a:endParaRPr lang="en-US" altLang="ko-KR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altLang="ko-KR" dirty="0"/>
              <a:t>Sanghyun Kim (WILUS), et al.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pPr algn="l" eaLnBrk="0" latinLnBrk="0" hangingPunct="0"/>
            <a:r>
              <a:rPr lang="en-US" altLang="ko-KR" kern="0" dirty="0"/>
              <a:t>Sept 2024</a:t>
            </a:r>
            <a:endParaRPr lang="en-GB" altLang="ko-KR" kern="0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01DF96F3-41B0-0066-D166-2CCEDDA0A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3265554"/>
            <a:ext cx="4374120" cy="1224139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8522CE39-E424-BA4E-4907-6211302AD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670" y="3212976"/>
            <a:ext cx="4048831" cy="1314045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4B28C3A5-DA12-355A-8075-C3E392122A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09"/>
          <a:stretch/>
        </p:blipFill>
        <p:spPr>
          <a:xfrm>
            <a:off x="1718061" y="5365921"/>
            <a:ext cx="4610911" cy="1087415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2B3D82A6-C4CB-8353-EEBF-79342375F6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5351" y="5445271"/>
            <a:ext cx="4048831" cy="100077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1065213"/>
          </a:xfrm>
          <a:ln/>
        </p:spPr>
        <p:txBody>
          <a:bodyPr/>
          <a:lstStyle/>
          <a:p>
            <a:r>
              <a:rPr lang="en-US" altLang="ko-KR" sz="3200" dirty="0"/>
              <a:t>Recap: TXOP BW expansion procedure [1]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4494213"/>
          </a:xfrm>
          <a:ln/>
        </p:spPr>
        <p:txBody>
          <a:bodyPr>
            <a:normAutofit/>
          </a:bodyPr>
          <a:lstStyle/>
          <a:p>
            <a:r>
              <a:rPr lang="en-US" altLang="ko-KR" sz="2000" dirty="0"/>
              <a:t>A STA that intends to expand BW of its TXOP (multiple protection is applied) </a:t>
            </a:r>
          </a:p>
          <a:p>
            <a:pPr lvl="1"/>
            <a:r>
              <a:rPr lang="en-US" altLang="ko-KR" sz="1600" dirty="0"/>
              <a:t>(1) Performs </a:t>
            </a:r>
            <a:r>
              <a:rPr lang="en-US" altLang="ko-KR" sz="1600" dirty="0" err="1"/>
              <a:t>xIFS</a:t>
            </a:r>
            <a:r>
              <a:rPr lang="en-US" altLang="ko-KR" sz="1600" dirty="0"/>
              <a:t> CCA on secondary subchannels during its TXOP</a:t>
            </a:r>
          </a:p>
          <a:p>
            <a:pPr lvl="1"/>
            <a:r>
              <a:rPr lang="en-US" altLang="ko-KR" sz="1600" dirty="0"/>
              <a:t>(2) Transmits an ICF on the idle subchannels following TBD channel access procedure</a:t>
            </a:r>
          </a:p>
          <a:p>
            <a:pPr lvl="2"/>
            <a:r>
              <a:rPr lang="en-US" altLang="ko-KR" sz="1600" dirty="0"/>
              <a:t>TXNAV of the STA is not extended after the channel access procedure</a:t>
            </a:r>
          </a:p>
          <a:p>
            <a:pPr lvl="2"/>
            <a:r>
              <a:rPr lang="en-US" altLang="ko-KR" sz="1600" dirty="0"/>
              <a:t>The other STAs do not contend the channel during the TXOP due to non-zero NAV timer</a:t>
            </a:r>
          </a:p>
          <a:p>
            <a:pPr lvl="1"/>
            <a:r>
              <a:rPr lang="en-US" altLang="ko-KR" sz="1600" dirty="0"/>
              <a:t>(3) Performs frame exchanges on the subchannels after ICR have received</a:t>
            </a:r>
          </a:p>
          <a:p>
            <a:endParaRPr lang="en-US" altLang="ko-KR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altLang="ko-KR" dirty="0"/>
              <a:t>Sanghyun Kim (WILUS), et al.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pPr algn="l" eaLnBrk="0" latinLnBrk="0" hangingPunct="0"/>
            <a:r>
              <a:rPr lang="en-US" altLang="ko-KR" kern="0" dirty="0"/>
              <a:t>Sept 2024</a:t>
            </a:r>
            <a:endParaRPr lang="en-GB" altLang="ko-KR" kern="0" dirty="0"/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46AE26AA-A2B9-0A2F-BC59-2E21125BB09B}"/>
              </a:ext>
            </a:extLst>
          </p:cNvPr>
          <p:cNvCxnSpPr>
            <a:cxnSpLocks/>
          </p:cNvCxnSpPr>
          <p:nvPr/>
        </p:nvCxnSpPr>
        <p:spPr>
          <a:xfrm flipV="1">
            <a:off x="2048853" y="6005716"/>
            <a:ext cx="8295619" cy="1460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88D1851A-C9B0-C49A-7FA0-45D15611F1ED}"/>
              </a:ext>
            </a:extLst>
          </p:cNvPr>
          <p:cNvSpPr/>
          <p:nvPr/>
        </p:nvSpPr>
        <p:spPr>
          <a:xfrm>
            <a:off x="2883186" y="5042881"/>
            <a:ext cx="728235" cy="970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tx1"/>
                </a:solidFill>
              </a:rPr>
              <a:t>(40MHz)</a:t>
            </a:r>
          </a:p>
          <a:p>
            <a:pPr algn="ctr"/>
            <a:r>
              <a:rPr lang="en-US" altLang="ko-KR" sz="1050" b="1" dirty="0">
                <a:solidFill>
                  <a:schemeClr val="tx1"/>
                </a:solidFill>
              </a:rPr>
              <a:t>Tx short PPDU1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6DC302BD-EA64-8818-E922-F61AF1D916A3}"/>
              </a:ext>
            </a:extLst>
          </p:cNvPr>
          <p:cNvSpPr/>
          <p:nvPr/>
        </p:nvSpPr>
        <p:spPr>
          <a:xfrm>
            <a:off x="3956741" y="5045653"/>
            <a:ext cx="627832" cy="9673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tx1"/>
                </a:solidFill>
              </a:rPr>
              <a:t>Rx resp frame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824E0052-0647-C686-4A13-3F1E9573AF20}"/>
              </a:ext>
            </a:extLst>
          </p:cNvPr>
          <p:cNvSpPr/>
          <p:nvPr/>
        </p:nvSpPr>
        <p:spPr>
          <a:xfrm>
            <a:off x="4951749" y="5048853"/>
            <a:ext cx="728235" cy="964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tx1"/>
                </a:solidFill>
              </a:rPr>
              <a:t>(40MHz)</a:t>
            </a:r>
          </a:p>
          <a:p>
            <a:pPr algn="ctr"/>
            <a:r>
              <a:rPr lang="en-US" altLang="ko-KR" sz="1050" b="1" dirty="0">
                <a:solidFill>
                  <a:schemeClr val="tx1"/>
                </a:solidFill>
              </a:rPr>
              <a:t>Tx short PPDU2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AEA1DD1E-1B60-6E69-6EAF-1100C02B16F5}"/>
              </a:ext>
            </a:extLst>
          </p:cNvPr>
          <p:cNvSpPr/>
          <p:nvPr/>
        </p:nvSpPr>
        <p:spPr>
          <a:xfrm>
            <a:off x="6017581" y="5047468"/>
            <a:ext cx="627832" cy="965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tx1"/>
                </a:solidFill>
              </a:rPr>
              <a:t>Rx resp frame</a:t>
            </a: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3F8A6257-B006-4DAD-8F2E-89A82C4C736C}"/>
              </a:ext>
            </a:extLst>
          </p:cNvPr>
          <p:cNvSpPr/>
          <p:nvPr/>
        </p:nvSpPr>
        <p:spPr>
          <a:xfrm>
            <a:off x="2245850" y="4074546"/>
            <a:ext cx="3566698" cy="966521"/>
          </a:xfrm>
          <a:prstGeom prst="rect">
            <a:avLst/>
          </a:prstGeom>
          <a:solidFill>
            <a:srgbClr val="A6A6A6">
              <a:alpha val="50196"/>
            </a:srgbClr>
          </a:solidFill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>
                <a:solidFill>
                  <a:schemeClr val="tx1"/>
                </a:solidFill>
              </a:rPr>
              <a:t>S40 CH</a:t>
            </a:r>
          </a:p>
          <a:p>
            <a:r>
              <a:rPr lang="en-US" altLang="ko-KR" sz="1600" b="1" dirty="0">
                <a:solidFill>
                  <a:schemeClr val="tx1"/>
                </a:solidFill>
              </a:rPr>
              <a:t>BUSY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927319AD-5659-EC3E-0201-DDDB5ECFD6C0}"/>
              </a:ext>
            </a:extLst>
          </p:cNvPr>
          <p:cNvSpPr/>
          <p:nvPr/>
        </p:nvSpPr>
        <p:spPr>
          <a:xfrm>
            <a:off x="5832000" y="4074546"/>
            <a:ext cx="2266726" cy="966521"/>
          </a:xfrm>
          <a:prstGeom prst="rect">
            <a:avLst/>
          </a:prstGeom>
          <a:solidFill>
            <a:srgbClr val="FFC000">
              <a:alpha val="50196"/>
            </a:srgbClr>
          </a:solidFill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chemeClr val="tx1"/>
                </a:solidFill>
              </a:rPr>
              <a:t>S40 CH</a:t>
            </a:r>
          </a:p>
          <a:p>
            <a:r>
              <a:rPr lang="en-US" altLang="ko-KR" sz="1400" b="1" dirty="0">
                <a:solidFill>
                  <a:schemeClr val="tx1"/>
                </a:solidFill>
              </a:rPr>
              <a:t>IDLE</a:t>
            </a: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5760A887-0C6B-2C3E-0111-012461864CC3}"/>
              </a:ext>
            </a:extLst>
          </p:cNvPr>
          <p:cNvGrpSpPr/>
          <p:nvPr/>
        </p:nvGrpSpPr>
        <p:grpSpPr>
          <a:xfrm>
            <a:off x="7167101" y="5705176"/>
            <a:ext cx="629621" cy="294139"/>
            <a:chOff x="1381953" y="4414911"/>
            <a:chExt cx="433897" cy="203504"/>
          </a:xfrm>
        </p:grpSpPr>
        <p:sp>
          <p:nvSpPr>
            <p:cNvPr id="52" name="평행 사변형 51">
              <a:extLst>
                <a:ext uri="{FF2B5EF4-FFF2-40B4-BE49-F238E27FC236}">
                  <a16:creationId xmlns:a16="http://schemas.microsoft.com/office/drawing/2014/main" id="{FD596B9F-4696-ACE6-35AB-7274988C845E}"/>
                </a:ext>
              </a:extLst>
            </p:cNvPr>
            <p:cNvSpPr/>
            <p:nvPr/>
          </p:nvSpPr>
          <p:spPr>
            <a:xfrm>
              <a:off x="1381953" y="4414911"/>
              <a:ext cx="128713" cy="203504"/>
            </a:xfrm>
            <a:prstGeom prst="parallelogram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3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3" name="평행 사변형 52">
              <a:extLst>
                <a:ext uri="{FF2B5EF4-FFF2-40B4-BE49-F238E27FC236}">
                  <a16:creationId xmlns:a16="http://schemas.microsoft.com/office/drawing/2014/main" id="{2DDC2305-1D20-457F-79AB-564B2B472404}"/>
                </a:ext>
              </a:extLst>
            </p:cNvPr>
            <p:cNvSpPr/>
            <p:nvPr/>
          </p:nvSpPr>
          <p:spPr>
            <a:xfrm>
              <a:off x="1484757" y="4414911"/>
              <a:ext cx="128713" cy="203504"/>
            </a:xfrm>
            <a:prstGeom prst="parallelogram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2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4" name="평행 사변형 53">
              <a:extLst>
                <a:ext uri="{FF2B5EF4-FFF2-40B4-BE49-F238E27FC236}">
                  <a16:creationId xmlns:a16="http://schemas.microsoft.com/office/drawing/2014/main" id="{D5E66557-439C-8CF3-C95F-ED36E5A879D9}"/>
                </a:ext>
              </a:extLst>
            </p:cNvPr>
            <p:cNvSpPr/>
            <p:nvPr/>
          </p:nvSpPr>
          <p:spPr>
            <a:xfrm>
              <a:off x="1584543" y="4414911"/>
              <a:ext cx="128713" cy="203504"/>
            </a:xfrm>
            <a:prstGeom prst="parallelogram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1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5" name="평행 사변형 54">
              <a:extLst>
                <a:ext uri="{FF2B5EF4-FFF2-40B4-BE49-F238E27FC236}">
                  <a16:creationId xmlns:a16="http://schemas.microsoft.com/office/drawing/2014/main" id="{C406CCC4-BC6E-E23A-C661-68BD9903EB85}"/>
                </a:ext>
              </a:extLst>
            </p:cNvPr>
            <p:cNvSpPr/>
            <p:nvPr/>
          </p:nvSpPr>
          <p:spPr>
            <a:xfrm>
              <a:off x="1687137" y="4414911"/>
              <a:ext cx="128713" cy="203504"/>
            </a:xfrm>
            <a:prstGeom prst="parallelogram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0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E27314AB-2EBC-F1D6-6E8C-7F52494B102B}"/>
              </a:ext>
            </a:extLst>
          </p:cNvPr>
          <p:cNvSpPr txBox="1"/>
          <p:nvPr/>
        </p:nvSpPr>
        <p:spPr>
          <a:xfrm>
            <a:off x="6584183" y="5663574"/>
            <a:ext cx="702341" cy="26161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</a:rPr>
              <a:t>AIFS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12268C2-BD74-20F7-43F2-2056CE6DF571}"/>
              </a:ext>
            </a:extLst>
          </p:cNvPr>
          <p:cNvSpPr txBox="1"/>
          <p:nvPr/>
        </p:nvSpPr>
        <p:spPr>
          <a:xfrm>
            <a:off x="4497229" y="5121590"/>
            <a:ext cx="518371" cy="553997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/>
              <a:t>XIFS</a:t>
            </a:r>
          </a:p>
          <a:p>
            <a:pPr algn="ctr"/>
            <a:r>
              <a:rPr lang="en-US" altLang="ko-KR" sz="1000" b="1" dirty="0"/>
              <a:t>(for CCA)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5982190-1A53-7BE6-5C85-B7C0CB612D0C}"/>
              </a:ext>
            </a:extLst>
          </p:cNvPr>
          <p:cNvSpPr txBox="1"/>
          <p:nvPr/>
        </p:nvSpPr>
        <p:spPr>
          <a:xfrm>
            <a:off x="3520557" y="5132798"/>
            <a:ext cx="518371" cy="24622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/>
              <a:t>SIFS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0896EE3-0751-4575-8CA8-2481F453104B}"/>
              </a:ext>
            </a:extLst>
          </p:cNvPr>
          <p:cNvSpPr txBox="1"/>
          <p:nvPr/>
        </p:nvSpPr>
        <p:spPr>
          <a:xfrm>
            <a:off x="6575299" y="5092728"/>
            <a:ext cx="518371" cy="553997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/>
              <a:t>XIFS</a:t>
            </a:r>
          </a:p>
          <a:p>
            <a:pPr algn="ctr"/>
            <a:r>
              <a:rPr lang="en-US" altLang="ko-KR" sz="1000" b="1" dirty="0"/>
              <a:t>(for CCA)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6655610-5F86-BA04-447B-542FB63463AA}"/>
              </a:ext>
            </a:extLst>
          </p:cNvPr>
          <p:cNvSpPr txBox="1"/>
          <p:nvPr/>
        </p:nvSpPr>
        <p:spPr>
          <a:xfrm>
            <a:off x="5600285" y="5121600"/>
            <a:ext cx="518371" cy="24622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/>
              <a:t>SIFS</a:t>
            </a: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A23BBF9C-3426-2E8F-3DF6-6129D7B917E4}"/>
              </a:ext>
            </a:extLst>
          </p:cNvPr>
          <p:cNvGrpSpPr/>
          <p:nvPr/>
        </p:nvGrpSpPr>
        <p:grpSpPr>
          <a:xfrm>
            <a:off x="2262050" y="5718878"/>
            <a:ext cx="629621" cy="294139"/>
            <a:chOff x="1381953" y="4414911"/>
            <a:chExt cx="433897" cy="203504"/>
          </a:xfrm>
        </p:grpSpPr>
        <p:sp>
          <p:nvSpPr>
            <p:cNvPr id="62" name="평행 사변형 61">
              <a:extLst>
                <a:ext uri="{FF2B5EF4-FFF2-40B4-BE49-F238E27FC236}">
                  <a16:creationId xmlns:a16="http://schemas.microsoft.com/office/drawing/2014/main" id="{B6D2B3B6-CCE9-279E-28BF-E21581A926C2}"/>
                </a:ext>
              </a:extLst>
            </p:cNvPr>
            <p:cNvSpPr/>
            <p:nvPr/>
          </p:nvSpPr>
          <p:spPr>
            <a:xfrm>
              <a:off x="1381953" y="4414911"/>
              <a:ext cx="128713" cy="203504"/>
            </a:xfrm>
            <a:prstGeom prst="parallelogram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3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3" name="평행 사변형 62">
              <a:extLst>
                <a:ext uri="{FF2B5EF4-FFF2-40B4-BE49-F238E27FC236}">
                  <a16:creationId xmlns:a16="http://schemas.microsoft.com/office/drawing/2014/main" id="{848D7B5C-8C7E-C0C2-0179-5E7FAE6015FB}"/>
                </a:ext>
              </a:extLst>
            </p:cNvPr>
            <p:cNvSpPr/>
            <p:nvPr/>
          </p:nvSpPr>
          <p:spPr>
            <a:xfrm>
              <a:off x="1484757" y="4414911"/>
              <a:ext cx="128713" cy="203504"/>
            </a:xfrm>
            <a:prstGeom prst="parallelogram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2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120" name="평행 사변형 5119">
              <a:extLst>
                <a:ext uri="{FF2B5EF4-FFF2-40B4-BE49-F238E27FC236}">
                  <a16:creationId xmlns:a16="http://schemas.microsoft.com/office/drawing/2014/main" id="{80A64DDF-6523-8371-0D83-9EF0337919DB}"/>
                </a:ext>
              </a:extLst>
            </p:cNvPr>
            <p:cNvSpPr/>
            <p:nvPr/>
          </p:nvSpPr>
          <p:spPr>
            <a:xfrm>
              <a:off x="1584543" y="4414911"/>
              <a:ext cx="128713" cy="203504"/>
            </a:xfrm>
            <a:prstGeom prst="parallelogram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1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123" name="평행 사변형 5122">
              <a:extLst>
                <a:ext uri="{FF2B5EF4-FFF2-40B4-BE49-F238E27FC236}">
                  <a16:creationId xmlns:a16="http://schemas.microsoft.com/office/drawing/2014/main" id="{8BDC2A37-EAE1-D33C-AD66-A11A6C3A7803}"/>
                </a:ext>
              </a:extLst>
            </p:cNvPr>
            <p:cNvSpPr/>
            <p:nvPr/>
          </p:nvSpPr>
          <p:spPr>
            <a:xfrm>
              <a:off x="1687137" y="4414911"/>
              <a:ext cx="128713" cy="203504"/>
            </a:xfrm>
            <a:prstGeom prst="parallelogram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0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124" name="직사각형 5123">
            <a:extLst>
              <a:ext uri="{FF2B5EF4-FFF2-40B4-BE49-F238E27FC236}">
                <a16:creationId xmlns:a16="http://schemas.microsoft.com/office/drawing/2014/main" id="{3F3087BB-CFB8-A0B7-1B4D-353232590D93}"/>
              </a:ext>
            </a:extLst>
          </p:cNvPr>
          <p:cNvSpPr/>
          <p:nvPr/>
        </p:nvSpPr>
        <p:spPr>
          <a:xfrm>
            <a:off x="4585010" y="4076943"/>
            <a:ext cx="366739" cy="1031794"/>
          </a:xfrm>
          <a:prstGeom prst="rect">
            <a:avLst/>
          </a:prstGeom>
          <a:solidFill>
            <a:srgbClr val="00B0F0">
              <a:alpha val="50196"/>
            </a:srgbClr>
          </a:solidFill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rgbClr val="FF0000"/>
                </a:solidFill>
              </a:rPr>
              <a:t>B</a:t>
            </a:r>
          </a:p>
          <a:p>
            <a:pPr algn="ctr"/>
            <a:r>
              <a:rPr lang="en-US" altLang="ko-KR" sz="900" b="1" dirty="0">
                <a:solidFill>
                  <a:srgbClr val="FF0000"/>
                </a:solidFill>
              </a:rPr>
              <a:t>U</a:t>
            </a:r>
          </a:p>
          <a:p>
            <a:pPr algn="ctr"/>
            <a:r>
              <a:rPr lang="en-US" altLang="ko-KR" sz="900" b="1" dirty="0">
                <a:solidFill>
                  <a:srgbClr val="FF0000"/>
                </a:solidFill>
              </a:rPr>
              <a:t>S</a:t>
            </a:r>
          </a:p>
          <a:p>
            <a:pPr algn="ctr"/>
            <a:r>
              <a:rPr lang="en-US" altLang="ko-KR" sz="9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5125" name="직사각형 5124">
            <a:extLst>
              <a:ext uri="{FF2B5EF4-FFF2-40B4-BE49-F238E27FC236}">
                <a16:creationId xmlns:a16="http://schemas.microsoft.com/office/drawing/2014/main" id="{BAC2FD9E-D622-4923-D6DA-D3CE2ACD9166}"/>
              </a:ext>
            </a:extLst>
          </p:cNvPr>
          <p:cNvSpPr/>
          <p:nvPr/>
        </p:nvSpPr>
        <p:spPr>
          <a:xfrm>
            <a:off x="6650383" y="4074546"/>
            <a:ext cx="366739" cy="1031794"/>
          </a:xfrm>
          <a:prstGeom prst="rect">
            <a:avLst/>
          </a:prstGeom>
          <a:solidFill>
            <a:srgbClr val="00B0F0">
              <a:alpha val="50196"/>
            </a:srgbClr>
          </a:solidFill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rgbClr val="FFFF00"/>
                </a:solidFill>
              </a:rPr>
              <a:t>I</a:t>
            </a:r>
          </a:p>
          <a:p>
            <a:pPr algn="ctr"/>
            <a:r>
              <a:rPr lang="en-US" altLang="ko-KR" sz="900" b="1" dirty="0">
                <a:solidFill>
                  <a:srgbClr val="FFFF00"/>
                </a:solidFill>
              </a:rPr>
              <a:t>D</a:t>
            </a:r>
          </a:p>
          <a:p>
            <a:pPr algn="ctr"/>
            <a:r>
              <a:rPr lang="en-US" altLang="ko-KR" sz="900" b="1" dirty="0">
                <a:solidFill>
                  <a:srgbClr val="FFFF00"/>
                </a:solidFill>
              </a:rPr>
              <a:t>L</a:t>
            </a:r>
          </a:p>
          <a:p>
            <a:pPr algn="ctr"/>
            <a:r>
              <a:rPr lang="en-US" altLang="ko-KR" sz="900" b="1" dirty="0">
                <a:solidFill>
                  <a:srgbClr val="FFFF00"/>
                </a:solidFill>
              </a:rPr>
              <a:t>E</a:t>
            </a:r>
          </a:p>
        </p:txBody>
      </p:sp>
      <p:sp>
        <p:nvSpPr>
          <p:cNvPr id="5126" name="TextBox 5125">
            <a:extLst>
              <a:ext uri="{FF2B5EF4-FFF2-40B4-BE49-F238E27FC236}">
                <a16:creationId xmlns:a16="http://schemas.microsoft.com/office/drawing/2014/main" id="{691CC2F0-6C87-0BDF-6FE5-CBD35BF81E49}"/>
              </a:ext>
            </a:extLst>
          </p:cNvPr>
          <p:cNvSpPr txBox="1"/>
          <p:nvPr/>
        </p:nvSpPr>
        <p:spPr>
          <a:xfrm>
            <a:off x="8164510" y="4868314"/>
            <a:ext cx="518371" cy="24622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/>
              <a:t>SIFS</a:t>
            </a:r>
          </a:p>
        </p:txBody>
      </p:sp>
      <p:sp>
        <p:nvSpPr>
          <p:cNvPr id="5127" name="직사각형 5126">
            <a:extLst>
              <a:ext uri="{FF2B5EF4-FFF2-40B4-BE49-F238E27FC236}">
                <a16:creationId xmlns:a16="http://schemas.microsoft.com/office/drawing/2014/main" id="{17A290B0-5D23-24C2-DE83-1223DDD73533}"/>
              </a:ext>
            </a:extLst>
          </p:cNvPr>
          <p:cNvSpPr/>
          <p:nvPr/>
        </p:nvSpPr>
        <p:spPr>
          <a:xfrm>
            <a:off x="7805036" y="5516103"/>
            <a:ext cx="449413" cy="4875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Tx</a:t>
            </a:r>
          </a:p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ICF</a:t>
            </a:r>
          </a:p>
        </p:txBody>
      </p:sp>
      <p:sp>
        <p:nvSpPr>
          <p:cNvPr id="5128" name="직사각형 5127">
            <a:extLst>
              <a:ext uri="{FF2B5EF4-FFF2-40B4-BE49-F238E27FC236}">
                <a16:creationId xmlns:a16="http://schemas.microsoft.com/office/drawing/2014/main" id="{4BB3EEC5-9931-5C37-D759-905943425ECA}"/>
              </a:ext>
            </a:extLst>
          </p:cNvPr>
          <p:cNvSpPr/>
          <p:nvPr/>
        </p:nvSpPr>
        <p:spPr>
          <a:xfrm>
            <a:off x="7805036" y="5033208"/>
            <a:ext cx="449413" cy="4875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Tx</a:t>
            </a:r>
          </a:p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ICF</a:t>
            </a:r>
          </a:p>
        </p:txBody>
      </p:sp>
      <p:sp>
        <p:nvSpPr>
          <p:cNvPr id="5129" name="직사각형 5128">
            <a:extLst>
              <a:ext uri="{FF2B5EF4-FFF2-40B4-BE49-F238E27FC236}">
                <a16:creationId xmlns:a16="http://schemas.microsoft.com/office/drawing/2014/main" id="{5115A2D5-63CE-65B8-9F6F-F3CC4F416C3A}"/>
              </a:ext>
            </a:extLst>
          </p:cNvPr>
          <p:cNvSpPr/>
          <p:nvPr/>
        </p:nvSpPr>
        <p:spPr>
          <a:xfrm>
            <a:off x="7805036" y="4557441"/>
            <a:ext cx="449413" cy="4875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Tx</a:t>
            </a:r>
          </a:p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ICF</a:t>
            </a:r>
          </a:p>
        </p:txBody>
      </p:sp>
      <p:sp>
        <p:nvSpPr>
          <p:cNvPr id="5130" name="직사각형 5129">
            <a:extLst>
              <a:ext uri="{FF2B5EF4-FFF2-40B4-BE49-F238E27FC236}">
                <a16:creationId xmlns:a16="http://schemas.microsoft.com/office/drawing/2014/main" id="{91743DB5-D038-F1FB-8125-26C636A63D63}"/>
              </a:ext>
            </a:extLst>
          </p:cNvPr>
          <p:cNvSpPr/>
          <p:nvPr/>
        </p:nvSpPr>
        <p:spPr>
          <a:xfrm>
            <a:off x="7805036" y="4074546"/>
            <a:ext cx="449413" cy="4875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Tx</a:t>
            </a:r>
          </a:p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ICF</a:t>
            </a:r>
          </a:p>
        </p:txBody>
      </p:sp>
      <p:sp>
        <p:nvSpPr>
          <p:cNvPr id="5131" name="직사각형 5130">
            <a:extLst>
              <a:ext uri="{FF2B5EF4-FFF2-40B4-BE49-F238E27FC236}">
                <a16:creationId xmlns:a16="http://schemas.microsoft.com/office/drawing/2014/main" id="{3F606F30-EB16-8E15-32FB-0BCB85B53F00}"/>
              </a:ext>
            </a:extLst>
          </p:cNvPr>
          <p:cNvSpPr/>
          <p:nvPr/>
        </p:nvSpPr>
        <p:spPr>
          <a:xfrm>
            <a:off x="8592950" y="5513988"/>
            <a:ext cx="449413" cy="4875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Rx</a:t>
            </a:r>
          </a:p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ICR</a:t>
            </a:r>
          </a:p>
        </p:txBody>
      </p:sp>
      <p:sp>
        <p:nvSpPr>
          <p:cNvPr id="5132" name="직사각형 5131">
            <a:extLst>
              <a:ext uri="{FF2B5EF4-FFF2-40B4-BE49-F238E27FC236}">
                <a16:creationId xmlns:a16="http://schemas.microsoft.com/office/drawing/2014/main" id="{AE6253DF-1DA5-F9E8-35FE-B26A7CB6A224}"/>
              </a:ext>
            </a:extLst>
          </p:cNvPr>
          <p:cNvSpPr/>
          <p:nvPr/>
        </p:nvSpPr>
        <p:spPr>
          <a:xfrm>
            <a:off x="8592950" y="5031093"/>
            <a:ext cx="449413" cy="4875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Rx</a:t>
            </a:r>
          </a:p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ICR</a:t>
            </a:r>
          </a:p>
        </p:txBody>
      </p:sp>
      <p:sp>
        <p:nvSpPr>
          <p:cNvPr id="5133" name="직사각형 5132">
            <a:extLst>
              <a:ext uri="{FF2B5EF4-FFF2-40B4-BE49-F238E27FC236}">
                <a16:creationId xmlns:a16="http://schemas.microsoft.com/office/drawing/2014/main" id="{CED3E4B6-A7BB-1BE9-309B-83B0A8FADF94}"/>
              </a:ext>
            </a:extLst>
          </p:cNvPr>
          <p:cNvSpPr/>
          <p:nvPr/>
        </p:nvSpPr>
        <p:spPr>
          <a:xfrm>
            <a:off x="8592950" y="4555326"/>
            <a:ext cx="449413" cy="4875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Rx</a:t>
            </a:r>
          </a:p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ICR</a:t>
            </a:r>
          </a:p>
        </p:txBody>
      </p:sp>
      <p:sp>
        <p:nvSpPr>
          <p:cNvPr id="5134" name="직사각형 5133">
            <a:extLst>
              <a:ext uri="{FF2B5EF4-FFF2-40B4-BE49-F238E27FC236}">
                <a16:creationId xmlns:a16="http://schemas.microsoft.com/office/drawing/2014/main" id="{0DEB0CB9-621E-7D43-FFC6-3562B76D9C37}"/>
              </a:ext>
            </a:extLst>
          </p:cNvPr>
          <p:cNvSpPr/>
          <p:nvPr/>
        </p:nvSpPr>
        <p:spPr>
          <a:xfrm>
            <a:off x="8592950" y="4072431"/>
            <a:ext cx="449413" cy="4875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Rx</a:t>
            </a:r>
          </a:p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ICR</a:t>
            </a:r>
          </a:p>
        </p:txBody>
      </p:sp>
      <p:sp>
        <p:nvSpPr>
          <p:cNvPr id="5135" name="TextBox 5134">
            <a:extLst>
              <a:ext uri="{FF2B5EF4-FFF2-40B4-BE49-F238E27FC236}">
                <a16:creationId xmlns:a16="http://schemas.microsoft.com/office/drawing/2014/main" id="{D3739D3E-F1F6-8769-37A1-4CC17D0F5A04}"/>
              </a:ext>
            </a:extLst>
          </p:cNvPr>
          <p:cNvSpPr txBox="1"/>
          <p:nvPr/>
        </p:nvSpPr>
        <p:spPr>
          <a:xfrm>
            <a:off x="8975662" y="4862516"/>
            <a:ext cx="518371" cy="24622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/>
              <a:t>SIFS</a:t>
            </a:r>
          </a:p>
        </p:txBody>
      </p:sp>
      <p:sp>
        <p:nvSpPr>
          <p:cNvPr id="5136" name="직사각형 5135">
            <a:extLst>
              <a:ext uri="{FF2B5EF4-FFF2-40B4-BE49-F238E27FC236}">
                <a16:creationId xmlns:a16="http://schemas.microsoft.com/office/drawing/2014/main" id="{FDBC2E7B-5EA0-DC47-83AD-192B1FCC372D}"/>
              </a:ext>
            </a:extLst>
          </p:cNvPr>
          <p:cNvSpPr/>
          <p:nvPr/>
        </p:nvSpPr>
        <p:spPr>
          <a:xfrm>
            <a:off x="9427576" y="4078495"/>
            <a:ext cx="728235" cy="192081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tx1"/>
                </a:solidFill>
              </a:rPr>
              <a:t>Tx</a:t>
            </a:r>
          </a:p>
          <a:p>
            <a:pPr algn="ctr"/>
            <a:r>
              <a:rPr lang="en-US" altLang="ko-KR" sz="1050" b="1" dirty="0">
                <a:solidFill>
                  <a:schemeClr val="tx1"/>
                </a:solidFill>
              </a:rPr>
              <a:t>80 MHz PPDU</a:t>
            </a:r>
          </a:p>
        </p:txBody>
      </p:sp>
      <p:sp>
        <p:nvSpPr>
          <p:cNvPr id="5137" name="TextBox 5136">
            <a:extLst>
              <a:ext uri="{FF2B5EF4-FFF2-40B4-BE49-F238E27FC236}">
                <a16:creationId xmlns:a16="http://schemas.microsoft.com/office/drawing/2014/main" id="{A1933EA5-A2F0-79E6-7FA5-7FC5875DBA16}"/>
              </a:ext>
            </a:extLst>
          </p:cNvPr>
          <p:cNvSpPr txBox="1"/>
          <p:nvPr/>
        </p:nvSpPr>
        <p:spPr>
          <a:xfrm>
            <a:off x="4566536" y="6001543"/>
            <a:ext cx="507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highlight>
                  <a:srgbClr val="00FF00"/>
                </a:highlight>
              </a:rPr>
              <a:t>(1)</a:t>
            </a:r>
            <a:endParaRPr lang="ko-KR" altLang="en-US" sz="1400" dirty="0">
              <a:solidFill>
                <a:schemeClr val="tx1"/>
              </a:solidFill>
              <a:highlight>
                <a:srgbClr val="00FF00"/>
              </a:highlight>
            </a:endParaRPr>
          </a:p>
        </p:txBody>
      </p:sp>
      <p:sp>
        <p:nvSpPr>
          <p:cNvPr id="5138" name="TextBox 5137">
            <a:extLst>
              <a:ext uri="{FF2B5EF4-FFF2-40B4-BE49-F238E27FC236}">
                <a16:creationId xmlns:a16="http://schemas.microsoft.com/office/drawing/2014/main" id="{CA269D59-2CDA-08D5-7C4C-DF982991A001}"/>
              </a:ext>
            </a:extLst>
          </p:cNvPr>
          <p:cNvSpPr txBox="1"/>
          <p:nvPr/>
        </p:nvSpPr>
        <p:spPr>
          <a:xfrm>
            <a:off x="7828583" y="5989927"/>
            <a:ext cx="507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highlight>
                  <a:srgbClr val="00FF00"/>
                </a:highlight>
              </a:rPr>
              <a:t>(2)</a:t>
            </a:r>
            <a:endParaRPr lang="ko-KR" altLang="en-US" sz="1400" dirty="0">
              <a:solidFill>
                <a:schemeClr val="tx1"/>
              </a:solidFill>
              <a:highlight>
                <a:srgbClr val="00FF00"/>
              </a:highlight>
            </a:endParaRPr>
          </a:p>
        </p:txBody>
      </p:sp>
      <p:sp>
        <p:nvSpPr>
          <p:cNvPr id="5139" name="TextBox 5138">
            <a:extLst>
              <a:ext uri="{FF2B5EF4-FFF2-40B4-BE49-F238E27FC236}">
                <a16:creationId xmlns:a16="http://schemas.microsoft.com/office/drawing/2014/main" id="{35331951-C551-7447-E017-02CDE30C9DBB}"/>
              </a:ext>
            </a:extLst>
          </p:cNvPr>
          <p:cNvSpPr txBox="1"/>
          <p:nvPr/>
        </p:nvSpPr>
        <p:spPr>
          <a:xfrm>
            <a:off x="9592754" y="5987040"/>
            <a:ext cx="507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highlight>
                  <a:srgbClr val="00FF00"/>
                </a:highlight>
              </a:rPr>
              <a:t>(3)</a:t>
            </a:r>
            <a:endParaRPr lang="ko-KR" altLang="en-US" sz="1400" dirty="0">
              <a:solidFill>
                <a:schemeClr val="tx1"/>
              </a:solidFill>
              <a:highlight>
                <a:srgbClr val="00FF00"/>
              </a:highlight>
            </a:endParaRPr>
          </a:p>
        </p:txBody>
      </p:sp>
      <p:sp>
        <p:nvSpPr>
          <p:cNvPr id="5140" name="TextBox 5139">
            <a:extLst>
              <a:ext uri="{FF2B5EF4-FFF2-40B4-BE49-F238E27FC236}">
                <a16:creationId xmlns:a16="http://schemas.microsoft.com/office/drawing/2014/main" id="{EC113A2F-8909-37BE-8355-56F998521CA0}"/>
              </a:ext>
            </a:extLst>
          </p:cNvPr>
          <p:cNvSpPr txBox="1"/>
          <p:nvPr/>
        </p:nvSpPr>
        <p:spPr>
          <a:xfrm>
            <a:off x="6623676" y="5994602"/>
            <a:ext cx="507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highlight>
                  <a:srgbClr val="00FF00"/>
                </a:highlight>
              </a:rPr>
              <a:t>(1)</a:t>
            </a:r>
            <a:endParaRPr lang="ko-KR" altLang="en-US" sz="1400" dirty="0">
              <a:solidFill>
                <a:schemeClr val="tx1"/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097610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1065213"/>
          </a:xfrm>
          <a:ln/>
        </p:spPr>
        <p:txBody>
          <a:bodyPr/>
          <a:lstStyle/>
          <a:p>
            <a:r>
              <a:rPr lang="en-US" altLang="ko-KR" sz="3200" dirty="0"/>
              <a:t>Channel</a:t>
            </a:r>
            <a:r>
              <a:rPr lang="ko-KR" altLang="en-US" sz="3200" dirty="0"/>
              <a:t> </a:t>
            </a:r>
            <a:r>
              <a:rPr lang="en-US" altLang="ko-KR" sz="3200" dirty="0"/>
              <a:t>access</a:t>
            </a:r>
            <a:r>
              <a:rPr lang="ko-KR" altLang="en-US" sz="3200" dirty="0"/>
              <a:t> </a:t>
            </a:r>
            <a:r>
              <a:rPr lang="en-US" altLang="ko-KR" sz="3200" dirty="0"/>
              <a:t>mechanisms under simulated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6C8F0547-AFA8-4805-9A22-12721CDE959F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altLang="ko-KR" dirty="0"/>
              <a:t>Sanghyun Kim (WILUS), et al.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pPr algn="l" eaLnBrk="0" latinLnBrk="0" hangingPunct="0"/>
            <a:r>
              <a:rPr lang="en-US" altLang="ko-KR" kern="0" dirty="0"/>
              <a:t>Sept 2024</a:t>
            </a:r>
            <a:endParaRPr lang="en-GB" altLang="ko-KR" kern="0" dirty="0"/>
          </a:p>
        </p:txBody>
      </p:sp>
      <p:grpSp>
        <p:nvGrpSpPr>
          <p:cNvPr id="6162" name="그룹 6161">
            <a:extLst>
              <a:ext uri="{FF2B5EF4-FFF2-40B4-BE49-F238E27FC236}">
                <a16:creationId xmlns:a16="http://schemas.microsoft.com/office/drawing/2014/main" id="{EE2F9B89-A9A5-12EC-7F1D-854DEF7E5DD2}"/>
              </a:ext>
            </a:extLst>
          </p:cNvPr>
          <p:cNvGrpSpPr/>
          <p:nvPr/>
        </p:nvGrpSpPr>
        <p:grpSpPr>
          <a:xfrm>
            <a:off x="1498923" y="4720929"/>
            <a:ext cx="4118635" cy="1177186"/>
            <a:chOff x="3989649" y="3959552"/>
            <a:chExt cx="4450317" cy="1271987"/>
          </a:xfrm>
        </p:grpSpPr>
        <p:pic>
          <p:nvPicPr>
            <p:cNvPr id="6174" name="그림 6173">
              <a:extLst>
                <a:ext uri="{FF2B5EF4-FFF2-40B4-BE49-F238E27FC236}">
                  <a16:creationId xmlns:a16="http://schemas.microsoft.com/office/drawing/2014/main" id="{A4039237-A296-0806-A6EC-7853E7AE7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9649" y="3959552"/>
              <a:ext cx="4450317" cy="1271987"/>
            </a:xfrm>
            <a:prstGeom prst="rect">
              <a:avLst/>
            </a:prstGeom>
          </p:spPr>
        </p:pic>
        <p:sp>
          <p:nvSpPr>
            <p:cNvPr id="6175" name="직사각형 6174">
              <a:extLst>
                <a:ext uri="{FF2B5EF4-FFF2-40B4-BE49-F238E27FC236}">
                  <a16:creationId xmlns:a16="http://schemas.microsoft.com/office/drawing/2014/main" id="{6B089BBC-2423-D7F2-DF0E-7D802BD9D328}"/>
                </a:ext>
              </a:extLst>
            </p:cNvPr>
            <p:cNvSpPr/>
            <p:nvPr/>
          </p:nvSpPr>
          <p:spPr bwMode="auto">
            <a:xfrm>
              <a:off x="6454929" y="4933988"/>
              <a:ext cx="273050" cy="181159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ko-KR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6163" name="그룹 6162">
            <a:extLst>
              <a:ext uri="{FF2B5EF4-FFF2-40B4-BE49-F238E27FC236}">
                <a16:creationId xmlns:a16="http://schemas.microsoft.com/office/drawing/2014/main" id="{F730A705-9788-1429-8DE6-3AE06FDF5238}"/>
              </a:ext>
            </a:extLst>
          </p:cNvPr>
          <p:cNvGrpSpPr/>
          <p:nvPr/>
        </p:nvGrpSpPr>
        <p:grpSpPr>
          <a:xfrm>
            <a:off x="7311059" y="4789292"/>
            <a:ext cx="4364278" cy="1157263"/>
            <a:chOff x="4067621" y="5120359"/>
            <a:chExt cx="4715742" cy="1250459"/>
          </a:xfrm>
        </p:grpSpPr>
        <p:pic>
          <p:nvPicPr>
            <p:cNvPr id="6172" name="그림 6171">
              <a:extLst>
                <a:ext uri="{FF2B5EF4-FFF2-40B4-BE49-F238E27FC236}">
                  <a16:creationId xmlns:a16="http://schemas.microsoft.com/office/drawing/2014/main" id="{8D805E81-445A-A138-D114-BD2980CD6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67621" y="5120359"/>
              <a:ext cx="4715742" cy="1250459"/>
            </a:xfrm>
            <a:prstGeom prst="rect">
              <a:avLst/>
            </a:prstGeom>
          </p:spPr>
        </p:pic>
        <p:sp>
          <p:nvSpPr>
            <p:cNvPr id="6173" name="직사각형 6172">
              <a:extLst>
                <a:ext uri="{FF2B5EF4-FFF2-40B4-BE49-F238E27FC236}">
                  <a16:creationId xmlns:a16="http://schemas.microsoft.com/office/drawing/2014/main" id="{BD018BD1-F0B7-CD87-FD51-58D06DC074CC}"/>
                </a:ext>
              </a:extLst>
            </p:cNvPr>
            <p:cNvSpPr/>
            <p:nvPr/>
          </p:nvSpPr>
          <p:spPr bwMode="auto">
            <a:xfrm>
              <a:off x="6484854" y="6187167"/>
              <a:ext cx="607484" cy="183651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ko-KR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Gothic" charset="-128"/>
                <a:cs typeface="Arial" panose="020B0604020202020204" pitchFamily="34" charset="0"/>
              </a:endParaRPr>
            </a:p>
          </p:txBody>
        </p:sp>
      </p:grpSp>
      <p:sp>
        <p:nvSpPr>
          <p:cNvPr id="6164" name="TextBox 6163">
            <a:extLst>
              <a:ext uri="{FF2B5EF4-FFF2-40B4-BE49-F238E27FC236}">
                <a16:creationId xmlns:a16="http://schemas.microsoft.com/office/drawing/2014/main" id="{D1E46778-4533-94AE-E1BF-9FACF078F584}"/>
              </a:ext>
            </a:extLst>
          </p:cNvPr>
          <p:cNvSpPr txBox="1"/>
          <p:nvPr/>
        </p:nvSpPr>
        <p:spPr>
          <a:xfrm>
            <a:off x="291038" y="1711307"/>
            <a:ext cx="422989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/>
                </a:solidFill>
              </a:rPr>
              <a:t>Channel bonding (Dynamic bandwidth operation)</a:t>
            </a:r>
          </a:p>
          <a:p>
            <a:r>
              <a:rPr lang="en-US" altLang="ko-KR" sz="1100" dirty="0">
                <a:solidFill>
                  <a:schemeClr val="tx1"/>
                </a:solidFill>
              </a:rPr>
              <a:t>-Initiate Tx on the contiguous BW</a:t>
            </a:r>
          </a:p>
          <a:p>
            <a:r>
              <a:rPr lang="en-US" altLang="ko-KR" sz="1100" dirty="0">
                <a:solidFill>
                  <a:schemeClr val="tx1"/>
                </a:solidFill>
              </a:rPr>
              <a:t>	- 20/40/80 MHz PPDU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165" name="TextBox 6164">
            <a:extLst>
              <a:ext uri="{FF2B5EF4-FFF2-40B4-BE49-F238E27FC236}">
                <a16:creationId xmlns:a16="http://schemas.microsoft.com/office/drawing/2014/main" id="{4C91F1C7-C6D8-F000-636C-5E691B59808E}"/>
              </a:ext>
            </a:extLst>
          </p:cNvPr>
          <p:cNvSpPr txBox="1"/>
          <p:nvPr/>
        </p:nvSpPr>
        <p:spPr>
          <a:xfrm>
            <a:off x="6384827" y="1711307"/>
            <a:ext cx="497320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/>
                </a:solidFill>
              </a:rPr>
              <a:t>Dynamic puncturing (Dynamic bandwidth operation)</a:t>
            </a:r>
          </a:p>
          <a:p>
            <a:pPr marL="171450" indent="-171450">
              <a:buFontTx/>
              <a:buChar char="-"/>
            </a:pPr>
            <a:r>
              <a:rPr lang="en-US" altLang="ko-KR" sz="1100" dirty="0">
                <a:solidFill>
                  <a:schemeClr val="tx1"/>
                </a:solidFill>
              </a:rPr>
              <a:t>Initiate Tx on the available subchannels </a:t>
            </a:r>
          </a:p>
          <a:p>
            <a:pPr marL="914400" lvl="1" indent="-171450">
              <a:buFontTx/>
              <a:buChar char="-"/>
            </a:pPr>
            <a:r>
              <a:rPr lang="en-US" altLang="ko-KR" sz="1100" dirty="0">
                <a:solidFill>
                  <a:schemeClr val="tx1"/>
                </a:solidFill>
              </a:rPr>
              <a:t>20/40/60(20+40 or 40+20)/80 MHz PPDU</a:t>
            </a:r>
            <a:endParaRPr lang="en-US" altLang="ko-KR" sz="1200" dirty="0">
              <a:solidFill>
                <a:schemeClr val="tx1"/>
              </a:solidFill>
            </a:endParaRPr>
          </a:p>
        </p:txBody>
      </p:sp>
      <p:sp>
        <p:nvSpPr>
          <p:cNvPr id="6166" name="TextBox 6165">
            <a:extLst>
              <a:ext uri="{FF2B5EF4-FFF2-40B4-BE49-F238E27FC236}">
                <a16:creationId xmlns:a16="http://schemas.microsoft.com/office/drawing/2014/main" id="{3DB2348B-3075-EA26-82AA-782DFE7C5436}"/>
              </a:ext>
            </a:extLst>
          </p:cNvPr>
          <p:cNvSpPr txBox="1"/>
          <p:nvPr/>
        </p:nvSpPr>
        <p:spPr>
          <a:xfrm>
            <a:off x="291039" y="3766981"/>
            <a:ext cx="326720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/>
                </a:solidFill>
              </a:rPr>
              <a:t>PIFS-based BW expansion (Proposal 1)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MS Gothic"/>
                <a:cs typeface="+mn-cs"/>
              </a:rPr>
              <a:t>- Initiate Tx using available subchannels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100" dirty="0">
                <a:solidFill>
                  <a:schemeClr val="tx1"/>
                </a:solidFill>
                <a:latin typeface="Times New Roman"/>
                <a:ea typeface="MS Gothic"/>
              </a:rPr>
              <a:t>- Expand BW to the IDLE subchannels after PIFS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100" dirty="0">
                <a:solidFill>
                  <a:schemeClr val="tx1"/>
                </a:solidFill>
                <a:latin typeface="Times New Roman"/>
                <a:ea typeface="MS Gothic"/>
              </a:rPr>
              <a:t>* IDLE subchannel is determined by PIFS CCA</a:t>
            </a:r>
          </a:p>
        </p:txBody>
      </p:sp>
      <p:sp>
        <p:nvSpPr>
          <p:cNvPr id="6167" name="TextBox 6166">
            <a:extLst>
              <a:ext uri="{FF2B5EF4-FFF2-40B4-BE49-F238E27FC236}">
                <a16:creationId xmlns:a16="http://schemas.microsoft.com/office/drawing/2014/main" id="{87008284-590B-E768-6E60-D2E6BC3E7BB4}"/>
              </a:ext>
            </a:extLst>
          </p:cNvPr>
          <p:cNvSpPr txBox="1"/>
          <p:nvPr/>
        </p:nvSpPr>
        <p:spPr>
          <a:xfrm>
            <a:off x="6288797" y="3760033"/>
            <a:ext cx="45597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/>
                </a:solidFill>
              </a:rPr>
              <a:t>EDCA-based BW expansion (Proposal 2)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MS Gothic"/>
                <a:cs typeface="+mn-cs"/>
              </a:rPr>
              <a:t>-Initiate Tx using available subchannels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100" dirty="0">
                <a:solidFill>
                  <a:schemeClr val="tx1"/>
                </a:solidFill>
                <a:latin typeface="Times New Roman"/>
                <a:ea typeface="MS Gothic"/>
              </a:rPr>
              <a:t>-Expand BW to the IDLE subchannels after new backoff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100" dirty="0">
                <a:solidFill>
                  <a:schemeClr val="tx1"/>
                </a:solidFill>
                <a:latin typeface="Times New Roman"/>
                <a:ea typeface="MS Gothic"/>
              </a:rPr>
              <a:t>  - New BO counter is generated [0, </a:t>
            </a:r>
            <a:r>
              <a:rPr lang="en-US" altLang="ko-KR" sz="1100" dirty="0" err="1">
                <a:solidFill>
                  <a:schemeClr val="tx1"/>
                </a:solidFill>
                <a:latin typeface="Times New Roman"/>
                <a:ea typeface="MS Gothic"/>
              </a:rPr>
              <a:t>CW_min</a:t>
            </a:r>
            <a:r>
              <a:rPr lang="en-US" altLang="ko-KR" sz="1100" dirty="0">
                <a:solidFill>
                  <a:schemeClr val="tx1"/>
                </a:solidFill>
                <a:latin typeface="Times New Roman"/>
                <a:ea typeface="MS Gothic"/>
              </a:rPr>
              <a:t>]</a:t>
            </a:r>
          </a:p>
          <a:p>
            <a:pPr>
              <a:defRPr/>
            </a:pPr>
            <a:r>
              <a:rPr lang="en-US" altLang="ko-KR" sz="1100" dirty="0">
                <a:solidFill>
                  <a:schemeClr val="tx1"/>
                </a:solidFill>
                <a:latin typeface="Times New Roman"/>
                <a:ea typeface="MS Gothic"/>
              </a:rPr>
              <a:t>* IDLE subchannel is determined by PIFS CCA</a:t>
            </a:r>
          </a:p>
        </p:txBody>
      </p:sp>
      <p:sp>
        <p:nvSpPr>
          <p:cNvPr id="6168" name="직사각형 6167">
            <a:extLst>
              <a:ext uri="{FF2B5EF4-FFF2-40B4-BE49-F238E27FC236}">
                <a16:creationId xmlns:a16="http://schemas.microsoft.com/office/drawing/2014/main" id="{628312CA-727F-0229-8F4A-66734425EEC0}"/>
              </a:ext>
            </a:extLst>
          </p:cNvPr>
          <p:cNvSpPr/>
          <p:nvPr/>
        </p:nvSpPr>
        <p:spPr bwMode="auto">
          <a:xfrm>
            <a:off x="294742" y="1694840"/>
            <a:ext cx="5580000" cy="1800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ko-KR" altLang="en-US" sz="20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Gothic" charset="-128"/>
              <a:cs typeface="Arial" panose="020B0604020202020204" pitchFamily="34" charset="0"/>
            </a:endParaRPr>
          </a:p>
        </p:txBody>
      </p:sp>
      <p:sp>
        <p:nvSpPr>
          <p:cNvPr id="6169" name="직사각형 6168">
            <a:extLst>
              <a:ext uri="{FF2B5EF4-FFF2-40B4-BE49-F238E27FC236}">
                <a16:creationId xmlns:a16="http://schemas.microsoft.com/office/drawing/2014/main" id="{A6B84E2E-E1F9-F1D6-09AB-F8A5DEBDDF75}"/>
              </a:ext>
            </a:extLst>
          </p:cNvPr>
          <p:cNvSpPr/>
          <p:nvPr/>
        </p:nvSpPr>
        <p:spPr bwMode="auto">
          <a:xfrm>
            <a:off x="6276640" y="1716573"/>
            <a:ext cx="5580000" cy="1800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ko-KR" altLang="en-US" sz="20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Gothic" charset="-128"/>
              <a:cs typeface="Arial" panose="020B0604020202020204" pitchFamily="34" charset="0"/>
            </a:endParaRPr>
          </a:p>
        </p:txBody>
      </p:sp>
      <p:sp>
        <p:nvSpPr>
          <p:cNvPr id="6170" name="직사각형 6169">
            <a:extLst>
              <a:ext uri="{FF2B5EF4-FFF2-40B4-BE49-F238E27FC236}">
                <a16:creationId xmlns:a16="http://schemas.microsoft.com/office/drawing/2014/main" id="{E9A5F434-F24C-CD51-1515-A3EEB72F4A46}"/>
              </a:ext>
            </a:extLst>
          </p:cNvPr>
          <p:cNvSpPr/>
          <p:nvPr/>
        </p:nvSpPr>
        <p:spPr bwMode="auto">
          <a:xfrm>
            <a:off x="297598" y="3766984"/>
            <a:ext cx="5580000" cy="226557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ko-KR" altLang="en-US" sz="20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Gothic" charset="-128"/>
              <a:cs typeface="Arial" panose="020B0604020202020204" pitchFamily="34" charset="0"/>
            </a:endParaRPr>
          </a:p>
        </p:txBody>
      </p:sp>
      <p:sp>
        <p:nvSpPr>
          <p:cNvPr id="6171" name="직사각형 6170">
            <a:extLst>
              <a:ext uri="{FF2B5EF4-FFF2-40B4-BE49-F238E27FC236}">
                <a16:creationId xmlns:a16="http://schemas.microsoft.com/office/drawing/2014/main" id="{ECE38C55-6264-0243-55DF-FE8B6E50D193}"/>
              </a:ext>
            </a:extLst>
          </p:cNvPr>
          <p:cNvSpPr/>
          <p:nvPr/>
        </p:nvSpPr>
        <p:spPr bwMode="auto">
          <a:xfrm>
            <a:off x="6276640" y="3769001"/>
            <a:ext cx="5580000" cy="226355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ko-KR" altLang="en-US" sz="20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Gothic" charset="-128"/>
              <a:cs typeface="Arial" panose="020B0604020202020204" pitchFamily="34" charset="0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F8E96921-384C-5608-2ABD-DAC0166DBC12}"/>
              </a:ext>
            </a:extLst>
          </p:cNvPr>
          <p:cNvGrpSpPr/>
          <p:nvPr/>
        </p:nvGrpSpPr>
        <p:grpSpPr>
          <a:xfrm>
            <a:off x="7421669" y="3327682"/>
            <a:ext cx="402524" cy="123846"/>
            <a:chOff x="1381953" y="4414911"/>
            <a:chExt cx="433897" cy="203504"/>
          </a:xfrm>
        </p:grpSpPr>
        <p:sp>
          <p:nvSpPr>
            <p:cNvPr id="28" name="평행 사변형 27">
              <a:extLst>
                <a:ext uri="{FF2B5EF4-FFF2-40B4-BE49-F238E27FC236}">
                  <a16:creationId xmlns:a16="http://schemas.microsoft.com/office/drawing/2014/main" id="{9D796174-E3C8-EB24-649E-2777AC505358}"/>
                </a:ext>
              </a:extLst>
            </p:cNvPr>
            <p:cNvSpPr/>
            <p:nvPr/>
          </p:nvSpPr>
          <p:spPr>
            <a:xfrm>
              <a:off x="1381953" y="4414911"/>
              <a:ext cx="128713" cy="203504"/>
            </a:xfrm>
            <a:prstGeom prst="parallelogram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>
                  <a:solidFill>
                    <a:schemeClr val="tx1"/>
                  </a:solidFill>
                </a:rPr>
                <a:t>3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9" name="평행 사변형 28">
              <a:extLst>
                <a:ext uri="{FF2B5EF4-FFF2-40B4-BE49-F238E27FC236}">
                  <a16:creationId xmlns:a16="http://schemas.microsoft.com/office/drawing/2014/main" id="{B93F28B8-B185-198D-7C2C-84F06E515761}"/>
                </a:ext>
              </a:extLst>
            </p:cNvPr>
            <p:cNvSpPr/>
            <p:nvPr/>
          </p:nvSpPr>
          <p:spPr>
            <a:xfrm>
              <a:off x="1484757" y="4414911"/>
              <a:ext cx="128713" cy="203504"/>
            </a:xfrm>
            <a:prstGeom prst="parallelogram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>
                  <a:solidFill>
                    <a:schemeClr val="tx1"/>
                  </a:solidFill>
                </a:rPr>
                <a:t>2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0" name="평행 사변형 29">
              <a:extLst>
                <a:ext uri="{FF2B5EF4-FFF2-40B4-BE49-F238E27FC236}">
                  <a16:creationId xmlns:a16="http://schemas.microsoft.com/office/drawing/2014/main" id="{C4440E1D-4480-1BAB-F8BC-687B887ACFDC}"/>
                </a:ext>
              </a:extLst>
            </p:cNvPr>
            <p:cNvSpPr/>
            <p:nvPr/>
          </p:nvSpPr>
          <p:spPr>
            <a:xfrm>
              <a:off x="1584543" y="4414911"/>
              <a:ext cx="128713" cy="203504"/>
            </a:xfrm>
            <a:prstGeom prst="parallelogram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>
                  <a:solidFill>
                    <a:schemeClr val="tx1"/>
                  </a:solidFill>
                </a:rPr>
                <a:t>1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1" name="평행 사변형 30">
              <a:extLst>
                <a:ext uri="{FF2B5EF4-FFF2-40B4-BE49-F238E27FC236}">
                  <a16:creationId xmlns:a16="http://schemas.microsoft.com/office/drawing/2014/main" id="{3CB5EC89-31AC-0524-2596-FB3236FD30CE}"/>
                </a:ext>
              </a:extLst>
            </p:cNvPr>
            <p:cNvSpPr/>
            <p:nvPr/>
          </p:nvSpPr>
          <p:spPr>
            <a:xfrm>
              <a:off x="1687137" y="4414911"/>
              <a:ext cx="128713" cy="203504"/>
            </a:xfrm>
            <a:prstGeom prst="parallelogram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>
                  <a:solidFill>
                    <a:schemeClr val="tx1"/>
                  </a:solidFill>
                </a:rPr>
                <a:t>0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607923D3-18E1-39BB-DA5A-26549433EE04}"/>
              </a:ext>
            </a:extLst>
          </p:cNvPr>
          <p:cNvCxnSpPr>
            <a:cxnSpLocks/>
          </p:cNvCxnSpPr>
          <p:nvPr/>
        </p:nvCxnSpPr>
        <p:spPr>
          <a:xfrm flipV="1">
            <a:off x="7421387" y="3451528"/>
            <a:ext cx="4005018" cy="614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BD14D970-86F2-296C-5E42-541BE6FA544F}"/>
              </a:ext>
            </a:extLst>
          </p:cNvPr>
          <p:cNvGrpSpPr/>
          <p:nvPr/>
        </p:nvGrpSpPr>
        <p:grpSpPr>
          <a:xfrm>
            <a:off x="7824192" y="2686983"/>
            <a:ext cx="3577234" cy="547698"/>
            <a:chOff x="1556135" y="2269435"/>
            <a:chExt cx="9044746" cy="1243623"/>
          </a:xfrm>
        </p:grpSpPr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A5859FE3-3AB2-CB39-5325-CC3074972E7E}"/>
                </a:ext>
              </a:extLst>
            </p:cNvPr>
            <p:cNvCxnSpPr>
              <a:cxnSpLocks/>
            </p:cNvCxnSpPr>
            <p:nvPr/>
          </p:nvCxnSpPr>
          <p:spPr>
            <a:xfrm>
              <a:off x="1582573" y="3098697"/>
              <a:ext cx="9018308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2F932D8F-1286-71E6-5506-784C444E5C49}"/>
                </a:ext>
              </a:extLst>
            </p:cNvPr>
            <p:cNvCxnSpPr>
              <a:cxnSpLocks/>
            </p:cNvCxnSpPr>
            <p:nvPr/>
          </p:nvCxnSpPr>
          <p:spPr>
            <a:xfrm>
              <a:off x="1582573" y="3513058"/>
              <a:ext cx="9018308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733A9160-0C9E-D403-8CD3-C0EB3C0B3011}"/>
                </a:ext>
              </a:extLst>
            </p:cNvPr>
            <p:cNvCxnSpPr>
              <a:cxnSpLocks/>
            </p:cNvCxnSpPr>
            <p:nvPr/>
          </p:nvCxnSpPr>
          <p:spPr>
            <a:xfrm>
              <a:off x="1570144" y="2684302"/>
              <a:ext cx="9018308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5C94F8B4-16C7-1461-6A5B-F896267D1E78}"/>
                </a:ext>
              </a:extLst>
            </p:cNvPr>
            <p:cNvCxnSpPr>
              <a:cxnSpLocks/>
            </p:cNvCxnSpPr>
            <p:nvPr/>
          </p:nvCxnSpPr>
          <p:spPr>
            <a:xfrm>
              <a:off x="1556135" y="2269435"/>
              <a:ext cx="9018308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E5EA7CE-3431-957E-6164-D8129F3709BB}"/>
              </a:ext>
            </a:extLst>
          </p:cNvPr>
          <p:cNvSpPr/>
          <p:nvPr/>
        </p:nvSpPr>
        <p:spPr>
          <a:xfrm>
            <a:off x="7415437" y="3052180"/>
            <a:ext cx="383388" cy="179807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00" dirty="0">
                <a:solidFill>
                  <a:schemeClr val="tx1"/>
                </a:solidFill>
              </a:rPr>
              <a:t>IDLE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8B91A8E3-BECF-3AA1-E9B4-558ABF69F692}"/>
              </a:ext>
            </a:extLst>
          </p:cNvPr>
          <p:cNvSpPr/>
          <p:nvPr/>
        </p:nvSpPr>
        <p:spPr>
          <a:xfrm>
            <a:off x="7824192" y="3047298"/>
            <a:ext cx="2768707" cy="401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tx1"/>
                </a:solidFill>
              </a:rPr>
              <a:t>Frame exchange (40+20 MHz)</a:t>
            </a:r>
          </a:p>
        </p:txBody>
      </p: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2D6F65C6-C7A6-3496-0C4B-B4BC31E30652}"/>
              </a:ext>
            </a:extLst>
          </p:cNvPr>
          <p:cNvCxnSpPr>
            <a:cxnSpLocks/>
          </p:cNvCxnSpPr>
          <p:nvPr/>
        </p:nvCxnSpPr>
        <p:spPr>
          <a:xfrm>
            <a:off x="7824192" y="2485906"/>
            <a:ext cx="2768707" cy="0"/>
          </a:xfrm>
          <a:prstGeom prst="straightConnector1">
            <a:avLst/>
          </a:prstGeom>
          <a:ln w="9525">
            <a:solidFill>
              <a:schemeClr val="tx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C2F758F-C4BA-894B-0A2B-BD5E275363C2}"/>
              </a:ext>
            </a:extLst>
          </p:cNvPr>
          <p:cNvSpPr txBox="1"/>
          <p:nvPr/>
        </p:nvSpPr>
        <p:spPr>
          <a:xfrm>
            <a:off x="8866122" y="2325100"/>
            <a:ext cx="6848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TXOP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E08C4201-5C5D-0941-1D11-16DC6F2D93CF}"/>
              </a:ext>
            </a:extLst>
          </p:cNvPr>
          <p:cNvSpPr/>
          <p:nvPr/>
        </p:nvSpPr>
        <p:spPr>
          <a:xfrm>
            <a:off x="7415437" y="2868083"/>
            <a:ext cx="1517279" cy="18008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00" b="1" dirty="0">
                <a:solidFill>
                  <a:schemeClr val="tx1"/>
                </a:solidFill>
              </a:rPr>
              <a:t>OBSS TXOP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96ACE760-4ED9-4DEC-2943-C44D8CD6CD01}"/>
              </a:ext>
            </a:extLst>
          </p:cNvPr>
          <p:cNvSpPr/>
          <p:nvPr/>
        </p:nvSpPr>
        <p:spPr>
          <a:xfrm>
            <a:off x="7415437" y="2867491"/>
            <a:ext cx="383388" cy="179807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00" b="1" dirty="0">
                <a:solidFill>
                  <a:schemeClr val="tx1"/>
                </a:solidFill>
              </a:rPr>
              <a:t>BUSY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7750A98F-E9D0-69B9-7ECE-08CA63050A87}"/>
              </a:ext>
            </a:extLst>
          </p:cNvPr>
          <p:cNvSpPr/>
          <p:nvPr/>
        </p:nvSpPr>
        <p:spPr>
          <a:xfrm>
            <a:off x="7415437" y="2685582"/>
            <a:ext cx="383388" cy="179807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00" dirty="0">
                <a:solidFill>
                  <a:schemeClr val="tx1"/>
                </a:solidFill>
              </a:rPr>
              <a:t>IDLE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7FF5460-56BD-8AEE-A473-98DE1F7C59BE}"/>
              </a:ext>
            </a:extLst>
          </p:cNvPr>
          <p:cNvSpPr txBox="1"/>
          <p:nvPr/>
        </p:nvSpPr>
        <p:spPr>
          <a:xfrm>
            <a:off x="11358029" y="3235141"/>
            <a:ext cx="347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P20</a:t>
            </a:r>
            <a:endParaRPr lang="ko-KR" altLang="en-US" sz="800" b="1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A3E7024-21DF-1F94-BF0D-583DA390EBD9}"/>
              </a:ext>
            </a:extLst>
          </p:cNvPr>
          <p:cNvSpPr txBox="1"/>
          <p:nvPr/>
        </p:nvSpPr>
        <p:spPr>
          <a:xfrm>
            <a:off x="11358029" y="3029756"/>
            <a:ext cx="347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S20</a:t>
            </a:r>
            <a:endParaRPr lang="ko-KR" altLang="en-US" sz="800" b="1" dirty="0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C6A2807-4398-5BDE-FCD0-667C1C10BD2D}"/>
              </a:ext>
            </a:extLst>
          </p:cNvPr>
          <p:cNvSpPr txBox="1"/>
          <p:nvPr/>
        </p:nvSpPr>
        <p:spPr>
          <a:xfrm>
            <a:off x="11358029" y="2757635"/>
            <a:ext cx="347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S40</a:t>
            </a:r>
            <a:endParaRPr lang="ko-KR" altLang="en-US" sz="800" b="1" dirty="0">
              <a:solidFill>
                <a:schemeClr val="tx1"/>
              </a:solidFill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20C01D28-2CD2-ACF9-8C7F-0857C101FEF2}"/>
              </a:ext>
            </a:extLst>
          </p:cNvPr>
          <p:cNvSpPr/>
          <p:nvPr/>
        </p:nvSpPr>
        <p:spPr>
          <a:xfrm>
            <a:off x="7824192" y="2689680"/>
            <a:ext cx="2768707" cy="16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tx1"/>
                </a:solidFill>
              </a:rPr>
              <a:t>Frame exchange (40+20 MHz)</a:t>
            </a:r>
          </a:p>
        </p:txBody>
      </p:sp>
      <p:grpSp>
        <p:nvGrpSpPr>
          <p:cNvPr id="6153" name="그룹 6152">
            <a:extLst>
              <a:ext uri="{FF2B5EF4-FFF2-40B4-BE49-F238E27FC236}">
                <a16:creationId xmlns:a16="http://schemas.microsoft.com/office/drawing/2014/main" id="{548F317F-152F-819F-EED6-BB5D04CC1E80}"/>
              </a:ext>
            </a:extLst>
          </p:cNvPr>
          <p:cNvGrpSpPr/>
          <p:nvPr/>
        </p:nvGrpSpPr>
        <p:grpSpPr>
          <a:xfrm>
            <a:off x="1349704" y="3303150"/>
            <a:ext cx="402524" cy="123846"/>
            <a:chOff x="1381953" y="4414911"/>
            <a:chExt cx="433897" cy="203504"/>
          </a:xfrm>
        </p:grpSpPr>
        <p:sp>
          <p:nvSpPr>
            <p:cNvPr id="6154" name="평행 사변형 6153">
              <a:extLst>
                <a:ext uri="{FF2B5EF4-FFF2-40B4-BE49-F238E27FC236}">
                  <a16:creationId xmlns:a16="http://schemas.microsoft.com/office/drawing/2014/main" id="{5B275F98-2FA3-2AA1-C8B1-96967EC90401}"/>
                </a:ext>
              </a:extLst>
            </p:cNvPr>
            <p:cNvSpPr/>
            <p:nvPr/>
          </p:nvSpPr>
          <p:spPr>
            <a:xfrm>
              <a:off x="1381953" y="4414911"/>
              <a:ext cx="128713" cy="203504"/>
            </a:xfrm>
            <a:prstGeom prst="parallelogram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>
                  <a:solidFill>
                    <a:schemeClr val="tx1"/>
                  </a:solidFill>
                </a:rPr>
                <a:t>3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6155" name="평행 사변형 6154">
              <a:extLst>
                <a:ext uri="{FF2B5EF4-FFF2-40B4-BE49-F238E27FC236}">
                  <a16:creationId xmlns:a16="http://schemas.microsoft.com/office/drawing/2014/main" id="{279B772E-BD1E-14F6-9927-83F1F9078475}"/>
                </a:ext>
              </a:extLst>
            </p:cNvPr>
            <p:cNvSpPr/>
            <p:nvPr/>
          </p:nvSpPr>
          <p:spPr>
            <a:xfrm>
              <a:off x="1484757" y="4414911"/>
              <a:ext cx="128713" cy="203504"/>
            </a:xfrm>
            <a:prstGeom prst="parallelogram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>
                  <a:solidFill>
                    <a:schemeClr val="tx1"/>
                  </a:solidFill>
                </a:rPr>
                <a:t>2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6156" name="평행 사변형 6155">
              <a:extLst>
                <a:ext uri="{FF2B5EF4-FFF2-40B4-BE49-F238E27FC236}">
                  <a16:creationId xmlns:a16="http://schemas.microsoft.com/office/drawing/2014/main" id="{504A7F91-8A4D-CC39-6F8F-B0A9DADB5FEC}"/>
                </a:ext>
              </a:extLst>
            </p:cNvPr>
            <p:cNvSpPr/>
            <p:nvPr/>
          </p:nvSpPr>
          <p:spPr>
            <a:xfrm>
              <a:off x="1584543" y="4414911"/>
              <a:ext cx="128713" cy="203504"/>
            </a:xfrm>
            <a:prstGeom prst="parallelogram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>
                  <a:solidFill>
                    <a:schemeClr val="tx1"/>
                  </a:solidFill>
                </a:rPr>
                <a:t>1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6157" name="평행 사변형 6156">
              <a:extLst>
                <a:ext uri="{FF2B5EF4-FFF2-40B4-BE49-F238E27FC236}">
                  <a16:creationId xmlns:a16="http://schemas.microsoft.com/office/drawing/2014/main" id="{46287F13-0170-B9C6-1F09-6449EF5F5DE1}"/>
                </a:ext>
              </a:extLst>
            </p:cNvPr>
            <p:cNvSpPr/>
            <p:nvPr/>
          </p:nvSpPr>
          <p:spPr>
            <a:xfrm>
              <a:off x="1687137" y="4414911"/>
              <a:ext cx="128713" cy="203504"/>
            </a:xfrm>
            <a:prstGeom prst="parallelogram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>
                  <a:solidFill>
                    <a:schemeClr val="tx1"/>
                  </a:solidFill>
                </a:rPr>
                <a:t>0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158" name="직선 연결선 6157">
            <a:extLst>
              <a:ext uri="{FF2B5EF4-FFF2-40B4-BE49-F238E27FC236}">
                <a16:creationId xmlns:a16="http://schemas.microsoft.com/office/drawing/2014/main" id="{E0BD57B8-EE33-EE49-53A4-4E47163B38C4}"/>
              </a:ext>
            </a:extLst>
          </p:cNvPr>
          <p:cNvCxnSpPr>
            <a:cxnSpLocks/>
          </p:cNvCxnSpPr>
          <p:nvPr/>
        </p:nvCxnSpPr>
        <p:spPr>
          <a:xfrm flipV="1">
            <a:off x="1349422" y="3426996"/>
            <a:ext cx="4005018" cy="614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59" name="그룹 6158">
            <a:extLst>
              <a:ext uri="{FF2B5EF4-FFF2-40B4-BE49-F238E27FC236}">
                <a16:creationId xmlns:a16="http://schemas.microsoft.com/office/drawing/2014/main" id="{277C93C6-076C-FC74-4F2B-67C14546F986}"/>
              </a:ext>
            </a:extLst>
          </p:cNvPr>
          <p:cNvGrpSpPr/>
          <p:nvPr/>
        </p:nvGrpSpPr>
        <p:grpSpPr>
          <a:xfrm>
            <a:off x="1752227" y="2662451"/>
            <a:ext cx="3577234" cy="547698"/>
            <a:chOff x="1556135" y="2269435"/>
            <a:chExt cx="9044746" cy="1243623"/>
          </a:xfrm>
        </p:grpSpPr>
        <p:cxnSp>
          <p:nvCxnSpPr>
            <p:cNvPr id="6176" name="직선 연결선 6175">
              <a:extLst>
                <a:ext uri="{FF2B5EF4-FFF2-40B4-BE49-F238E27FC236}">
                  <a16:creationId xmlns:a16="http://schemas.microsoft.com/office/drawing/2014/main" id="{3A4D4443-B315-4592-4B71-A3A53C9C5C08}"/>
                </a:ext>
              </a:extLst>
            </p:cNvPr>
            <p:cNvCxnSpPr>
              <a:cxnSpLocks/>
            </p:cNvCxnSpPr>
            <p:nvPr/>
          </p:nvCxnSpPr>
          <p:spPr>
            <a:xfrm>
              <a:off x="1582573" y="3098697"/>
              <a:ext cx="9018308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7" name="직선 연결선 6176">
              <a:extLst>
                <a:ext uri="{FF2B5EF4-FFF2-40B4-BE49-F238E27FC236}">
                  <a16:creationId xmlns:a16="http://schemas.microsoft.com/office/drawing/2014/main" id="{692EFFAA-B51D-9F67-0E04-7110F58E868B}"/>
                </a:ext>
              </a:extLst>
            </p:cNvPr>
            <p:cNvCxnSpPr>
              <a:cxnSpLocks/>
            </p:cNvCxnSpPr>
            <p:nvPr/>
          </p:nvCxnSpPr>
          <p:spPr>
            <a:xfrm>
              <a:off x="1582573" y="3513058"/>
              <a:ext cx="9018308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8" name="직선 연결선 6177">
              <a:extLst>
                <a:ext uri="{FF2B5EF4-FFF2-40B4-BE49-F238E27FC236}">
                  <a16:creationId xmlns:a16="http://schemas.microsoft.com/office/drawing/2014/main" id="{970DE38A-3FB7-BCAB-CFD9-1312FE758880}"/>
                </a:ext>
              </a:extLst>
            </p:cNvPr>
            <p:cNvCxnSpPr>
              <a:cxnSpLocks/>
            </p:cNvCxnSpPr>
            <p:nvPr/>
          </p:nvCxnSpPr>
          <p:spPr>
            <a:xfrm>
              <a:off x="1570144" y="2684302"/>
              <a:ext cx="9018308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9" name="직선 연결선 6178">
              <a:extLst>
                <a:ext uri="{FF2B5EF4-FFF2-40B4-BE49-F238E27FC236}">
                  <a16:creationId xmlns:a16="http://schemas.microsoft.com/office/drawing/2014/main" id="{AA7ACCE2-5CF5-68C3-7372-6EB2F3D82B4F}"/>
                </a:ext>
              </a:extLst>
            </p:cNvPr>
            <p:cNvCxnSpPr>
              <a:cxnSpLocks/>
            </p:cNvCxnSpPr>
            <p:nvPr/>
          </p:nvCxnSpPr>
          <p:spPr>
            <a:xfrm>
              <a:off x="1556135" y="2269435"/>
              <a:ext cx="9018308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80" name="직사각형 6179">
            <a:extLst>
              <a:ext uri="{FF2B5EF4-FFF2-40B4-BE49-F238E27FC236}">
                <a16:creationId xmlns:a16="http://schemas.microsoft.com/office/drawing/2014/main" id="{64B5BDC5-CF0B-4C82-6390-896ED1AF5E00}"/>
              </a:ext>
            </a:extLst>
          </p:cNvPr>
          <p:cNvSpPr/>
          <p:nvPr/>
        </p:nvSpPr>
        <p:spPr>
          <a:xfrm>
            <a:off x="1343472" y="3027648"/>
            <a:ext cx="383388" cy="179807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00" dirty="0">
                <a:solidFill>
                  <a:schemeClr val="tx1"/>
                </a:solidFill>
              </a:rPr>
              <a:t>IDLE</a:t>
            </a:r>
          </a:p>
        </p:txBody>
      </p:sp>
      <p:sp>
        <p:nvSpPr>
          <p:cNvPr id="6181" name="직사각형 6180">
            <a:extLst>
              <a:ext uri="{FF2B5EF4-FFF2-40B4-BE49-F238E27FC236}">
                <a16:creationId xmlns:a16="http://schemas.microsoft.com/office/drawing/2014/main" id="{EA8AF376-6082-44A7-AA27-C631BBF4E70B}"/>
              </a:ext>
            </a:extLst>
          </p:cNvPr>
          <p:cNvSpPr/>
          <p:nvPr/>
        </p:nvSpPr>
        <p:spPr>
          <a:xfrm>
            <a:off x="1752227" y="3022766"/>
            <a:ext cx="2768707" cy="401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chemeClr val="tx1"/>
                </a:solidFill>
              </a:rPr>
              <a:t>Frame exchange (40 MHz)</a:t>
            </a:r>
          </a:p>
        </p:txBody>
      </p:sp>
      <p:cxnSp>
        <p:nvCxnSpPr>
          <p:cNvPr id="6182" name="직선 화살표 연결선 6181">
            <a:extLst>
              <a:ext uri="{FF2B5EF4-FFF2-40B4-BE49-F238E27FC236}">
                <a16:creationId xmlns:a16="http://schemas.microsoft.com/office/drawing/2014/main" id="{9D2DFCE0-0960-7BD2-B02A-87812B0DB05C}"/>
              </a:ext>
            </a:extLst>
          </p:cNvPr>
          <p:cNvCxnSpPr>
            <a:cxnSpLocks/>
          </p:cNvCxnSpPr>
          <p:nvPr/>
        </p:nvCxnSpPr>
        <p:spPr>
          <a:xfrm>
            <a:off x="1752227" y="2461374"/>
            <a:ext cx="2768707" cy="0"/>
          </a:xfrm>
          <a:prstGeom prst="straightConnector1">
            <a:avLst/>
          </a:prstGeom>
          <a:ln w="9525">
            <a:solidFill>
              <a:schemeClr val="tx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83" name="TextBox 6182">
            <a:extLst>
              <a:ext uri="{FF2B5EF4-FFF2-40B4-BE49-F238E27FC236}">
                <a16:creationId xmlns:a16="http://schemas.microsoft.com/office/drawing/2014/main" id="{63802A5B-54F2-ECCF-857B-338FC6800FC7}"/>
              </a:ext>
            </a:extLst>
          </p:cNvPr>
          <p:cNvSpPr txBox="1"/>
          <p:nvPr/>
        </p:nvSpPr>
        <p:spPr>
          <a:xfrm>
            <a:off x="2794157" y="2300568"/>
            <a:ext cx="6848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TXOP</a:t>
            </a:r>
          </a:p>
        </p:txBody>
      </p:sp>
      <p:sp>
        <p:nvSpPr>
          <p:cNvPr id="6184" name="직사각형 6183">
            <a:extLst>
              <a:ext uri="{FF2B5EF4-FFF2-40B4-BE49-F238E27FC236}">
                <a16:creationId xmlns:a16="http://schemas.microsoft.com/office/drawing/2014/main" id="{2EC224FE-9DF8-D681-0273-017327702CA8}"/>
              </a:ext>
            </a:extLst>
          </p:cNvPr>
          <p:cNvSpPr/>
          <p:nvPr/>
        </p:nvSpPr>
        <p:spPr>
          <a:xfrm>
            <a:off x="1343472" y="2843551"/>
            <a:ext cx="1517279" cy="18008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00" b="1" dirty="0">
                <a:solidFill>
                  <a:schemeClr val="tx1"/>
                </a:solidFill>
              </a:rPr>
              <a:t>OBSS TXOP</a:t>
            </a:r>
          </a:p>
        </p:txBody>
      </p:sp>
      <p:sp>
        <p:nvSpPr>
          <p:cNvPr id="6185" name="직사각형 6184">
            <a:extLst>
              <a:ext uri="{FF2B5EF4-FFF2-40B4-BE49-F238E27FC236}">
                <a16:creationId xmlns:a16="http://schemas.microsoft.com/office/drawing/2014/main" id="{1A597750-DE64-6DB2-7DC2-964AB47BF7FD}"/>
              </a:ext>
            </a:extLst>
          </p:cNvPr>
          <p:cNvSpPr/>
          <p:nvPr/>
        </p:nvSpPr>
        <p:spPr>
          <a:xfrm>
            <a:off x="1343472" y="2842959"/>
            <a:ext cx="383388" cy="179807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00" b="1" dirty="0">
                <a:solidFill>
                  <a:schemeClr val="tx1"/>
                </a:solidFill>
              </a:rPr>
              <a:t>BUSY</a:t>
            </a:r>
          </a:p>
        </p:txBody>
      </p:sp>
      <p:sp>
        <p:nvSpPr>
          <p:cNvPr id="6186" name="직사각형 6185">
            <a:extLst>
              <a:ext uri="{FF2B5EF4-FFF2-40B4-BE49-F238E27FC236}">
                <a16:creationId xmlns:a16="http://schemas.microsoft.com/office/drawing/2014/main" id="{847371D9-7E75-7D8C-13ED-4C6292A91D46}"/>
              </a:ext>
            </a:extLst>
          </p:cNvPr>
          <p:cNvSpPr/>
          <p:nvPr/>
        </p:nvSpPr>
        <p:spPr>
          <a:xfrm>
            <a:off x="1343472" y="2661050"/>
            <a:ext cx="383388" cy="179807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00" dirty="0">
                <a:solidFill>
                  <a:schemeClr val="tx1"/>
                </a:solidFill>
              </a:rPr>
              <a:t>IDLE</a:t>
            </a:r>
          </a:p>
        </p:txBody>
      </p:sp>
      <p:sp>
        <p:nvSpPr>
          <p:cNvPr id="6187" name="TextBox 6186">
            <a:extLst>
              <a:ext uri="{FF2B5EF4-FFF2-40B4-BE49-F238E27FC236}">
                <a16:creationId xmlns:a16="http://schemas.microsoft.com/office/drawing/2014/main" id="{B2B62D41-FCD0-B4BD-3C2B-CEB3F0F4E01E}"/>
              </a:ext>
            </a:extLst>
          </p:cNvPr>
          <p:cNvSpPr txBox="1"/>
          <p:nvPr/>
        </p:nvSpPr>
        <p:spPr>
          <a:xfrm>
            <a:off x="5286064" y="3210609"/>
            <a:ext cx="347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P20</a:t>
            </a:r>
            <a:endParaRPr lang="ko-KR" altLang="en-US" sz="800" b="1" dirty="0">
              <a:solidFill>
                <a:schemeClr val="tx1"/>
              </a:solidFill>
            </a:endParaRPr>
          </a:p>
        </p:txBody>
      </p:sp>
      <p:sp>
        <p:nvSpPr>
          <p:cNvPr id="6188" name="TextBox 6187">
            <a:extLst>
              <a:ext uri="{FF2B5EF4-FFF2-40B4-BE49-F238E27FC236}">
                <a16:creationId xmlns:a16="http://schemas.microsoft.com/office/drawing/2014/main" id="{40B7503D-2449-83E2-8B99-F321E0A00634}"/>
              </a:ext>
            </a:extLst>
          </p:cNvPr>
          <p:cNvSpPr txBox="1"/>
          <p:nvPr/>
        </p:nvSpPr>
        <p:spPr>
          <a:xfrm>
            <a:off x="5286064" y="3005224"/>
            <a:ext cx="347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S20</a:t>
            </a:r>
            <a:endParaRPr lang="ko-KR" altLang="en-US" sz="800" b="1" dirty="0">
              <a:solidFill>
                <a:schemeClr val="tx1"/>
              </a:solidFill>
            </a:endParaRPr>
          </a:p>
        </p:txBody>
      </p:sp>
      <p:sp>
        <p:nvSpPr>
          <p:cNvPr id="6189" name="TextBox 6188">
            <a:extLst>
              <a:ext uri="{FF2B5EF4-FFF2-40B4-BE49-F238E27FC236}">
                <a16:creationId xmlns:a16="http://schemas.microsoft.com/office/drawing/2014/main" id="{A97E2387-ACC4-A712-961C-B7B00C6A9B4D}"/>
              </a:ext>
            </a:extLst>
          </p:cNvPr>
          <p:cNvSpPr txBox="1"/>
          <p:nvPr/>
        </p:nvSpPr>
        <p:spPr>
          <a:xfrm>
            <a:off x="5286064" y="2733103"/>
            <a:ext cx="347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S40</a:t>
            </a:r>
            <a:endParaRPr lang="ko-KR" altLang="en-US" sz="800" b="1" dirty="0">
              <a:solidFill>
                <a:schemeClr val="tx1"/>
              </a:solidFill>
            </a:endParaRPr>
          </a:p>
        </p:txBody>
      </p:sp>
      <p:sp>
        <p:nvSpPr>
          <p:cNvPr id="6190" name="TextBox 6189">
            <a:extLst>
              <a:ext uri="{FF2B5EF4-FFF2-40B4-BE49-F238E27FC236}">
                <a16:creationId xmlns:a16="http://schemas.microsoft.com/office/drawing/2014/main" id="{714C692A-3B18-D6D6-FE39-35D49F6399A5}"/>
              </a:ext>
            </a:extLst>
          </p:cNvPr>
          <p:cNvSpPr txBox="1"/>
          <p:nvPr/>
        </p:nvSpPr>
        <p:spPr>
          <a:xfrm>
            <a:off x="6988500" y="6117413"/>
            <a:ext cx="4868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</a:rPr>
              <a:t>*Simulation results of the Static BW operation are in APPENDIX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301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1065213"/>
          </a:xfrm>
          <a:ln/>
        </p:spPr>
        <p:txBody>
          <a:bodyPr/>
          <a:lstStyle/>
          <a:p>
            <a:r>
              <a:rPr lang="en-US" altLang="ko-KR" dirty="0"/>
              <a:t>Simulation Setup</a:t>
            </a:r>
            <a:endParaRPr lang="en-GB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767408" y="1549313"/>
            <a:ext cx="10361613" cy="4976987"/>
          </a:xfrm>
          <a:ln/>
        </p:spPr>
        <p:txBody>
          <a:bodyPr>
            <a:normAutofit fontScale="62500" lnSpcReduction="20000"/>
          </a:bodyPr>
          <a:lstStyle/>
          <a:p>
            <a:r>
              <a:rPr lang="en-US" altLang="ko-KR" dirty="0"/>
              <a:t>BW expansion rules:</a:t>
            </a:r>
          </a:p>
          <a:p>
            <a:pPr lvl="1"/>
            <a:r>
              <a:rPr lang="en-US" altLang="ko-KR" dirty="0" err="1"/>
              <a:t>MyBSS</a:t>
            </a:r>
            <a:r>
              <a:rPr lang="en-US" altLang="ko-KR" dirty="0"/>
              <a:t> attempts BW expansion once when its TXOP BW is 20/40 MHz, and one or more secondary channel(s) is idle</a:t>
            </a:r>
          </a:p>
          <a:p>
            <a:pPr lvl="2"/>
            <a:r>
              <a:rPr lang="en-US" altLang="ko-KR" dirty="0"/>
              <a:t>20/40 MHz expanded to 40/60/80 MHz</a:t>
            </a:r>
          </a:p>
          <a:p>
            <a:r>
              <a:rPr lang="en-US" altLang="ko-KR" dirty="0" err="1"/>
              <a:t>MyBSS</a:t>
            </a:r>
            <a:r>
              <a:rPr lang="en-US" altLang="ko-KR" dirty="0"/>
              <a:t>:</a:t>
            </a:r>
          </a:p>
          <a:p>
            <a:pPr lvl="1"/>
            <a:r>
              <a:rPr lang="en-US" altLang="ko-KR" dirty="0"/>
              <a:t>1 BSS, operating BW = 80 MHz, 1AP-1STA, DL only</a:t>
            </a:r>
          </a:p>
          <a:p>
            <a:pPr lvl="1"/>
            <a:r>
              <a:rPr lang="en-US" altLang="ko-KR" dirty="0"/>
              <a:t>MCS 11,  8 SS (Data rate = 968 Mbps/20 MHz)</a:t>
            </a:r>
          </a:p>
          <a:p>
            <a:pPr lvl="1"/>
            <a:r>
              <a:rPr lang="en-US" altLang="ko-KR" dirty="0"/>
              <a:t>RTS enabled, A-MPDU enabled (64 MPDUs), 1 MPDU=1500 Bytes</a:t>
            </a:r>
          </a:p>
          <a:p>
            <a:pPr lvl="1"/>
            <a:r>
              <a:rPr lang="en-US" altLang="ko-KR" dirty="0" err="1"/>
              <a:t>MyBSS</a:t>
            </a:r>
            <a:r>
              <a:rPr lang="en-US" altLang="ko-KR" dirty="0"/>
              <a:t> load</a:t>
            </a:r>
          </a:p>
          <a:p>
            <a:pPr lvl="2"/>
            <a:r>
              <a:rPr lang="en-US" altLang="ko-KR" dirty="0"/>
              <a:t>LL traffic : 100 Mbps (fixed)</a:t>
            </a:r>
          </a:p>
          <a:p>
            <a:pPr lvl="2"/>
            <a:r>
              <a:rPr lang="en-US" altLang="ko-KR" dirty="0"/>
              <a:t>Non-LL traffic : [500(Low) 1000(Medium) 1500(High)] Mbps</a:t>
            </a:r>
          </a:p>
          <a:p>
            <a:pPr lvl="1"/>
            <a:r>
              <a:rPr lang="en-US" altLang="ko-KR" dirty="0"/>
              <a:t>Scheduling (at the beginning of a TXOP)</a:t>
            </a:r>
          </a:p>
          <a:p>
            <a:pPr lvl="2"/>
            <a:r>
              <a:rPr lang="en-US" altLang="ko-KR" dirty="0"/>
              <a:t>Transmits non-LL traffic when it has no LL traffic in its queue</a:t>
            </a:r>
          </a:p>
          <a:p>
            <a:r>
              <a:rPr lang="en-US" altLang="ko-KR" dirty="0"/>
              <a:t>OBSS:</a:t>
            </a:r>
          </a:p>
          <a:p>
            <a:pPr lvl="1"/>
            <a:r>
              <a:rPr lang="en-US" altLang="ko-KR" dirty="0"/>
              <a:t>Four 20 MHz OBSS and two 40 MHz OBSS</a:t>
            </a:r>
          </a:p>
          <a:p>
            <a:pPr lvl="2"/>
            <a:r>
              <a:rPr lang="en-US" altLang="ko-KR" dirty="0"/>
              <a:t>Primary channel of each OBSS is randomly selected among Ch_2 to Ch_4</a:t>
            </a:r>
          </a:p>
          <a:p>
            <a:pPr lvl="1"/>
            <a:r>
              <a:rPr lang="en-US" altLang="ko-KR" dirty="0"/>
              <a:t>Each OBSS has 1AP-1STA, DL only</a:t>
            </a:r>
          </a:p>
          <a:p>
            <a:pPr lvl="1"/>
            <a:r>
              <a:rPr lang="en-US" altLang="ko-KR" dirty="0"/>
              <a:t>Data rate = 143.4 Mbps/20 MHz (MCS 7)</a:t>
            </a:r>
          </a:p>
          <a:p>
            <a:pPr lvl="1"/>
            <a:r>
              <a:rPr lang="en-US" altLang="ko-KR" dirty="0"/>
              <a:t>RTS enabled, A-MPDU (max 64 MPDUs) enabled, 1 MPDU=1500 Bytes</a:t>
            </a:r>
          </a:p>
          <a:p>
            <a:pPr lvl="1"/>
            <a:r>
              <a:rPr lang="en-US" altLang="ko-KR" dirty="0"/>
              <a:t>Traffic load</a:t>
            </a:r>
          </a:p>
          <a:p>
            <a:pPr lvl="2"/>
            <a:r>
              <a:rPr lang="en-US" altLang="ko-KR" dirty="0"/>
              <a:t>Non-LL traffic : [5 10 20 30] % of maximum data rate</a:t>
            </a:r>
          </a:p>
          <a:p>
            <a:r>
              <a:rPr lang="en-US" altLang="ko-KR" dirty="0"/>
              <a:t>Common EDCA parameters: </a:t>
            </a:r>
            <a:r>
              <a:rPr lang="en-US" altLang="ko-KR" dirty="0" err="1"/>
              <a:t>CW_min</a:t>
            </a:r>
            <a:r>
              <a:rPr lang="en-US" altLang="ko-KR" dirty="0"/>
              <a:t> = 15, </a:t>
            </a:r>
            <a:r>
              <a:rPr lang="en-US" altLang="ko-KR" dirty="0" err="1"/>
              <a:t>CW_max</a:t>
            </a:r>
            <a:r>
              <a:rPr lang="en-US" altLang="ko-KR" dirty="0"/>
              <a:t>= 1023, TXOP limit = 6 </a:t>
            </a:r>
            <a:r>
              <a:rPr lang="en-US" altLang="ko-KR" dirty="0" err="1"/>
              <a:t>ms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6C8F0547-AFA8-4805-9A22-12721CDE959F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altLang="ko-KR" dirty="0"/>
              <a:t>Sanghyun Kim (WILUS), et al.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altLang="ko-KR" dirty="0"/>
              <a:t>Sept 2024</a:t>
            </a:r>
            <a:endParaRPr lang="en-GB" altLang="ko-KR" dirty="0"/>
          </a:p>
        </p:txBody>
      </p:sp>
      <p:sp>
        <p:nvSpPr>
          <p:cNvPr id="31" name="사다리꼴 30">
            <a:extLst>
              <a:ext uri="{FF2B5EF4-FFF2-40B4-BE49-F238E27FC236}">
                <a16:creationId xmlns:a16="http://schemas.microsoft.com/office/drawing/2014/main" id="{E581DC6E-4BEE-3D87-68AC-0D8AACECF468}"/>
              </a:ext>
            </a:extLst>
          </p:cNvPr>
          <p:cNvSpPr/>
          <p:nvPr/>
        </p:nvSpPr>
        <p:spPr bwMode="auto">
          <a:xfrm>
            <a:off x="9976420" y="2306986"/>
            <a:ext cx="400050" cy="457200"/>
          </a:xfrm>
          <a:prstGeom prst="trapezoid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ko-KR" sz="105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P20</a:t>
            </a:r>
            <a:endParaRPr lang="ko-KR" altLang="en-US" sz="1050" dirty="0" err="1">
              <a:solidFill>
                <a:srgbClr val="000000"/>
              </a:solidFill>
              <a:latin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사다리꼴 31">
            <a:extLst>
              <a:ext uri="{FF2B5EF4-FFF2-40B4-BE49-F238E27FC236}">
                <a16:creationId xmlns:a16="http://schemas.microsoft.com/office/drawing/2014/main" id="{A20BCBEF-2113-E538-5B5D-400E8FF6F856}"/>
              </a:ext>
            </a:extLst>
          </p:cNvPr>
          <p:cNvSpPr/>
          <p:nvPr/>
        </p:nvSpPr>
        <p:spPr bwMode="auto">
          <a:xfrm>
            <a:off x="10376469" y="2306986"/>
            <a:ext cx="400050" cy="457200"/>
          </a:xfrm>
          <a:prstGeom prst="trapezoid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ko-KR" alt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사다리꼴 32">
            <a:extLst>
              <a:ext uri="{FF2B5EF4-FFF2-40B4-BE49-F238E27FC236}">
                <a16:creationId xmlns:a16="http://schemas.microsoft.com/office/drawing/2014/main" id="{3BC78CC3-61C5-81C2-8BFC-F975D2A2E80D}"/>
              </a:ext>
            </a:extLst>
          </p:cNvPr>
          <p:cNvSpPr/>
          <p:nvPr/>
        </p:nvSpPr>
        <p:spPr bwMode="auto">
          <a:xfrm>
            <a:off x="10776518" y="2306986"/>
            <a:ext cx="400050" cy="457200"/>
          </a:xfrm>
          <a:prstGeom prst="trapezoid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ko-KR" alt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다리꼴 33">
            <a:extLst>
              <a:ext uri="{FF2B5EF4-FFF2-40B4-BE49-F238E27FC236}">
                <a16:creationId xmlns:a16="http://schemas.microsoft.com/office/drawing/2014/main" id="{4BFE4E14-9216-CA70-B4F3-9681ECCC0B9C}"/>
              </a:ext>
            </a:extLst>
          </p:cNvPr>
          <p:cNvSpPr/>
          <p:nvPr/>
        </p:nvSpPr>
        <p:spPr bwMode="auto">
          <a:xfrm>
            <a:off x="11176568" y="2306986"/>
            <a:ext cx="400050" cy="457200"/>
          </a:xfrm>
          <a:prstGeom prst="trapezoid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ko-KR" alt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사다리꼴 38">
            <a:extLst>
              <a:ext uri="{FF2B5EF4-FFF2-40B4-BE49-F238E27FC236}">
                <a16:creationId xmlns:a16="http://schemas.microsoft.com/office/drawing/2014/main" id="{F2724A8D-50F8-E6CC-F0C7-C1AC5C6ED2E5}"/>
              </a:ext>
            </a:extLst>
          </p:cNvPr>
          <p:cNvSpPr/>
          <p:nvPr/>
        </p:nvSpPr>
        <p:spPr bwMode="auto">
          <a:xfrm>
            <a:off x="9976420" y="3020453"/>
            <a:ext cx="400050" cy="457200"/>
          </a:xfrm>
          <a:prstGeom prst="trapezoid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ko-KR" alt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사다리꼴 39">
            <a:extLst>
              <a:ext uri="{FF2B5EF4-FFF2-40B4-BE49-F238E27FC236}">
                <a16:creationId xmlns:a16="http://schemas.microsoft.com/office/drawing/2014/main" id="{065D5BB7-D279-605E-A99A-C19DB9498083}"/>
              </a:ext>
            </a:extLst>
          </p:cNvPr>
          <p:cNvSpPr/>
          <p:nvPr/>
        </p:nvSpPr>
        <p:spPr bwMode="auto">
          <a:xfrm>
            <a:off x="10377899" y="3020453"/>
            <a:ext cx="400050" cy="457200"/>
          </a:xfrm>
          <a:prstGeom prst="trapezoid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ko-KR" altLang="en-US" sz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사다리꼴 40">
                <a:extLst>
                  <a:ext uri="{FF2B5EF4-FFF2-40B4-BE49-F238E27FC236}">
                    <a16:creationId xmlns:a16="http://schemas.microsoft.com/office/drawing/2014/main" id="{ED671C52-CD8D-685E-8414-B3E491BA89B9}"/>
                  </a:ext>
                </a:extLst>
              </p:cNvPr>
              <p:cNvSpPr/>
              <p:nvPr/>
            </p:nvSpPr>
            <p:spPr bwMode="auto">
              <a:xfrm>
                <a:off x="10779378" y="3020453"/>
                <a:ext cx="400050" cy="457200"/>
              </a:xfrm>
              <a:prstGeom prst="trapezoid">
                <a:avLst/>
              </a:prstGeom>
              <a:solidFill>
                <a:srgbClr val="7030A0"/>
              </a:solidFill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377309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200" b="0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</m:t>
                      </m:r>
                      <m:r>
                        <a:rPr lang="en-US" altLang="ko-KR" sz="1200" b="0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20</m:t>
                      </m:r>
                    </m:oMath>
                  </m:oMathPara>
                </a14:m>
                <a:endParaRPr lang="en-US" altLang="ko-KR" sz="1200" dirty="0">
                  <a:solidFill>
                    <a:srgbClr val="FFFFFF"/>
                  </a:solidFill>
                  <a:latin typeface="Arial" panose="020B0604020202020204" pitchFamily="34" charset="0"/>
                  <a:ea typeface="MS Gothic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사다리꼴 40">
                <a:extLst>
                  <a:ext uri="{FF2B5EF4-FFF2-40B4-BE49-F238E27FC236}">
                    <a16:creationId xmlns:a16="http://schemas.microsoft.com/office/drawing/2014/main" id="{ED671C52-CD8D-685E-8414-B3E491BA89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79378" y="3020453"/>
                <a:ext cx="400050" cy="457200"/>
              </a:xfrm>
              <a:prstGeom prst="trapezoid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사다리꼴 41">
            <a:extLst>
              <a:ext uri="{FF2B5EF4-FFF2-40B4-BE49-F238E27FC236}">
                <a16:creationId xmlns:a16="http://schemas.microsoft.com/office/drawing/2014/main" id="{2E97A350-0DE7-797E-ED92-489DBA3536AB}"/>
              </a:ext>
            </a:extLst>
          </p:cNvPr>
          <p:cNvSpPr/>
          <p:nvPr/>
        </p:nvSpPr>
        <p:spPr bwMode="auto">
          <a:xfrm>
            <a:off x="11180857" y="3020453"/>
            <a:ext cx="400050" cy="457200"/>
          </a:xfrm>
          <a:prstGeom prst="trapezoid">
            <a:avLst/>
          </a:prstGeom>
          <a:solidFill>
            <a:srgbClr val="7030A0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ko-KR" altLang="en-US" sz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직사각형 70">
            <a:extLst>
              <a:ext uri="{FF2B5EF4-FFF2-40B4-BE49-F238E27FC236}">
                <a16:creationId xmlns:a16="http://schemas.microsoft.com/office/drawing/2014/main" id="{A1A2F23F-3F64-DFFB-4E7A-C884A75D98E7}"/>
              </a:ext>
            </a:extLst>
          </p:cNvPr>
          <p:cNvSpPr/>
          <p:nvPr/>
        </p:nvSpPr>
        <p:spPr>
          <a:xfrm>
            <a:off x="8870090" y="2206870"/>
            <a:ext cx="970944" cy="569950"/>
          </a:xfrm>
          <a:prstGeom prst="rect">
            <a:avLst/>
          </a:prstGeom>
        </p:spPr>
        <p:txBody>
          <a:bodyPr wrap="none" lIns="76758" tIns="38379" rIns="76758" bIns="38379">
            <a:spAutoFit/>
          </a:bodyPr>
          <a:lstStyle/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ko-KR" sz="1600" dirty="0" err="1">
                <a:solidFill>
                  <a:srgbClr val="000000"/>
                </a:solidFill>
                <a:latin typeface="Times New Roman"/>
                <a:ea typeface="MS Gothic"/>
              </a:rPr>
              <a:t>MyBSS</a:t>
            </a:r>
            <a:endParaRPr lang="en-US" altLang="ko-KR" sz="1600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ko-KR" sz="1600" dirty="0">
                <a:solidFill>
                  <a:srgbClr val="000000"/>
                </a:solidFill>
                <a:latin typeface="Times New Roman"/>
                <a:ea typeface="MS Gothic"/>
              </a:rPr>
              <a:t>(80 MHz)</a:t>
            </a:r>
          </a:p>
        </p:txBody>
      </p:sp>
      <p:sp>
        <p:nvSpPr>
          <p:cNvPr id="44" name="직사각형 72">
            <a:extLst>
              <a:ext uri="{FF2B5EF4-FFF2-40B4-BE49-F238E27FC236}">
                <a16:creationId xmlns:a16="http://schemas.microsoft.com/office/drawing/2014/main" id="{5B6F4034-80C6-B452-9013-80A71E4EBB34}"/>
              </a:ext>
            </a:extLst>
          </p:cNvPr>
          <p:cNvSpPr/>
          <p:nvPr/>
        </p:nvSpPr>
        <p:spPr>
          <a:xfrm>
            <a:off x="8870090" y="2974785"/>
            <a:ext cx="970944" cy="569950"/>
          </a:xfrm>
          <a:prstGeom prst="rect">
            <a:avLst/>
          </a:prstGeom>
        </p:spPr>
        <p:txBody>
          <a:bodyPr wrap="none" lIns="76758" tIns="38379" rIns="76758" bIns="38379">
            <a:spAutoFit/>
          </a:bodyPr>
          <a:lstStyle/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ko-KR" sz="1600" dirty="0">
                <a:solidFill>
                  <a:srgbClr val="000000"/>
                </a:solidFill>
                <a:latin typeface="Times New Roman"/>
                <a:ea typeface="MS Gothic"/>
              </a:rPr>
              <a:t>OBSS 1</a:t>
            </a:r>
          </a:p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ko-KR" sz="1600" dirty="0">
                <a:solidFill>
                  <a:srgbClr val="000000"/>
                </a:solidFill>
                <a:latin typeface="Times New Roman"/>
                <a:ea typeface="MS Gothic"/>
              </a:rPr>
              <a:t>(40 MHz)</a:t>
            </a:r>
          </a:p>
        </p:txBody>
      </p:sp>
      <p:sp>
        <p:nvSpPr>
          <p:cNvPr id="45" name="직사각형 73">
            <a:extLst>
              <a:ext uri="{FF2B5EF4-FFF2-40B4-BE49-F238E27FC236}">
                <a16:creationId xmlns:a16="http://schemas.microsoft.com/office/drawing/2014/main" id="{B28871E6-CC1C-FD77-0283-FB3D0DC8F094}"/>
              </a:ext>
            </a:extLst>
          </p:cNvPr>
          <p:cNvSpPr/>
          <p:nvPr/>
        </p:nvSpPr>
        <p:spPr>
          <a:xfrm>
            <a:off x="8870090" y="4132879"/>
            <a:ext cx="970944" cy="569950"/>
          </a:xfrm>
          <a:prstGeom prst="rect">
            <a:avLst/>
          </a:prstGeom>
        </p:spPr>
        <p:txBody>
          <a:bodyPr wrap="none" lIns="76758" tIns="38379" rIns="76758" bIns="38379">
            <a:spAutoFit/>
          </a:bodyPr>
          <a:lstStyle/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ko-KR" sz="1600" dirty="0">
                <a:solidFill>
                  <a:srgbClr val="000000"/>
                </a:solidFill>
                <a:latin typeface="Times New Roman"/>
                <a:ea typeface="MS Gothic"/>
              </a:rPr>
              <a:t>OBSS 3</a:t>
            </a:r>
          </a:p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ko-KR" sz="1600" dirty="0">
                <a:solidFill>
                  <a:srgbClr val="000000"/>
                </a:solidFill>
                <a:latin typeface="Times New Roman"/>
                <a:ea typeface="MS Gothic"/>
              </a:rPr>
              <a:t>(20 MHz)</a:t>
            </a:r>
          </a:p>
        </p:txBody>
      </p: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F554439C-2CB0-FC6D-8EB0-2E93DADB5558}"/>
              </a:ext>
            </a:extLst>
          </p:cNvPr>
          <p:cNvGrpSpPr/>
          <p:nvPr/>
        </p:nvGrpSpPr>
        <p:grpSpPr>
          <a:xfrm>
            <a:off x="9990518" y="2243106"/>
            <a:ext cx="1624698" cy="4268047"/>
            <a:chOff x="9990518" y="2243107"/>
            <a:chExt cx="1624698" cy="3325366"/>
          </a:xfrm>
        </p:grpSpPr>
        <p:cxnSp>
          <p:nvCxnSpPr>
            <p:cNvPr id="51" name="직선 연결선 5">
              <a:extLst>
                <a:ext uri="{FF2B5EF4-FFF2-40B4-BE49-F238E27FC236}">
                  <a16:creationId xmlns:a16="http://schemas.microsoft.com/office/drawing/2014/main" id="{3EA2EF04-E115-43E0-B61E-D0C600E90959}"/>
                </a:ext>
              </a:extLst>
            </p:cNvPr>
            <p:cNvCxnSpPr/>
            <p:nvPr/>
          </p:nvCxnSpPr>
          <p:spPr bwMode="auto">
            <a:xfrm flipH="1">
              <a:off x="9990518" y="2243107"/>
              <a:ext cx="4475" cy="3325366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직선 연결선 109">
              <a:extLst>
                <a:ext uri="{FF2B5EF4-FFF2-40B4-BE49-F238E27FC236}">
                  <a16:creationId xmlns:a16="http://schemas.microsoft.com/office/drawing/2014/main" id="{02CFCF62-B757-4FC5-612E-9D7A4F60EC83}"/>
                </a:ext>
              </a:extLst>
            </p:cNvPr>
            <p:cNvCxnSpPr/>
            <p:nvPr/>
          </p:nvCxnSpPr>
          <p:spPr bwMode="auto">
            <a:xfrm flipH="1">
              <a:off x="11610741" y="2243107"/>
              <a:ext cx="4475" cy="3325366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3" name="직사각형 80">
            <a:extLst>
              <a:ext uri="{FF2B5EF4-FFF2-40B4-BE49-F238E27FC236}">
                <a16:creationId xmlns:a16="http://schemas.microsoft.com/office/drawing/2014/main" id="{03019943-C5CF-182D-4765-BCE90B56897F}"/>
              </a:ext>
            </a:extLst>
          </p:cNvPr>
          <p:cNvSpPr/>
          <p:nvPr/>
        </p:nvSpPr>
        <p:spPr>
          <a:xfrm>
            <a:off x="9810660" y="1895679"/>
            <a:ext cx="565808" cy="360000"/>
          </a:xfrm>
          <a:prstGeom prst="rect">
            <a:avLst/>
          </a:prstGeom>
        </p:spPr>
        <p:txBody>
          <a:bodyPr wrap="none" lIns="76758" tIns="38379" rIns="76758" bIns="38379" anchor="ctr">
            <a:noAutofit/>
          </a:bodyPr>
          <a:lstStyle/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ko-KR" sz="1300" dirty="0">
                <a:solidFill>
                  <a:srgbClr val="000000"/>
                </a:solidFill>
                <a:latin typeface="Times New Roman"/>
                <a:ea typeface="MS Gothic"/>
              </a:rPr>
              <a:t>Ch_1</a:t>
            </a:r>
          </a:p>
        </p:txBody>
      </p:sp>
      <p:sp>
        <p:nvSpPr>
          <p:cNvPr id="54" name="직사각형 80">
            <a:extLst>
              <a:ext uri="{FF2B5EF4-FFF2-40B4-BE49-F238E27FC236}">
                <a16:creationId xmlns:a16="http://schemas.microsoft.com/office/drawing/2014/main" id="{2F044378-21D9-46A6-D1F2-479CF53E76C7}"/>
              </a:ext>
            </a:extLst>
          </p:cNvPr>
          <p:cNvSpPr/>
          <p:nvPr/>
        </p:nvSpPr>
        <p:spPr>
          <a:xfrm>
            <a:off x="10251085" y="1888205"/>
            <a:ext cx="565808" cy="360000"/>
          </a:xfrm>
          <a:prstGeom prst="rect">
            <a:avLst/>
          </a:prstGeom>
        </p:spPr>
        <p:txBody>
          <a:bodyPr wrap="none" lIns="76758" tIns="38379" rIns="76758" bIns="38379" anchor="ctr">
            <a:noAutofit/>
          </a:bodyPr>
          <a:lstStyle/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ko-KR" sz="1300" dirty="0">
                <a:solidFill>
                  <a:srgbClr val="000000"/>
                </a:solidFill>
                <a:latin typeface="Times New Roman"/>
                <a:ea typeface="MS Gothic"/>
              </a:rPr>
              <a:t>Ch_2</a:t>
            </a:r>
          </a:p>
        </p:txBody>
      </p:sp>
      <p:sp>
        <p:nvSpPr>
          <p:cNvPr id="55" name="직사각형 80">
            <a:extLst>
              <a:ext uri="{FF2B5EF4-FFF2-40B4-BE49-F238E27FC236}">
                <a16:creationId xmlns:a16="http://schemas.microsoft.com/office/drawing/2014/main" id="{E83478DB-2F9A-54F2-5A1C-7DDACB8D2834}"/>
              </a:ext>
            </a:extLst>
          </p:cNvPr>
          <p:cNvSpPr/>
          <p:nvPr/>
        </p:nvSpPr>
        <p:spPr>
          <a:xfrm>
            <a:off x="10704656" y="1888315"/>
            <a:ext cx="565808" cy="360000"/>
          </a:xfrm>
          <a:prstGeom prst="rect">
            <a:avLst/>
          </a:prstGeom>
        </p:spPr>
        <p:txBody>
          <a:bodyPr wrap="none" lIns="76758" tIns="38379" rIns="76758" bIns="38379" anchor="ctr">
            <a:noAutofit/>
          </a:bodyPr>
          <a:lstStyle/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ko-KR" sz="1300" dirty="0">
                <a:solidFill>
                  <a:srgbClr val="000000"/>
                </a:solidFill>
                <a:latin typeface="Times New Roman"/>
                <a:ea typeface="MS Gothic"/>
              </a:rPr>
              <a:t>Ch_3</a:t>
            </a:r>
          </a:p>
        </p:txBody>
      </p:sp>
      <p:sp>
        <p:nvSpPr>
          <p:cNvPr id="56" name="직사각형 80">
            <a:extLst>
              <a:ext uri="{FF2B5EF4-FFF2-40B4-BE49-F238E27FC236}">
                <a16:creationId xmlns:a16="http://schemas.microsoft.com/office/drawing/2014/main" id="{FC370D67-E9DA-4AD4-EB10-7A0C18BE0496}"/>
              </a:ext>
            </a:extLst>
          </p:cNvPr>
          <p:cNvSpPr/>
          <p:nvPr/>
        </p:nvSpPr>
        <p:spPr>
          <a:xfrm>
            <a:off x="11138731" y="1880841"/>
            <a:ext cx="565808" cy="360000"/>
          </a:xfrm>
          <a:prstGeom prst="rect">
            <a:avLst/>
          </a:prstGeom>
        </p:spPr>
        <p:txBody>
          <a:bodyPr wrap="none" lIns="76758" tIns="38379" rIns="76758" bIns="38379" anchor="ctr">
            <a:noAutofit/>
          </a:bodyPr>
          <a:lstStyle/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ko-KR" sz="1300" dirty="0">
                <a:solidFill>
                  <a:srgbClr val="000000"/>
                </a:solidFill>
                <a:latin typeface="Times New Roman"/>
                <a:ea typeface="MS Gothic"/>
              </a:rPr>
              <a:t>Ch_4</a:t>
            </a:r>
          </a:p>
        </p:txBody>
      </p:sp>
      <p:sp>
        <p:nvSpPr>
          <p:cNvPr id="9" name="직사각형 72">
            <a:extLst>
              <a:ext uri="{FF2B5EF4-FFF2-40B4-BE49-F238E27FC236}">
                <a16:creationId xmlns:a16="http://schemas.microsoft.com/office/drawing/2014/main" id="{B6AF57FC-5953-1D26-E749-A9B90480F482}"/>
              </a:ext>
            </a:extLst>
          </p:cNvPr>
          <p:cNvSpPr/>
          <p:nvPr/>
        </p:nvSpPr>
        <p:spPr>
          <a:xfrm>
            <a:off x="8870090" y="3544735"/>
            <a:ext cx="970944" cy="569950"/>
          </a:xfrm>
          <a:prstGeom prst="rect">
            <a:avLst/>
          </a:prstGeom>
        </p:spPr>
        <p:txBody>
          <a:bodyPr wrap="none" lIns="76758" tIns="38379" rIns="76758" bIns="38379">
            <a:spAutoFit/>
          </a:bodyPr>
          <a:lstStyle/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ko-KR" sz="1600" dirty="0">
                <a:solidFill>
                  <a:srgbClr val="000000"/>
                </a:solidFill>
                <a:latin typeface="Times New Roman"/>
                <a:ea typeface="MS Gothic"/>
              </a:rPr>
              <a:t>OBSS 2</a:t>
            </a:r>
          </a:p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ko-KR" sz="1600" dirty="0">
                <a:solidFill>
                  <a:srgbClr val="000000"/>
                </a:solidFill>
                <a:latin typeface="Times New Roman"/>
                <a:ea typeface="MS Gothic"/>
              </a:rPr>
              <a:t>(40 MHz)</a:t>
            </a:r>
          </a:p>
        </p:txBody>
      </p:sp>
      <p:sp>
        <p:nvSpPr>
          <p:cNvPr id="10" name="사다리꼴 38">
            <a:extLst>
              <a:ext uri="{FF2B5EF4-FFF2-40B4-BE49-F238E27FC236}">
                <a16:creationId xmlns:a16="http://schemas.microsoft.com/office/drawing/2014/main" id="{D1AE142F-98F0-953F-859C-9CDA2F010FFE}"/>
              </a:ext>
            </a:extLst>
          </p:cNvPr>
          <p:cNvSpPr/>
          <p:nvPr/>
        </p:nvSpPr>
        <p:spPr bwMode="auto">
          <a:xfrm>
            <a:off x="10773850" y="3590403"/>
            <a:ext cx="400050" cy="457200"/>
          </a:xfrm>
          <a:prstGeom prst="trapezoid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ko-KR" alt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사다리꼴 39">
            <a:extLst>
              <a:ext uri="{FF2B5EF4-FFF2-40B4-BE49-F238E27FC236}">
                <a16:creationId xmlns:a16="http://schemas.microsoft.com/office/drawing/2014/main" id="{BF1D7584-1EE1-43B3-1444-75C7E0F80F0E}"/>
              </a:ext>
            </a:extLst>
          </p:cNvPr>
          <p:cNvSpPr/>
          <p:nvPr/>
        </p:nvSpPr>
        <p:spPr bwMode="auto">
          <a:xfrm>
            <a:off x="11168558" y="3590403"/>
            <a:ext cx="400050" cy="457200"/>
          </a:xfrm>
          <a:prstGeom prst="trapezoid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ko-KR" altLang="en-US" sz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사다리꼴 40">
                <a:extLst>
                  <a:ext uri="{FF2B5EF4-FFF2-40B4-BE49-F238E27FC236}">
                    <a16:creationId xmlns:a16="http://schemas.microsoft.com/office/drawing/2014/main" id="{E9846748-5097-335C-2935-36ADC01D3D09}"/>
                  </a:ext>
                </a:extLst>
              </p:cNvPr>
              <p:cNvSpPr/>
              <p:nvPr/>
            </p:nvSpPr>
            <p:spPr bwMode="auto">
              <a:xfrm>
                <a:off x="10379141" y="3590403"/>
                <a:ext cx="400050" cy="457200"/>
              </a:xfrm>
              <a:prstGeom prst="trapezoid">
                <a:avLst/>
              </a:prstGeom>
              <a:solidFill>
                <a:srgbClr val="7030A0"/>
              </a:solidFill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377309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200" b="0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</m:t>
                      </m:r>
                      <m:r>
                        <a:rPr lang="en-US" altLang="ko-KR" sz="1200" b="0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20</m:t>
                      </m:r>
                    </m:oMath>
                  </m:oMathPara>
                </a14:m>
                <a:endParaRPr lang="en-US" altLang="ko-KR" sz="1200" dirty="0">
                  <a:solidFill>
                    <a:srgbClr val="FFFFFF"/>
                  </a:solidFill>
                  <a:latin typeface="Arial" panose="020B0604020202020204" pitchFamily="34" charset="0"/>
                  <a:ea typeface="MS Gothic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사다리꼴 40">
                <a:extLst>
                  <a:ext uri="{FF2B5EF4-FFF2-40B4-BE49-F238E27FC236}">
                    <a16:creationId xmlns:a16="http://schemas.microsoft.com/office/drawing/2014/main" id="{E9846748-5097-335C-2935-36ADC01D3D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9141" y="3590403"/>
                <a:ext cx="400050" cy="457200"/>
              </a:xfrm>
              <a:prstGeom prst="trapezoid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사다리꼴 41">
            <a:extLst>
              <a:ext uri="{FF2B5EF4-FFF2-40B4-BE49-F238E27FC236}">
                <a16:creationId xmlns:a16="http://schemas.microsoft.com/office/drawing/2014/main" id="{AB6D44C1-4689-77C4-50B3-F9ACE7DBC10D}"/>
              </a:ext>
            </a:extLst>
          </p:cNvPr>
          <p:cNvSpPr/>
          <p:nvPr/>
        </p:nvSpPr>
        <p:spPr bwMode="auto">
          <a:xfrm>
            <a:off x="9984432" y="3590403"/>
            <a:ext cx="400050" cy="457200"/>
          </a:xfrm>
          <a:prstGeom prst="trapezoid">
            <a:avLst/>
          </a:prstGeom>
          <a:solidFill>
            <a:srgbClr val="7030A0">
              <a:alpha val="5019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ko-KR" altLang="en-US" sz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사다리꼴 54">
            <a:extLst>
              <a:ext uri="{FF2B5EF4-FFF2-40B4-BE49-F238E27FC236}">
                <a16:creationId xmlns:a16="http://schemas.microsoft.com/office/drawing/2014/main" id="{FAC0BBC3-A297-00A5-52DF-F5747A612EAA}"/>
              </a:ext>
            </a:extLst>
          </p:cNvPr>
          <p:cNvSpPr/>
          <p:nvPr/>
        </p:nvSpPr>
        <p:spPr bwMode="auto">
          <a:xfrm>
            <a:off x="9994382" y="4753714"/>
            <a:ext cx="400050" cy="457200"/>
          </a:xfrm>
          <a:prstGeom prst="trapezoid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ko-KR" alt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사다리꼴 55">
            <a:extLst>
              <a:ext uri="{FF2B5EF4-FFF2-40B4-BE49-F238E27FC236}">
                <a16:creationId xmlns:a16="http://schemas.microsoft.com/office/drawing/2014/main" id="{5B9D77A0-E524-8789-F9C3-760F372F34A5}"/>
              </a:ext>
            </a:extLst>
          </p:cNvPr>
          <p:cNvSpPr/>
          <p:nvPr/>
        </p:nvSpPr>
        <p:spPr bwMode="auto">
          <a:xfrm>
            <a:off x="11204402" y="4753714"/>
            <a:ext cx="400050" cy="457200"/>
          </a:xfrm>
          <a:prstGeom prst="trapezoid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ko-KR" altLang="en-US" sz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직사각형 73">
            <a:extLst>
              <a:ext uri="{FF2B5EF4-FFF2-40B4-BE49-F238E27FC236}">
                <a16:creationId xmlns:a16="http://schemas.microsoft.com/office/drawing/2014/main" id="{BBDA18F8-33AA-B2D7-B3E5-F5EBAAF67CBB}"/>
              </a:ext>
            </a:extLst>
          </p:cNvPr>
          <p:cNvSpPr/>
          <p:nvPr/>
        </p:nvSpPr>
        <p:spPr>
          <a:xfrm>
            <a:off x="8870090" y="4653136"/>
            <a:ext cx="970944" cy="569950"/>
          </a:xfrm>
          <a:prstGeom prst="rect">
            <a:avLst/>
          </a:prstGeom>
        </p:spPr>
        <p:txBody>
          <a:bodyPr wrap="none" lIns="76758" tIns="38379" rIns="76758" bIns="38379">
            <a:spAutoFit/>
          </a:bodyPr>
          <a:lstStyle/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ko-KR" sz="1600" dirty="0">
                <a:solidFill>
                  <a:srgbClr val="000000"/>
                </a:solidFill>
                <a:latin typeface="Times New Roman"/>
                <a:ea typeface="MS Gothic"/>
              </a:rPr>
              <a:t>OBSS 4</a:t>
            </a:r>
          </a:p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ko-KR" sz="1600" dirty="0">
                <a:solidFill>
                  <a:srgbClr val="000000"/>
                </a:solidFill>
                <a:latin typeface="Times New Roman"/>
                <a:ea typeface="MS Gothic"/>
              </a:rPr>
              <a:t>(20 MHz)</a:t>
            </a:r>
          </a:p>
        </p:txBody>
      </p:sp>
      <p:sp>
        <p:nvSpPr>
          <p:cNvPr id="22" name="사다리꼴 54">
            <a:extLst>
              <a:ext uri="{FF2B5EF4-FFF2-40B4-BE49-F238E27FC236}">
                <a16:creationId xmlns:a16="http://schemas.microsoft.com/office/drawing/2014/main" id="{45772C72-189A-4954-D3A1-607B2C044F6A}"/>
              </a:ext>
            </a:extLst>
          </p:cNvPr>
          <p:cNvSpPr/>
          <p:nvPr/>
        </p:nvSpPr>
        <p:spPr bwMode="auto">
          <a:xfrm>
            <a:off x="9994382" y="5282094"/>
            <a:ext cx="400050" cy="457200"/>
          </a:xfrm>
          <a:prstGeom prst="trapezoid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ko-KR" alt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사다리꼴 55">
            <a:extLst>
              <a:ext uri="{FF2B5EF4-FFF2-40B4-BE49-F238E27FC236}">
                <a16:creationId xmlns:a16="http://schemas.microsoft.com/office/drawing/2014/main" id="{BC0FF149-EAD0-AD12-787E-9502AC491031}"/>
              </a:ext>
            </a:extLst>
          </p:cNvPr>
          <p:cNvSpPr/>
          <p:nvPr/>
        </p:nvSpPr>
        <p:spPr bwMode="auto">
          <a:xfrm>
            <a:off x="11204402" y="5282094"/>
            <a:ext cx="400050" cy="457200"/>
          </a:xfrm>
          <a:prstGeom prst="trapezoid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ko-KR" altLang="en-US" sz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직사각형 73">
            <a:extLst>
              <a:ext uri="{FF2B5EF4-FFF2-40B4-BE49-F238E27FC236}">
                <a16:creationId xmlns:a16="http://schemas.microsoft.com/office/drawing/2014/main" id="{7C96C56D-C912-52C9-725B-B47CBBE52AE8}"/>
              </a:ext>
            </a:extLst>
          </p:cNvPr>
          <p:cNvSpPr/>
          <p:nvPr/>
        </p:nvSpPr>
        <p:spPr>
          <a:xfrm>
            <a:off x="8870090" y="5205085"/>
            <a:ext cx="970944" cy="569950"/>
          </a:xfrm>
          <a:prstGeom prst="rect">
            <a:avLst/>
          </a:prstGeom>
        </p:spPr>
        <p:txBody>
          <a:bodyPr wrap="none" lIns="76758" tIns="38379" rIns="76758" bIns="38379">
            <a:spAutoFit/>
          </a:bodyPr>
          <a:lstStyle/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ko-KR" sz="1600" dirty="0">
                <a:solidFill>
                  <a:srgbClr val="000000"/>
                </a:solidFill>
                <a:latin typeface="Times New Roman"/>
                <a:ea typeface="MS Gothic"/>
              </a:rPr>
              <a:t>OBSS 5</a:t>
            </a:r>
          </a:p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ko-KR" sz="1600" dirty="0">
                <a:solidFill>
                  <a:srgbClr val="000000"/>
                </a:solidFill>
                <a:latin typeface="Times New Roman"/>
                <a:ea typeface="MS Gothic"/>
              </a:rPr>
              <a:t>(20 MHz)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사다리꼴 90">
                <a:extLst>
                  <a:ext uri="{FF2B5EF4-FFF2-40B4-BE49-F238E27FC236}">
                    <a16:creationId xmlns:a16="http://schemas.microsoft.com/office/drawing/2014/main" id="{5B1ECAEE-2521-B502-CF20-31DF172689FC}"/>
                  </a:ext>
                </a:extLst>
              </p:cNvPr>
              <p:cNvSpPr/>
              <p:nvPr/>
            </p:nvSpPr>
            <p:spPr bwMode="auto">
              <a:xfrm>
                <a:off x="10801062" y="5282094"/>
                <a:ext cx="400050" cy="457200"/>
              </a:xfrm>
              <a:prstGeom prst="trapezoid">
                <a:avLst/>
              </a:prstGeom>
              <a:solidFill>
                <a:srgbClr val="00B0F0"/>
              </a:solidFill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377309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200" b="0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</m:t>
                      </m:r>
                      <m:r>
                        <a:rPr lang="en-US" altLang="ko-KR" sz="1200" b="0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20</m:t>
                      </m:r>
                    </m:oMath>
                  </m:oMathPara>
                </a14:m>
                <a:endParaRPr lang="en-US" altLang="ko-KR" sz="1200" dirty="0">
                  <a:solidFill>
                    <a:srgbClr val="FFFFFF"/>
                  </a:solidFill>
                  <a:latin typeface="Arial" panose="020B0604020202020204" pitchFamily="34" charset="0"/>
                  <a:ea typeface="MS Gothic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사다리꼴 90">
                <a:extLst>
                  <a:ext uri="{FF2B5EF4-FFF2-40B4-BE49-F238E27FC236}">
                    <a16:creationId xmlns:a16="http://schemas.microsoft.com/office/drawing/2014/main" id="{5B1ECAEE-2521-B502-CF20-31DF172689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01062" y="5282094"/>
                <a:ext cx="400050" cy="457200"/>
              </a:xfrm>
              <a:prstGeom prst="trapezoid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사다리꼴 54">
            <a:extLst>
              <a:ext uri="{FF2B5EF4-FFF2-40B4-BE49-F238E27FC236}">
                <a16:creationId xmlns:a16="http://schemas.microsoft.com/office/drawing/2014/main" id="{B503D021-4BD5-7CC7-D79E-55D608D5D680}"/>
              </a:ext>
            </a:extLst>
          </p:cNvPr>
          <p:cNvSpPr/>
          <p:nvPr/>
        </p:nvSpPr>
        <p:spPr bwMode="auto">
          <a:xfrm>
            <a:off x="10397722" y="5282094"/>
            <a:ext cx="400050" cy="457200"/>
          </a:xfrm>
          <a:prstGeom prst="trapezoid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ko-KR" alt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사다리꼴 54">
            <a:extLst>
              <a:ext uri="{FF2B5EF4-FFF2-40B4-BE49-F238E27FC236}">
                <a16:creationId xmlns:a16="http://schemas.microsoft.com/office/drawing/2014/main" id="{EAAFCF0F-70A3-FCF6-69DA-0FA48509161A}"/>
              </a:ext>
            </a:extLst>
          </p:cNvPr>
          <p:cNvSpPr/>
          <p:nvPr/>
        </p:nvSpPr>
        <p:spPr bwMode="auto">
          <a:xfrm>
            <a:off x="9984432" y="5809423"/>
            <a:ext cx="400050" cy="457200"/>
          </a:xfrm>
          <a:prstGeom prst="trapezoid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ko-KR" alt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사다리꼴 55">
            <a:extLst>
              <a:ext uri="{FF2B5EF4-FFF2-40B4-BE49-F238E27FC236}">
                <a16:creationId xmlns:a16="http://schemas.microsoft.com/office/drawing/2014/main" id="{4D7A4D9C-9DBA-BDAD-BAB0-FC7E68B5186B}"/>
              </a:ext>
            </a:extLst>
          </p:cNvPr>
          <p:cNvSpPr/>
          <p:nvPr/>
        </p:nvSpPr>
        <p:spPr bwMode="auto">
          <a:xfrm>
            <a:off x="10777836" y="5809423"/>
            <a:ext cx="400050" cy="457200"/>
          </a:xfrm>
          <a:prstGeom prst="trapezoid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ko-KR" altLang="en-US" sz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직사각형 73">
            <a:extLst>
              <a:ext uri="{FF2B5EF4-FFF2-40B4-BE49-F238E27FC236}">
                <a16:creationId xmlns:a16="http://schemas.microsoft.com/office/drawing/2014/main" id="{6765E40E-7EFD-0DFF-A625-61BB2F6E0407}"/>
              </a:ext>
            </a:extLst>
          </p:cNvPr>
          <p:cNvSpPr/>
          <p:nvPr/>
        </p:nvSpPr>
        <p:spPr>
          <a:xfrm>
            <a:off x="8870090" y="5709141"/>
            <a:ext cx="970944" cy="569950"/>
          </a:xfrm>
          <a:prstGeom prst="rect">
            <a:avLst/>
          </a:prstGeom>
        </p:spPr>
        <p:txBody>
          <a:bodyPr wrap="none" lIns="76758" tIns="38379" rIns="76758" bIns="38379">
            <a:spAutoFit/>
          </a:bodyPr>
          <a:lstStyle/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ko-KR" sz="1600" dirty="0">
                <a:solidFill>
                  <a:srgbClr val="000000"/>
                </a:solidFill>
                <a:latin typeface="Times New Roman"/>
                <a:ea typeface="MS Gothic"/>
              </a:rPr>
              <a:t>OBSS 6</a:t>
            </a:r>
          </a:p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altLang="ko-KR" sz="1600" dirty="0">
                <a:solidFill>
                  <a:srgbClr val="000000"/>
                </a:solidFill>
                <a:latin typeface="Times New Roman"/>
                <a:ea typeface="MS Gothic"/>
              </a:rPr>
              <a:t>(20 MHz)</a:t>
            </a:r>
          </a:p>
        </p:txBody>
      </p:sp>
      <p:sp>
        <p:nvSpPr>
          <p:cNvPr id="57" name="사다리꼴 54">
            <a:extLst>
              <a:ext uri="{FF2B5EF4-FFF2-40B4-BE49-F238E27FC236}">
                <a16:creationId xmlns:a16="http://schemas.microsoft.com/office/drawing/2014/main" id="{8C52D6F7-744C-874E-9333-CDD92D00C5F2}"/>
              </a:ext>
            </a:extLst>
          </p:cNvPr>
          <p:cNvSpPr/>
          <p:nvPr/>
        </p:nvSpPr>
        <p:spPr bwMode="auto">
          <a:xfrm>
            <a:off x="10381134" y="5809423"/>
            <a:ext cx="400050" cy="457200"/>
          </a:xfrm>
          <a:prstGeom prst="trapezoid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ko-KR" alt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사다리꼴 90">
                <a:extLst>
                  <a:ext uri="{FF2B5EF4-FFF2-40B4-BE49-F238E27FC236}">
                    <a16:creationId xmlns:a16="http://schemas.microsoft.com/office/drawing/2014/main" id="{17E50BB7-3CC0-76D9-D092-1A1A3B1E4B63}"/>
                  </a:ext>
                </a:extLst>
              </p:cNvPr>
              <p:cNvSpPr/>
              <p:nvPr/>
            </p:nvSpPr>
            <p:spPr bwMode="auto">
              <a:xfrm>
                <a:off x="11174538" y="5809423"/>
                <a:ext cx="400050" cy="457200"/>
              </a:xfrm>
              <a:prstGeom prst="trapezoid">
                <a:avLst/>
              </a:prstGeom>
              <a:solidFill>
                <a:srgbClr val="00B0F0"/>
              </a:solidFill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377309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200" b="0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</m:t>
                      </m:r>
                      <m:r>
                        <a:rPr lang="en-US" altLang="ko-KR" sz="1200" b="0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20</m:t>
                      </m:r>
                    </m:oMath>
                  </m:oMathPara>
                </a14:m>
                <a:endParaRPr lang="en-US" altLang="ko-KR" sz="1200" dirty="0">
                  <a:solidFill>
                    <a:srgbClr val="FFFFFF"/>
                  </a:solidFill>
                  <a:latin typeface="Arial" panose="020B0604020202020204" pitchFamily="34" charset="0"/>
                  <a:ea typeface="MS Gothic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사다리꼴 90">
                <a:extLst>
                  <a:ext uri="{FF2B5EF4-FFF2-40B4-BE49-F238E27FC236}">
                    <a16:creationId xmlns:a16="http://schemas.microsoft.com/office/drawing/2014/main" id="{17E50BB7-3CC0-76D9-D092-1A1A3B1E4B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74538" y="5809423"/>
                <a:ext cx="400050" cy="457200"/>
              </a:xfrm>
              <a:prstGeom prst="trapezoid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4" name="사다리꼴 54">
            <a:extLst>
              <a:ext uri="{FF2B5EF4-FFF2-40B4-BE49-F238E27FC236}">
                <a16:creationId xmlns:a16="http://schemas.microsoft.com/office/drawing/2014/main" id="{1C3861D8-93B0-8752-086A-316B2F685202}"/>
              </a:ext>
            </a:extLst>
          </p:cNvPr>
          <p:cNvSpPr/>
          <p:nvPr/>
        </p:nvSpPr>
        <p:spPr bwMode="auto">
          <a:xfrm>
            <a:off x="10801062" y="4753714"/>
            <a:ext cx="400050" cy="457200"/>
          </a:xfrm>
          <a:prstGeom prst="trapezoid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ko-KR" alt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사다리꼴 90">
                <a:extLst>
                  <a:ext uri="{FF2B5EF4-FFF2-40B4-BE49-F238E27FC236}">
                    <a16:creationId xmlns:a16="http://schemas.microsoft.com/office/drawing/2014/main" id="{B336EA8D-5ED3-BF8A-681F-3853F983300A}"/>
                  </a:ext>
                </a:extLst>
              </p:cNvPr>
              <p:cNvSpPr/>
              <p:nvPr/>
            </p:nvSpPr>
            <p:spPr bwMode="auto">
              <a:xfrm>
                <a:off x="10397722" y="4753714"/>
                <a:ext cx="400050" cy="457200"/>
              </a:xfrm>
              <a:prstGeom prst="trapezoid">
                <a:avLst/>
              </a:prstGeom>
              <a:solidFill>
                <a:srgbClr val="00B0F0"/>
              </a:solidFill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377309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200" b="0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</m:t>
                      </m:r>
                      <m:r>
                        <a:rPr lang="en-US" altLang="ko-KR" sz="1200" b="0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20</m:t>
                      </m:r>
                    </m:oMath>
                  </m:oMathPara>
                </a14:m>
                <a:endParaRPr lang="en-US" altLang="ko-KR" sz="1200" dirty="0">
                  <a:solidFill>
                    <a:srgbClr val="FFFFFF"/>
                  </a:solidFill>
                  <a:latin typeface="Arial" panose="020B0604020202020204" pitchFamily="34" charset="0"/>
                  <a:ea typeface="MS Gothic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48" name="사다리꼴 90">
                <a:extLst>
                  <a:ext uri="{FF2B5EF4-FFF2-40B4-BE49-F238E27FC236}">
                    <a16:creationId xmlns:a16="http://schemas.microsoft.com/office/drawing/2014/main" id="{B336EA8D-5ED3-BF8A-681F-3853F9833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97722" y="4753714"/>
                <a:ext cx="400050" cy="457200"/>
              </a:xfrm>
              <a:prstGeom prst="trapezoid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4" name="사다리꼴 54">
            <a:extLst>
              <a:ext uri="{FF2B5EF4-FFF2-40B4-BE49-F238E27FC236}">
                <a16:creationId xmlns:a16="http://schemas.microsoft.com/office/drawing/2014/main" id="{143D3B5D-65C7-793F-3CB2-9BEBB90FEDD3}"/>
              </a:ext>
            </a:extLst>
          </p:cNvPr>
          <p:cNvSpPr/>
          <p:nvPr/>
        </p:nvSpPr>
        <p:spPr bwMode="auto">
          <a:xfrm>
            <a:off x="9988279" y="4225471"/>
            <a:ext cx="400050" cy="457200"/>
          </a:xfrm>
          <a:prstGeom prst="trapezoid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ko-KR" alt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5" name="사다리꼴 55">
            <a:extLst>
              <a:ext uri="{FF2B5EF4-FFF2-40B4-BE49-F238E27FC236}">
                <a16:creationId xmlns:a16="http://schemas.microsoft.com/office/drawing/2014/main" id="{170E1D53-6153-0407-5D7B-4D4F02911B8F}"/>
              </a:ext>
            </a:extLst>
          </p:cNvPr>
          <p:cNvSpPr/>
          <p:nvPr/>
        </p:nvSpPr>
        <p:spPr bwMode="auto">
          <a:xfrm>
            <a:off x="10781683" y="4225471"/>
            <a:ext cx="400050" cy="457200"/>
          </a:xfrm>
          <a:prstGeom prst="trapezoid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ko-KR" altLang="en-US" sz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6" name="사다리꼴 54">
            <a:extLst>
              <a:ext uri="{FF2B5EF4-FFF2-40B4-BE49-F238E27FC236}">
                <a16:creationId xmlns:a16="http://schemas.microsoft.com/office/drawing/2014/main" id="{869D5D31-EF81-96E7-6C6F-40A61D789B9B}"/>
              </a:ext>
            </a:extLst>
          </p:cNvPr>
          <p:cNvSpPr/>
          <p:nvPr/>
        </p:nvSpPr>
        <p:spPr bwMode="auto">
          <a:xfrm>
            <a:off x="10384981" y="4225471"/>
            <a:ext cx="400050" cy="457200"/>
          </a:xfrm>
          <a:prstGeom prst="trapezoid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377309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ko-KR" altLang="en-US" sz="20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7" name="사다리꼴 90">
                <a:extLst>
                  <a:ext uri="{FF2B5EF4-FFF2-40B4-BE49-F238E27FC236}">
                    <a16:creationId xmlns:a16="http://schemas.microsoft.com/office/drawing/2014/main" id="{D2075ABA-74AE-8366-E1B8-E599A61AD958}"/>
                  </a:ext>
                </a:extLst>
              </p:cNvPr>
              <p:cNvSpPr/>
              <p:nvPr/>
            </p:nvSpPr>
            <p:spPr bwMode="auto">
              <a:xfrm>
                <a:off x="11178385" y="4225471"/>
                <a:ext cx="400050" cy="457200"/>
              </a:xfrm>
              <a:prstGeom prst="trapezoid">
                <a:avLst/>
              </a:prstGeom>
              <a:solidFill>
                <a:srgbClr val="00B0F0"/>
              </a:solidFill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377309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200" b="0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</m:t>
                      </m:r>
                      <m:r>
                        <a:rPr lang="en-US" altLang="ko-KR" sz="1200" b="0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20</m:t>
                      </m:r>
                    </m:oMath>
                  </m:oMathPara>
                </a14:m>
                <a:endParaRPr lang="en-US" altLang="ko-KR" sz="1200" dirty="0">
                  <a:solidFill>
                    <a:srgbClr val="FFFFFF"/>
                  </a:solidFill>
                  <a:latin typeface="Arial" panose="020B0604020202020204" pitchFamily="34" charset="0"/>
                  <a:ea typeface="MS Gothic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57" name="사다리꼴 90">
                <a:extLst>
                  <a:ext uri="{FF2B5EF4-FFF2-40B4-BE49-F238E27FC236}">
                    <a16:creationId xmlns:a16="http://schemas.microsoft.com/office/drawing/2014/main" id="{D2075ABA-74AE-8366-E1B8-E599A61AD9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78385" y="4225471"/>
                <a:ext cx="400050" cy="457200"/>
              </a:xfrm>
              <a:prstGeom prst="trapezoid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0067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1065213"/>
          </a:xfrm>
          <a:ln/>
        </p:spPr>
        <p:txBody>
          <a:bodyPr/>
          <a:lstStyle/>
          <a:p>
            <a:r>
              <a:rPr lang="en-US" altLang="ko-KR" sz="3200" dirty="0"/>
              <a:t>Simulation Results (Throughput)</a:t>
            </a:r>
            <a:br>
              <a:rPr lang="en-US" altLang="ko-KR" sz="3200" dirty="0"/>
            </a:br>
            <a:r>
              <a:rPr lang="en-US" altLang="ko-KR" sz="2000" b="0" dirty="0"/>
              <a:t>-Average of 100 trials</a:t>
            </a:r>
            <a:endParaRPr lang="en-GB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7143757" y="1515499"/>
            <a:ext cx="5011068" cy="4918622"/>
          </a:xfrm>
          <a:ln/>
        </p:spPr>
        <p:txBody>
          <a:bodyPr/>
          <a:lstStyle/>
          <a:p>
            <a:r>
              <a:rPr lang="en-US" altLang="ko-KR" sz="1800" b="1" dirty="0" err="1"/>
              <a:t>MyBSS</a:t>
            </a:r>
            <a:r>
              <a:rPr lang="en-US" altLang="ko-KR" sz="1800" b="1" dirty="0"/>
              <a:t> load (Low) </a:t>
            </a:r>
          </a:p>
          <a:p>
            <a:pPr lvl="1"/>
            <a:r>
              <a:rPr lang="en-US" altLang="ko-KR" sz="1400" dirty="0"/>
              <a:t>All channel access schemes can handle all traffic regardless of OBSS load</a:t>
            </a:r>
          </a:p>
          <a:p>
            <a:r>
              <a:rPr lang="en-US" altLang="ko-KR" sz="1800" b="1" dirty="0" err="1"/>
              <a:t>MyBSS</a:t>
            </a:r>
            <a:r>
              <a:rPr lang="en-US" altLang="ko-KR" sz="1800" b="1" dirty="0"/>
              <a:t> load (Medium)</a:t>
            </a:r>
          </a:p>
          <a:p>
            <a:pPr lvl="1"/>
            <a:r>
              <a:rPr lang="en-US" altLang="ko-KR" sz="1400" dirty="0"/>
              <a:t>Neither Channel Bonding nor Dynamic Puncturing can handle their traffic even with an OBSS load of 10%</a:t>
            </a:r>
          </a:p>
          <a:p>
            <a:pPr lvl="1"/>
            <a:r>
              <a:rPr lang="en-US" altLang="ko-KR" sz="1400" dirty="0"/>
              <a:t>At OBSS loads of 20% and 30%, TPUT performance of the BW expansion schemes also decrease, but they still achieve about 7-15% higher throughput compared to Channel Bonding</a:t>
            </a:r>
          </a:p>
          <a:p>
            <a:r>
              <a:rPr lang="en-US" altLang="ko-KR" sz="1800" b="1" dirty="0" err="1"/>
              <a:t>MyBSS</a:t>
            </a:r>
            <a:r>
              <a:rPr lang="en-US" altLang="ko-KR" sz="1800" b="1" dirty="0"/>
              <a:t> load (High)</a:t>
            </a:r>
          </a:p>
          <a:p>
            <a:pPr lvl="1"/>
            <a:r>
              <a:rPr lang="en-US" altLang="ko-KR" sz="1400" dirty="0"/>
              <a:t>When OBSS load is 10%, TPUT difference between Channel Bonding and the BW expansion schemes is around 28%</a:t>
            </a:r>
          </a:p>
          <a:p>
            <a:pPr lvl="2"/>
            <a:r>
              <a:rPr lang="en-US" altLang="ko-KR" sz="1200" dirty="0"/>
              <a:t>Under the same conditions, Dynamic puncturing shows 11.7% better performance than Channel Bonding</a:t>
            </a:r>
          </a:p>
          <a:p>
            <a:pPr marL="0" indent="0">
              <a:buNone/>
            </a:pPr>
            <a:r>
              <a:rPr lang="en-US" altLang="ko-KR" sz="1300" dirty="0"/>
              <a:t>*Observation: The performance gain of the proposed schemes is highest when the OBSS load is moderate(10 %), rather than when it is very low(5 %) or very high (20/30%)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/>
              <a:t>Slide </a:t>
            </a:r>
            <a:fld id="{6C8F0547-AFA8-4805-9A22-12721CDE959F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altLang="ko-KR" dirty="0"/>
              <a:t>Sanghyun Kim (WILUS), et al.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pPr algn="l" eaLnBrk="0" latinLnBrk="0" hangingPunct="0"/>
            <a:r>
              <a:rPr lang="en-US" altLang="ko-KR" kern="0" dirty="0"/>
              <a:t>Sept 2024</a:t>
            </a:r>
            <a:endParaRPr lang="en-GB" altLang="ko-KR" kern="0" dirty="0"/>
          </a:p>
        </p:txBody>
      </p:sp>
      <p:graphicFrame>
        <p:nvGraphicFramePr>
          <p:cNvPr id="6293" name="차트 6292">
            <a:extLst>
              <a:ext uri="{FF2B5EF4-FFF2-40B4-BE49-F238E27FC236}">
                <a16:creationId xmlns:a16="http://schemas.microsoft.com/office/drawing/2014/main" id="{E5C0DD35-9CED-42C1-863F-BFAC86AFB1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557941"/>
              </p:ext>
            </p:extLst>
          </p:nvPr>
        </p:nvGraphicFramePr>
        <p:xfrm>
          <a:off x="-18189" y="1303218"/>
          <a:ext cx="576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295" name="차트 6294">
            <a:extLst>
              <a:ext uri="{FF2B5EF4-FFF2-40B4-BE49-F238E27FC236}">
                <a16:creationId xmlns:a16="http://schemas.microsoft.com/office/drawing/2014/main" id="{2864417D-7DB3-4EB9-9143-4D2049453B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472450"/>
              </p:ext>
            </p:extLst>
          </p:nvPr>
        </p:nvGraphicFramePr>
        <p:xfrm>
          <a:off x="28917" y="3173961"/>
          <a:ext cx="576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296" name="TextBox 6295">
            <a:extLst>
              <a:ext uri="{FF2B5EF4-FFF2-40B4-BE49-F238E27FC236}">
                <a16:creationId xmlns:a16="http://schemas.microsoft.com/office/drawing/2014/main" id="{5AC953B1-36C6-1FE9-8DB5-2A2E0746C9B1}"/>
              </a:ext>
            </a:extLst>
          </p:cNvPr>
          <p:cNvSpPr txBox="1"/>
          <p:nvPr/>
        </p:nvSpPr>
        <p:spPr>
          <a:xfrm>
            <a:off x="1193197" y="3712764"/>
            <a:ext cx="4320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solidFill>
                  <a:srgbClr val="FF0000"/>
                </a:solidFill>
              </a:rPr>
              <a:t>100 %</a:t>
            </a:r>
            <a:endParaRPr lang="ko-KR" altLang="en-US" sz="600" b="1" dirty="0">
              <a:solidFill>
                <a:srgbClr val="FF0000"/>
              </a:solidFill>
            </a:endParaRPr>
          </a:p>
        </p:txBody>
      </p:sp>
      <p:sp>
        <p:nvSpPr>
          <p:cNvPr id="6297" name="TextBox 6296">
            <a:extLst>
              <a:ext uri="{FF2B5EF4-FFF2-40B4-BE49-F238E27FC236}">
                <a16:creationId xmlns:a16="http://schemas.microsoft.com/office/drawing/2014/main" id="{5D6AFE7E-5337-BF78-30D6-99AD1DDFF91B}"/>
              </a:ext>
            </a:extLst>
          </p:cNvPr>
          <p:cNvSpPr txBox="1"/>
          <p:nvPr/>
        </p:nvSpPr>
        <p:spPr>
          <a:xfrm>
            <a:off x="1398951" y="3795268"/>
            <a:ext cx="4320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solidFill>
                  <a:srgbClr val="00B050"/>
                </a:solidFill>
              </a:rPr>
              <a:t>100 %</a:t>
            </a:r>
            <a:endParaRPr lang="ko-KR" altLang="en-US" sz="600" b="1" dirty="0">
              <a:solidFill>
                <a:srgbClr val="00B050"/>
              </a:solidFill>
            </a:endParaRPr>
          </a:p>
        </p:txBody>
      </p:sp>
      <p:sp>
        <p:nvSpPr>
          <p:cNvPr id="6298" name="TextBox 6297">
            <a:extLst>
              <a:ext uri="{FF2B5EF4-FFF2-40B4-BE49-F238E27FC236}">
                <a16:creationId xmlns:a16="http://schemas.microsoft.com/office/drawing/2014/main" id="{9FC2B548-312A-AC3C-BEAB-4D72B91CFFDC}"/>
              </a:ext>
            </a:extLst>
          </p:cNvPr>
          <p:cNvSpPr txBox="1"/>
          <p:nvPr/>
        </p:nvSpPr>
        <p:spPr>
          <a:xfrm>
            <a:off x="1668985" y="3820398"/>
            <a:ext cx="4320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solidFill>
                  <a:srgbClr val="7030A0"/>
                </a:solidFill>
              </a:rPr>
              <a:t>100 %</a:t>
            </a:r>
            <a:endParaRPr lang="ko-KR" altLang="en-US" sz="600" b="1" dirty="0">
              <a:solidFill>
                <a:srgbClr val="7030A0"/>
              </a:solidFill>
            </a:endParaRPr>
          </a:p>
        </p:txBody>
      </p:sp>
      <p:sp>
        <p:nvSpPr>
          <p:cNvPr id="6299" name="TextBox 6298">
            <a:extLst>
              <a:ext uri="{FF2B5EF4-FFF2-40B4-BE49-F238E27FC236}">
                <a16:creationId xmlns:a16="http://schemas.microsoft.com/office/drawing/2014/main" id="{994623C5-ED57-0C44-5579-527263826302}"/>
              </a:ext>
            </a:extLst>
          </p:cNvPr>
          <p:cNvSpPr txBox="1"/>
          <p:nvPr/>
        </p:nvSpPr>
        <p:spPr>
          <a:xfrm>
            <a:off x="2381590" y="3622189"/>
            <a:ext cx="5325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solidFill>
                  <a:srgbClr val="FF0000"/>
                </a:solidFill>
              </a:rPr>
              <a:t>110.2 %</a:t>
            </a:r>
            <a:endParaRPr lang="ko-KR" altLang="en-US" sz="600" b="1" dirty="0">
              <a:solidFill>
                <a:srgbClr val="FF0000"/>
              </a:solidFill>
            </a:endParaRPr>
          </a:p>
        </p:txBody>
      </p:sp>
      <p:sp>
        <p:nvSpPr>
          <p:cNvPr id="6300" name="TextBox 6299">
            <a:extLst>
              <a:ext uri="{FF2B5EF4-FFF2-40B4-BE49-F238E27FC236}">
                <a16:creationId xmlns:a16="http://schemas.microsoft.com/office/drawing/2014/main" id="{D0B5130B-2D9D-1D55-D89E-CBBA26C85822}"/>
              </a:ext>
            </a:extLst>
          </p:cNvPr>
          <p:cNvSpPr txBox="1"/>
          <p:nvPr/>
        </p:nvSpPr>
        <p:spPr>
          <a:xfrm>
            <a:off x="2579245" y="3732817"/>
            <a:ext cx="4992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solidFill>
                  <a:srgbClr val="00B050"/>
                </a:solidFill>
              </a:rPr>
              <a:t>103.4 %</a:t>
            </a:r>
            <a:endParaRPr lang="ko-KR" altLang="en-US" sz="600" b="1" dirty="0">
              <a:solidFill>
                <a:srgbClr val="00B050"/>
              </a:solidFill>
            </a:endParaRPr>
          </a:p>
        </p:txBody>
      </p:sp>
      <p:sp>
        <p:nvSpPr>
          <p:cNvPr id="6301" name="TextBox 6300">
            <a:extLst>
              <a:ext uri="{FF2B5EF4-FFF2-40B4-BE49-F238E27FC236}">
                <a16:creationId xmlns:a16="http://schemas.microsoft.com/office/drawing/2014/main" id="{5B1AC4B9-A7AF-4B46-4098-9A8E6E90FC80}"/>
              </a:ext>
            </a:extLst>
          </p:cNvPr>
          <p:cNvSpPr txBox="1"/>
          <p:nvPr/>
        </p:nvSpPr>
        <p:spPr>
          <a:xfrm>
            <a:off x="2853121" y="3795655"/>
            <a:ext cx="5854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solidFill>
                  <a:srgbClr val="7030A0"/>
                </a:solidFill>
              </a:rPr>
              <a:t>101.8 %</a:t>
            </a:r>
            <a:endParaRPr lang="ko-KR" altLang="en-US" sz="600" b="1" dirty="0">
              <a:solidFill>
                <a:srgbClr val="7030A0"/>
              </a:solidFill>
            </a:endParaRPr>
          </a:p>
        </p:txBody>
      </p:sp>
      <p:sp>
        <p:nvSpPr>
          <p:cNvPr id="6302" name="TextBox 6301">
            <a:extLst>
              <a:ext uri="{FF2B5EF4-FFF2-40B4-BE49-F238E27FC236}">
                <a16:creationId xmlns:a16="http://schemas.microsoft.com/office/drawing/2014/main" id="{C1596AD9-AF7D-C99A-4F87-5052732C3906}"/>
              </a:ext>
            </a:extLst>
          </p:cNvPr>
          <p:cNvSpPr txBox="1"/>
          <p:nvPr/>
        </p:nvSpPr>
        <p:spPr>
          <a:xfrm>
            <a:off x="3564596" y="3587149"/>
            <a:ext cx="4992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solidFill>
                  <a:srgbClr val="FF0000"/>
                </a:solidFill>
              </a:rPr>
              <a:t>115.6 %</a:t>
            </a:r>
            <a:endParaRPr lang="ko-KR" altLang="en-US" sz="600" b="1" dirty="0">
              <a:solidFill>
                <a:srgbClr val="FF0000"/>
              </a:solidFill>
            </a:endParaRPr>
          </a:p>
        </p:txBody>
      </p:sp>
      <p:sp>
        <p:nvSpPr>
          <p:cNvPr id="6303" name="TextBox 6302">
            <a:extLst>
              <a:ext uri="{FF2B5EF4-FFF2-40B4-BE49-F238E27FC236}">
                <a16:creationId xmlns:a16="http://schemas.microsoft.com/office/drawing/2014/main" id="{CC170054-0B81-AEEB-5C65-4CE469820E6A}"/>
              </a:ext>
            </a:extLst>
          </p:cNvPr>
          <p:cNvSpPr txBox="1"/>
          <p:nvPr/>
        </p:nvSpPr>
        <p:spPr>
          <a:xfrm>
            <a:off x="3797613" y="3659501"/>
            <a:ext cx="5325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solidFill>
                  <a:srgbClr val="00B050"/>
                </a:solidFill>
              </a:rPr>
              <a:t>114.2 %</a:t>
            </a:r>
            <a:endParaRPr lang="ko-KR" altLang="en-US" sz="600" b="1" dirty="0">
              <a:solidFill>
                <a:srgbClr val="00B050"/>
              </a:solidFill>
            </a:endParaRPr>
          </a:p>
        </p:txBody>
      </p:sp>
      <p:sp>
        <p:nvSpPr>
          <p:cNvPr id="6304" name="TextBox 6303">
            <a:extLst>
              <a:ext uri="{FF2B5EF4-FFF2-40B4-BE49-F238E27FC236}">
                <a16:creationId xmlns:a16="http://schemas.microsoft.com/office/drawing/2014/main" id="{4B1B64AB-137A-082C-7982-2E12289422A6}"/>
              </a:ext>
            </a:extLst>
          </p:cNvPr>
          <p:cNvSpPr txBox="1"/>
          <p:nvPr/>
        </p:nvSpPr>
        <p:spPr>
          <a:xfrm>
            <a:off x="4026960" y="3745087"/>
            <a:ext cx="5854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solidFill>
                  <a:srgbClr val="7030A0"/>
                </a:solidFill>
              </a:rPr>
              <a:t>109.3%</a:t>
            </a:r>
            <a:endParaRPr lang="ko-KR" altLang="en-US" sz="600" b="1" dirty="0">
              <a:solidFill>
                <a:srgbClr val="7030A0"/>
              </a:solidFill>
            </a:endParaRPr>
          </a:p>
        </p:txBody>
      </p:sp>
      <p:sp>
        <p:nvSpPr>
          <p:cNvPr id="6305" name="TextBox 6304">
            <a:extLst>
              <a:ext uri="{FF2B5EF4-FFF2-40B4-BE49-F238E27FC236}">
                <a16:creationId xmlns:a16="http://schemas.microsoft.com/office/drawing/2014/main" id="{6035C11E-DD7B-DDFA-EB31-C8C3327620F7}"/>
              </a:ext>
            </a:extLst>
          </p:cNvPr>
          <p:cNvSpPr txBox="1"/>
          <p:nvPr/>
        </p:nvSpPr>
        <p:spPr>
          <a:xfrm>
            <a:off x="4771342" y="3572116"/>
            <a:ext cx="4992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solidFill>
                  <a:srgbClr val="FF0000"/>
                </a:solidFill>
              </a:rPr>
              <a:t>115.6 %</a:t>
            </a:r>
            <a:endParaRPr lang="ko-KR" altLang="en-US" sz="600" b="1" dirty="0">
              <a:solidFill>
                <a:srgbClr val="FF0000"/>
              </a:solidFill>
            </a:endParaRPr>
          </a:p>
        </p:txBody>
      </p:sp>
      <p:sp>
        <p:nvSpPr>
          <p:cNvPr id="6306" name="TextBox 6305">
            <a:extLst>
              <a:ext uri="{FF2B5EF4-FFF2-40B4-BE49-F238E27FC236}">
                <a16:creationId xmlns:a16="http://schemas.microsoft.com/office/drawing/2014/main" id="{4EDCD93C-3506-E616-CA48-1517858F1D6C}"/>
              </a:ext>
            </a:extLst>
          </p:cNvPr>
          <p:cNvSpPr txBox="1"/>
          <p:nvPr/>
        </p:nvSpPr>
        <p:spPr>
          <a:xfrm>
            <a:off x="4963941" y="3680448"/>
            <a:ext cx="5325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solidFill>
                  <a:srgbClr val="00B050"/>
                </a:solidFill>
              </a:rPr>
              <a:t>112.6 %</a:t>
            </a:r>
            <a:endParaRPr lang="ko-KR" altLang="en-US" sz="600" b="1" dirty="0">
              <a:solidFill>
                <a:srgbClr val="00B050"/>
              </a:solidFill>
            </a:endParaRPr>
          </a:p>
        </p:txBody>
      </p:sp>
      <p:sp>
        <p:nvSpPr>
          <p:cNvPr id="6307" name="TextBox 6306">
            <a:extLst>
              <a:ext uri="{FF2B5EF4-FFF2-40B4-BE49-F238E27FC236}">
                <a16:creationId xmlns:a16="http://schemas.microsoft.com/office/drawing/2014/main" id="{91C3E126-7ACB-2911-4E24-8D8B44573CF2}"/>
              </a:ext>
            </a:extLst>
          </p:cNvPr>
          <p:cNvSpPr txBox="1"/>
          <p:nvPr/>
        </p:nvSpPr>
        <p:spPr>
          <a:xfrm>
            <a:off x="5221170" y="3775460"/>
            <a:ext cx="5854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solidFill>
                  <a:srgbClr val="7030A0"/>
                </a:solidFill>
              </a:rPr>
              <a:t>107.3%</a:t>
            </a:r>
            <a:endParaRPr lang="ko-KR" altLang="en-US" sz="600" b="1" dirty="0">
              <a:solidFill>
                <a:srgbClr val="7030A0"/>
              </a:solidFill>
            </a:endParaRPr>
          </a:p>
        </p:txBody>
      </p:sp>
      <p:sp>
        <p:nvSpPr>
          <p:cNvPr id="6308" name="TextBox 6307">
            <a:extLst>
              <a:ext uri="{FF2B5EF4-FFF2-40B4-BE49-F238E27FC236}">
                <a16:creationId xmlns:a16="http://schemas.microsoft.com/office/drawing/2014/main" id="{E48F092F-F18E-3563-ADCF-25C2514CCE3A}"/>
              </a:ext>
            </a:extLst>
          </p:cNvPr>
          <p:cNvSpPr txBox="1"/>
          <p:nvPr/>
        </p:nvSpPr>
        <p:spPr>
          <a:xfrm>
            <a:off x="977360" y="3599465"/>
            <a:ext cx="4320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solidFill>
                  <a:srgbClr val="00B0F0"/>
                </a:solidFill>
              </a:rPr>
              <a:t>100 %</a:t>
            </a:r>
            <a:endParaRPr lang="ko-KR" altLang="en-US" sz="600" b="1" dirty="0">
              <a:solidFill>
                <a:srgbClr val="00B0F0"/>
              </a:solidFill>
            </a:endParaRPr>
          </a:p>
        </p:txBody>
      </p:sp>
      <p:sp>
        <p:nvSpPr>
          <p:cNvPr id="6309" name="TextBox 6308">
            <a:extLst>
              <a:ext uri="{FF2B5EF4-FFF2-40B4-BE49-F238E27FC236}">
                <a16:creationId xmlns:a16="http://schemas.microsoft.com/office/drawing/2014/main" id="{6A13CE1F-BE66-A233-20B4-5CEC52D8761C}"/>
              </a:ext>
            </a:extLst>
          </p:cNvPr>
          <p:cNvSpPr txBox="1"/>
          <p:nvPr/>
        </p:nvSpPr>
        <p:spPr>
          <a:xfrm>
            <a:off x="2091723" y="3587149"/>
            <a:ext cx="4992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solidFill>
                  <a:srgbClr val="00B0F0"/>
                </a:solidFill>
              </a:rPr>
              <a:t>102.2 %</a:t>
            </a:r>
            <a:endParaRPr lang="ko-KR" altLang="en-US" sz="600" b="1" dirty="0">
              <a:solidFill>
                <a:srgbClr val="00B0F0"/>
              </a:solidFill>
            </a:endParaRPr>
          </a:p>
        </p:txBody>
      </p:sp>
      <p:sp>
        <p:nvSpPr>
          <p:cNvPr id="6310" name="TextBox 6309">
            <a:extLst>
              <a:ext uri="{FF2B5EF4-FFF2-40B4-BE49-F238E27FC236}">
                <a16:creationId xmlns:a16="http://schemas.microsoft.com/office/drawing/2014/main" id="{806DFDE3-D92C-BF78-7DC1-E841E02441D5}"/>
              </a:ext>
            </a:extLst>
          </p:cNvPr>
          <p:cNvSpPr txBox="1"/>
          <p:nvPr/>
        </p:nvSpPr>
        <p:spPr>
          <a:xfrm>
            <a:off x="3269262" y="3579236"/>
            <a:ext cx="4992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solidFill>
                  <a:srgbClr val="00B0F0"/>
                </a:solidFill>
              </a:rPr>
              <a:t>102.2 %</a:t>
            </a:r>
            <a:endParaRPr lang="ko-KR" altLang="en-US" sz="600" b="1" dirty="0">
              <a:solidFill>
                <a:srgbClr val="00B0F0"/>
              </a:solidFill>
            </a:endParaRPr>
          </a:p>
        </p:txBody>
      </p:sp>
      <p:sp>
        <p:nvSpPr>
          <p:cNvPr id="6311" name="TextBox 6310">
            <a:extLst>
              <a:ext uri="{FF2B5EF4-FFF2-40B4-BE49-F238E27FC236}">
                <a16:creationId xmlns:a16="http://schemas.microsoft.com/office/drawing/2014/main" id="{0DF406FE-769D-E919-FE3D-CC00BD422B62}"/>
              </a:ext>
            </a:extLst>
          </p:cNvPr>
          <p:cNvSpPr txBox="1"/>
          <p:nvPr/>
        </p:nvSpPr>
        <p:spPr>
          <a:xfrm>
            <a:off x="4497380" y="3583539"/>
            <a:ext cx="4992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solidFill>
                  <a:srgbClr val="00B0F0"/>
                </a:solidFill>
              </a:rPr>
              <a:t>102.2 %</a:t>
            </a:r>
            <a:endParaRPr lang="ko-KR" altLang="en-US" sz="600" b="1" dirty="0">
              <a:solidFill>
                <a:srgbClr val="00B0F0"/>
              </a:solidFill>
            </a:endParaRPr>
          </a:p>
        </p:txBody>
      </p:sp>
      <p:graphicFrame>
        <p:nvGraphicFramePr>
          <p:cNvPr id="6314" name="차트 6313">
            <a:extLst>
              <a:ext uri="{FF2B5EF4-FFF2-40B4-BE49-F238E27FC236}">
                <a16:creationId xmlns:a16="http://schemas.microsoft.com/office/drawing/2014/main" id="{DF249787-599D-429F-A35F-1D5F4B910B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154393"/>
              </p:ext>
            </p:extLst>
          </p:nvPr>
        </p:nvGraphicFramePr>
        <p:xfrm>
          <a:off x="-24680" y="4725144"/>
          <a:ext cx="576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315" name="TextBox 6314">
            <a:extLst>
              <a:ext uri="{FF2B5EF4-FFF2-40B4-BE49-F238E27FC236}">
                <a16:creationId xmlns:a16="http://schemas.microsoft.com/office/drawing/2014/main" id="{8D4EA361-9C27-E8A2-4629-7962EE500DEF}"/>
              </a:ext>
            </a:extLst>
          </p:cNvPr>
          <p:cNvSpPr txBox="1"/>
          <p:nvPr/>
        </p:nvSpPr>
        <p:spPr>
          <a:xfrm>
            <a:off x="1157816" y="5381352"/>
            <a:ext cx="4320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solidFill>
                  <a:srgbClr val="FF0000"/>
                </a:solidFill>
              </a:rPr>
              <a:t>100 %</a:t>
            </a:r>
            <a:endParaRPr lang="ko-KR" altLang="en-US" sz="600" b="1" dirty="0">
              <a:solidFill>
                <a:srgbClr val="FF0000"/>
              </a:solidFill>
            </a:endParaRPr>
          </a:p>
        </p:txBody>
      </p:sp>
      <p:sp>
        <p:nvSpPr>
          <p:cNvPr id="6316" name="TextBox 6315">
            <a:extLst>
              <a:ext uri="{FF2B5EF4-FFF2-40B4-BE49-F238E27FC236}">
                <a16:creationId xmlns:a16="http://schemas.microsoft.com/office/drawing/2014/main" id="{2DCF7287-13AC-4D94-9F18-67AC76DDBC3F}"/>
              </a:ext>
            </a:extLst>
          </p:cNvPr>
          <p:cNvSpPr txBox="1"/>
          <p:nvPr/>
        </p:nvSpPr>
        <p:spPr>
          <a:xfrm>
            <a:off x="2341250" y="5334879"/>
            <a:ext cx="5325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solidFill>
                  <a:srgbClr val="FF0000"/>
                </a:solidFill>
              </a:rPr>
              <a:t>111.7 %</a:t>
            </a:r>
            <a:endParaRPr lang="ko-KR" altLang="en-US" sz="600" b="1" dirty="0">
              <a:solidFill>
                <a:srgbClr val="FF0000"/>
              </a:solidFill>
            </a:endParaRPr>
          </a:p>
        </p:txBody>
      </p:sp>
      <p:sp>
        <p:nvSpPr>
          <p:cNvPr id="6317" name="TextBox 6316">
            <a:extLst>
              <a:ext uri="{FF2B5EF4-FFF2-40B4-BE49-F238E27FC236}">
                <a16:creationId xmlns:a16="http://schemas.microsoft.com/office/drawing/2014/main" id="{9D6F5D3B-C0F7-B910-990B-6EE88235E67A}"/>
              </a:ext>
            </a:extLst>
          </p:cNvPr>
          <p:cNvSpPr txBox="1"/>
          <p:nvPr/>
        </p:nvSpPr>
        <p:spPr>
          <a:xfrm>
            <a:off x="3508489" y="5220833"/>
            <a:ext cx="4992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solidFill>
                  <a:srgbClr val="FF0000"/>
                </a:solidFill>
              </a:rPr>
              <a:t>128.1 %</a:t>
            </a:r>
            <a:endParaRPr lang="ko-KR" altLang="en-US" sz="600" b="1" dirty="0">
              <a:solidFill>
                <a:srgbClr val="FF0000"/>
              </a:solidFill>
            </a:endParaRPr>
          </a:p>
        </p:txBody>
      </p:sp>
      <p:sp>
        <p:nvSpPr>
          <p:cNvPr id="6318" name="TextBox 6317">
            <a:extLst>
              <a:ext uri="{FF2B5EF4-FFF2-40B4-BE49-F238E27FC236}">
                <a16:creationId xmlns:a16="http://schemas.microsoft.com/office/drawing/2014/main" id="{85AE8003-77CA-330F-A381-34106F4B9B2A}"/>
              </a:ext>
            </a:extLst>
          </p:cNvPr>
          <p:cNvSpPr txBox="1"/>
          <p:nvPr/>
        </p:nvSpPr>
        <p:spPr>
          <a:xfrm>
            <a:off x="4686015" y="5220833"/>
            <a:ext cx="4992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solidFill>
                  <a:srgbClr val="FF0000"/>
                </a:solidFill>
              </a:rPr>
              <a:t>126.4 %</a:t>
            </a:r>
            <a:endParaRPr lang="ko-KR" altLang="en-US" sz="600" b="1" dirty="0">
              <a:solidFill>
                <a:srgbClr val="FF0000"/>
              </a:solidFill>
            </a:endParaRPr>
          </a:p>
        </p:txBody>
      </p:sp>
      <p:sp>
        <p:nvSpPr>
          <p:cNvPr id="6319" name="TextBox 6318">
            <a:extLst>
              <a:ext uri="{FF2B5EF4-FFF2-40B4-BE49-F238E27FC236}">
                <a16:creationId xmlns:a16="http://schemas.microsoft.com/office/drawing/2014/main" id="{60137D2C-A869-942D-FC94-11F169738687}"/>
              </a:ext>
            </a:extLst>
          </p:cNvPr>
          <p:cNvSpPr txBox="1"/>
          <p:nvPr/>
        </p:nvSpPr>
        <p:spPr>
          <a:xfrm>
            <a:off x="1341326" y="5464291"/>
            <a:ext cx="4320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solidFill>
                  <a:srgbClr val="00B050"/>
                </a:solidFill>
              </a:rPr>
              <a:t>100 %</a:t>
            </a:r>
            <a:endParaRPr lang="ko-KR" altLang="en-US" sz="600" b="1" dirty="0">
              <a:solidFill>
                <a:srgbClr val="00B050"/>
              </a:solidFill>
            </a:endParaRPr>
          </a:p>
        </p:txBody>
      </p:sp>
      <p:sp>
        <p:nvSpPr>
          <p:cNvPr id="6320" name="TextBox 6319">
            <a:extLst>
              <a:ext uri="{FF2B5EF4-FFF2-40B4-BE49-F238E27FC236}">
                <a16:creationId xmlns:a16="http://schemas.microsoft.com/office/drawing/2014/main" id="{78BD36DA-0E59-EBE3-BE6F-1E8F6072DE3E}"/>
              </a:ext>
            </a:extLst>
          </p:cNvPr>
          <p:cNvSpPr txBox="1"/>
          <p:nvPr/>
        </p:nvSpPr>
        <p:spPr>
          <a:xfrm>
            <a:off x="2567608" y="5459094"/>
            <a:ext cx="4992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solidFill>
                  <a:srgbClr val="00B050"/>
                </a:solidFill>
              </a:rPr>
              <a:t>104.6 %</a:t>
            </a:r>
            <a:endParaRPr lang="ko-KR" altLang="en-US" sz="600" b="1" dirty="0">
              <a:solidFill>
                <a:srgbClr val="00B050"/>
              </a:solidFill>
            </a:endParaRPr>
          </a:p>
        </p:txBody>
      </p:sp>
      <p:sp>
        <p:nvSpPr>
          <p:cNvPr id="6321" name="TextBox 6320">
            <a:extLst>
              <a:ext uri="{FF2B5EF4-FFF2-40B4-BE49-F238E27FC236}">
                <a16:creationId xmlns:a16="http://schemas.microsoft.com/office/drawing/2014/main" id="{BB7DC962-11E2-46CF-CEEC-446EB159AA6C}"/>
              </a:ext>
            </a:extLst>
          </p:cNvPr>
          <p:cNvSpPr txBox="1"/>
          <p:nvPr/>
        </p:nvSpPr>
        <p:spPr>
          <a:xfrm>
            <a:off x="3719736" y="5373508"/>
            <a:ext cx="5325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solidFill>
                  <a:srgbClr val="00B050"/>
                </a:solidFill>
              </a:rPr>
              <a:t>118.5 %</a:t>
            </a:r>
            <a:endParaRPr lang="ko-KR" altLang="en-US" sz="600" b="1" dirty="0">
              <a:solidFill>
                <a:srgbClr val="00B050"/>
              </a:solidFill>
            </a:endParaRPr>
          </a:p>
        </p:txBody>
      </p:sp>
      <p:sp>
        <p:nvSpPr>
          <p:cNvPr id="6322" name="TextBox 6321">
            <a:extLst>
              <a:ext uri="{FF2B5EF4-FFF2-40B4-BE49-F238E27FC236}">
                <a16:creationId xmlns:a16="http://schemas.microsoft.com/office/drawing/2014/main" id="{8DB0D58F-03D5-46C9-1F48-32B5A29372E8}"/>
              </a:ext>
            </a:extLst>
          </p:cNvPr>
          <p:cNvSpPr txBox="1"/>
          <p:nvPr/>
        </p:nvSpPr>
        <p:spPr>
          <a:xfrm>
            <a:off x="4915404" y="5401593"/>
            <a:ext cx="53252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solidFill>
                  <a:srgbClr val="00B050"/>
                </a:solidFill>
              </a:rPr>
              <a:t>115.3 %</a:t>
            </a:r>
            <a:endParaRPr lang="ko-KR" altLang="en-US" sz="600" b="1" dirty="0">
              <a:solidFill>
                <a:srgbClr val="00B050"/>
              </a:solidFill>
            </a:endParaRPr>
          </a:p>
        </p:txBody>
      </p:sp>
      <p:sp>
        <p:nvSpPr>
          <p:cNvPr id="6323" name="TextBox 6322">
            <a:extLst>
              <a:ext uri="{FF2B5EF4-FFF2-40B4-BE49-F238E27FC236}">
                <a16:creationId xmlns:a16="http://schemas.microsoft.com/office/drawing/2014/main" id="{3584F3B0-2DCF-7CC8-843E-FD5E69EBA709}"/>
              </a:ext>
            </a:extLst>
          </p:cNvPr>
          <p:cNvSpPr txBox="1"/>
          <p:nvPr/>
        </p:nvSpPr>
        <p:spPr>
          <a:xfrm>
            <a:off x="1574787" y="5522758"/>
            <a:ext cx="4320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solidFill>
                  <a:srgbClr val="7030A0"/>
                </a:solidFill>
              </a:rPr>
              <a:t>100 %</a:t>
            </a:r>
            <a:endParaRPr lang="ko-KR" altLang="en-US" sz="600" b="1" dirty="0">
              <a:solidFill>
                <a:srgbClr val="7030A0"/>
              </a:solidFill>
            </a:endParaRPr>
          </a:p>
        </p:txBody>
      </p:sp>
      <p:sp>
        <p:nvSpPr>
          <p:cNvPr id="6324" name="TextBox 6323">
            <a:extLst>
              <a:ext uri="{FF2B5EF4-FFF2-40B4-BE49-F238E27FC236}">
                <a16:creationId xmlns:a16="http://schemas.microsoft.com/office/drawing/2014/main" id="{552D9F19-EA31-A111-E54E-96720EF5358B}"/>
              </a:ext>
            </a:extLst>
          </p:cNvPr>
          <p:cNvSpPr txBox="1"/>
          <p:nvPr/>
        </p:nvSpPr>
        <p:spPr>
          <a:xfrm>
            <a:off x="2774252" y="5517232"/>
            <a:ext cx="5854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solidFill>
                  <a:srgbClr val="7030A0"/>
                </a:solidFill>
              </a:rPr>
              <a:t>102 %</a:t>
            </a:r>
            <a:endParaRPr lang="ko-KR" altLang="en-US" sz="600" b="1" dirty="0">
              <a:solidFill>
                <a:srgbClr val="7030A0"/>
              </a:solidFill>
            </a:endParaRPr>
          </a:p>
        </p:txBody>
      </p:sp>
      <p:sp>
        <p:nvSpPr>
          <p:cNvPr id="6325" name="TextBox 6324">
            <a:extLst>
              <a:ext uri="{FF2B5EF4-FFF2-40B4-BE49-F238E27FC236}">
                <a16:creationId xmlns:a16="http://schemas.microsoft.com/office/drawing/2014/main" id="{F5242290-6F84-5417-A2B5-AC80109CDBAC}"/>
              </a:ext>
            </a:extLst>
          </p:cNvPr>
          <p:cNvSpPr txBox="1"/>
          <p:nvPr/>
        </p:nvSpPr>
        <p:spPr>
          <a:xfrm>
            <a:off x="3926380" y="5459094"/>
            <a:ext cx="5854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solidFill>
                  <a:srgbClr val="7030A0"/>
                </a:solidFill>
              </a:rPr>
              <a:t>107.9 %</a:t>
            </a:r>
            <a:endParaRPr lang="ko-KR" altLang="en-US" sz="600" b="1" dirty="0">
              <a:solidFill>
                <a:srgbClr val="7030A0"/>
              </a:solidFill>
            </a:endParaRPr>
          </a:p>
        </p:txBody>
      </p:sp>
      <p:sp>
        <p:nvSpPr>
          <p:cNvPr id="6326" name="TextBox 6325">
            <a:extLst>
              <a:ext uri="{FF2B5EF4-FFF2-40B4-BE49-F238E27FC236}">
                <a16:creationId xmlns:a16="http://schemas.microsoft.com/office/drawing/2014/main" id="{0B556A07-15DC-92DD-8302-BFC1C570CE17}"/>
              </a:ext>
            </a:extLst>
          </p:cNvPr>
          <p:cNvSpPr txBox="1"/>
          <p:nvPr/>
        </p:nvSpPr>
        <p:spPr>
          <a:xfrm>
            <a:off x="5150516" y="5476582"/>
            <a:ext cx="5854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solidFill>
                  <a:srgbClr val="7030A0"/>
                </a:solidFill>
              </a:rPr>
              <a:t>105.7%</a:t>
            </a:r>
            <a:endParaRPr lang="ko-KR" altLang="en-US" sz="600" b="1" dirty="0">
              <a:solidFill>
                <a:srgbClr val="7030A0"/>
              </a:solidFill>
            </a:endParaRPr>
          </a:p>
        </p:txBody>
      </p:sp>
      <p:sp>
        <p:nvSpPr>
          <p:cNvPr id="6327" name="TextBox 6326">
            <a:extLst>
              <a:ext uri="{FF2B5EF4-FFF2-40B4-BE49-F238E27FC236}">
                <a16:creationId xmlns:a16="http://schemas.microsoft.com/office/drawing/2014/main" id="{79028649-BC01-5D81-F846-1BB66E772AE8}"/>
              </a:ext>
            </a:extLst>
          </p:cNvPr>
          <p:cNvSpPr txBox="1"/>
          <p:nvPr/>
        </p:nvSpPr>
        <p:spPr>
          <a:xfrm>
            <a:off x="942291" y="5259801"/>
            <a:ext cx="4320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solidFill>
                  <a:srgbClr val="00B0F0"/>
                </a:solidFill>
              </a:rPr>
              <a:t>100 %</a:t>
            </a:r>
            <a:endParaRPr lang="ko-KR" altLang="en-US" sz="600" b="1" dirty="0">
              <a:solidFill>
                <a:srgbClr val="00B0F0"/>
              </a:solidFill>
            </a:endParaRPr>
          </a:p>
        </p:txBody>
      </p:sp>
      <p:sp>
        <p:nvSpPr>
          <p:cNvPr id="6328" name="TextBox 6327">
            <a:extLst>
              <a:ext uri="{FF2B5EF4-FFF2-40B4-BE49-F238E27FC236}">
                <a16:creationId xmlns:a16="http://schemas.microsoft.com/office/drawing/2014/main" id="{D227473B-331C-27A1-1552-0B7338B733A3}"/>
              </a:ext>
            </a:extLst>
          </p:cNvPr>
          <p:cNvSpPr txBox="1"/>
          <p:nvPr/>
        </p:nvSpPr>
        <p:spPr>
          <a:xfrm>
            <a:off x="2096254" y="5186302"/>
            <a:ext cx="4947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solidFill>
                  <a:srgbClr val="00B0F0"/>
                </a:solidFill>
              </a:rPr>
              <a:t>112.6 %</a:t>
            </a:r>
            <a:endParaRPr lang="ko-KR" altLang="en-US" sz="600" b="1" dirty="0">
              <a:solidFill>
                <a:srgbClr val="00B0F0"/>
              </a:solidFill>
            </a:endParaRPr>
          </a:p>
        </p:txBody>
      </p:sp>
      <p:sp>
        <p:nvSpPr>
          <p:cNvPr id="6329" name="TextBox 6328">
            <a:extLst>
              <a:ext uri="{FF2B5EF4-FFF2-40B4-BE49-F238E27FC236}">
                <a16:creationId xmlns:a16="http://schemas.microsoft.com/office/drawing/2014/main" id="{0FC3F156-FC49-4DD4-D54E-83B540BE2F47}"/>
              </a:ext>
            </a:extLst>
          </p:cNvPr>
          <p:cNvSpPr txBox="1"/>
          <p:nvPr/>
        </p:nvSpPr>
        <p:spPr>
          <a:xfrm>
            <a:off x="3268433" y="5105645"/>
            <a:ext cx="4947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solidFill>
                  <a:srgbClr val="00B0F0"/>
                </a:solidFill>
              </a:rPr>
              <a:t>122.9 %</a:t>
            </a:r>
            <a:endParaRPr lang="ko-KR" altLang="en-US" sz="600" b="1" dirty="0">
              <a:solidFill>
                <a:srgbClr val="00B0F0"/>
              </a:solidFill>
            </a:endParaRPr>
          </a:p>
        </p:txBody>
      </p:sp>
      <p:sp>
        <p:nvSpPr>
          <p:cNvPr id="6330" name="TextBox 6329">
            <a:extLst>
              <a:ext uri="{FF2B5EF4-FFF2-40B4-BE49-F238E27FC236}">
                <a16:creationId xmlns:a16="http://schemas.microsoft.com/office/drawing/2014/main" id="{2B6633DA-EDBD-9B19-504D-5018331B513A}"/>
              </a:ext>
            </a:extLst>
          </p:cNvPr>
          <p:cNvSpPr txBox="1"/>
          <p:nvPr/>
        </p:nvSpPr>
        <p:spPr>
          <a:xfrm>
            <a:off x="4456147" y="5097651"/>
            <a:ext cx="4947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" b="1" dirty="0">
                <a:solidFill>
                  <a:srgbClr val="00B0F0"/>
                </a:solidFill>
              </a:rPr>
              <a:t>122.7 %</a:t>
            </a:r>
            <a:endParaRPr lang="ko-KR" altLang="en-US" sz="600" b="1" dirty="0">
              <a:solidFill>
                <a:srgbClr val="00B0F0"/>
              </a:solidFill>
            </a:endParaRPr>
          </a:p>
        </p:txBody>
      </p:sp>
      <p:pic>
        <p:nvPicPr>
          <p:cNvPr id="6331" name="그림 6330">
            <a:extLst>
              <a:ext uri="{FF2B5EF4-FFF2-40B4-BE49-F238E27FC236}">
                <a16:creationId xmlns:a16="http://schemas.microsoft.com/office/drawing/2014/main" id="{08D4A0F8-1C43-1C12-BCDF-971E9C3AD8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5206" y="1703000"/>
            <a:ext cx="148034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885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1065213"/>
          </a:xfrm>
          <a:ln/>
        </p:spPr>
        <p:txBody>
          <a:bodyPr/>
          <a:lstStyle/>
          <a:p>
            <a:r>
              <a:rPr lang="en-US" altLang="ko-KR" sz="3200" dirty="0"/>
              <a:t>Simulation Results (Channel occupancy ratio)</a:t>
            </a:r>
            <a:br>
              <a:rPr lang="en-US" altLang="ko-KR" dirty="0">
                <a:highlight>
                  <a:srgbClr val="00FF00"/>
                </a:highlight>
              </a:rPr>
            </a:br>
            <a:r>
              <a:rPr lang="en-US" altLang="ko-KR" sz="2000" b="0" dirty="0"/>
              <a:t>-Average of 100 trials</a:t>
            </a:r>
            <a:endParaRPr lang="en-GB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119336" y="4365103"/>
            <a:ext cx="4968552" cy="1807096"/>
          </a:xfrm>
          <a:ln/>
        </p:spPr>
        <p:txBody>
          <a:bodyPr/>
          <a:lstStyle/>
          <a:p>
            <a:r>
              <a:rPr lang="en-US" altLang="ko-KR" sz="2000" dirty="0"/>
              <a:t>The BW expansion schemes access secondary channels more frequently than Channel bonding and Dynamic puncturing schemes</a:t>
            </a:r>
          </a:p>
          <a:p>
            <a:pPr lvl="1"/>
            <a:r>
              <a:rPr lang="en-US" altLang="ko-KR" sz="1600" dirty="0"/>
              <a:t>It seems that throughput gain of the proposed schemes are from the increased secondary channel utilization ratio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/>
              <a:t>Slide </a:t>
            </a:r>
            <a:fld id="{6C8F0547-AFA8-4805-9A22-12721CDE959F}" type="slidenum">
              <a:rPr lang="en-GB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altLang="ko-KR" dirty="0"/>
              <a:t>Sanghyun Kim (WILUS), et al.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pPr algn="l" eaLnBrk="0" latinLnBrk="0" hangingPunct="0"/>
            <a:r>
              <a:rPr lang="en-US" altLang="ko-KR" kern="0" dirty="0"/>
              <a:t>Sept 2024</a:t>
            </a:r>
            <a:endParaRPr lang="en-GB" altLang="ko-KR" kern="0" dirty="0"/>
          </a:p>
        </p:txBody>
      </p:sp>
      <p:grpSp>
        <p:nvGrpSpPr>
          <p:cNvPr id="6169" name="그룹 6168">
            <a:extLst>
              <a:ext uri="{FF2B5EF4-FFF2-40B4-BE49-F238E27FC236}">
                <a16:creationId xmlns:a16="http://schemas.microsoft.com/office/drawing/2014/main" id="{AA34C5C7-738B-3E00-B5F1-03EF3BA04537}"/>
              </a:ext>
            </a:extLst>
          </p:cNvPr>
          <p:cNvGrpSpPr/>
          <p:nvPr/>
        </p:nvGrpSpPr>
        <p:grpSpPr>
          <a:xfrm>
            <a:off x="5416336" y="2276872"/>
            <a:ext cx="6589928" cy="3972366"/>
            <a:chOff x="5657448" y="1643249"/>
            <a:chExt cx="5910840" cy="4188390"/>
          </a:xfrm>
        </p:grpSpPr>
        <p:graphicFrame>
          <p:nvGraphicFramePr>
            <p:cNvPr id="6159" name="차트 6158">
              <a:extLst>
                <a:ext uri="{FF2B5EF4-FFF2-40B4-BE49-F238E27FC236}">
                  <a16:creationId xmlns:a16="http://schemas.microsoft.com/office/drawing/2014/main" id="{B687BD88-20ED-84DC-2F02-F4C09A8F8A3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22268506"/>
                </p:ext>
              </p:extLst>
            </p:nvPr>
          </p:nvGraphicFramePr>
          <p:xfrm>
            <a:off x="5663952" y="1643249"/>
            <a:ext cx="2880000" cy="208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161" name="차트 6160">
              <a:extLst>
                <a:ext uri="{FF2B5EF4-FFF2-40B4-BE49-F238E27FC236}">
                  <a16:creationId xmlns:a16="http://schemas.microsoft.com/office/drawing/2014/main" id="{D38CCA94-FA2D-8AA9-437B-67AD11B44E9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75701058"/>
                </p:ext>
              </p:extLst>
            </p:nvPr>
          </p:nvGraphicFramePr>
          <p:xfrm>
            <a:off x="8688288" y="1643249"/>
            <a:ext cx="2880000" cy="208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6163" name="차트 6162">
              <a:extLst>
                <a:ext uri="{FF2B5EF4-FFF2-40B4-BE49-F238E27FC236}">
                  <a16:creationId xmlns:a16="http://schemas.microsoft.com/office/drawing/2014/main" id="{3C587DFA-048B-1811-9C9B-A51D676BC4D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44232492"/>
                </p:ext>
              </p:extLst>
            </p:nvPr>
          </p:nvGraphicFramePr>
          <p:xfrm>
            <a:off x="5657448" y="3743640"/>
            <a:ext cx="2880000" cy="20879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6165" name="차트 6164">
              <a:extLst>
                <a:ext uri="{FF2B5EF4-FFF2-40B4-BE49-F238E27FC236}">
                  <a16:creationId xmlns:a16="http://schemas.microsoft.com/office/drawing/2014/main" id="{A43489AA-0139-DA4F-7A62-ABFBBD1664F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31304338"/>
                </p:ext>
              </p:extLst>
            </p:nvPr>
          </p:nvGraphicFramePr>
          <p:xfrm>
            <a:off x="8688288" y="3743639"/>
            <a:ext cx="2880000" cy="208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aphicFrame>
        <p:nvGraphicFramePr>
          <p:cNvPr id="6168" name="차트 6167">
            <a:extLst>
              <a:ext uri="{FF2B5EF4-FFF2-40B4-BE49-F238E27FC236}">
                <a16:creationId xmlns:a16="http://schemas.microsoft.com/office/drawing/2014/main" id="{626D1A70-62AE-15B5-64BE-3D0F86B22D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6735"/>
              </p:ext>
            </p:extLst>
          </p:nvPr>
        </p:nvGraphicFramePr>
        <p:xfrm>
          <a:off x="185736" y="1751014"/>
          <a:ext cx="5041342" cy="2727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182" name="TextBox 6181">
            <a:extLst>
              <a:ext uri="{FF2B5EF4-FFF2-40B4-BE49-F238E27FC236}">
                <a16:creationId xmlns:a16="http://schemas.microsoft.com/office/drawing/2014/main" id="{A44C6866-C527-957B-D7C5-2DC7C648EF1D}"/>
              </a:ext>
            </a:extLst>
          </p:cNvPr>
          <p:cNvSpPr txBox="1"/>
          <p:nvPr/>
        </p:nvSpPr>
        <p:spPr>
          <a:xfrm>
            <a:off x="7376488" y="182523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solidFill>
                  <a:schemeClr val="tx1"/>
                </a:solidFill>
              </a:rPr>
              <a:t>MyBSS</a:t>
            </a:r>
            <a:r>
              <a:rPr lang="en-US" altLang="ko-KR" sz="1600" dirty="0">
                <a:solidFill>
                  <a:schemeClr val="tx1"/>
                </a:solidFill>
              </a:rPr>
              <a:t> channel occupancy ratio</a:t>
            </a:r>
          </a:p>
          <a:p>
            <a:endParaRPr lang="ko-KR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89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1065213"/>
          </a:xfrm>
          <a:ln/>
        </p:spPr>
        <p:txBody>
          <a:bodyPr/>
          <a:lstStyle/>
          <a:p>
            <a:r>
              <a:rPr lang="en-US" altLang="ko-KR" sz="3200" dirty="0"/>
              <a:t>Enabling the proposed BW expansion mechanism</a:t>
            </a:r>
            <a:endParaRPr lang="en-GB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4113213"/>
          </a:xfrm>
          <a:ln/>
        </p:spPr>
        <p:txBody>
          <a:bodyPr/>
          <a:lstStyle/>
          <a:p>
            <a:r>
              <a:rPr lang="en-US" altLang="ko-KR" sz="2400" dirty="0"/>
              <a:t>TXOP BW expansion procedure can be done by using the functions already supported in the baseline with minimal spec changes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6C8F0547-AFA8-4805-9A22-12721CDE959F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altLang="ko-KR" dirty="0"/>
              <a:t>Sanghyun Kim (WILUS), et al.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pPr algn="l" eaLnBrk="0" latinLnBrk="0" hangingPunct="0"/>
            <a:r>
              <a:rPr lang="en-US" altLang="ko-KR" kern="0" dirty="0"/>
              <a:t>Sept 2024</a:t>
            </a:r>
            <a:endParaRPr lang="en-GB" altLang="ko-KR" kern="0" dirty="0"/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E150E423-D9D5-E014-B925-5D6D1D358EE4}"/>
              </a:ext>
            </a:extLst>
          </p:cNvPr>
          <p:cNvCxnSpPr>
            <a:cxnSpLocks/>
          </p:cNvCxnSpPr>
          <p:nvPr/>
        </p:nvCxnSpPr>
        <p:spPr>
          <a:xfrm flipV="1">
            <a:off x="1813621" y="4884814"/>
            <a:ext cx="8295619" cy="1460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F8692AF2-60BA-3DAE-F56B-7FDDA114989B}"/>
              </a:ext>
            </a:extLst>
          </p:cNvPr>
          <p:cNvSpPr/>
          <p:nvPr/>
        </p:nvSpPr>
        <p:spPr>
          <a:xfrm>
            <a:off x="2647954" y="3921979"/>
            <a:ext cx="728235" cy="970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tx1"/>
                </a:solidFill>
              </a:rPr>
              <a:t>(40MHz)</a:t>
            </a:r>
          </a:p>
          <a:p>
            <a:pPr algn="ctr"/>
            <a:r>
              <a:rPr lang="en-US" altLang="ko-KR" sz="1050" b="1" dirty="0">
                <a:solidFill>
                  <a:schemeClr val="tx1"/>
                </a:solidFill>
              </a:rPr>
              <a:t>Tx short PPDU1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96E1ECB-467F-CAC2-B802-C5246CC6F01B}"/>
              </a:ext>
            </a:extLst>
          </p:cNvPr>
          <p:cNvSpPr/>
          <p:nvPr/>
        </p:nvSpPr>
        <p:spPr>
          <a:xfrm>
            <a:off x="3721509" y="3924751"/>
            <a:ext cx="627832" cy="9673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tx1"/>
                </a:solidFill>
              </a:rPr>
              <a:t>Rx resp frame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372FB8C-2C1C-E863-BDDD-213430F1C2E3}"/>
              </a:ext>
            </a:extLst>
          </p:cNvPr>
          <p:cNvSpPr/>
          <p:nvPr/>
        </p:nvSpPr>
        <p:spPr>
          <a:xfrm>
            <a:off x="4716517" y="3927951"/>
            <a:ext cx="728235" cy="964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tx1"/>
                </a:solidFill>
              </a:rPr>
              <a:t>(40MHz)</a:t>
            </a:r>
          </a:p>
          <a:p>
            <a:pPr algn="ctr"/>
            <a:r>
              <a:rPr lang="en-US" altLang="ko-KR" sz="1050" b="1" dirty="0">
                <a:solidFill>
                  <a:schemeClr val="tx1"/>
                </a:solidFill>
              </a:rPr>
              <a:t>Tx short PPDU2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FF559CE-33F3-3390-187A-08AE607B6CE8}"/>
              </a:ext>
            </a:extLst>
          </p:cNvPr>
          <p:cNvSpPr/>
          <p:nvPr/>
        </p:nvSpPr>
        <p:spPr>
          <a:xfrm>
            <a:off x="5782349" y="3926566"/>
            <a:ext cx="627832" cy="965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tx1"/>
                </a:solidFill>
              </a:rPr>
              <a:t>Rx resp frame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1413478-3428-A912-F2D5-07DF51D3237C}"/>
              </a:ext>
            </a:extLst>
          </p:cNvPr>
          <p:cNvSpPr/>
          <p:nvPr/>
        </p:nvSpPr>
        <p:spPr>
          <a:xfrm>
            <a:off x="2010618" y="2953644"/>
            <a:ext cx="3566698" cy="966521"/>
          </a:xfrm>
          <a:prstGeom prst="rect">
            <a:avLst/>
          </a:prstGeom>
          <a:solidFill>
            <a:srgbClr val="A6A6A6">
              <a:alpha val="50196"/>
            </a:srgbClr>
          </a:solidFill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>
                <a:solidFill>
                  <a:schemeClr val="tx1"/>
                </a:solidFill>
              </a:rPr>
              <a:t>S40 CH</a:t>
            </a:r>
          </a:p>
          <a:p>
            <a:r>
              <a:rPr lang="en-US" altLang="ko-KR" sz="1600" b="1" dirty="0">
                <a:solidFill>
                  <a:schemeClr val="tx1"/>
                </a:solidFill>
              </a:rPr>
              <a:t>BUSY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80C40EC-74A9-6D2F-617B-08EB0FEE2473}"/>
              </a:ext>
            </a:extLst>
          </p:cNvPr>
          <p:cNvSpPr/>
          <p:nvPr/>
        </p:nvSpPr>
        <p:spPr>
          <a:xfrm>
            <a:off x="5596768" y="2953644"/>
            <a:ext cx="2266726" cy="966521"/>
          </a:xfrm>
          <a:prstGeom prst="rect">
            <a:avLst/>
          </a:prstGeom>
          <a:solidFill>
            <a:srgbClr val="FFC000">
              <a:alpha val="50196"/>
            </a:srgbClr>
          </a:solidFill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chemeClr val="tx1"/>
                </a:solidFill>
              </a:rPr>
              <a:t>S40 CH</a:t>
            </a:r>
          </a:p>
          <a:p>
            <a:r>
              <a:rPr lang="en-US" altLang="ko-KR" sz="1400" b="1" dirty="0">
                <a:solidFill>
                  <a:schemeClr val="tx1"/>
                </a:solidFill>
              </a:rPr>
              <a:t>IDLE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B7EB223B-BB0D-1444-FCA9-DF4390C562B8}"/>
              </a:ext>
            </a:extLst>
          </p:cNvPr>
          <p:cNvGrpSpPr/>
          <p:nvPr/>
        </p:nvGrpSpPr>
        <p:grpSpPr>
          <a:xfrm>
            <a:off x="6931869" y="4584274"/>
            <a:ext cx="629621" cy="294139"/>
            <a:chOff x="1381953" y="4414911"/>
            <a:chExt cx="433897" cy="203504"/>
          </a:xfrm>
        </p:grpSpPr>
        <p:sp>
          <p:nvSpPr>
            <p:cNvPr id="13" name="평행 사변형 12">
              <a:extLst>
                <a:ext uri="{FF2B5EF4-FFF2-40B4-BE49-F238E27FC236}">
                  <a16:creationId xmlns:a16="http://schemas.microsoft.com/office/drawing/2014/main" id="{2307512B-46AF-0D5E-A5CD-D9947BE88946}"/>
                </a:ext>
              </a:extLst>
            </p:cNvPr>
            <p:cNvSpPr/>
            <p:nvPr/>
          </p:nvSpPr>
          <p:spPr>
            <a:xfrm>
              <a:off x="1381953" y="4414911"/>
              <a:ext cx="128713" cy="203504"/>
            </a:xfrm>
            <a:prstGeom prst="parallelogram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3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평행 사변형 13">
              <a:extLst>
                <a:ext uri="{FF2B5EF4-FFF2-40B4-BE49-F238E27FC236}">
                  <a16:creationId xmlns:a16="http://schemas.microsoft.com/office/drawing/2014/main" id="{769A5DB7-5537-ACF3-0D9A-D7C313B3C819}"/>
                </a:ext>
              </a:extLst>
            </p:cNvPr>
            <p:cNvSpPr/>
            <p:nvPr/>
          </p:nvSpPr>
          <p:spPr>
            <a:xfrm>
              <a:off x="1484757" y="4414911"/>
              <a:ext cx="128713" cy="203504"/>
            </a:xfrm>
            <a:prstGeom prst="parallelogram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2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평행 사변형 14">
              <a:extLst>
                <a:ext uri="{FF2B5EF4-FFF2-40B4-BE49-F238E27FC236}">
                  <a16:creationId xmlns:a16="http://schemas.microsoft.com/office/drawing/2014/main" id="{7A56EFC9-6CF2-7F99-D06E-BCD932FAE4B6}"/>
                </a:ext>
              </a:extLst>
            </p:cNvPr>
            <p:cNvSpPr/>
            <p:nvPr/>
          </p:nvSpPr>
          <p:spPr>
            <a:xfrm>
              <a:off x="1584543" y="4414911"/>
              <a:ext cx="128713" cy="203504"/>
            </a:xfrm>
            <a:prstGeom prst="parallelogram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1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평행 사변형 15">
              <a:extLst>
                <a:ext uri="{FF2B5EF4-FFF2-40B4-BE49-F238E27FC236}">
                  <a16:creationId xmlns:a16="http://schemas.microsoft.com/office/drawing/2014/main" id="{B12CDEED-D6C0-B299-312C-132A036DE767}"/>
                </a:ext>
              </a:extLst>
            </p:cNvPr>
            <p:cNvSpPr/>
            <p:nvPr/>
          </p:nvSpPr>
          <p:spPr>
            <a:xfrm>
              <a:off x="1687137" y="4414911"/>
              <a:ext cx="128713" cy="203504"/>
            </a:xfrm>
            <a:prstGeom prst="parallelogram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0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7D0FAB3-62D8-9064-3596-FEB05466F6C6}"/>
              </a:ext>
            </a:extLst>
          </p:cNvPr>
          <p:cNvSpPr txBox="1"/>
          <p:nvPr/>
        </p:nvSpPr>
        <p:spPr>
          <a:xfrm>
            <a:off x="6348951" y="4542672"/>
            <a:ext cx="702341" cy="26161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/>
              <a:t>AIFS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CF5BE7-8874-9D1A-AC61-87B2EF53CD81}"/>
              </a:ext>
            </a:extLst>
          </p:cNvPr>
          <p:cNvSpPr txBox="1"/>
          <p:nvPr/>
        </p:nvSpPr>
        <p:spPr>
          <a:xfrm>
            <a:off x="4261997" y="4000688"/>
            <a:ext cx="518371" cy="553997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/>
              <a:t>PIFS</a:t>
            </a:r>
          </a:p>
          <a:p>
            <a:pPr algn="ctr"/>
            <a:r>
              <a:rPr lang="en-US" altLang="ko-KR" sz="1000" b="1" dirty="0"/>
              <a:t>(for CCA)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A1B25B-D2A7-D1A5-30B5-5BE4900CCA39}"/>
              </a:ext>
            </a:extLst>
          </p:cNvPr>
          <p:cNvSpPr txBox="1"/>
          <p:nvPr/>
        </p:nvSpPr>
        <p:spPr>
          <a:xfrm>
            <a:off x="3285325" y="4011896"/>
            <a:ext cx="518371" cy="24622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/>
              <a:t>SIFS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E7BDF8-968F-148E-DE5A-26C72B921C3C}"/>
              </a:ext>
            </a:extLst>
          </p:cNvPr>
          <p:cNvSpPr txBox="1"/>
          <p:nvPr/>
        </p:nvSpPr>
        <p:spPr>
          <a:xfrm>
            <a:off x="6340067" y="3971826"/>
            <a:ext cx="518371" cy="553997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/>
              <a:t>PIFS</a:t>
            </a:r>
          </a:p>
          <a:p>
            <a:pPr algn="ctr"/>
            <a:r>
              <a:rPr lang="en-US" altLang="ko-KR" sz="1000" b="1" dirty="0"/>
              <a:t>(for CCA)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905459-3681-0E84-8365-C5A578EA528E}"/>
              </a:ext>
            </a:extLst>
          </p:cNvPr>
          <p:cNvSpPr txBox="1"/>
          <p:nvPr/>
        </p:nvSpPr>
        <p:spPr>
          <a:xfrm>
            <a:off x="5365053" y="4000698"/>
            <a:ext cx="518371" cy="24622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/>
              <a:t>SIFS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BB4FB419-2BA6-D98B-FF4E-65DCB0C0D5AE}"/>
              </a:ext>
            </a:extLst>
          </p:cNvPr>
          <p:cNvGrpSpPr/>
          <p:nvPr/>
        </p:nvGrpSpPr>
        <p:grpSpPr>
          <a:xfrm>
            <a:off x="2026818" y="4597976"/>
            <a:ext cx="629621" cy="294139"/>
            <a:chOff x="1381953" y="4414911"/>
            <a:chExt cx="433897" cy="203504"/>
          </a:xfrm>
        </p:grpSpPr>
        <p:sp>
          <p:nvSpPr>
            <p:cNvPr id="23" name="평행 사변형 22">
              <a:extLst>
                <a:ext uri="{FF2B5EF4-FFF2-40B4-BE49-F238E27FC236}">
                  <a16:creationId xmlns:a16="http://schemas.microsoft.com/office/drawing/2014/main" id="{E0257D97-26AA-2378-4278-BD6667348A49}"/>
                </a:ext>
              </a:extLst>
            </p:cNvPr>
            <p:cNvSpPr/>
            <p:nvPr/>
          </p:nvSpPr>
          <p:spPr>
            <a:xfrm>
              <a:off x="1381953" y="4414911"/>
              <a:ext cx="128713" cy="203504"/>
            </a:xfrm>
            <a:prstGeom prst="parallelogram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3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평행 사변형 23">
              <a:extLst>
                <a:ext uri="{FF2B5EF4-FFF2-40B4-BE49-F238E27FC236}">
                  <a16:creationId xmlns:a16="http://schemas.microsoft.com/office/drawing/2014/main" id="{E40AAAF7-F045-A74D-00F7-B9818E2A9BD1}"/>
                </a:ext>
              </a:extLst>
            </p:cNvPr>
            <p:cNvSpPr/>
            <p:nvPr/>
          </p:nvSpPr>
          <p:spPr>
            <a:xfrm>
              <a:off x="1484757" y="4414911"/>
              <a:ext cx="128713" cy="203504"/>
            </a:xfrm>
            <a:prstGeom prst="parallelogram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2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평행 사변형 24">
              <a:extLst>
                <a:ext uri="{FF2B5EF4-FFF2-40B4-BE49-F238E27FC236}">
                  <a16:creationId xmlns:a16="http://schemas.microsoft.com/office/drawing/2014/main" id="{A2B7B93C-8CD1-8ADE-D969-5ABFDBF53D9D}"/>
                </a:ext>
              </a:extLst>
            </p:cNvPr>
            <p:cNvSpPr/>
            <p:nvPr/>
          </p:nvSpPr>
          <p:spPr>
            <a:xfrm>
              <a:off x="1584543" y="4414911"/>
              <a:ext cx="128713" cy="203504"/>
            </a:xfrm>
            <a:prstGeom prst="parallelogram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1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평행 사변형 25">
              <a:extLst>
                <a:ext uri="{FF2B5EF4-FFF2-40B4-BE49-F238E27FC236}">
                  <a16:creationId xmlns:a16="http://schemas.microsoft.com/office/drawing/2014/main" id="{81EEA802-1ACB-1D1E-FE4C-BC453B21DEB1}"/>
                </a:ext>
              </a:extLst>
            </p:cNvPr>
            <p:cNvSpPr/>
            <p:nvPr/>
          </p:nvSpPr>
          <p:spPr>
            <a:xfrm>
              <a:off x="1687137" y="4414911"/>
              <a:ext cx="128713" cy="203504"/>
            </a:xfrm>
            <a:prstGeom prst="parallelogram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0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74A7FDB0-0D12-CCC7-B7A8-D58CE4C4A5A8}"/>
              </a:ext>
            </a:extLst>
          </p:cNvPr>
          <p:cNvSpPr/>
          <p:nvPr/>
        </p:nvSpPr>
        <p:spPr>
          <a:xfrm>
            <a:off x="4349778" y="2956041"/>
            <a:ext cx="366739" cy="1031794"/>
          </a:xfrm>
          <a:prstGeom prst="rect">
            <a:avLst/>
          </a:prstGeom>
          <a:solidFill>
            <a:srgbClr val="00B0F0">
              <a:alpha val="50196"/>
            </a:srgbClr>
          </a:solidFill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rgbClr val="FF0000"/>
                </a:solidFill>
              </a:rPr>
              <a:t>B</a:t>
            </a:r>
          </a:p>
          <a:p>
            <a:pPr algn="ctr"/>
            <a:r>
              <a:rPr lang="en-US" altLang="ko-KR" sz="900" b="1" dirty="0">
                <a:solidFill>
                  <a:srgbClr val="FF0000"/>
                </a:solidFill>
              </a:rPr>
              <a:t>U</a:t>
            </a:r>
          </a:p>
          <a:p>
            <a:pPr algn="ctr"/>
            <a:r>
              <a:rPr lang="en-US" altLang="ko-KR" sz="900" b="1" dirty="0">
                <a:solidFill>
                  <a:srgbClr val="FF0000"/>
                </a:solidFill>
              </a:rPr>
              <a:t>S</a:t>
            </a:r>
          </a:p>
          <a:p>
            <a:pPr algn="ctr"/>
            <a:r>
              <a:rPr lang="en-US" altLang="ko-KR" sz="9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A6BC4D70-16B2-5937-A318-60CB7AC6F311}"/>
              </a:ext>
            </a:extLst>
          </p:cNvPr>
          <p:cNvSpPr/>
          <p:nvPr/>
        </p:nvSpPr>
        <p:spPr>
          <a:xfrm>
            <a:off x="6415151" y="2953644"/>
            <a:ext cx="366739" cy="1031794"/>
          </a:xfrm>
          <a:prstGeom prst="rect">
            <a:avLst/>
          </a:prstGeom>
          <a:solidFill>
            <a:srgbClr val="00B0F0">
              <a:alpha val="50196"/>
            </a:srgbClr>
          </a:solidFill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solidFill>
                  <a:srgbClr val="FFFF00"/>
                </a:solidFill>
              </a:rPr>
              <a:t>I</a:t>
            </a:r>
          </a:p>
          <a:p>
            <a:pPr algn="ctr"/>
            <a:r>
              <a:rPr lang="en-US" altLang="ko-KR" sz="900" b="1" dirty="0">
                <a:solidFill>
                  <a:srgbClr val="FFFF00"/>
                </a:solidFill>
              </a:rPr>
              <a:t>D</a:t>
            </a:r>
          </a:p>
          <a:p>
            <a:pPr algn="ctr"/>
            <a:r>
              <a:rPr lang="en-US" altLang="ko-KR" sz="900" b="1" dirty="0">
                <a:solidFill>
                  <a:srgbClr val="FFFF00"/>
                </a:solidFill>
              </a:rPr>
              <a:t>L</a:t>
            </a:r>
          </a:p>
          <a:p>
            <a:pPr algn="ctr"/>
            <a:r>
              <a:rPr lang="en-US" altLang="ko-KR" sz="900" b="1" dirty="0">
                <a:solidFill>
                  <a:srgbClr val="FFFF00"/>
                </a:solidFill>
              </a:rPr>
              <a:t>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FE8313-CF9F-E248-2826-BA054522D3B3}"/>
              </a:ext>
            </a:extLst>
          </p:cNvPr>
          <p:cNvSpPr txBox="1"/>
          <p:nvPr/>
        </p:nvSpPr>
        <p:spPr>
          <a:xfrm>
            <a:off x="7929278" y="3747412"/>
            <a:ext cx="518371" cy="24622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/>
              <a:t>SIFS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D6E6600A-D6E7-B8F2-813A-A13CFA6706BF}"/>
              </a:ext>
            </a:extLst>
          </p:cNvPr>
          <p:cNvSpPr/>
          <p:nvPr/>
        </p:nvSpPr>
        <p:spPr>
          <a:xfrm>
            <a:off x="7569804" y="4395201"/>
            <a:ext cx="449413" cy="4875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Tx</a:t>
            </a:r>
          </a:p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ICF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B97BDAD6-0312-C6D4-2FE4-FA63088F5F7F}"/>
              </a:ext>
            </a:extLst>
          </p:cNvPr>
          <p:cNvSpPr/>
          <p:nvPr/>
        </p:nvSpPr>
        <p:spPr>
          <a:xfrm>
            <a:off x="7569804" y="3912306"/>
            <a:ext cx="449413" cy="4875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Tx</a:t>
            </a:r>
          </a:p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ICF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5A73931C-1805-C06B-B757-494A75DBD848}"/>
              </a:ext>
            </a:extLst>
          </p:cNvPr>
          <p:cNvSpPr/>
          <p:nvPr/>
        </p:nvSpPr>
        <p:spPr>
          <a:xfrm>
            <a:off x="7569804" y="3436539"/>
            <a:ext cx="449413" cy="4875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Tx</a:t>
            </a:r>
          </a:p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ICF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78FDD260-195B-24B0-563B-742D3A0DC006}"/>
              </a:ext>
            </a:extLst>
          </p:cNvPr>
          <p:cNvSpPr/>
          <p:nvPr/>
        </p:nvSpPr>
        <p:spPr>
          <a:xfrm>
            <a:off x="7569804" y="2953644"/>
            <a:ext cx="449413" cy="4875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Tx</a:t>
            </a:r>
          </a:p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ICF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0289F883-03CA-A481-B447-CC8CA6F30878}"/>
              </a:ext>
            </a:extLst>
          </p:cNvPr>
          <p:cNvSpPr/>
          <p:nvPr/>
        </p:nvSpPr>
        <p:spPr>
          <a:xfrm>
            <a:off x="8357718" y="4393086"/>
            <a:ext cx="449413" cy="4875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Rx</a:t>
            </a:r>
          </a:p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ICR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03685E9C-7C8D-49FB-53D4-5CDBE8B5CA62}"/>
              </a:ext>
            </a:extLst>
          </p:cNvPr>
          <p:cNvSpPr/>
          <p:nvPr/>
        </p:nvSpPr>
        <p:spPr>
          <a:xfrm>
            <a:off x="8357718" y="3910191"/>
            <a:ext cx="449413" cy="4875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Rx</a:t>
            </a:r>
          </a:p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ICR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9FAC8286-EA9A-8767-5BB6-B7B7FB553619}"/>
              </a:ext>
            </a:extLst>
          </p:cNvPr>
          <p:cNvSpPr/>
          <p:nvPr/>
        </p:nvSpPr>
        <p:spPr>
          <a:xfrm>
            <a:off x="8357718" y="3434424"/>
            <a:ext cx="449413" cy="4875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Rx</a:t>
            </a:r>
          </a:p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ICR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846B02D6-49FD-23A4-16FA-5EFC06E79589}"/>
              </a:ext>
            </a:extLst>
          </p:cNvPr>
          <p:cNvSpPr/>
          <p:nvPr/>
        </p:nvSpPr>
        <p:spPr>
          <a:xfrm>
            <a:off x="8357718" y="2951529"/>
            <a:ext cx="449413" cy="4875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Rx</a:t>
            </a:r>
          </a:p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ICR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106433-141B-F1A0-6712-B83B90F66280}"/>
              </a:ext>
            </a:extLst>
          </p:cNvPr>
          <p:cNvSpPr txBox="1"/>
          <p:nvPr/>
        </p:nvSpPr>
        <p:spPr>
          <a:xfrm>
            <a:off x="8740430" y="3741614"/>
            <a:ext cx="518371" cy="24622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/>
              <a:t>SIFS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C5F69B9-3A93-B095-13BF-69E8D7A42DFB}"/>
              </a:ext>
            </a:extLst>
          </p:cNvPr>
          <p:cNvSpPr/>
          <p:nvPr/>
        </p:nvSpPr>
        <p:spPr>
          <a:xfrm>
            <a:off x="9192344" y="2957593"/>
            <a:ext cx="728235" cy="192081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tx1"/>
                </a:solidFill>
              </a:rPr>
              <a:t>Tx</a:t>
            </a:r>
          </a:p>
          <a:p>
            <a:pPr algn="ctr"/>
            <a:r>
              <a:rPr lang="en-US" altLang="ko-KR" sz="1050" b="1" dirty="0">
                <a:solidFill>
                  <a:schemeClr val="tx1"/>
                </a:solidFill>
              </a:rPr>
              <a:t>80 MHz PPDU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7F538DF-0CCA-7406-42CF-2A17FA24E175}"/>
              </a:ext>
            </a:extLst>
          </p:cNvPr>
          <p:cNvSpPr txBox="1"/>
          <p:nvPr/>
        </p:nvSpPr>
        <p:spPr>
          <a:xfrm>
            <a:off x="3515398" y="4892115"/>
            <a:ext cx="2035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highlight>
                  <a:srgbClr val="00FF00"/>
                </a:highlight>
              </a:rPr>
              <a:t>(1)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Performing PIFS CCA during the TXOP is already supported in the baseline</a:t>
            </a:r>
          </a:p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CD0A1E-6049-C068-FBC7-9A5D95FDD2A1}"/>
              </a:ext>
            </a:extLst>
          </p:cNvPr>
          <p:cNvSpPr txBox="1"/>
          <p:nvPr/>
        </p:nvSpPr>
        <p:spPr>
          <a:xfrm>
            <a:off x="7569805" y="4875995"/>
            <a:ext cx="28847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/>
                </a:solidFill>
                <a:highlight>
                  <a:srgbClr val="FF00FF"/>
                </a:highlight>
              </a:rPr>
              <a:t>(3)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TXOP holder cannot transmit wider BW PPDU during its TXOP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schemeClr val="tx1"/>
                </a:solidFill>
              </a:rPr>
              <a:t>Needs to relax PPDU BW rules in (10.23.2.8 Multiple frame exchange sequence in an EDCA TXOP)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E377AC-1809-1694-66F6-99D457141873}"/>
              </a:ext>
            </a:extLst>
          </p:cNvPr>
          <p:cNvSpPr txBox="1"/>
          <p:nvPr/>
        </p:nvSpPr>
        <p:spPr>
          <a:xfrm>
            <a:off x="5833252" y="4871947"/>
            <a:ext cx="17540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highlight>
                  <a:srgbClr val="00FF00"/>
                </a:highlight>
              </a:rPr>
              <a:t>(2)</a:t>
            </a:r>
          </a:p>
          <a:p>
            <a:r>
              <a:rPr lang="en-US" altLang="ko-KR" sz="1400" kern="0" dirty="0">
                <a:solidFill>
                  <a:schemeClr val="tx1"/>
                </a:solidFill>
              </a:rPr>
              <a:t>Both the PIFS access and the invoking a new backoff procedure are already supported in the baseline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670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(1)</Template>
  <TotalTime>24034</TotalTime>
  <Words>2033</Words>
  <Application>Microsoft Office PowerPoint</Application>
  <PresentationFormat>와이드스크린</PresentationFormat>
  <Paragraphs>444</Paragraphs>
  <Slides>15</Slides>
  <Notes>14</Notes>
  <HiddenSlides>0</HiddenSlides>
  <MMClips>0</MMClips>
  <ScaleCrop>false</ScaleCrop>
  <HeadingPairs>
    <vt:vector size="8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1" baseType="lpstr">
      <vt:lpstr>Arial Unicode MS</vt:lpstr>
      <vt:lpstr>Arial</vt:lpstr>
      <vt:lpstr>Cambria Math</vt:lpstr>
      <vt:lpstr>Times New Roman</vt:lpstr>
      <vt:lpstr>Office 테마</vt:lpstr>
      <vt:lpstr>Document</vt:lpstr>
      <vt:lpstr>TXOP bandwidth expansion - Follow up</vt:lpstr>
      <vt:lpstr>Introduction</vt:lpstr>
      <vt:lpstr>Recap: Wide bandwidth channel access (baseline)</vt:lpstr>
      <vt:lpstr>Recap: TXOP BW expansion procedure [1]</vt:lpstr>
      <vt:lpstr>Channel access mechanisms under simulated</vt:lpstr>
      <vt:lpstr>Simulation Setup</vt:lpstr>
      <vt:lpstr>Simulation Results (Throughput) -Average of 100 trials</vt:lpstr>
      <vt:lpstr>Simulation Results (Channel occupancy ratio) -Average of 100 trials</vt:lpstr>
      <vt:lpstr>Enabling the proposed BW expansion mechanism</vt:lpstr>
      <vt:lpstr>Conclusions</vt:lpstr>
      <vt:lpstr>Straw Poll 1</vt:lpstr>
      <vt:lpstr>References</vt:lpstr>
      <vt:lpstr>APPENDIX Simulation results (+ Static bandwidth operation) -Average of 100 trials</vt:lpstr>
      <vt:lpstr>APPENDIX Simulation Results (OBSS impact) -Average of 100 trials</vt:lpstr>
      <vt:lpstr>APPENDIX Simulation Results (Latency) -Average of 100 trials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 view problems of NPCA</dc:title>
  <dc:creator>Shawn</dc:creator>
  <cp:keywords/>
  <cp:lastModifiedBy>Shawn</cp:lastModifiedBy>
  <cp:revision>163</cp:revision>
  <cp:lastPrinted>1601-01-01T00:00:00Z</cp:lastPrinted>
  <dcterms:created xsi:type="dcterms:W3CDTF">2024-04-26T06:15:57Z</dcterms:created>
  <dcterms:modified xsi:type="dcterms:W3CDTF">2024-09-09T18:11:40Z</dcterms:modified>
  <cp:category>Name, Affiliation</cp:category>
</cp:coreProperties>
</file>