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0" r:id="rId3"/>
    <p:sldId id="298" r:id="rId4"/>
    <p:sldId id="307" r:id="rId5"/>
    <p:sldId id="304" r:id="rId6"/>
    <p:sldId id="315" r:id="rId7"/>
    <p:sldId id="313" r:id="rId8"/>
    <p:sldId id="314" r:id="rId9"/>
    <p:sldId id="311" r:id="rId10"/>
    <p:sldId id="271" r:id="rId11"/>
    <p:sldId id="305" r:id="rId12"/>
    <p:sldId id="312" r:id="rId13"/>
    <p:sldId id="316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88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9" autoAdjust="0"/>
    <p:restoredTop sz="96556" autoAdjust="0"/>
  </p:normalViewPr>
  <p:slideViewPr>
    <p:cSldViewPr>
      <p:cViewPr varScale="1">
        <p:scale>
          <a:sx n="107" d="100"/>
          <a:sy n="107" d="100"/>
        </p:scale>
        <p:origin x="84" y="1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9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51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250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998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66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748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97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780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584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C5323C-D7F2-7910-F926-73724E5A14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18919EE-7715-1E78-7D7D-7322E96A492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82A8956-D725-8EEE-4C7C-7252F452175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326085-876F-099D-3566-096B457DFFD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3C1D329-EF21-0F68-64C7-72BF9AEFD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63ABE74F-851D-C120-F4F6-894CB1C6BE4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FCAAF0CF-98B6-6E7C-18C7-65CECEB3E24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663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7A6552-574D-C423-4185-0464F86E9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6719A55-AC8F-5B48-A09B-F836805E79B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508BBCC-C80E-AFEF-AAEE-D82B91604D7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1F26C4-FBBD-9458-9CA6-A9A599E5C98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2091F7D-3620-7844-5CC6-1AD5FF195BE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DCBE0324-6CE0-88E4-D5DF-2AF359AF733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D3167A5F-899F-0705-F350-89AEF3BA430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101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608981-7622-8EC5-0A60-661FE19C17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5D3F665-055E-05E2-63CC-A1643098DDD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AD3CE05-C3A9-4EB7-45D0-C687E4D36A4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755EDD-E1A6-5C1D-8458-6BCBFA0866F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BEA1B8F-76A5-DE4A-C664-D8B357915C2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7D9E5233-14A7-DB2B-05B0-CA0C2FDC314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8F210C1C-CD04-9983-4426-68DC70D7E28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682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59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August 2024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Hyeonjun Sung(WILUS),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Hyeonjun Sung(WILUS),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̶"/>
        <a:defRPr sz="16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Wingdings" panose="05000000000000000000" pitchFamily="2" charset="2"/>
        <a:buChar char="§"/>
        <a:defRPr sz="1400"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2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48531" y="689310"/>
            <a:ext cx="10363200" cy="82797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dirty="0"/>
              <a:t>Considerations on Aperiodic </a:t>
            </a:r>
            <a:r>
              <a:rPr lang="en-GB" dirty="0"/>
              <a:t>In-device Coexistence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</a:t>
            </a:r>
            <a:r>
              <a:rPr lang="en-US" sz="2000" b="0" dirty="0"/>
              <a:t>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Hyeonjun Sung (WILUS),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202746"/>
              </p:ext>
            </p:extLst>
          </p:nvPr>
        </p:nvGraphicFramePr>
        <p:xfrm>
          <a:off x="990600" y="2414588"/>
          <a:ext cx="10086975" cy="255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8620" imgH="2654674" progId="Word.Document.8">
                  <p:embed/>
                </p:oleObj>
              </mc:Choice>
              <mc:Fallback>
                <p:oleObj name="Document" r:id="rId3" imgW="10428620" imgH="26546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4588"/>
                        <a:ext cx="10086975" cy="2557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Summary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400" dirty="0"/>
              <a:t>We discussed unpredictable IDC and the methods for signaling aperiodic IDC information.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Multi-STA BA frame as ICR or response frame can indicate STA’s unavailability information.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400" dirty="0"/>
              <a:t>We also discussed the possibility of multiple aperiodic IDC events from a non-AP STA and a mobile AP.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200" dirty="0"/>
              <a:t>Pros and cons between single aperiodic IDC and multiple aperiodic IDC signaling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200" dirty="0"/>
          </a:p>
          <a:p>
            <a:pPr marL="4000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200" dirty="0"/>
              <a:t>Furthermore, we presented the mechanism to update/delete the previous aperiodic IDC information.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6400148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Straw Poll 1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00944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Do</a:t>
            </a:r>
            <a:r>
              <a:rPr lang="ko-KR" altLang="en-US" dirty="0"/>
              <a:t> </a:t>
            </a:r>
            <a:r>
              <a:rPr lang="en-US" altLang="ko-KR" dirty="0"/>
              <a:t>you</a:t>
            </a:r>
            <a:r>
              <a:rPr lang="ko-KR" altLang="en-US" dirty="0"/>
              <a:t> </a:t>
            </a:r>
            <a:r>
              <a:rPr lang="en-US" altLang="ko-KR" dirty="0"/>
              <a:t>agree</a:t>
            </a:r>
            <a:r>
              <a:rPr lang="ko-KR" altLang="en-US" dirty="0"/>
              <a:t> </a:t>
            </a:r>
            <a:r>
              <a:rPr lang="en-US" altLang="ko-KR" dirty="0"/>
              <a:t>to use Multi-STA BA frame for signaling STA’s unavailability information?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TBD whether multiple unavailability information can be signaled by a STA.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28416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9841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Straw Poll 2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Which option do you prefer?</a:t>
            </a:r>
          </a:p>
          <a:p>
            <a:pPr marL="857250" lvl="1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Multiple unavailability information can be signaled by a STA</a:t>
            </a:r>
          </a:p>
          <a:p>
            <a:pPr marL="857250" lvl="1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Single unavailability information can be signaled by a STA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28416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2617668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Straw Poll 3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 latinLnBrk="0" hangingPunct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Do you agree to define mechanisms in </a:t>
            </a:r>
            <a:r>
              <a:rPr lang="en-US" dirty="0" err="1"/>
              <a:t>TGbn</a:t>
            </a:r>
            <a:r>
              <a:rPr lang="en-US" dirty="0"/>
              <a:t> to update/delete the previously signaled aperiodic unavailability information when the information is changed?</a:t>
            </a:r>
          </a:p>
          <a:p>
            <a:pPr marL="857250" lvl="1" latinLnBrk="0" hangingPunct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 latinLnBrk="0" hangingPunct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400050" latinLnBrk="0" hangingPunct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 latinLnBrk="0" hangingPunct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9456356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113213"/>
          </a:xfrm>
        </p:spPr>
        <p:txBody>
          <a:bodyPr/>
          <a:lstStyle/>
          <a:p>
            <a:pPr marL="0" indent="0">
              <a:buNone/>
            </a:pPr>
            <a:r>
              <a:rPr lang="en-GB" sz="1200" dirty="0"/>
              <a:t>[1] 	 11-23/1103			In-device Coexistence Discussion										</a:t>
            </a:r>
            <a:r>
              <a:rPr lang="en-GB" sz="1200" dirty="0" err="1"/>
              <a:t>Liwen</a:t>
            </a:r>
            <a:r>
              <a:rPr lang="en-GB" sz="1200" dirty="0"/>
              <a:t> Chu</a:t>
            </a:r>
          </a:p>
          <a:p>
            <a:pPr marL="0" indent="0">
              <a:buNone/>
            </a:pPr>
            <a:r>
              <a:rPr lang="en-GB" sz="1200" dirty="0"/>
              <a:t>[2] 	 11-23/1964 			Coexistence Protocols for UHR										Alfred </a:t>
            </a:r>
            <a:r>
              <a:rPr lang="en-US" altLang="ko-KR" sz="1200" dirty="0" err="1"/>
              <a:t>Asterjadhi</a:t>
            </a: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/>
              <a:t>[3] 	 11-23/2002			In-device Coexistence and P2P – follow-up								Laurent </a:t>
            </a:r>
            <a:r>
              <a:rPr lang="en-US" altLang="ko-KR" sz="1200" dirty="0" err="1"/>
              <a:t>Cariou</a:t>
            </a:r>
            <a:endParaRPr lang="en-US" altLang="ko-KR" sz="1200" dirty="0"/>
          </a:p>
          <a:p>
            <a:pPr marL="0" indent="0">
              <a:buNone/>
            </a:pPr>
            <a:r>
              <a:rPr lang="en-US" sz="1200" dirty="0"/>
              <a:t>[4] 	 11-24/0094			Probe-Before-Talk and Unsolicited Unavailability </a:t>
            </a:r>
            <a:r>
              <a:rPr lang="en-US" altLang="ko-KR" sz="1200" dirty="0"/>
              <a:t>Announcement for Co-ex Management</a:t>
            </a:r>
            <a:r>
              <a:rPr lang="en-US" sz="1200" dirty="0"/>
              <a:t>		Qi Wang</a:t>
            </a:r>
          </a:p>
          <a:p>
            <a:pPr marL="0" indent="0">
              <a:buNone/>
            </a:pPr>
            <a:r>
              <a:rPr lang="en-US" sz="1200" dirty="0"/>
              <a:t>[5] 	 11-24/0494			In-device Coexistence Follow Up: Control Frame							</a:t>
            </a:r>
            <a:r>
              <a:rPr lang="en-US" sz="1200" dirty="0" err="1"/>
              <a:t>Liwen</a:t>
            </a:r>
            <a:r>
              <a:rPr lang="en-US" sz="1200" dirty="0"/>
              <a:t> Chu</a:t>
            </a:r>
          </a:p>
          <a:p>
            <a:pPr marL="0" indent="0">
              <a:buNone/>
            </a:pPr>
            <a:r>
              <a:rPr lang="en-US" altLang="ko-KR" sz="1200" dirty="0"/>
              <a:t>[6] 	 11-24/</a:t>
            </a:r>
            <a:r>
              <a:rPr lang="en-GB" altLang="ko-KR" sz="1200" dirty="0"/>
              <a:t>0543			Coexistence Protocols for UHR – Follow Up								</a:t>
            </a:r>
            <a:r>
              <a:rPr lang="en-GB" altLang="ko-KR" sz="1200" dirty="0" err="1"/>
              <a:t>Sherief</a:t>
            </a:r>
            <a:r>
              <a:rPr lang="en-GB" altLang="ko-KR" sz="1200" dirty="0"/>
              <a:t> </a:t>
            </a:r>
            <a:r>
              <a:rPr lang="en-GB" altLang="ko-KR" sz="1200" dirty="0" err="1"/>
              <a:t>Helwa</a:t>
            </a:r>
            <a:endParaRPr lang="en-GB" altLang="ko-KR" sz="1200" dirty="0"/>
          </a:p>
          <a:p>
            <a:pPr marL="0" indent="0">
              <a:buNone/>
            </a:pPr>
            <a:r>
              <a:rPr lang="en-GB" sz="1200" dirty="0"/>
              <a:t>[7] 	 11-24/0676			Peer-to-peer TWT for Handling </a:t>
            </a:r>
            <a:r>
              <a:rPr lang="en-GB" sz="1200" dirty="0" err="1"/>
              <a:t>Coex</a:t>
            </a:r>
            <a:r>
              <a:rPr lang="en-GB" sz="1200" dirty="0"/>
              <a:t> and P2P								</a:t>
            </a:r>
            <a:r>
              <a:rPr lang="en-GB" sz="1200" dirty="0" err="1"/>
              <a:t>Rubayet</a:t>
            </a:r>
            <a:r>
              <a:rPr lang="en-GB" sz="1200" dirty="0"/>
              <a:t> </a:t>
            </a:r>
            <a:r>
              <a:rPr lang="en-GB" sz="1200" dirty="0" err="1"/>
              <a:t>Shafin</a:t>
            </a:r>
            <a:endParaRPr lang="en-GB" sz="1200" dirty="0"/>
          </a:p>
          <a:p>
            <a:pPr marL="0" indent="0">
              <a:buNone/>
            </a:pPr>
            <a:r>
              <a:rPr lang="en-GB" sz="1200" dirty="0"/>
              <a:t>[8] 	 11-24/0831			Periodic IDC Use Cases and Considerations for Signaling						</a:t>
            </a:r>
            <a:r>
              <a:rPr lang="en-GB" sz="1200" dirty="0" err="1"/>
              <a:t>Hongwon</a:t>
            </a:r>
            <a:r>
              <a:rPr lang="en-GB" sz="1200" dirty="0"/>
              <a:t> Lee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[9] 	 11-24/0834			Some Details on In-device Coexistence									</a:t>
            </a:r>
            <a:r>
              <a:rPr lang="en-US" sz="1200" dirty="0" err="1"/>
              <a:t>Insun</a:t>
            </a:r>
            <a:r>
              <a:rPr lang="en-US" sz="1200" dirty="0"/>
              <a:t> Jang</a:t>
            </a:r>
          </a:p>
          <a:p>
            <a:pPr marL="0" indent="0">
              <a:buNone/>
            </a:pPr>
            <a:r>
              <a:rPr lang="en-US" sz="1200" dirty="0"/>
              <a:t>[10]	 11-24/0856			Further Discussions on In-device Coexistence								</a:t>
            </a:r>
            <a:r>
              <a:rPr lang="en-US" sz="1200" dirty="0" err="1"/>
              <a:t>Jeongki</a:t>
            </a:r>
            <a:r>
              <a:rPr lang="en-US" sz="1200" dirty="0"/>
              <a:t> Kim</a:t>
            </a:r>
          </a:p>
          <a:p>
            <a:pPr marL="0" indent="0">
              <a:buNone/>
            </a:pPr>
            <a:r>
              <a:rPr lang="en-US" altLang="ko-KR" sz="1200" dirty="0"/>
              <a:t>[11]	11-24/0857			ICR Consideration												</a:t>
            </a:r>
            <a:r>
              <a:rPr lang="en-US" altLang="ko-KR" sz="1200" dirty="0" err="1"/>
              <a:t>Liwen</a:t>
            </a:r>
            <a:r>
              <a:rPr lang="en-US" altLang="ko-KR" sz="1200" dirty="0"/>
              <a:t> Chu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[12]  	 11-24/1109			More Consideration for In-device Coexistence								</a:t>
            </a:r>
            <a:r>
              <a:rPr lang="en-US" sz="1200" dirty="0" err="1"/>
              <a:t>Hongwon</a:t>
            </a:r>
            <a:r>
              <a:rPr lang="en-US" sz="1200" dirty="0"/>
              <a:t> Lee</a:t>
            </a:r>
          </a:p>
          <a:p>
            <a:pPr marL="0" indent="0">
              <a:buNone/>
            </a:pPr>
            <a:r>
              <a:rPr lang="en-US" sz="1200" dirty="0"/>
              <a:t>[13]  	 11-24/1170			Further Considerations on In-device Coexistence							</a:t>
            </a:r>
            <a:r>
              <a:rPr lang="en-US" sz="1200" dirty="0" err="1"/>
              <a:t>Jaheon</a:t>
            </a:r>
            <a:r>
              <a:rPr lang="en-US" sz="1200" dirty="0"/>
              <a:t> Gu</a:t>
            </a:r>
          </a:p>
          <a:p>
            <a:pPr marL="0" indent="0">
              <a:buNone/>
            </a:pPr>
            <a:r>
              <a:rPr lang="en-US" sz="1200" dirty="0"/>
              <a:t>[14]  	 11-24/1247			ICF and ICR Design For </a:t>
            </a:r>
            <a:r>
              <a:rPr lang="en-US" sz="1200" dirty="0" err="1"/>
              <a:t>Coex</a:t>
            </a:r>
            <a:r>
              <a:rPr lang="en-US" sz="1200" dirty="0"/>
              <a:t>										Abdel Karim </a:t>
            </a:r>
            <a:r>
              <a:rPr lang="en-US" sz="1200" dirty="0" err="1"/>
              <a:t>Ajami</a:t>
            </a:r>
            <a:endParaRPr lang="en-US" sz="12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</a:t>
            </a:r>
            <a:r>
              <a:rPr lang="en-US" dirty="0"/>
              <a:t>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7541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00808"/>
            <a:ext cx="10798223" cy="475252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Signaling unavailability due to </a:t>
            </a:r>
            <a:r>
              <a:rPr lang="en-US" sz="2000" dirty="0"/>
              <a:t>In-device Coexistence (IDC) have been discussed </a:t>
            </a:r>
            <a:r>
              <a:rPr lang="en-US" dirty="0"/>
              <a:t>in</a:t>
            </a:r>
            <a:r>
              <a:rPr lang="ko-KR" altLang="en-US" sz="2000" dirty="0"/>
              <a:t> </a:t>
            </a:r>
            <a:r>
              <a:rPr lang="en-US" altLang="ko-KR" sz="2000" dirty="0"/>
              <a:t>11bn </a:t>
            </a:r>
            <a:r>
              <a:rPr lang="en-US" altLang="ko-KR" dirty="0"/>
              <a:t>[1-3]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Details on signaling Periodic/Aperiodic IDC information are under discussion</a:t>
            </a:r>
          </a:p>
          <a:p>
            <a:pPr marL="7429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Periodic IDC</a:t>
            </a:r>
          </a:p>
          <a:p>
            <a:pPr marL="11430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Peer-to-Peer Target Wake Time (P2P TWT) [3, 7-8]</a:t>
            </a:r>
          </a:p>
          <a:p>
            <a:pPr marL="7429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Aperiodic IDC</a:t>
            </a:r>
          </a:p>
          <a:p>
            <a:pPr marL="11430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CTS frame [3-4]</a:t>
            </a:r>
          </a:p>
          <a:p>
            <a:pPr marL="11430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BA/Multi-STA BA as response frame [5-6, 9, 11-14]</a:t>
            </a:r>
          </a:p>
          <a:p>
            <a:pPr lvl="1">
              <a:buFont typeface="Times New Roman" pitchFamily="16" charset="0"/>
              <a:buChar char="•"/>
            </a:pPr>
            <a:endParaRPr lang="en-US" altLang="ko-KR" dirty="0"/>
          </a:p>
          <a:p>
            <a:pPr>
              <a:buFont typeface="Times New Roman" pitchFamily="16" charset="0"/>
              <a:buChar char="•"/>
            </a:pPr>
            <a:r>
              <a:rPr lang="en-US" altLang="ko-KR" sz="2000" dirty="0"/>
              <a:t>In this contribution, we discuss further details on Aperiodic IDC signaling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dirty="0"/>
              <a:t>Signaling a single or multiple Aperiodic IDC information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dirty="0"/>
              <a:t>Update or delete the previous Aperiodic IDC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</a:t>
            </a:r>
            <a:r>
              <a:rPr lang="en-US" dirty="0"/>
              <a:t>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246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Recap: Aperiodic In-device Coexistence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680520"/>
          </a:xfrm>
          <a:ln/>
        </p:spPr>
        <p:txBody>
          <a:bodyPr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A certain IDC</a:t>
            </a:r>
            <a:r>
              <a:rPr lang="en-US" altLang="ko-KR" i="1" dirty="0"/>
              <a:t> </a:t>
            </a:r>
            <a:r>
              <a:rPr lang="en-US" altLang="ko-KR" dirty="0"/>
              <a:t>event can be aperiodic and unpredictable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TXOP responder can signal the aperiodic IDC info to TXOP holder by using: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ICR at the start of TXOP [2, 5-6, 9, 11-14]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Multi-STA BA during the TXOP [5-6, 9, 11-14]</a:t>
            </a:r>
          </a:p>
          <a:p>
            <a:pPr lvl="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Contents of Aperiodic IDC Info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Unavailability start time and duration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</a:t>
            </a:r>
            <a:r>
              <a:rPr lang="en-US" dirty="0"/>
              <a:t> 2024</a:t>
            </a:r>
            <a:endParaRPr lang="en-GB" dirty="0"/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A28DAC38-E6B1-C669-0C10-88B2C5A1B5F7}"/>
              </a:ext>
            </a:extLst>
          </p:cNvPr>
          <p:cNvGrpSpPr/>
          <p:nvPr/>
        </p:nvGrpSpPr>
        <p:grpSpPr>
          <a:xfrm>
            <a:off x="3538599" y="3738899"/>
            <a:ext cx="5077681" cy="2653468"/>
            <a:chOff x="6259743" y="3873308"/>
            <a:chExt cx="5077681" cy="2653468"/>
          </a:xfrm>
        </p:grpSpPr>
        <p:grpSp>
          <p:nvGrpSpPr>
            <p:cNvPr id="42" name="그룹 41">
              <a:extLst>
                <a:ext uri="{FF2B5EF4-FFF2-40B4-BE49-F238E27FC236}">
                  <a16:creationId xmlns:a16="http://schemas.microsoft.com/office/drawing/2014/main" id="{B1DD8FD3-7D73-BF47-8010-9D25F377EE76}"/>
                </a:ext>
              </a:extLst>
            </p:cNvPr>
            <p:cNvGrpSpPr/>
            <p:nvPr/>
          </p:nvGrpSpPr>
          <p:grpSpPr>
            <a:xfrm>
              <a:off x="6259743" y="3873308"/>
              <a:ext cx="4798125" cy="2653468"/>
              <a:chOff x="6023992" y="3832634"/>
              <a:chExt cx="4798125" cy="2653468"/>
            </a:xfrm>
          </p:grpSpPr>
          <p:grpSp>
            <p:nvGrpSpPr>
              <p:cNvPr id="2" name="그룹 1">
                <a:extLst>
                  <a:ext uri="{FF2B5EF4-FFF2-40B4-BE49-F238E27FC236}">
                    <a16:creationId xmlns:a16="http://schemas.microsoft.com/office/drawing/2014/main" id="{33DEE091-CB28-DFA9-FF89-905B13C031EC}"/>
                  </a:ext>
                </a:extLst>
              </p:cNvPr>
              <p:cNvGrpSpPr/>
              <p:nvPr/>
            </p:nvGrpSpPr>
            <p:grpSpPr>
              <a:xfrm>
                <a:off x="6023992" y="4343433"/>
                <a:ext cx="4798125" cy="2142669"/>
                <a:chOff x="550768" y="2346109"/>
                <a:chExt cx="5473224" cy="2444145"/>
              </a:xfrm>
            </p:grpSpPr>
            <p:cxnSp>
              <p:nvCxnSpPr>
                <p:cNvPr id="3" name="직선 연결선 2">
                  <a:extLst>
                    <a:ext uri="{FF2B5EF4-FFF2-40B4-BE49-F238E27FC236}">
                      <a16:creationId xmlns:a16="http://schemas.microsoft.com/office/drawing/2014/main" id="{914F8961-8F42-29DB-C890-C823DCC5AA0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65172" y="3145707"/>
                  <a:ext cx="44644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" name="직선 연결선 6">
                  <a:extLst>
                    <a:ext uri="{FF2B5EF4-FFF2-40B4-BE49-F238E27FC236}">
                      <a16:creationId xmlns:a16="http://schemas.microsoft.com/office/drawing/2014/main" id="{BBCD33FE-DBA1-A74F-91C3-E5CE364E641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65172" y="4077072"/>
                  <a:ext cx="44644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8" name="직사각형 7">
                  <a:extLst>
                    <a:ext uri="{FF2B5EF4-FFF2-40B4-BE49-F238E27FC236}">
                      <a16:creationId xmlns:a16="http://schemas.microsoft.com/office/drawing/2014/main" id="{0C58E0C1-8209-CE64-96DF-563620BBC93A}"/>
                    </a:ext>
                  </a:extLst>
                </p:cNvPr>
                <p:cNvSpPr/>
                <p:nvPr/>
              </p:nvSpPr>
              <p:spPr bwMode="auto">
                <a:xfrm>
                  <a:off x="983432" y="2346109"/>
                  <a:ext cx="288032" cy="794518"/>
                </a:xfrm>
                <a:prstGeom prst="rect">
                  <a:avLst/>
                </a:prstGeom>
                <a:solidFill>
                  <a:srgbClr val="FFC000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5BADA333-8042-2F9D-6775-B9959B3B1ECF}"/>
                    </a:ext>
                  </a:extLst>
                </p:cNvPr>
                <p:cNvSpPr txBox="1"/>
                <p:nvPr/>
              </p:nvSpPr>
              <p:spPr>
                <a:xfrm rot="16200000">
                  <a:off x="884264" y="2609119"/>
                  <a:ext cx="485806" cy="2808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>
                      <a:solidFill>
                        <a:schemeClr val="tx1"/>
                      </a:solidFill>
                    </a:rPr>
                    <a:t>ICF</a:t>
                  </a:r>
                  <a:endParaRPr lang="ko-KR" alt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" name="직사각형 9">
                  <a:extLst>
                    <a:ext uri="{FF2B5EF4-FFF2-40B4-BE49-F238E27FC236}">
                      <a16:creationId xmlns:a16="http://schemas.microsoft.com/office/drawing/2014/main" id="{9AE28CB2-7872-4B29-8ECA-977D14FFEAF3}"/>
                    </a:ext>
                  </a:extLst>
                </p:cNvPr>
                <p:cNvSpPr/>
                <p:nvPr/>
              </p:nvSpPr>
              <p:spPr bwMode="auto">
                <a:xfrm>
                  <a:off x="1458211" y="3282554"/>
                  <a:ext cx="288032" cy="794518"/>
                </a:xfrm>
                <a:prstGeom prst="rect">
                  <a:avLst/>
                </a:prstGeom>
                <a:solidFill>
                  <a:srgbClr val="FFC000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AF6F8B24-7C2A-9410-142A-312E0452FE88}"/>
                    </a:ext>
                  </a:extLst>
                </p:cNvPr>
                <p:cNvSpPr txBox="1"/>
                <p:nvPr/>
              </p:nvSpPr>
              <p:spPr>
                <a:xfrm rot="16200000">
                  <a:off x="1338481" y="3525807"/>
                  <a:ext cx="537880" cy="2984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50" dirty="0">
                      <a:solidFill>
                        <a:schemeClr val="tx1"/>
                      </a:solidFill>
                    </a:rPr>
                    <a:t>ICR</a:t>
                  </a:r>
                  <a:endParaRPr lang="ko-KR" altLang="en-US" sz="105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35940DE9-B541-3121-DABB-D52AC275011E}"/>
                    </a:ext>
                  </a:extLst>
                </p:cNvPr>
                <p:cNvSpPr txBox="1"/>
                <p:nvPr/>
              </p:nvSpPr>
              <p:spPr>
                <a:xfrm>
                  <a:off x="588834" y="2889802"/>
                  <a:ext cx="417275" cy="2984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1050" dirty="0">
                      <a:solidFill>
                        <a:schemeClr val="tx1"/>
                      </a:solidFill>
                    </a:rPr>
                    <a:t>AP</a:t>
                  </a:r>
                  <a:endParaRPr lang="ko-KR" altLang="en-US" sz="1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49FFF000-AC9B-6E7C-9F07-F9F84C865BCE}"/>
                    </a:ext>
                  </a:extLst>
                </p:cNvPr>
                <p:cNvSpPr txBox="1"/>
                <p:nvPr/>
              </p:nvSpPr>
              <p:spPr>
                <a:xfrm>
                  <a:off x="550768" y="3821973"/>
                  <a:ext cx="516016" cy="2984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1050" dirty="0">
                      <a:solidFill>
                        <a:schemeClr val="tx1"/>
                      </a:solidFill>
                    </a:rPr>
                    <a:t>STA</a:t>
                  </a:r>
                  <a:endParaRPr lang="ko-KR" altLang="en-US" sz="18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4" name="연결선: 구부러짐 13">
                  <a:extLst>
                    <a:ext uri="{FF2B5EF4-FFF2-40B4-BE49-F238E27FC236}">
                      <a16:creationId xmlns:a16="http://schemas.microsoft.com/office/drawing/2014/main" id="{E896E0EE-997D-0347-AC52-CD83950FB879}"/>
                    </a:ext>
                  </a:extLst>
                </p:cNvPr>
                <p:cNvCxnSpPr/>
                <p:nvPr/>
              </p:nvCxnSpPr>
              <p:spPr bwMode="auto">
                <a:xfrm rot="16200000" flipV="1">
                  <a:off x="1499032" y="4128925"/>
                  <a:ext cx="288032" cy="184325"/>
                </a:xfrm>
                <a:prstGeom prst="curvedConnector3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7C17461E-6164-2328-57B9-8D857EADA99B}"/>
                    </a:ext>
                  </a:extLst>
                </p:cNvPr>
                <p:cNvSpPr txBox="1"/>
                <p:nvPr/>
              </p:nvSpPr>
              <p:spPr>
                <a:xfrm>
                  <a:off x="1024638" y="4316295"/>
                  <a:ext cx="1421146" cy="4739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ko-KR" sz="1050" dirty="0">
                      <a:solidFill>
                        <a:schemeClr val="tx1"/>
                      </a:solidFill>
                    </a:rPr>
                    <a:t>Indication of </a:t>
                  </a:r>
                  <a:br>
                    <a:rPr lang="en-US" altLang="ko-KR" sz="1050" dirty="0">
                      <a:solidFill>
                        <a:schemeClr val="tx1"/>
                      </a:solidFill>
                    </a:rPr>
                  </a:br>
                  <a:r>
                    <a:rPr lang="en-US" altLang="ko-KR" sz="1050" dirty="0">
                      <a:solidFill>
                        <a:schemeClr val="tx1"/>
                      </a:solidFill>
                    </a:rPr>
                    <a:t>Aperiodic IDC Info</a:t>
                  </a:r>
                  <a:endParaRPr lang="ko-KR" altLang="en-US" sz="105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" name="직사각형 15">
                  <a:extLst>
                    <a:ext uri="{FF2B5EF4-FFF2-40B4-BE49-F238E27FC236}">
                      <a16:creationId xmlns:a16="http://schemas.microsoft.com/office/drawing/2014/main" id="{C4BF59CE-633E-09C0-CFAD-00E6CC0E5BDE}"/>
                    </a:ext>
                  </a:extLst>
                </p:cNvPr>
                <p:cNvSpPr/>
                <p:nvPr/>
              </p:nvSpPr>
              <p:spPr bwMode="auto">
                <a:xfrm>
                  <a:off x="1919536" y="2346109"/>
                  <a:ext cx="648072" cy="794518"/>
                </a:xfrm>
                <a:prstGeom prst="rect">
                  <a:avLst/>
                </a:prstGeom>
                <a:solidFill>
                  <a:srgbClr val="FFC000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43318FA5-A525-84FD-1F10-B81254CB94C0}"/>
                    </a:ext>
                  </a:extLst>
                </p:cNvPr>
                <p:cNvSpPr txBox="1"/>
                <p:nvPr/>
              </p:nvSpPr>
              <p:spPr>
                <a:xfrm>
                  <a:off x="1963983" y="2607235"/>
                  <a:ext cx="648071" cy="2984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50" dirty="0">
                      <a:solidFill>
                        <a:schemeClr val="tx1"/>
                      </a:solidFill>
                    </a:rPr>
                    <a:t>PPDU</a:t>
                  </a:r>
                  <a:endParaRPr lang="ko-KR" altLang="en-US" sz="105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직사각형 17">
                  <a:extLst>
                    <a:ext uri="{FF2B5EF4-FFF2-40B4-BE49-F238E27FC236}">
                      <a16:creationId xmlns:a16="http://schemas.microsoft.com/office/drawing/2014/main" id="{E1B8559C-97E0-2D61-AB04-3729B8AFE2D6}"/>
                    </a:ext>
                  </a:extLst>
                </p:cNvPr>
                <p:cNvSpPr/>
                <p:nvPr/>
              </p:nvSpPr>
              <p:spPr bwMode="auto">
                <a:xfrm>
                  <a:off x="2813910" y="3282554"/>
                  <a:ext cx="288032" cy="794518"/>
                </a:xfrm>
                <a:prstGeom prst="rect">
                  <a:avLst/>
                </a:prstGeom>
                <a:solidFill>
                  <a:srgbClr val="FFC000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36E14AB4-B903-092B-D9F9-CB7DE0DB1B2A}"/>
                    </a:ext>
                  </a:extLst>
                </p:cNvPr>
                <p:cNvSpPr txBox="1"/>
                <p:nvPr/>
              </p:nvSpPr>
              <p:spPr>
                <a:xfrm rot="16200000">
                  <a:off x="2621671" y="3499843"/>
                  <a:ext cx="674500" cy="2984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50" dirty="0">
                      <a:solidFill>
                        <a:schemeClr val="tx1"/>
                      </a:solidFill>
                    </a:rPr>
                    <a:t>Resp.</a:t>
                  </a:r>
                  <a:endParaRPr lang="ko-KR" altLang="en-US" sz="105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번개 19">
                  <a:extLst>
                    <a:ext uri="{FF2B5EF4-FFF2-40B4-BE49-F238E27FC236}">
                      <a16:creationId xmlns:a16="http://schemas.microsoft.com/office/drawing/2014/main" id="{2D6515FA-78BC-349C-C5FD-5D464137C7F8}"/>
                    </a:ext>
                  </a:extLst>
                </p:cNvPr>
                <p:cNvSpPr/>
                <p:nvPr/>
              </p:nvSpPr>
              <p:spPr bwMode="auto">
                <a:xfrm>
                  <a:off x="1082478" y="3789047"/>
                  <a:ext cx="144016" cy="288022"/>
                </a:xfrm>
                <a:prstGeom prst="lightningBolt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F85E065A-6395-C86D-7045-0AF5F74B1D22}"/>
                    </a:ext>
                  </a:extLst>
                </p:cNvPr>
                <p:cNvSpPr txBox="1"/>
                <p:nvPr/>
              </p:nvSpPr>
              <p:spPr>
                <a:xfrm>
                  <a:off x="633633" y="3441612"/>
                  <a:ext cx="742756" cy="3861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ko-KR" sz="800" dirty="0">
                      <a:solidFill>
                        <a:schemeClr val="tx1"/>
                      </a:solidFill>
                    </a:rPr>
                    <a:t>IDC</a:t>
                  </a:r>
                  <a:br>
                    <a:rPr lang="en-US" altLang="ko-KR" sz="800" dirty="0">
                      <a:solidFill>
                        <a:schemeClr val="tx1"/>
                      </a:solidFill>
                    </a:rPr>
                  </a:br>
                  <a:r>
                    <a:rPr lang="en-US" altLang="ko-KR" sz="800" dirty="0">
                      <a:solidFill>
                        <a:schemeClr val="tx1"/>
                      </a:solidFill>
                    </a:rPr>
                    <a:t>recognition</a:t>
                  </a:r>
                </a:p>
              </p:txBody>
            </p:sp>
            <p:sp>
              <p:nvSpPr>
                <p:cNvPr id="22" name="직사각형 21">
                  <a:extLst>
                    <a:ext uri="{FF2B5EF4-FFF2-40B4-BE49-F238E27FC236}">
                      <a16:creationId xmlns:a16="http://schemas.microsoft.com/office/drawing/2014/main" id="{3B16CD95-8442-1539-D10F-D57940BF1AFE}"/>
                    </a:ext>
                  </a:extLst>
                </p:cNvPr>
                <p:cNvSpPr/>
                <p:nvPr/>
              </p:nvSpPr>
              <p:spPr bwMode="auto">
                <a:xfrm>
                  <a:off x="3263991" y="2346109"/>
                  <a:ext cx="692518" cy="794518"/>
                </a:xfrm>
                <a:prstGeom prst="rect">
                  <a:avLst/>
                </a:prstGeom>
                <a:solidFill>
                  <a:srgbClr val="FFC000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E33D043-D335-60A0-8692-DEB16F8C8C6F}"/>
                    </a:ext>
                  </a:extLst>
                </p:cNvPr>
                <p:cNvSpPr txBox="1"/>
                <p:nvPr/>
              </p:nvSpPr>
              <p:spPr>
                <a:xfrm>
                  <a:off x="3316133" y="2616196"/>
                  <a:ext cx="648071" cy="2984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50" dirty="0">
                      <a:solidFill>
                        <a:schemeClr val="tx1"/>
                      </a:solidFill>
                    </a:rPr>
                    <a:t>PPDU</a:t>
                  </a:r>
                  <a:endParaRPr lang="ko-KR" altLang="en-US" sz="105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직사각형 23">
                  <a:extLst>
                    <a:ext uri="{FF2B5EF4-FFF2-40B4-BE49-F238E27FC236}">
                      <a16:creationId xmlns:a16="http://schemas.microsoft.com/office/drawing/2014/main" id="{D765030A-2756-357B-4832-FED77C009E5E}"/>
                    </a:ext>
                  </a:extLst>
                </p:cNvPr>
                <p:cNvSpPr/>
                <p:nvPr/>
              </p:nvSpPr>
              <p:spPr bwMode="auto">
                <a:xfrm>
                  <a:off x="4145225" y="3282554"/>
                  <a:ext cx="288032" cy="794518"/>
                </a:xfrm>
                <a:prstGeom prst="rect">
                  <a:avLst/>
                </a:prstGeom>
                <a:solidFill>
                  <a:srgbClr val="FFC000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AC29AFB6-9672-3C88-3AF4-C7EEC71DD089}"/>
                    </a:ext>
                  </a:extLst>
                </p:cNvPr>
                <p:cNvSpPr txBox="1"/>
                <p:nvPr/>
              </p:nvSpPr>
              <p:spPr>
                <a:xfrm rot="16200000">
                  <a:off x="3899439" y="3458899"/>
                  <a:ext cx="768835" cy="28964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50" dirty="0">
                      <a:solidFill>
                        <a:schemeClr val="tx1"/>
                      </a:solidFill>
                    </a:rPr>
                    <a:t>Resp.</a:t>
                  </a:r>
                  <a:endParaRPr lang="ko-KR" altLang="en-US" sz="105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사각형: 둥근 모서리 27">
                  <a:extLst>
                    <a:ext uri="{FF2B5EF4-FFF2-40B4-BE49-F238E27FC236}">
                      <a16:creationId xmlns:a16="http://schemas.microsoft.com/office/drawing/2014/main" id="{9219C2EF-E4ED-4994-14C2-9604C3DCB390}"/>
                    </a:ext>
                  </a:extLst>
                </p:cNvPr>
                <p:cNvSpPr/>
                <p:nvPr/>
              </p:nvSpPr>
              <p:spPr bwMode="auto">
                <a:xfrm>
                  <a:off x="4655840" y="3862315"/>
                  <a:ext cx="1368152" cy="214750"/>
                </a:xfrm>
                <a:prstGeom prst="roundRect">
                  <a:avLst/>
                </a:prstGeom>
                <a:solidFill>
                  <a:srgbClr val="28884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D916A4B4-9503-79B5-D2D6-43FD7C7DAF4A}"/>
                    </a:ext>
                  </a:extLst>
                </p:cNvPr>
                <p:cNvSpPr txBox="1"/>
                <p:nvPr/>
              </p:nvSpPr>
              <p:spPr>
                <a:xfrm>
                  <a:off x="4697913" y="3624407"/>
                  <a:ext cx="1284006" cy="2808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1000" dirty="0">
                      <a:solidFill>
                        <a:schemeClr val="tx1"/>
                      </a:solidFill>
                    </a:rPr>
                    <a:t>Aperiodic IDC SP</a:t>
                  </a:r>
                  <a:endParaRPr lang="ko-KR" altLang="en-US" sz="1000" dirty="0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31" name="직선 연결선 30">
                <a:extLst>
                  <a:ext uri="{FF2B5EF4-FFF2-40B4-BE49-F238E27FC236}">
                    <a16:creationId xmlns:a16="http://schemas.microsoft.com/office/drawing/2014/main" id="{039BFDCA-0EC3-405F-0A41-DBBA2DC0F65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069448" y="4077072"/>
                <a:ext cx="0" cy="143135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연결선: 꺾임 32">
                <a:extLst>
                  <a:ext uri="{FF2B5EF4-FFF2-40B4-BE49-F238E27FC236}">
                    <a16:creationId xmlns:a16="http://schemas.microsoft.com/office/drawing/2014/main" id="{1228495D-EB5E-A844-4818-540A147FA96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062339" y="4221088"/>
                <a:ext cx="2560382" cy="1398447"/>
              </a:xfrm>
              <a:prstGeom prst="bentConnector3">
                <a:avLst>
                  <a:gd name="adj1" fmla="val 99999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Dot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8" name="직선 화살표 연결선 37">
                <a:extLst>
                  <a:ext uri="{FF2B5EF4-FFF2-40B4-BE49-F238E27FC236}">
                    <a16:creationId xmlns:a16="http://schemas.microsoft.com/office/drawing/2014/main" id="{A0992BFA-86A7-64D7-1930-6EAD83F4D36D}"/>
                  </a:ext>
                </a:extLst>
              </p:cNvPr>
              <p:cNvCxnSpPr/>
              <p:nvPr/>
            </p:nvCxnSpPr>
            <p:spPr bwMode="auto">
              <a:xfrm>
                <a:off x="6342773" y="4077072"/>
                <a:ext cx="447934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0EE4D32-22A5-4F4C-BBEE-C84E2A198837}"/>
                  </a:ext>
                </a:extLst>
              </p:cNvPr>
              <p:cNvSpPr txBox="1"/>
              <p:nvPr/>
            </p:nvSpPr>
            <p:spPr>
              <a:xfrm>
                <a:off x="8053293" y="3832634"/>
                <a:ext cx="105830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100" dirty="0">
                    <a:solidFill>
                      <a:schemeClr val="tx1"/>
                    </a:solidFill>
                  </a:rPr>
                  <a:t>Original TXOP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A7416A1-9E38-2657-3A3A-15B2D6CF37B8}"/>
                </a:ext>
              </a:extLst>
            </p:cNvPr>
            <p:cNvSpPr txBox="1"/>
            <p:nvPr/>
          </p:nvSpPr>
          <p:spPr>
            <a:xfrm>
              <a:off x="9878370" y="4460566"/>
              <a:ext cx="14590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Aperiodic IDC Info</a:t>
              </a:r>
              <a:br>
                <a:rPr lang="en-US" altLang="ko-KR" sz="1200" dirty="0">
                  <a:solidFill>
                    <a:schemeClr val="tx1"/>
                  </a:solidFill>
                </a:rPr>
              </a:br>
              <a:r>
                <a:rPr lang="en-US" altLang="ko-KR" sz="1200" dirty="0">
                  <a:solidFill>
                    <a:schemeClr val="tx1"/>
                  </a:solidFill>
                </a:rPr>
                <a:t>(e.g., Unavailability </a:t>
              </a:r>
              <a:br>
                <a:rPr lang="en-US" altLang="ko-KR" sz="1200" dirty="0">
                  <a:solidFill>
                    <a:schemeClr val="tx1"/>
                  </a:solidFill>
                </a:rPr>
              </a:br>
              <a:r>
                <a:rPr lang="en-US" altLang="ko-KR" sz="1200" dirty="0">
                  <a:solidFill>
                    <a:schemeClr val="tx1"/>
                  </a:solidFill>
                </a:rPr>
                <a:t>start time, duration)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52182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Recap: Signaling Aperiodic IDC using </a:t>
            </a:r>
            <a:r>
              <a:rPr lang="en-US" altLang="ko-KR" dirty="0"/>
              <a:t>Multi-STA</a:t>
            </a:r>
            <a:r>
              <a:rPr lang="ko-KR" altLang="en-US" dirty="0"/>
              <a:t> </a:t>
            </a:r>
            <a:r>
              <a:rPr lang="en-US" altLang="ko-KR" dirty="0"/>
              <a:t>BA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680520"/>
          </a:xfrm>
          <a:ln/>
        </p:spPr>
        <p:txBody>
          <a:bodyPr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Multi-STA BA format is flexible to contain Aperiodic IDC Info [6, 11, 14]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Multi-STA BA can include a special Per AID TID Info for Aperiodic IDC as follows: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The Per AID TID Info for feedback is indicated using a reserved (Ack Type, TID)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E.g., Ack Type = 0 &amp; reserved TID value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Length of the IDC info can be indicated in the BA Starting Sequence Control field (e.g. 0, 4, 8, 16, … octets)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The IDC info (unavailability start time, duration, ..) can be carried in the Block Ack Bitmap field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</a:t>
            </a:r>
            <a:r>
              <a:rPr lang="en-US" dirty="0"/>
              <a:t> 2024</a:t>
            </a:r>
            <a:endParaRPr lang="en-GB" dirty="0"/>
          </a:p>
        </p:txBody>
      </p:sp>
      <p:pic>
        <p:nvPicPr>
          <p:cNvPr id="2" name="Picture 7">
            <a:extLst>
              <a:ext uri="{FF2B5EF4-FFF2-40B4-BE49-F238E27FC236}">
                <a16:creationId xmlns:a16="http://schemas.microsoft.com/office/drawing/2014/main" id="{03F1900E-827A-EB94-54BB-CE0A3134EA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5640" y="3668051"/>
            <a:ext cx="6747299" cy="2675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1104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396319" y="685800"/>
            <a:ext cx="11397774" cy="1065213"/>
          </a:xfrm>
          <a:ln/>
        </p:spPr>
        <p:txBody>
          <a:bodyPr/>
          <a:lstStyle/>
          <a:p>
            <a:r>
              <a:rPr lang="en-US" altLang="ko-KR" dirty="0"/>
              <a:t>Single or Multiple </a:t>
            </a:r>
            <a:r>
              <a:rPr lang="en-US" dirty="0"/>
              <a:t>Aperiodic IDC Info from a non-AP STA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2924944"/>
            <a:ext cx="10361613" cy="3600400"/>
          </a:xfrm>
          <a:ln/>
        </p:spPr>
        <p:txBody>
          <a:bodyPr/>
          <a:lstStyle/>
          <a:p>
            <a:r>
              <a:rPr lang="en-US" altLang="ko-KR" dirty="0"/>
              <a:t>Multiple IDC events within a non-AP STA</a:t>
            </a:r>
          </a:p>
          <a:p>
            <a:pPr lvl="1"/>
            <a:r>
              <a:rPr lang="en-US" altLang="ko-KR" dirty="0"/>
              <a:t>It is possible that Bluetooth/ZigBee shares multiple TX events internally to Wi-Fi in a non-AP STA</a:t>
            </a:r>
          </a:p>
          <a:p>
            <a:pPr lvl="1"/>
            <a:r>
              <a:rPr lang="en-US" altLang="ko-KR" dirty="0"/>
              <a:t>Then the Wi-Fi STA has two choices to report multiple Aperiodic IDC info to its Wi-Fi peer(s)</a:t>
            </a:r>
          </a:p>
          <a:p>
            <a:r>
              <a:rPr lang="en-US" altLang="ko-KR" dirty="0"/>
              <a:t>Multiple IDC events </a:t>
            </a:r>
            <a:r>
              <a:rPr lang="en-US" altLang="ko-KR" dirty="0">
                <a:sym typeface="Wingdings" pitchFamily="2" charset="2"/>
              </a:rPr>
              <a:t> </a:t>
            </a:r>
            <a:r>
              <a:rPr lang="en-US" altLang="ko-KR" dirty="0"/>
              <a:t>a single Aperiodic IDC Info unicast to its AP</a:t>
            </a:r>
          </a:p>
          <a:p>
            <a:pPr lvl="1"/>
            <a:r>
              <a:rPr lang="en-US" altLang="ko-KR" dirty="0"/>
              <a:t>Concatenate multiple IDC durations and signal the single Aperiodic IDC Information to its AP</a:t>
            </a:r>
          </a:p>
          <a:p>
            <a:pPr lvl="2"/>
            <a:r>
              <a:rPr lang="en-US" altLang="ko-KR" dirty="0"/>
              <a:t>Pros: simpler management of IDC duration of each STA at AP side</a:t>
            </a:r>
          </a:p>
          <a:p>
            <a:pPr lvl="2"/>
            <a:r>
              <a:rPr lang="en-US" altLang="ko-KR" dirty="0"/>
              <a:t>Cons: unnecessarily long unavailability duration setting for a STA</a:t>
            </a:r>
          </a:p>
          <a:p>
            <a:r>
              <a:rPr lang="en-US" altLang="ko-KR" dirty="0"/>
              <a:t>Multiple IDC events </a:t>
            </a:r>
            <a:r>
              <a:rPr lang="en-US" altLang="ko-KR" dirty="0">
                <a:sym typeface="Wingdings" pitchFamily="2" charset="2"/>
              </a:rPr>
              <a:t> </a:t>
            </a:r>
            <a:r>
              <a:rPr lang="en-US" altLang="ko-KR" dirty="0"/>
              <a:t>multiple Aperiodic IDC Info unicast to its AP</a:t>
            </a:r>
          </a:p>
          <a:p>
            <a:pPr lvl="1"/>
            <a:r>
              <a:rPr lang="en-US" altLang="ko-KR" dirty="0"/>
              <a:t>Signal each Aperiodic IDC Information to its AP</a:t>
            </a:r>
          </a:p>
          <a:p>
            <a:pPr lvl="2"/>
            <a:r>
              <a:rPr lang="en-US" altLang="ko-KR" dirty="0"/>
              <a:t>Pros: finer unavailability duration setting for each STA</a:t>
            </a:r>
          </a:p>
          <a:p>
            <a:pPr lvl="2"/>
            <a:r>
              <a:rPr lang="en-US" altLang="ko-KR" dirty="0"/>
              <a:t>Cons: management of multiple IDC duration of each STA at AP side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September</a:t>
            </a:r>
            <a:r>
              <a:rPr lang="en-US" dirty="0"/>
              <a:t> 2024</a:t>
            </a: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D9D3307-E47E-1572-16C3-A41DD1A56F92}"/>
              </a:ext>
            </a:extLst>
          </p:cNvPr>
          <p:cNvGrpSpPr/>
          <p:nvPr/>
        </p:nvGrpSpPr>
        <p:grpSpPr>
          <a:xfrm>
            <a:off x="1941203" y="1463787"/>
            <a:ext cx="7827205" cy="1389149"/>
            <a:chOff x="1941203" y="1463787"/>
            <a:chExt cx="7827205" cy="138914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47C3F1C9-CBEC-A1CC-461B-373E0826181B}"/>
                </a:ext>
              </a:extLst>
            </p:cNvPr>
            <p:cNvSpPr txBox="1"/>
            <p:nvPr/>
          </p:nvSpPr>
          <p:spPr>
            <a:xfrm>
              <a:off x="3882773" y="1463787"/>
              <a:ext cx="5549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TXOP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직선 연결선 6">
              <a:extLst>
                <a:ext uri="{FF2B5EF4-FFF2-40B4-BE49-F238E27FC236}">
                  <a16:creationId xmlns:a16="http://schemas.microsoft.com/office/drawing/2014/main" id="{0A5B233C-47F6-AF51-B8FE-F0FABC842AC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080236" y="2282874"/>
              <a:ext cx="768817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직선 연결선 7">
              <a:extLst>
                <a:ext uri="{FF2B5EF4-FFF2-40B4-BE49-F238E27FC236}">
                  <a16:creationId xmlns:a16="http://schemas.microsoft.com/office/drawing/2014/main" id="{CAAA9379-79C8-E976-DCF9-FA1AEBF7686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080236" y="2831385"/>
              <a:ext cx="768817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CA7499B4-4769-0A56-5FF9-954DF14DFC4D}"/>
                </a:ext>
              </a:extLst>
            </p:cNvPr>
            <p:cNvSpPr/>
            <p:nvPr/>
          </p:nvSpPr>
          <p:spPr bwMode="auto">
            <a:xfrm>
              <a:off x="2800570" y="1786488"/>
              <a:ext cx="216024" cy="492803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5FEA0257-FFC5-0C15-6447-C9B6B83BAC33}"/>
                </a:ext>
              </a:extLst>
            </p:cNvPr>
            <p:cNvSpPr/>
            <p:nvPr/>
          </p:nvSpPr>
          <p:spPr bwMode="auto">
            <a:xfrm>
              <a:off x="3121629" y="2350539"/>
              <a:ext cx="216024" cy="484429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사각형: 둥근 모서리 12">
              <a:extLst>
                <a:ext uri="{FF2B5EF4-FFF2-40B4-BE49-F238E27FC236}">
                  <a16:creationId xmlns:a16="http://schemas.microsoft.com/office/drawing/2014/main" id="{B0ECE741-5BCB-D298-BD32-2FAD3A89E857}"/>
                </a:ext>
              </a:extLst>
            </p:cNvPr>
            <p:cNvSpPr/>
            <p:nvPr/>
          </p:nvSpPr>
          <p:spPr bwMode="auto">
            <a:xfrm>
              <a:off x="5177913" y="2615361"/>
              <a:ext cx="932031" cy="212431"/>
            </a:xfrm>
            <a:prstGeom prst="round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사각형: 둥근 모서리 14">
              <a:extLst>
                <a:ext uri="{FF2B5EF4-FFF2-40B4-BE49-F238E27FC236}">
                  <a16:creationId xmlns:a16="http://schemas.microsoft.com/office/drawing/2014/main" id="{9159FBF2-C107-A5A1-4B61-F52BE43286DA}"/>
                </a:ext>
              </a:extLst>
            </p:cNvPr>
            <p:cNvSpPr/>
            <p:nvPr/>
          </p:nvSpPr>
          <p:spPr bwMode="auto">
            <a:xfrm>
              <a:off x="8216405" y="2615361"/>
              <a:ext cx="1152128" cy="212431"/>
            </a:xfrm>
            <a:prstGeom prst="round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6" name="직선 화살표 연결선 15">
              <a:extLst>
                <a:ext uri="{FF2B5EF4-FFF2-40B4-BE49-F238E27FC236}">
                  <a16:creationId xmlns:a16="http://schemas.microsoft.com/office/drawing/2014/main" id="{60F5B1BD-91AD-2B33-4B4E-220694D6DCA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00570" y="1700808"/>
              <a:ext cx="271936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D5C2288-BFA2-CF84-8AB7-62675A0201E7}"/>
                </a:ext>
              </a:extLst>
            </p:cNvPr>
            <p:cNvSpPr txBox="1"/>
            <p:nvPr/>
          </p:nvSpPr>
          <p:spPr>
            <a:xfrm rot="16200000">
              <a:off x="2676789" y="1871371"/>
              <a:ext cx="4635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schemeClr val="tx1"/>
                  </a:solidFill>
                </a:rPr>
                <a:t>ICF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0B13A16-60F7-A94D-465D-B07DC3949839}"/>
                </a:ext>
              </a:extLst>
            </p:cNvPr>
            <p:cNvSpPr txBox="1"/>
            <p:nvPr/>
          </p:nvSpPr>
          <p:spPr>
            <a:xfrm rot="16200000">
              <a:off x="2987429" y="2438864"/>
              <a:ext cx="4844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schemeClr val="tx1"/>
                  </a:solidFill>
                </a:rPr>
                <a:t>ICR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18FCDFB-01FB-40DC-0DE9-74F1ED348E6C}"/>
                </a:ext>
              </a:extLst>
            </p:cNvPr>
            <p:cNvSpPr txBox="1"/>
            <p:nvPr/>
          </p:nvSpPr>
          <p:spPr>
            <a:xfrm>
              <a:off x="5087888" y="2402091"/>
              <a:ext cx="111761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>
                  <a:solidFill>
                    <a:schemeClr val="tx1"/>
                  </a:solidFill>
                </a:rPr>
                <a:t>Aperiodic IDC SP 1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5F21E08-4F20-8D09-AEEA-E6888CB2D698}"/>
                </a:ext>
              </a:extLst>
            </p:cNvPr>
            <p:cNvSpPr txBox="1"/>
            <p:nvPr/>
          </p:nvSpPr>
          <p:spPr>
            <a:xfrm>
              <a:off x="8218746" y="2402091"/>
              <a:ext cx="111761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>
                  <a:solidFill>
                    <a:schemeClr val="tx1"/>
                  </a:solidFill>
                </a:rPr>
                <a:t>Aperiodic IDC SP 2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EA4EE43-03B7-7563-8C5E-6DD346801F9C}"/>
                </a:ext>
              </a:extLst>
            </p:cNvPr>
            <p:cNvSpPr txBox="1"/>
            <p:nvPr/>
          </p:nvSpPr>
          <p:spPr>
            <a:xfrm>
              <a:off x="1954836" y="2032889"/>
              <a:ext cx="36580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AP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E526F53-77B3-69A4-50BE-B76507EA896B}"/>
                </a:ext>
              </a:extLst>
            </p:cNvPr>
            <p:cNvSpPr txBox="1"/>
            <p:nvPr/>
          </p:nvSpPr>
          <p:spPr>
            <a:xfrm>
              <a:off x="1941203" y="2591326"/>
              <a:ext cx="4523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STA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6" name="번개 25">
              <a:extLst>
                <a:ext uri="{FF2B5EF4-FFF2-40B4-BE49-F238E27FC236}">
                  <a16:creationId xmlns:a16="http://schemas.microsoft.com/office/drawing/2014/main" id="{E538B97D-9596-3624-9E6B-66C50C5EF66F}"/>
                </a:ext>
              </a:extLst>
            </p:cNvPr>
            <p:cNvSpPr/>
            <p:nvPr/>
          </p:nvSpPr>
          <p:spPr bwMode="auto">
            <a:xfrm>
              <a:off x="2608902" y="2540281"/>
              <a:ext cx="191668" cy="294688"/>
            </a:xfrm>
            <a:prstGeom prst="lightningBol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1C79D4F-B9C4-DA2F-7575-899C97D138A9}"/>
                </a:ext>
              </a:extLst>
            </p:cNvPr>
            <p:cNvSpPr txBox="1"/>
            <p:nvPr/>
          </p:nvSpPr>
          <p:spPr>
            <a:xfrm>
              <a:off x="2040912" y="2292833"/>
              <a:ext cx="6735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700" dirty="0">
                  <a:solidFill>
                    <a:schemeClr val="tx1"/>
                  </a:solidFill>
                </a:rPr>
                <a:t>Multiple IDC</a:t>
              </a:r>
              <a:br>
                <a:rPr lang="en-US" altLang="ko-KR" sz="700" dirty="0">
                  <a:solidFill>
                    <a:schemeClr val="tx1"/>
                  </a:solidFill>
                </a:rPr>
              </a:br>
              <a:r>
                <a:rPr lang="en-US" altLang="ko-KR" sz="700" dirty="0">
                  <a:solidFill>
                    <a:schemeClr val="tx1"/>
                  </a:solidFill>
                </a:rPr>
                <a:t>recognition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99927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9283B-4C24-4423-F7FC-01D14D00DA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E998C69F-FDB3-C395-79D4-9B391BCFE7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217" y="685217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Single or Multiple </a:t>
            </a:r>
            <a:r>
              <a:rPr lang="en-US" dirty="0"/>
              <a:t>Aperiodic IDC Info from a mobile AP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28DF6A1-262E-19E5-E483-FEA2841FA9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2924944"/>
            <a:ext cx="10361613" cy="3600400"/>
          </a:xfrm>
          <a:ln/>
        </p:spPr>
        <p:txBody>
          <a:bodyPr/>
          <a:lstStyle/>
          <a:p>
            <a:r>
              <a:rPr lang="en-US" altLang="ko-KR" dirty="0"/>
              <a:t>Multiple IDC events within a mobile AP</a:t>
            </a:r>
          </a:p>
          <a:p>
            <a:pPr lvl="1"/>
            <a:r>
              <a:rPr lang="en-US" altLang="ko-KR" dirty="0"/>
              <a:t>It is possible that Bluetooth/ZigBee shares multiple TX events internally to Wi-Fi in a mobile AP</a:t>
            </a:r>
          </a:p>
          <a:p>
            <a:pPr lvl="1"/>
            <a:r>
              <a:rPr lang="en-US" altLang="ko-KR" dirty="0"/>
              <a:t>Then the mobile AP has two choices to indicate its multiple Aperiodic IDC info to its associated STAs</a:t>
            </a:r>
          </a:p>
          <a:p>
            <a:r>
              <a:rPr lang="en-US" altLang="ko-KR" dirty="0"/>
              <a:t>Multiple IDC events </a:t>
            </a:r>
            <a:r>
              <a:rPr lang="en-US" altLang="ko-KR" dirty="0">
                <a:sym typeface="Wingdings" pitchFamily="2" charset="2"/>
              </a:rPr>
              <a:t> </a:t>
            </a:r>
            <a:r>
              <a:rPr lang="en-US" altLang="ko-KR" dirty="0"/>
              <a:t>a single Aperiodic IDC Info broadcast to its BSS STAs</a:t>
            </a:r>
          </a:p>
          <a:p>
            <a:pPr lvl="1"/>
            <a:r>
              <a:rPr lang="en-US" altLang="ko-KR" dirty="0"/>
              <a:t>Concatenate multiple IDC durations and signal the single Aperiodic IDC Information to its BSS STAs</a:t>
            </a:r>
          </a:p>
          <a:p>
            <a:pPr lvl="2"/>
            <a:r>
              <a:rPr lang="en-US" altLang="ko-KR" dirty="0"/>
              <a:t>Pros: simpler management of IDC duration of AP at each STA side</a:t>
            </a:r>
          </a:p>
          <a:p>
            <a:pPr lvl="2"/>
            <a:r>
              <a:rPr lang="en-US" altLang="ko-KR" dirty="0"/>
              <a:t>Cons: unnecessarily long unavailability duration setting for a mobile AP</a:t>
            </a:r>
          </a:p>
          <a:p>
            <a:r>
              <a:rPr lang="en-US" altLang="ko-KR" dirty="0"/>
              <a:t>Multiple IDC events </a:t>
            </a:r>
            <a:r>
              <a:rPr lang="en-US" altLang="ko-KR" dirty="0">
                <a:sym typeface="Wingdings" pitchFamily="2" charset="2"/>
              </a:rPr>
              <a:t> </a:t>
            </a:r>
            <a:r>
              <a:rPr lang="en-US" altLang="ko-KR" dirty="0"/>
              <a:t>multiple Aperiodic IDC Info broadcast to its BSS STAs</a:t>
            </a:r>
          </a:p>
          <a:p>
            <a:pPr lvl="1"/>
            <a:r>
              <a:rPr lang="en-US" altLang="ko-KR" dirty="0"/>
              <a:t>Signal each Aperiodic IDC Information to its BSS STAs</a:t>
            </a:r>
          </a:p>
          <a:p>
            <a:pPr lvl="2"/>
            <a:r>
              <a:rPr lang="en-US" altLang="ko-KR" dirty="0"/>
              <a:t>Pros: finer unavailability duration setting for AP</a:t>
            </a:r>
          </a:p>
          <a:p>
            <a:pPr lvl="2"/>
            <a:r>
              <a:rPr lang="en-US" altLang="ko-KR" dirty="0"/>
              <a:t>Cons: management of multiple IDC duration of AP at STA side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34D68-CF1F-EA34-026E-F56FC806E98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4F12C-45C0-72B1-C805-E0369923B43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03CBD-78CB-3462-DCCA-9B0438027D4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September</a:t>
            </a:r>
            <a:r>
              <a:rPr lang="en-US" dirty="0"/>
              <a:t> 2024</a:t>
            </a:r>
            <a:endParaRPr lang="en-GB" dirty="0"/>
          </a:p>
        </p:txBody>
      </p: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1701CDB7-E0E2-9339-7227-4430A89B25C1}"/>
              </a:ext>
            </a:extLst>
          </p:cNvPr>
          <p:cNvGrpSpPr/>
          <p:nvPr/>
        </p:nvGrpSpPr>
        <p:grpSpPr>
          <a:xfrm>
            <a:off x="4623691" y="1700808"/>
            <a:ext cx="2535585" cy="1407639"/>
            <a:chOff x="5536922" y="1831068"/>
            <a:chExt cx="2535585" cy="1407639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7C3D80C-8500-C1E4-1389-8CE3964B60D1}"/>
                </a:ext>
              </a:extLst>
            </p:cNvPr>
            <p:cNvSpPr txBox="1"/>
            <p:nvPr/>
          </p:nvSpPr>
          <p:spPr>
            <a:xfrm>
              <a:off x="6411802" y="1877632"/>
              <a:ext cx="69442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>
                  <a:solidFill>
                    <a:schemeClr val="tx1"/>
                  </a:solidFill>
                </a:rPr>
                <a:t>Mobile AP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DAF30FBD-4F98-FCA4-AFFC-CBF811D1A7B4}"/>
                </a:ext>
              </a:extLst>
            </p:cNvPr>
            <p:cNvGrpSpPr/>
            <p:nvPr/>
          </p:nvGrpSpPr>
          <p:grpSpPr>
            <a:xfrm>
              <a:off x="5536922" y="1831068"/>
              <a:ext cx="2535585" cy="1407639"/>
              <a:chOff x="5536922" y="1831068"/>
              <a:chExt cx="2535585" cy="1407639"/>
            </a:xfrm>
          </p:grpSpPr>
          <p:sp>
            <p:nvSpPr>
              <p:cNvPr id="3" name="타원 2">
                <a:extLst>
                  <a:ext uri="{FF2B5EF4-FFF2-40B4-BE49-F238E27FC236}">
                    <a16:creationId xmlns:a16="http://schemas.microsoft.com/office/drawing/2014/main" id="{6B8F60AF-31B7-D50C-45C8-208828F3E84F}"/>
                  </a:ext>
                </a:extLst>
              </p:cNvPr>
              <p:cNvSpPr/>
              <p:nvPr/>
            </p:nvSpPr>
            <p:spPr bwMode="auto">
              <a:xfrm>
                <a:off x="7059126" y="2855736"/>
                <a:ext cx="216024" cy="216024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" name="타원 6">
                <a:extLst>
                  <a:ext uri="{FF2B5EF4-FFF2-40B4-BE49-F238E27FC236}">
                    <a16:creationId xmlns:a16="http://schemas.microsoft.com/office/drawing/2014/main" id="{9E1A3F0F-5021-E23E-73FE-4FD1710D5FBA}"/>
                  </a:ext>
                </a:extLst>
              </p:cNvPr>
              <p:cNvSpPr/>
              <p:nvPr/>
            </p:nvSpPr>
            <p:spPr bwMode="auto">
              <a:xfrm>
                <a:off x="7711811" y="1831068"/>
                <a:ext cx="216024" cy="216024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타원 7">
                <a:extLst>
                  <a:ext uri="{FF2B5EF4-FFF2-40B4-BE49-F238E27FC236}">
                    <a16:creationId xmlns:a16="http://schemas.microsoft.com/office/drawing/2014/main" id="{B12C9835-1B88-23A2-1E12-DFBFC9EBE4AA}"/>
                  </a:ext>
                </a:extLst>
              </p:cNvPr>
              <p:cNvSpPr/>
              <p:nvPr/>
            </p:nvSpPr>
            <p:spPr bwMode="auto">
              <a:xfrm>
                <a:off x="5668416" y="2085951"/>
                <a:ext cx="216024" cy="216024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" name="이등변 삼각형 8">
                <a:extLst>
                  <a:ext uri="{FF2B5EF4-FFF2-40B4-BE49-F238E27FC236}">
                    <a16:creationId xmlns:a16="http://schemas.microsoft.com/office/drawing/2014/main" id="{BC7AEAF9-2393-23F2-70C9-17C27E29E61B}"/>
                  </a:ext>
                </a:extLst>
              </p:cNvPr>
              <p:cNvSpPr/>
              <p:nvPr/>
            </p:nvSpPr>
            <p:spPr bwMode="auto">
              <a:xfrm>
                <a:off x="6600056" y="2085951"/>
                <a:ext cx="317913" cy="363566"/>
              </a:xfrm>
              <a:prstGeom prst="triangle">
                <a:avLst/>
              </a:prstGeom>
              <a:solidFill>
                <a:srgbClr val="C0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" name="직선 화살표 연결선 10">
                <a:extLst>
                  <a:ext uri="{FF2B5EF4-FFF2-40B4-BE49-F238E27FC236}">
                    <a16:creationId xmlns:a16="http://schemas.microsoft.com/office/drawing/2014/main" id="{4104D6D7-C64C-CB6B-9E14-1D8210125ECA}"/>
                  </a:ext>
                </a:extLst>
              </p:cNvPr>
              <p:cNvCxnSpPr>
                <a:stCxn id="9" idx="1"/>
                <a:endCxn id="8" idx="6"/>
              </p:cNvCxnSpPr>
              <p:nvPr/>
            </p:nvCxnSpPr>
            <p:spPr bwMode="auto">
              <a:xfrm flipH="1" flipV="1">
                <a:off x="5884440" y="2193963"/>
                <a:ext cx="795094" cy="73771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2" name="직선 화살표 연결선 11">
                <a:extLst>
                  <a:ext uri="{FF2B5EF4-FFF2-40B4-BE49-F238E27FC236}">
                    <a16:creationId xmlns:a16="http://schemas.microsoft.com/office/drawing/2014/main" id="{A3A00711-C4DA-1429-292C-6566F6C5594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6838490" y="2002066"/>
                <a:ext cx="873321" cy="26385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7" name="직선 화살표 연결선 16">
                <a:extLst>
                  <a:ext uri="{FF2B5EF4-FFF2-40B4-BE49-F238E27FC236}">
                    <a16:creationId xmlns:a16="http://schemas.microsoft.com/office/drawing/2014/main" id="{C6AC1036-0A9D-DDAE-64AE-739C3416A2E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780430" y="2451756"/>
                <a:ext cx="287099" cy="437075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9F3E735-3F9A-9D94-B067-851B6BF6CF31}"/>
                  </a:ext>
                </a:extLst>
              </p:cNvPr>
              <p:cNvSpPr txBox="1"/>
              <p:nvPr/>
            </p:nvSpPr>
            <p:spPr>
              <a:xfrm>
                <a:off x="5536922" y="2260330"/>
                <a:ext cx="48923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dirty="0">
                    <a:solidFill>
                      <a:schemeClr val="tx1"/>
                    </a:solidFill>
                  </a:rPr>
                  <a:t>STA 1</a:t>
                </a: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E4AF8F8-E506-C7D7-30D9-9205A75C3E62}"/>
                  </a:ext>
                </a:extLst>
              </p:cNvPr>
              <p:cNvSpPr txBox="1"/>
              <p:nvPr/>
            </p:nvSpPr>
            <p:spPr>
              <a:xfrm>
                <a:off x="6922520" y="3007875"/>
                <a:ext cx="48923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dirty="0">
                    <a:solidFill>
                      <a:schemeClr val="tx1"/>
                    </a:solidFill>
                  </a:rPr>
                  <a:t>STA 3</a:t>
                </a: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1200F61-8BB3-FD2A-934D-E8878F23DA96}"/>
                  </a:ext>
                </a:extLst>
              </p:cNvPr>
              <p:cNvSpPr txBox="1"/>
              <p:nvPr/>
            </p:nvSpPr>
            <p:spPr>
              <a:xfrm>
                <a:off x="7583271" y="2001372"/>
                <a:ext cx="48923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dirty="0">
                    <a:solidFill>
                      <a:schemeClr val="tx1"/>
                    </a:solidFill>
                  </a:rPr>
                  <a:t>STA 2</a:t>
                </a: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C83F814-57BA-9EE8-EB5C-27C887B0462F}"/>
                  </a:ext>
                </a:extLst>
              </p:cNvPr>
              <p:cNvSpPr txBox="1"/>
              <p:nvPr/>
            </p:nvSpPr>
            <p:spPr>
              <a:xfrm>
                <a:off x="5987513" y="2208795"/>
                <a:ext cx="604653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dirty="0">
                    <a:solidFill>
                      <a:schemeClr val="tx1"/>
                    </a:solidFill>
                  </a:rPr>
                  <a:t>IDC Info</a:t>
                </a: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35262C1-DD16-9626-BB41-947171AA03F4}"/>
                  </a:ext>
                </a:extLst>
              </p:cNvPr>
              <p:cNvSpPr txBox="1"/>
              <p:nvPr/>
            </p:nvSpPr>
            <p:spPr>
              <a:xfrm>
                <a:off x="7042421" y="2119083"/>
                <a:ext cx="604653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dirty="0">
                    <a:solidFill>
                      <a:schemeClr val="tx1"/>
                    </a:solidFill>
                  </a:rPr>
                  <a:t>IDC Info</a:t>
                </a: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97AB772-0433-DA67-365E-FC0436EB1A2B}"/>
                  </a:ext>
                </a:extLst>
              </p:cNvPr>
              <p:cNvSpPr txBox="1"/>
              <p:nvPr/>
            </p:nvSpPr>
            <p:spPr>
              <a:xfrm>
                <a:off x="6411802" y="2601656"/>
                <a:ext cx="604653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dirty="0">
                    <a:solidFill>
                      <a:schemeClr val="tx1"/>
                    </a:solidFill>
                  </a:rPr>
                  <a:t>IDC Info</a:t>
                </a: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4648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EBF21-ED12-82AD-4A46-EB265A5BA9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692ACC1D-F871-93E7-E610-A4AF966F91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Signaling Multiple </a:t>
            </a:r>
            <a:r>
              <a:rPr lang="en-US" dirty="0"/>
              <a:t>Aperiodic IDC Info in Multi-STA BA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C806B142-32F8-90F2-ECAF-B7D3CB053C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r>
              <a:rPr lang="en-US" altLang="ko-KR" dirty="0"/>
              <a:t>Multi-STA BA can include multiple Per AID TID Info fields for multiple IDC info</a:t>
            </a:r>
          </a:p>
          <a:p>
            <a:pPr lvl="1"/>
            <a:r>
              <a:rPr lang="en-US" altLang="ko-KR" dirty="0"/>
              <a:t>It can include multiple unavailability feedback information when being used as ICR</a:t>
            </a:r>
          </a:p>
          <a:p>
            <a:pPr lvl="1"/>
            <a:r>
              <a:rPr lang="en-US" altLang="ko-KR" dirty="0"/>
              <a:t>It can also include the multiple unavailability feedback information along with acknowledgement when used as response frame in a TXOP</a:t>
            </a:r>
          </a:p>
          <a:p>
            <a:endParaRPr lang="en-US" altLang="ko-KR" dirty="0"/>
          </a:p>
          <a:p>
            <a:endParaRPr lang="en-US" altLang="ko-KR" dirty="0"/>
          </a:p>
          <a:p>
            <a:pPr marL="1371600" lvl="3" indent="0">
              <a:buNone/>
            </a:pPr>
            <a:r>
              <a:rPr lang="en-US" altLang="ko-KR" dirty="0"/>
              <a:t>	</a:t>
            </a:r>
          </a:p>
          <a:p>
            <a:pPr lvl="1"/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822B0-A403-DF09-F09B-679CFBC1B1D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0451A-F394-93DC-B9BC-162B158335B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D4B01-3B63-F315-6B3A-D1DD4241E6B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September</a:t>
            </a:r>
            <a:r>
              <a:rPr lang="en-US" dirty="0"/>
              <a:t> 2024</a:t>
            </a:r>
            <a:endParaRPr lang="en-GB" dirty="0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E45AAD25-D482-4EDB-6838-96C0222B8E2A}"/>
              </a:ext>
            </a:extLst>
          </p:cNvPr>
          <p:cNvGrpSpPr/>
          <p:nvPr/>
        </p:nvGrpSpPr>
        <p:grpSpPr>
          <a:xfrm>
            <a:off x="2279576" y="3573016"/>
            <a:ext cx="7767180" cy="2025679"/>
            <a:chOff x="1775520" y="4005064"/>
            <a:chExt cx="7767180" cy="2025679"/>
          </a:xfrm>
        </p:grpSpPr>
        <p:cxnSp>
          <p:nvCxnSpPr>
            <p:cNvPr id="27" name="연결선: 꺾임 26">
              <a:extLst>
                <a:ext uri="{FF2B5EF4-FFF2-40B4-BE49-F238E27FC236}">
                  <a16:creationId xmlns:a16="http://schemas.microsoft.com/office/drawing/2014/main" id="{4258F9D0-E010-CC8E-D42A-65D6AD98667E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5598852" y="4065302"/>
              <a:ext cx="3701" cy="2713025"/>
            </a:xfrm>
            <a:prstGeom prst="bentConnector3">
              <a:avLst>
                <a:gd name="adj1" fmla="val -9547771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" name="그룹 6">
              <a:extLst>
                <a:ext uri="{FF2B5EF4-FFF2-40B4-BE49-F238E27FC236}">
                  <a16:creationId xmlns:a16="http://schemas.microsoft.com/office/drawing/2014/main" id="{57B11BA6-6D2B-ABC8-3682-9FF271DEEF49}"/>
                </a:ext>
              </a:extLst>
            </p:cNvPr>
            <p:cNvGrpSpPr/>
            <p:nvPr/>
          </p:nvGrpSpPr>
          <p:grpSpPr>
            <a:xfrm>
              <a:off x="1775520" y="4005064"/>
              <a:ext cx="7767180" cy="2025679"/>
              <a:chOff x="2998715" y="4826096"/>
              <a:chExt cx="7767180" cy="2025679"/>
            </a:xfrm>
          </p:grpSpPr>
          <p:grpSp>
            <p:nvGrpSpPr>
              <p:cNvPr id="26" name="그룹 25">
                <a:extLst>
                  <a:ext uri="{FF2B5EF4-FFF2-40B4-BE49-F238E27FC236}">
                    <a16:creationId xmlns:a16="http://schemas.microsoft.com/office/drawing/2014/main" id="{564A020B-C484-CE83-6786-0A815D99946C}"/>
                  </a:ext>
                </a:extLst>
              </p:cNvPr>
              <p:cNvGrpSpPr/>
              <p:nvPr/>
            </p:nvGrpSpPr>
            <p:grpSpPr>
              <a:xfrm>
                <a:off x="2998715" y="4826096"/>
                <a:ext cx="7767180" cy="1466323"/>
                <a:chOff x="1887887" y="3114119"/>
                <a:chExt cx="11520654" cy="2174918"/>
              </a:xfrm>
            </p:grpSpPr>
            <p:sp>
              <p:nvSpPr>
                <p:cNvPr id="2" name="직사각형 1">
                  <a:extLst>
                    <a:ext uri="{FF2B5EF4-FFF2-40B4-BE49-F238E27FC236}">
                      <a16:creationId xmlns:a16="http://schemas.microsoft.com/office/drawing/2014/main" id="{16BB9EF2-B2CA-9AA0-15E6-FF61A9B5ADB4}"/>
                    </a:ext>
                  </a:extLst>
                </p:cNvPr>
                <p:cNvSpPr/>
                <p:nvPr/>
              </p:nvSpPr>
              <p:spPr bwMode="auto">
                <a:xfrm>
                  <a:off x="5591944" y="3392996"/>
                  <a:ext cx="2768667" cy="576064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8" name="직사각형 7">
                  <a:extLst>
                    <a:ext uri="{FF2B5EF4-FFF2-40B4-BE49-F238E27FC236}">
                      <a16:creationId xmlns:a16="http://schemas.microsoft.com/office/drawing/2014/main" id="{0DE87DE7-FF7C-71EA-CCAD-4C8817B6C92F}"/>
                    </a:ext>
                  </a:extLst>
                </p:cNvPr>
                <p:cNvSpPr/>
                <p:nvPr/>
              </p:nvSpPr>
              <p:spPr bwMode="auto">
                <a:xfrm>
                  <a:off x="2823277" y="3392996"/>
                  <a:ext cx="2768667" cy="576064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0" name="직사각형 9">
                  <a:extLst>
                    <a:ext uri="{FF2B5EF4-FFF2-40B4-BE49-F238E27FC236}">
                      <a16:creationId xmlns:a16="http://schemas.microsoft.com/office/drawing/2014/main" id="{6BBAA6D9-D33B-3ABB-7C6D-6DB4B874F7DD}"/>
                    </a:ext>
                  </a:extLst>
                </p:cNvPr>
                <p:cNvSpPr/>
                <p:nvPr/>
              </p:nvSpPr>
              <p:spPr bwMode="auto">
                <a:xfrm>
                  <a:off x="4171662" y="4653136"/>
                  <a:ext cx="2768667" cy="576064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1" name="직사각형 10">
                  <a:extLst>
                    <a:ext uri="{FF2B5EF4-FFF2-40B4-BE49-F238E27FC236}">
                      <a16:creationId xmlns:a16="http://schemas.microsoft.com/office/drawing/2014/main" id="{A3489D93-8143-3775-047A-1D1AA255C59E}"/>
                    </a:ext>
                  </a:extLst>
                </p:cNvPr>
                <p:cNvSpPr/>
                <p:nvPr/>
              </p:nvSpPr>
              <p:spPr bwMode="auto">
                <a:xfrm>
                  <a:off x="8184232" y="4653136"/>
                  <a:ext cx="2768667" cy="576064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13" name="직선 연결선 12">
                  <a:extLst>
                    <a:ext uri="{FF2B5EF4-FFF2-40B4-BE49-F238E27FC236}">
                      <a16:creationId xmlns:a16="http://schemas.microsoft.com/office/drawing/2014/main" id="{CF7059FB-3BF1-B3F9-6CCE-F072AC99DE9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171662" y="3969061"/>
                  <a:ext cx="1420283" cy="68407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" name="직선 연결선 15">
                  <a:extLst>
                    <a:ext uri="{FF2B5EF4-FFF2-40B4-BE49-F238E27FC236}">
                      <a16:creationId xmlns:a16="http://schemas.microsoft.com/office/drawing/2014/main" id="{EDF3E786-3527-0374-6492-966012970B5B}"/>
                    </a:ext>
                  </a:extLst>
                </p:cNvPr>
                <p:cNvCxnSpPr/>
                <p:nvPr/>
              </p:nvCxnSpPr>
              <p:spPr bwMode="auto">
                <a:xfrm>
                  <a:off x="8360611" y="3969060"/>
                  <a:ext cx="2592288" cy="68407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6C13918D-FED8-F510-83B7-F6E8CF747BB6}"/>
                    </a:ext>
                  </a:extLst>
                </p:cNvPr>
                <p:cNvSpPr txBox="1"/>
                <p:nvPr/>
              </p:nvSpPr>
              <p:spPr>
                <a:xfrm>
                  <a:off x="4572085" y="4598785"/>
                  <a:ext cx="1954906" cy="6847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ko-KR" sz="1200" dirty="0">
                      <a:solidFill>
                        <a:schemeClr val="tx1"/>
                      </a:solidFill>
                    </a:rPr>
                    <a:t>Per</a:t>
                  </a:r>
                  <a:r>
                    <a:rPr lang="ko-KR" altLang="en-US" sz="12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ko-KR" sz="1200" dirty="0">
                      <a:solidFill>
                        <a:schemeClr val="tx1"/>
                      </a:solidFill>
                    </a:rPr>
                    <a:t>AID TID Info </a:t>
                  </a:r>
                  <a:br>
                    <a:rPr lang="en-US" altLang="ko-KR" sz="1200" dirty="0">
                      <a:solidFill>
                        <a:schemeClr val="tx1"/>
                      </a:solidFill>
                    </a:rPr>
                  </a:br>
                  <a:r>
                    <a:rPr lang="en-US" altLang="ko-KR" sz="1200" dirty="0">
                      <a:solidFill>
                        <a:schemeClr val="tx1"/>
                      </a:solidFill>
                    </a:rPr>
                    <a:t>with Feedback 1</a:t>
                  </a:r>
                  <a:endParaRPr lang="ko-KR" altLang="en-US" sz="1200" dirty="0">
                    <a:solidFill>
                      <a:schemeClr val="tx1"/>
                    </a:solidFill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TextBox 18">
                      <a:extLst>
                        <a:ext uri="{FF2B5EF4-FFF2-40B4-BE49-F238E27FC236}">
                          <a16:creationId xmlns:a16="http://schemas.microsoft.com/office/drawing/2014/main" id="{4391B2A9-37B8-7ACA-188C-AFF588B27BB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596175" y="4604274"/>
                      <a:ext cx="1954904" cy="684763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AID TID Info </a:t>
                      </a:r>
                    </a:p>
                    <a:p>
                      <a:pPr algn="ctr"/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with Feedback </a:t>
                      </a:r>
                      <a14:m>
                        <m:oMath xmlns:m="http://schemas.openxmlformats.org/officeDocument/2006/math">
                          <m:r>
                            <a:rPr lang="en-US" altLang="ko-KR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oMath>
                      </a14:m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9" name="TextBox 18">
                      <a:extLst>
                        <a:ext uri="{FF2B5EF4-FFF2-40B4-BE49-F238E27FC236}">
                          <a16:creationId xmlns:a16="http://schemas.microsoft.com/office/drawing/2014/main" id="{4391B2A9-37B8-7ACA-188C-AFF588B27BB4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596175" y="4604274"/>
                      <a:ext cx="1954904" cy="684763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 t="-1316" b="-921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ko-KR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48710303-ACA1-D71C-44A8-8EE30A6803BD}"/>
                    </a:ext>
                  </a:extLst>
                </p:cNvPr>
                <p:cNvSpPr txBox="1"/>
                <p:nvPr/>
              </p:nvSpPr>
              <p:spPr>
                <a:xfrm>
                  <a:off x="7145215" y="4360749"/>
                  <a:ext cx="595035" cy="5847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3200" b="1" dirty="0">
                      <a:solidFill>
                        <a:schemeClr val="tx1"/>
                      </a:solidFill>
                    </a:rPr>
                    <a:t>…</a:t>
                  </a:r>
                  <a:endParaRPr lang="ko-KR" altLang="en-US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7A871FB4-02A4-860A-FA11-AEB9EAF66E4A}"/>
                    </a:ext>
                  </a:extLst>
                </p:cNvPr>
                <p:cNvSpPr txBox="1"/>
                <p:nvPr/>
              </p:nvSpPr>
              <p:spPr>
                <a:xfrm>
                  <a:off x="6081441" y="3470638"/>
                  <a:ext cx="1966413" cy="4565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1400" dirty="0">
                      <a:solidFill>
                        <a:schemeClr val="tx1"/>
                      </a:solidFill>
                    </a:rPr>
                    <a:t>BA Information</a:t>
                  </a:r>
                  <a:endParaRPr lang="ko-KR" altLang="en-US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E6918D0-18C4-2258-5BD4-AAB46775AFCA}"/>
                    </a:ext>
                  </a:extLst>
                </p:cNvPr>
                <p:cNvSpPr txBox="1"/>
                <p:nvPr/>
              </p:nvSpPr>
              <p:spPr>
                <a:xfrm>
                  <a:off x="3477949" y="3441571"/>
                  <a:ext cx="1509903" cy="4565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1400" dirty="0">
                      <a:solidFill>
                        <a:schemeClr val="tx1"/>
                      </a:solidFill>
                    </a:rPr>
                    <a:t>BA Control</a:t>
                  </a:r>
                  <a:endParaRPr lang="ko-KR" altLang="en-US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0D534980-C636-414F-308C-FD943075D1AE}"/>
                    </a:ext>
                  </a:extLst>
                </p:cNvPr>
                <p:cNvSpPr txBox="1"/>
                <p:nvPr/>
              </p:nvSpPr>
              <p:spPr>
                <a:xfrm>
                  <a:off x="1887887" y="3114119"/>
                  <a:ext cx="595035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3200" b="1" dirty="0">
                      <a:solidFill>
                        <a:schemeClr val="tx1"/>
                      </a:solidFill>
                    </a:rPr>
                    <a:t>…</a:t>
                  </a:r>
                  <a:endParaRPr lang="ko-KR" altLang="en-US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B78C3980-FBE6-8B27-F061-B0C22D32EABE}"/>
                    </a:ext>
                  </a:extLst>
                </p:cNvPr>
                <p:cNvSpPr txBox="1"/>
                <p:nvPr/>
              </p:nvSpPr>
              <p:spPr>
                <a:xfrm>
                  <a:off x="10551080" y="3406505"/>
                  <a:ext cx="2857461" cy="5021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1600" dirty="0">
                      <a:solidFill>
                        <a:schemeClr val="tx1"/>
                      </a:solidFill>
                    </a:rPr>
                    <a:t>Multi-STA BA frame</a:t>
                  </a:r>
                  <a:endParaRPr lang="ko-KR" alt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" name="직사각형 11">
                  <a:extLst>
                    <a:ext uri="{FF2B5EF4-FFF2-40B4-BE49-F238E27FC236}">
                      <a16:creationId xmlns:a16="http://schemas.microsoft.com/office/drawing/2014/main" id="{48F27A29-69F0-5516-45EA-6A7DCA909081}"/>
                    </a:ext>
                  </a:extLst>
                </p:cNvPr>
                <p:cNvSpPr/>
                <p:nvPr/>
              </p:nvSpPr>
              <p:spPr bwMode="auto">
                <a:xfrm>
                  <a:off x="8360612" y="3392996"/>
                  <a:ext cx="1111877" cy="576065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682C0C7-BC95-F81D-B851-55F578CAE4FE}"/>
                    </a:ext>
                  </a:extLst>
                </p:cNvPr>
                <p:cNvSpPr txBox="1"/>
                <p:nvPr/>
              </p:nvSpPr>
              <p:spPr>
                <a:xfrm>
                  <a:off x="8562335" y="3470638"/>
                  <a:ext cx="747059" cy="4565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1400" dirty="0">
                      <a:solidFill>
                        <a:schemeClr val="tx1"/>
                      </a:solidFill>
                    </a:rPr>
                    <a:t>FCS</a:t>
                  </a:r>
                  <a:endParaRPr lang="ko-KR" altLang="en-US" sz="14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5125" name="TextBox 5124">
                <a:extLst>
                  <a:ext uri="{FF2B5EF4-FFF2-40B4-BE49-F238E27FC236}">
                    <a16:creationId xmlns:a16="http://schemas.microsoft.com/office/drawing/2014/main" id="{E6BB00A9-6E72-56F7-2904-588C9E7DBB5A}"/>
                  </a:ext>
                </a:extLst>
              </p:cNvPr>
              <p:cNvSpPr txBox="1"/>
              <p:nvPr/>
            </p:nvSpPr>
            <p:spPr>
              <a:xfrm>
                <a:off x="5412671" y="6574776"/>
                <a:ext cx="27927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/>
                    </a:solidFill>
                  </a:rPr>
                  <a:t>Multiple Per AID TID Info with Feedback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199081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9219C9-E746-134C-40D3-1C74363909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50E3CB2D-52EE-3BE6-7480-2EC155DF20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Update (of the previous) Aperiodic IDC Info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D2CDB8AD-1C5B-DBEF-08E5-038FA15950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4382068"/>
            <a:ext cx="10361084" cy="1927252"/>
          </a:xfrm>
          <a:ln/>
        </p:spPr>
        <p:txBody>
          <a:bodyPr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Update of the previous Aperiodic IDC Info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Aperiodic IDC Info may change from the initially received IDC Info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Therefore, IDC Info indicated by ICR can be changed afterwards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STA can use response frame as M-BA frame for indicating the updated Aperiodic IDC Info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Set the Per AID TID Info field to the updated value (unavailability time, duration)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If an AP receives Update IDC information from the same STA, AP renews the STA’s IDC information</a:t>
            </a:r>
          </a:p>
          <a:p>
            <a:pPr marL="457200" lvl="1" indent="0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BEAB4-DC25-26FD-5E01-D5F9330BEE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BAF75-4867-70AD-EAA4-791DC52148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4B827-5F0A-BBC4-01B2-E3348B9B26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</a:t>
            </a:r>
            <a:r>
              <a:rPr lang="en-US" dirty="0"/>
              <a:t> 2024</a:t>
            </a:r>
            <a:endParaRPr lang="en-GB" dirty="0"/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AEACF7AE-0DF7-B58B-40DE-E2DA798092BB}"/>
              </a:ext>
            </a:extLst>
          </p:cNvPr>
          <p:cNvGrpSpPr/>
          <p:nvPr/>
        </p:nvGrpSpPr>
        <p:grpSpPr>
          <a:xfrm>
            <a:off x="3359696" y="1624026"/>
            <a:ext cx="5175622" cy="2525054"/>
            <a:chOff x="6744073" y="3981098"/>
            <a:chExt cx="5175622" cy="2525054"/>
          </a:xfrm>
        </p:grpSpPr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21EB75ED-90FA-B2C7-1CD7-258F0741F3A7}"/>
                </a:ext>
              </a:extLst>
            </p:cNvPr>
            <p:cNvGrpSpPr/>
            <p:nvPr/>
          </p:nvGrpSpPr>
          <p:grpSpPr>
            <a:xfrm>
              <a:off x="6744073" y="3981098"/>
              <a:ext cx="4803164" cy="2525054"/>
              <a:chOff x="6744073" y="4095788"/>
              <a:chExt cx="4803164" cy="2525054"/>
            </a:xfrm>
          </p:grpSpPr>
          <p:grpSp>
            <p:nvGrpSpPr>
              <p:cNvPr id="2" name="그룹 1">
                <a:extLst>
                  <a:ext uri="{FF2B5EF4-FFF2-40B4-BE49-F238E27FC236}">
                    <a16:creationId xmlns:a16="http://schemas.microsoft.com/office/drawing/2014/main" id="{CBEE0832-57A5-149B-6BB7-72C60C7CBD97}"/>
                  </a:ext>
                </a:extLst>
              </p:cNvPr>
              <p:cNvGrpSpPr/>
              <p:nvPr/>
            </p:nvGrpSpPr>
            <p:grpSpPr>
              <a:xfrm>
                <a:off x="6744073" y="4541170"/>
                <a:ext cx="4798124" cy="2079672"/>
                <a:chOff x="550768" y="2346109"/>
                <a:chExt cx="5473224" cy="2372283"/>
              </a:xfrm>
            </p:grpSpPr>
            <p:cxnSp>
              <p:nvCxnSpPr>
                <p:cNvPr id="3" name="직선 연결선 2">
                  <a:extLst>
                    <a:ext uri="{FF2B5EF4-FFF2-40B4-BE49-F238E27FC236}">
                      <a16:creationId xmlns:a16="http://schemas.microsoft.com/office/drawing/2014/main" id="{6DCC805F-C1C5-F801-EE1D-3FA09E21E14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65172" y="3145707"/>
                  <a:ext cx="44644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" name="직선 연결선 6">
                  <a:extLst>
                    <a:ext uri="{FF2B5EF4-FFF2-40B4-BE49-F238E27FC236}">
                      <a16:creationId xmlns:a16="http://schemas.microsoft.com/office/drawing/2014/main" id="{377AC8A2-1A67-17EA-D0A0-70D7174B6F4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65172" y="4077072"/>
                  <a:ext cx="44644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8" name="직사각형 7">
                  <a:extLst>
                    <a:ext uri="{FF2B5EF4-FFF2-40B4-BE49-F238E27FC236}">
                      <a16:creationId xmlns:a16="http://schemas.microsoft.com/office/drawing/2014/main" id="{C6D012C1-C60B-3D14-12CD-B7A6B0B5746E}"/>
                    </a:ext>
                  </a:extLst>
                </p:cNvPr>
                <p:cNvSpPr/>
                <p:nvPr/>
              </p:nvSpPr>
              <p:spPr bwMode="auto">
                <a:xfrm>
                  <a:off x="983432" y="2346109"/>
                  <a:ext cx="288032" cy="794518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1974CEA6-23CE-6D4C-509D-FC3F55D082EC}"/>
                    </a:ext>
                  </a:extLst>
                </p:cNvPr>
                <p:cNvSpPr txBox="1"/>
                <p:nvPr/>
              </p:nvSpPr>
              <p:spPr>
                <a:xfrm rot="16200000">
                  <a:off x="884264" y="2609119"/>
                  <a:ext cx="485806" cy="2808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>
                      <a:solidFill>
                        <a:schemeClr val="tx1"/>
                      </a:solidFill>
                    </a:rPr>
                    <a:t>ICF</a:t>
                  </a:r>
                  <a:endParaRPr lang="ko-KR" alt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" name="직사각형 9">
                  <a:extLst>
                    <a:ext uri="{FF2B5EF4-FFF2-40B4-BE49-F238E27FC236}">
                      <a16:creationId xmlns:a16="http://schemas.microsoft.com/office/drawing/2014/main" id="{0DEA7E96-258F-6A24-9C84-59F2F5780573}"/>
                    </a:ext>
                  </a:extLst>
                </p:cNvPr>
                <p:cNvSpPr/>
                <p:nvPr/>
              </p:nvSpPr>
              <p:spPr bwMode="auto">
                <a:xfrm>
                  <a:off x="1458211" y="3282554"/>
                  <a:ext cx="288032" cy="794518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F006E2AA-AF2F-499A-2C7C-9EB4803B9396}"/>
                    </a:ext>
                  </a:extLst>
                </p:cNvPr>
                <p:cNvSpPr txBox="1"/>
                <p:nvPr/>
              </p:nvSpPr>
              <p:spPr>
                <a:xfrm rot="16200000">
                  <a:off x="1338481" y="3525807"/>
                  <a:ext cx="537880" cy="2984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50" dirty="0">
                      <a:solidFill>
                        <a:schemeClr val="tx1"/>
                      </a:solidFill>
                    </a:rPr>
                    <a:t>ICR</a:t>
                  </a:r>
                  <a:endParaRPr lang="ko-KR" altLang="en-US" sz="105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FEE5BFA-749A-BFD9-85EE-97DAF7FFB034}"/>
                    </a:ext>
                  </a:extLst>
                </p:cNvPr>
                <p:cNvSpPr txBox="1"/>
                <p:nvPr/>
              </p:nvSpPr>
              <p:spPr>
                <a:xfrm>
                  <a:off x="588834" y="2889802"/>
                  <a:ext cx="433731" cy="31597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1200" dirty="0">
                      <a:solidFill>
                        <a:schemeClr val="tx1"/>
                      </a:solidFill>
                    </a:rPr>
                    <a:t>AP</a:t>
                  </a:r>
                  <a:endParaRPr lang="ko-KR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6F65A165-D974-3673-D0C0-527CB375D414}"/>
                    </a:ext>
                  </a:extLst>
                </p:cNvPr>
                <p:cNvSpPr txBox="1"/>
                <p:nvPr/>
              </p:nvSpPr>
              <p:spPr>
                <a:xfrm>
                  <a:off x="550768" y="3821973"/>
                  <a:ext cx="527573" cy="31597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1200" dirty="0">
                      <a:solidFill>
                        <a:schemeClr val="tx1"/>
                      </a:solidFill>
                    </a:rPr>
                    <a:t>STA</a:t>
                  </a:r>
                  <a:endParaRPr lang="ko-KR" alt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4" name="연결선: 구부러짐 13">
                  <a:extLst>
                    <a:ext uri="{FF2B5EF4-FFF2-40B4-BE49-F238E27FC236}">
                      <a16:creationId xmlns:a16="http://schemas.microsoft.com/office/drawing/2014/main" id="{CA23C7F5-21A2-C2E8-C5E4-31CCB44E8024}"/>
                    </a:ext>
                  </a:extLst>
                </p:cNvPr>
                <p:cNvCxnSpPr/>
                <p:nvPr/>
              </p:nvCxnSpPr>
              <p:spPr bwMode="auto">
                <a:xfrm rot="16200000" flipV="1">
                  <a:off x="1499032" y="4128925"/>
                  <a:ext cx="288032" cy="184325"/>
                </a:xfrm>
                <a:prstGeom prst="curvedConnector3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A6F58C53-2E41-A056-3DD4-42A2F37EDCF1}"/>
                    </a:ext>
                  </a:extLst>
                </p:cNvPr>
                <p:cNvSpPr txBox="1"/>
                <p:nvPr/>
              </p:nvSpPr>
              <p:spPr>
                <a:xfrm>
                  <a:off x="1186964" y="4332203"/>
                  <a:ext cx="1035324" cy="3861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ko-KR" sz="800" dirty="0">
                      <a:solidFill>
                        <a:schemeClr val="tx1"/>
                      </a:solidFill>
                    </a:rPr>
                    <a:t>Setup</a:t>
                  </a:r>
                  <a:br>
                    <a:rPr lang="en-US" altLang="ko-KR" sz="800" dirty="0">
                      <a:solidFill>
                        <a:schemeClr val="tx1"/>
                      </a:solidFill>
                    </a:rPr>
                  </a:br>
                  <a:r>
                    <a:rPr lang="en-US" altLang="ko-KR" sz="800" dirty="0">
                      <a:solidFill>
                        <a:schemeClr val="tx1"/>
                      </a:solidFill>
                    </a:rPr>
                    <a:t>aperiodic IDC SP</a:t>
                  </a:r>
                  <a:endParaRPr lang="ko-KR" alt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" name="직사각형 15">
                  <a:extLst>
                    <a:ext uri="{FF2B5EF4-FFF2-40B4-BE49-F238E27FC236}">
                      <a16:creationId xmlns:a16="http://schemas.microsoft.com/office/drawing/2014/main" id="{AE8E2B0D-1806-B5A4-6BD3-EC595619C21E}"/>
                    </a:ext>
                  </a:extLst>
                </p:cNvPr>
                <p:cNvSpPr/>
                <p:nvPr/>
              </p:nvSpPr>
              <p:spPr bwMode="auto">
                <a:xfrm>
                  <a:off x="1919536" y="2346109"/>
                  <a:ext cx="648072" cy="794518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C2AE7E7A-F54B-3BF1-02B4-11D4843116C5}"/>
                    </a:ext>
                  </a:extLst>
                </p:cNvPr>
                <p:cNvSpPr txBox="1"/>
                <p:nvPr/>
              </p:nvSpPr>
              <p:spPr>
                <a:xfrm>
                  <a:off x="1963983" y="2607235"/>
                  <a:ext cx="648071" cy="2984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50" dirty="0">
                      <a:solidFill>
                        <a:schemeClr val="tx1"/>
                      </a:solidFill>
                    </a:rPr>
                    <a:t>PPDU</a:t>
                  </a:r>
                  <a:endParaRPr lang="ko-KR" altLang="en-US" sz="105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직사각형 17">
                  <a:extLst>
                    <a:ext uri="{FF2B5EF4-FFF2-40B4-BE49-F238E27FC236}">
                      <a16:creationId xmlns:a16="http://schemas.microsoft.com/office/drawing/2014/main" id="{1CAB4138-5024-2D87-2D50-839310003349}"/>
                    </a:ext>
                  </a:extLst>
                </p:cNvPr>
                <p:cNvSpPr/>
                <p:nvPr/>
              </p:nvSpPr>
              <p:spPr bwMode="auto">
                <a:xfrm>
                  <a:off x="2813910" y="3282554"/>
                  <a:ext cx="288032" cy="794518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067AE1FC-C915-282E-32C3-0FCAEE0FFDE6}"/>
                    </a:ext>
                  </a:extLst>
                </p:cNvPr>
                <p:cNvSpPr txBox="1"/>
                <p:nvPr/>
              </p:nvSpPr>
              <p:spPr>
                <a:xfrm rot="16200000">
                  <a:off x="2621671" y="3499843"/>
                  <a:ext cx="674500" cy="2984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50" dirty="0">
                      <a:solidFill>
                        <a:schemeClr val="tx1"/>
                      </a:solidFill>
                    </a:rPr>
                    <a:t>M-BA</a:t>
                  </a:r>
                  <a:endParaRPr lang="ko-KR" altLang="en-US" sz="105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번개 21">
                  <a:extLst>
                    <a:ext uri="{FF2B5EF4-FFF2-40B4-BE49-F238E27FC236}">
                      <a16:creationId xmlns:a16="http://schemas.microsoft.com/office/drawing/2014/main" id="{3EDF0CD1-BE21-60FD-82B8-FE28AF788B8C}"/>
                    </a:ext>
                  </a:extLst>
                </p:cNvPr>
                <p:cNvSpPr/>
                <p:nvPr/>
              </p:nvSpPr>
              <p:spPr bwMode="auto">
                <a:xfrm>
                  <a:off x="3532370" y="3789046"/>
                  <a:ext cx="144016" cy="288022"/>
                </a:xfrm>
                <a:prstGeom prst="lightningBolt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DDA7FCE1-B167-813D-7C4F-935F743CCEBF}"/>
                    </a:ext>
                  </a:extLst>
                </p:cNvPr>
                <p:cNvSpPr txBox="1"/>
                <p:nvPr/>
              </p:nvSpPr>
              <p:spPr>
                <a:xfrm>
                  <a:off x="3213799" y="3374097"/>
                  <a:ext cx="781155" cy="4564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ko-KR" sz="1000" dirty="0">
                      <a:solidFill>
                        <a:schemeClr val="tx1"/>
                      </a:solidFill>
                    </a:rPr>
                    <a:t>IDC Info </a:t>
                  </a:r>
                  <a:br>
                    <a:rPr lang="en-US" altLang="ko-KR" sz="1000" dirty="0">
                      <a:solidFill>
                        <a:schemeClr val="tx1"/>
                      </a:solidFill>
                    </a:rPr>
                  </a:br>
                  <a:r>
                    <a:rPr lang="en-US" altLang="ko-KR" sz="1000" dirty="0">
                      <a:solidFill>
                        <a:schemeClr val="tx1"/>
                      </a:solidFill>
                    </a:rPr>
                    <a:t>changes</a:t>
                  </a:r>
                  <a:endParaRPr lang="ko-KR" alt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직사각형 23">
                  <a:extLst>
                    <a:ext uri="{FF2B5EF4-FFF2-40B4-BE49-F238E27FC236}">
                      <a16:creationId xmlns:a16="http://schemas.microsoft.com/office/drawing/2014/main" id="{5BECBD11-583B-6F61-9E4B-63EF188C915E}"/>
                    </a:ext>
                  </a:extLst>
                </p:cNvPr>
                <p:cNvSpPr/>
                <p:nvPr/>
              </p:nvSpPr>
              <p:spPr bwMode="auto">
                <a:xfrm>
                  <a:off x="3263991" y="2346109"/>
                  <a:ext cx="692518" cy="794518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A0862D41-9419-B8AA-352C-659AB3521914}"/>
                    </a:ext>
                  </a:extLst>
                </p:cNvPr>
                <p:cNvSpPr txBox="1"/>
                <p:nvPr/>
              </p:nvSpPr>
              <p:spPr>
                <a:xfrm>
                  <a:off x="3352350" y="2616196"/>
                  <a:ext cx="648071" cy="2984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50" dirty="0">
                      <a:solidFill>
                        <a:schemeClr val="tx1"/>
                      </a:solidFill>
                    </a:rPr>
                    <a:t>PPDU</a:t>
                  </a:r>
                  <a:endParaRPr lang="ko-KR" altLang="en-US" sz="105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" name="직사각형 25">
                  <a:extLst>
                    <a:ext uri="{FF2B5EF4-FFF2-40B4-BE49-F238E27FC236}">
                      <a16:creationId xmlns:a16="http://schemas.microsoft.com/office/drawing/2014/main" id="{792EAA81-726C-8CD8-3223-17AAF7DF1A70}"/>
                    </a:ext>
                  </a:extLst>
                </p:cNvPr>
                <p:cNvSpPr/>
                <p:nvPr/>
              </p:nvSpPr>
              <p:spPr bwMode="auto">
                <a:xfrm>
                  <a:off x="4145225" y="3282554"/>
                  <a:ext cx="288032" cy="794518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D8EE8AE7-EF7A-04B8-81D7-B6163F86CB49}"/>
                    </a:ext>
                  </a:extLst>
                </p:cNvPr>
                <p:cNvSpPr txBox="1"/>
                <p:nvPr/>
              </p:nvSpPr>
              <p:spPr>
                <a:xfrm rot="16200000">
                  <a:off x="3899439" y="3458899"/>
                  <a:ext cx="768835" cy="28964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50" dirty="0">
                      <a:solidFill>
                        <a:schemeClr val="tx1"/>
                      </a:solidFill>
                    </a:rPr>
                    <a:t>M-BA</a:t>
                  </a:r>
                  <a:endParaRPr lang="ko-KR" altLang="en-US" sz="105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8" name="연결선: 구부러짐 27">
                  <a:extLst>
                    <a:ext uri="{FF2B5EF4-FFF2-40B4-BE49-F238E27FC236}">
                      <a16:creationId xmlns:a16="http://schemas.microsoft.com/office/drawing/2014/main" id="{07D33EAC-A067-ED08-CFBF-EF505523D199}"/>
                    </a:ext>
                  </a:extLst>
                </p:cNvPr>
                <p:cNvCxnSpPr/>
                <p:nvPr/>
              </p:nvCxnSpPr>
              <p:spPr bwMode="auto">
                <a:xfrm rot="16200000" flipV="1">
                  <a:off x="4186046" y="4128925"/>
                  <a:ext cx="288032" cy="184325"/>
                </a:xfrm>
                <a:prstGeom prst="curvedConnector3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CBD08623-8DBA-F574-6EBD-C7F1C79C7ADF}"/>
                    </a:ext>
                  </a:extLst>
                </p:cNvPr>
                <p:cNvSpPr txBox="1"/>
                <p:nvPr/>
              </p:nvSpPr>
              <p:spPr>
                <a:xfrm>
                  <a:off x="3865021" y="4342841"/>
                  <a:ext cx="974981" cy="2457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800" dirty="0">
                      <a:solidFill>
                        <a:schemeClr val="tx1"/>
                      </a:solidFill>
                    </a:rPr>
                    <a:t>update IDC Info</a:t>
                  </a:r>
                  <a:endParaRPr lang="ko-KR" alt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" name="사각형: 둥근 모서리 29">
                  <a:extLst>
                    <a:ext uri="{FF2B5EF4-FFF2-40B4-BE49-F238E27FC236}">
                      <a16:creationId xmlns:a16="http://schemas.microsoft.com/office/drawing/2014/main" id="{D001ADC9-A1AF-8B3C-9BD4-2F0FDAA85008}"/>
                    </a:ext>
                  </a:extLst>
                </p:cNvPr>
                <p:cNvSpPr/>
                <p:nvPr/>
              </p:nvSpPr>
              <p:spPr bwMode="auto">
                <a:xfrm>
                  <a:off x="4655840" y="3862315"/>
                  <a:ext cx="1368152" cy="214750"/>
                </a:xfrm>
                <a:prstGeom prst="roundRect">
                  <a:avLst/>
                </a:prstGeom>
                <a:solidFill>
                  <a:srgbClr val="288843">
                    <a:alpha val="38000"/>
                  </a:srgbClr>
                </a:solidFill>
                <a:ln w="9525" cap="flat" cmpd="sng" algn="ctr">
                  <a:solidFill>
                    <a:schemeClr val="tx1"/>
                  </a:solidFill>
                  <a:prstDash val="dash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C3B1B59A-C67D-BC07-C44F-F95414F72CA8}"/>
                    </a:ext>
                  </a:extLst>
                </p:cNvPr>
                <p:cNvSpPr txBox="1"/>
                <p:nvPr/>
              </p:nvSpPr>
              <p:spPr>
                <a:xfrm>
                  <a:off x="4774942" y="4039708"/>
                  <a:ext cx="1068238" cy="2457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800" dirty="0">
                      <a:solidFill>
                        <a:schemeClr val="tx1"/>
                      </a:solidFill>
                    </a:rPr>
                    <a:t>Aperiodic IDC SP</a:t>
                  </a:r>
                  <a:endParaRPr lang="ko-KR" altLang="en-US" sz="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" name="번개 41">
                  <a:extLst>
                    <a:ext uri="{FF2B5EF4-FFF2-40B4-BE49-F238E27FC236}">
                      <a16:creationId xmlns:a16="http://schemas.microsoft.com/office/drawing/2014/main" id="{13A555B0-FE9A-0C45-2B00-33E9DFAF77B4}"/>
                    </a:ext>
                  </a:extLst>
                </p:cNvPr>
                <p:cNvSpPr/>
                <p:nvPr/>
              </p:nvSpPr>
              <p:spPr bwMode="auto">
                <a:xfrm>
                  <a:off x="983277" y="3789047"/>
                  <a:ext cx="144016" cy="288022"/>
                </a:xfrm>
                <a:prstGeom prst="lightningBolt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C53C2B2E-ACBE-CCAD-7F97-8E7118D88791}"/>
                    </a:ext>
                  </a:extLst>
                </p:cNvPr>
                <p:cNvSpPr txBox="1"/>
                <p:nvPr/>
              </p:nvSpPr>
              <p:spPr>
                <a:xfrm>
                  <a:off x="578478" y="3431231"/>
                  <a:ext cx="742756" cy="38618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ko-KR" sz="800" dirty="0">
                      <a:solidFill>
                        <a:schemeClr val="tx1"/>
                      </a:solidFill>
                    </a:rPr>
                    <a:t>IDC</a:t>
                  </a:r>
                  <a:br>
                    <a:rPr lang="en-US" altLang="ko-KR" sz="800" dirty="0">
                      <a:solidFill>
                        <a:schemeClr val="tx1"/>
                      </a:solidFill>
                    </a:rPr>
                  </a:br>
                  <a:r>
                    <a:rPr lang="en-US" altLang="ko-KR" sz="800" dirty="0">
                      <a:solidFill>
                        <a:schemeClr val="tx1"/>
                      </a:solidFill>
                    </a:rPr>
                    <a:t>recognition</a:t>
                  </a:r>
                </a:p>
              </p:txBody>
            </p:sp>
          </p:grpSp>
          <p:cxnSp>
            <p:nvCxnSpPr>
              <p:cNvPr id="20" name="직선 연결선 19">
                <a:extLst>
                  <a:ext uri="{FF2B5EF4-FFF2-40B4-BE49-F238E27FC236}">
                    <a16:creationId xmlns:a16="http://schemas.microsoft.com/office/drawing/2014/main" id="{FCB9B7B4-1890-5059-CEB9-12ED9FAC462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94568" y="4340226"/>
                <a:ext cx="0" cy="143135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연결선: 꺾임 20">
                <a:extLst>
                  <a:ext uri="{FF2B5EF4-FFF2-40B4-BE49-F238E27FC236}">
                    <a16:creationId xmlns:a16="http://schemas.microsoft.com/office/drawing/2014/main" id="{5E5D46EF-5704-8E37-1BFC-B666F2777D8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787459" y="4484242"/>
                <a:ext cx="2560382" cy="1398447"/>
              </a:xfrm>
              <a:prstGeom prst="bentConnector3">
                <a:avLst>
                  <a:gd name="adj1" fmla="val 99999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Dot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2" name="직선 화살표 연결선 31">
                <a:extLst>
                  <a:ext uri="{FF2B5EF4-FFF2-40B4-BE49-F238E27FC236}">
                    <a16:creationId xmlns:a16="http://schemas.microsoft.com/office/drawing/2014/main" id="{71570828-905D-4699-4828-C2044486844C}"/>
                  </a:ext>
                </a:extLst>
              </p:cNvPr>
              <p:cNvCxnSpPr/>
              <p:nvPr/>
            </p:nvCxnSpPr>
            <p:spPr bwMode="auto">
              <a:xfrm>
                <a:off x="7067893" y="4340226"/>
                <a:ext cx="447934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5347E9E-7D5B-D4F9-54DF-0AB6DC5EEE71}"/>
                  </a:ext>
                </a:extLst>
              </p:cNvPr>
              <p:cNvSpPr txBox="1"/>
              <p:nvPr/>
            </p:nvSpPr>
            <p:spPr>
              <a:xfrm>
                <a:off x="8778413" y="4095788"/>
                <a:ext cx="105830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100" dirty="0">
                    <a:solidFill>
                      <a:schemeClr val="tx1"/>
                    </a:solidFill>
                  </a:rPr>
                  <a:t>Original TXOP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5" name="직선 연결선 34">
                <a:extLst>
                  <a:ext uri="{FF2B5EF4-FFF2-40B4-BE49-F238E27FC236}">
                    <a16:creationId xmlns:a16="http://schemas.microsoft.com/office/drawing/2014/main" id="{E00A3188-F853-526A-6D99-981B8A2E36F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0148242" y="4340226"/>
                <a:ext cx="0" cy="143135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연결선: 꺾임 35">
                <a:extLst>
                  <a:ext uri="{FF2B5EF4-FFF2-40B4-BE49-F238E27FC236}">
                    <a16:creationId xmlns:a16="http://schemas.microsoft.com/office/drawing/2014/main" id="{A02236B8-0FED-F89F-CE7D-789573E61F3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6200000" flipH="1">
                <a:off x="9743283" y="4845319"/>
                <a:ext cx="1221264" cy="409075"/>
              </a:xfrm>
              <a:prstGeom prst="bentConnector3">
                <a:avLst>
                  <a:gd name="adj1" fmla="val 5000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9" name="사각형: 둥근 모서리 38">
              <a:extLst>
                <a:ext uri="{FF2B5EF4-FFF2-40B4-BE49-F238E27FC236}">
                  <a16:creationId xmlns:a16="http://schemas.microsoft.com/office/drawing/2014/main" id="{97278ECC-665A-0660-6C06-A8D124CA0C48}"/>
                </a:ext>
              </a:extLst>
            </p:cNvPr>
            <p:cNvSpPr/>
            <p:nvPr/>
          </p:nvSpPr>
          <p:spPr bwMode="auto">
            <a:xfrm>
              <a:off x="10544077" y="5562391"/>
              <a:ext cx="1375618" cy="182693"/>
            </a:xfrm>
            <a:prstGeom prst="roundRect">
              <a:avLst/>
            </a:prstGeom>
            <a:solidFill>
              <a:srgbClr val="28884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DDFEF9C-F8D5-1DC3-D8C2-360E7A81B12F}"/>
                </a:ext>
              </a:extLst>
            </p:cNvPr>
            <p:cNvSpPr txBox="1"/>
            <p:nvPr/>
          </p:nvSpPr>
          <p:spPr>
            <a:xfrm>
              <a:off x="10749222" y="5261801"/>
              <a:ext cx="9653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Updated Aperiodic</a:t>
              </a:r>
              <a:br>
                <a:rPr lang="en-US" altLang="ko-KR" sz="800" dirty="0">
                  <a:solidFill>
                    <a:schemeClr val="tx1"/>
                  </a:solidFill>
                </a:rPr>
              </a:br>
              <a:r>
                <a:rPr lang="en-US" altLang="ko-KR" sz="800" dirty="0">
                  <a:solidFill>
                    <a:schemeClr val="tx1"/>
                  </a:solidFill>
                </a:rPr>
                <a:t> IDC SP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60644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Delete (of the previous) Aperiodic IDC Info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4391783"/>
            <a:ext cx="10361613" cy="1918845"/>
          </a:xfrm>
          <a:ln/>
        </p:spPr>
        <p:txBody>
          <a:bodyPr/>
          <a:lstStyle/>
          <a:p>
            <a:r>
              <a:rPr lang="en-US" altLang="ko-KR" dirty="0"/>
              <a:t>Delete of the previous Aperiodic IDC Info</a:t>
            </a:r>
          </a:p>
          <a:p>
            <a:pPr lvl="1"/>
            <a:r>
              <a:rPr lang="en-US" altLang="ko-KR" dirty="0"/>
              <a:t>Informed aperiodic IDC event can also be deleted internally.</a:t>
            </a:r>
          </a:p>
          <a:p>
            <a:pPr lvl="1"/>
            <a:r>
              <a:rPr lang="en-US" altLang="ko-KR" dirty="0"/>
              <a:t>STA can indicate delete of Aperiodic IDC Info using M-BA</a:t>
            </a:r>
          </a:p>
          <a:p>
            <a:pPr lvl="2"/>
            <a:r>
              <a:rPr lang="en-US" altLang="ko-KR" dirty="0"/>
              <a:t>STA can set the Per AID TID Info field to change the Unavailability duration value to 0</a:t>
            </a:r>
          </a:p>
          <a:p>
            <a:pPr lvl="2"/>
            <a:r>
              <a:rPr lang="en-US" altLang="ko-KR" dirty="0"/>
              <a:t>STA can also set the Per AID TID Info field to indicate delete type and no unavailability time variant fields</a:t>
            </a:r>
          </a:p>
          <a:p>
            <a:pPr lvl="1"/>
            <a:r>
              <a:rPr lang="en-US" altLang="ko-KR" dirty="0"/>
              <a:t>If an AP receives Delete IDC information from the same STA, AP removes the STA’s IDC information</a:t>
            </a:r>
          </a:p>
          <a:p>
            <a:pPr lvl="1"/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September</a:t>
            </a:r>
            <a:r>
              <a:rPr lang="en-US" dirty="0"/>
              <a:t> 2024</a:t>
            </a:r>
            <a:endParaRPr lang="en-GB" dirty="0"/>
          </a:p>
        </p:txBody>
      </p: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A0A2B471-1239-31FA-9B93-7A49BED1285F}"/>
              </a:ext>
            </a:extLst>
          </p:cNvPr>
          <p:cNvGrpSpPr/>
          <p:nvPr/>
        </p:nvGrpSpPr>
        <p:grpSpPr>
          <a:xfrm>
            <a:off x="3503712" y="1628800"/>
            <a:ext cx="4803164" cy="2525054"/>
            <a:chOff x="6744073" y="4095788"/>
            <a:chExt cx="4803164" cy="2525054"/>
          </a:xfrm>
        </p:grpSpPr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D3B1B146-9612-EB75-E6F0-CDA29A9079F6}"/>
                </a:ext>
              </a:extLst>
            </p:cNvPr>
            <p:cNvGrpSpPr/>
            <p:nvPr/>
          </p:nvGrpSpPr>
          <p:grpSpPr>
            <a:xfrm>
              <a:off x="6744073" y="4541170"/>
              <a:ext cx="4798124" cy="2079672"/>
              <a:chOff x="550768" y="2346109"/>
              <a:chExt cx="5473224" cy="2372283"/>
            </a:xfrm>
          </p:grpSpPr>
          <p:cxnSp>
            <p:nvCxnSpPr>
              <p:cNvPr id="53" name="직선 연결선 52">
                <a:extLst>
                  <a:ext uri="{FF2B5EF4-FFF2-40B4-BE49-F238E27FC236}">
                    <a16:creationId xmlns:a16="http://schemas.microsoft.com/office/drawing/2014/main" id="{33EA8735-27E2-6D87-3C88-EEF42F90D7A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65172" y="3145707"/>
                <a:ext cx="44644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직선 연결선 53">
                <a:extLst>
                  <a:ext uri="{FF2B5EF4-FFF2-40B4-BE49-F238E27FC236}">
                    <a16:creationId xmlns:a16="http://schemas.microsoft.com/office/drawing/2014/main" id="{DCEC9D5F-F1A8-D77A-F9E9-5E05E0CB51E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65172" y="4077072"/>
                <a:ext cx="44644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5" name="직사각형 54">
                <a:extLst>
                  <a:ext uri="{FF2B5EF4-FFF2-40B4-BE49-F238E27FC236}">
                    <a16:creationId xmlns:a16="http://schemas.microsoft.com/office/drawing/2014/main" id="{57CFC63F-D480-7E36-DC6A-EFE979C0EEC7}"/>
                  </a:ext>
                </a:extLst>
              </p:cNvPr>
              <p:cNvSpPr/>
              <p:nvPr/>
            </p:nvSpPr>
            <p:spPr bwMode="auto">
              <a:xfrm>
                <a:off x="983432" y="2346109"/>
                <a:ext cx="288032" cy="794518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18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EA1521F-2185-425C-B88E-55C432A1B8BA}"/>
                  </a:ext>
                </a:extLst>
              </p:cNvPr>
              <p:cNvSpPr txBox="1"/>
              <p:nvPr/>
            </p:nvSpPr>
            <p:spPr>
              <a:xfrm rot="16200000">
                <a:off x="884264" y="2609119"/>
                <a:ext cx="485806" cy="280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>
                    <a:solidFill>
                      <a:schemeClr val="tx1"/>
                    </a:solidFill>
                  </a:rPr>
                  <a:t>ICF</a:t>
                </a:r>
                <a:endParaRPr lang="ko-KR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직사각형 56">
                <a:extLst>
                  <a:ext uri="{FF2B5EF4-FFF2-40B4-BE49-F238E27FC236}">
                    <a16:creationId xmlns:a16="http://schemas.microsoft.com/office/drawing/2014/main" id="{6D637791-BC1F-A73B-D721-B6A4F87DD6A1}"/>
                  </a:ext>
                </a:extLst>
              </p:cNvPr>
              <p:cNvSpPr/>
              <p:nvPr/>
            </p:nvSpPr>
            <p:spPr bwMode="auto">
              <a:xfrm>
                <a:off x="1458211" y="3282554"/>
                <a:ext cx="288032" cy="794518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18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E05974AA-AFEC-B3C0-1DE6-2F642518E1C8}"/>
                  </a:ext>
                </a:extLst>
              </p:cNvPr>
              <p:cNvSpPr txBox="1"/>
              <p:nvPr/>
            </p:nvSpPr>
            <p:spPr>
              <a:xfrm rot="16200000">
                <a:off x="1338481" y="3525807"/>
                <a:ext cx="537880" cy="298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50" dirty="0">
                    <a:solidFill>
                      <a:schemeClr val="tx1"/>
                    </a:solidFill>
                  </a:rPr>
                  <a:t>ICR</a:t>
                </a:r>
                <a:endParaRPr lang="ko-KR" alt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D625BA2D-4582-C862-D0D9-EF08EF43190A}"/>
                  </a:ext>
                </a:extLst>
              </p:cNvPr>
              <p:cNvSpPr txBox="1"/>
              <p:nvPr/>
            </p:nvSpPr>
            <p:spPr>
              <a:xfrm>
                <a:off x="588834" y="2889802"/>
                <a:ext cx="433731" cy="3159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/>
                    </a:solidFill>
                  </a:rPr>
                  <a:t>AP</a:t>
                </a: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60AFB883-3791-EB0B-2D0A-2C61FCBB48F8}"/>
                  </a:ext>
                </a:extLst>
              </p:cNvPr>
              <p:cNvSpPr txBox="1"/>
              <p:nvPr/>
            </p:nvSpPr>
            <p:spPr>
              <a:xfrm>
                <a:off x="550768" y="3821973"/>
                <a:ext cx="527573" cy="3159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/>
                    </a:solidFill>
                  </a:rPr>
                  <a:t>STA</a:t>
                </a: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1" name="연결선: 구부러짐 60">
                <a:extLst>
                  <a:ext uri="{FF2B5EF4-FFF2-40B4-BE49-F238E27FC236}">
                    <a16:creationId xmlns:a16="http://schemas.microsoft.com/office/drawing/2014/main" id="{2E94BD1F-244D-93B9-FD69-D1D24DD60067}"/>
                  </a:ext>
                </a:extLst>
              </p:cNvPr>
              <p:cNvCxnSpPr/>
              <p:nvPr/>
            </p:nvCxnSpPr>
            <p:spPr bwMode="auto">
              <a:xfrm rot="16200000" flipV="1">
                <a:off x="1499032" y="4128925"/>
                <a:ext cx="288032" cy="184325"/>
              </a:xfrm>
              <a:prstGeom prst="curvedConnector3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D1E87032-D61B-5CC5-EDAC-6395848B6E6F}"/>
                  </a:ext>
                </a:extLst>
              </p:cNvPr>
              <p:cNvSpPr txBox="1"/>
              <p:nvPr/>
            </p:nvSpPr>
            <p:spPr>
              <a:xfrm>
                <a:off x="1186964" y="4332203"/>
                <a:ext cx="1035324" cy="3861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800" dirty="0">
                    <a:solidFill>
                      <a:schemeClr val="tx1"/>
                    </a:solidFill>
                  </a:rPr>
                  <a:t>Setup</a:t>
                </a:r>
                <a:br>
                  <a:rPr lang="en-US" altLang="ko-KR" sz="800" dirty="0">
                    <a:solidFill>
                      <a:schemeClr val="tx1"/>
                    </a:solidFill>
                  </a:rPr>
                </a:br>
                <a:r>
                  <a:rPr lang="en-US" altLang="ko-KR" sz="800" dirty="0">
                    <a:solidFill>
                      <a:schemeClr val="tx1"/>
                    </a:solidFill>
                  </a:rPr>
                  <a:t>aperiodic IDC SP</a:t>
                </a:r>
                <a:endParaRPr lang="ko-KR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604D53BA-49CD-0153-AF30-3EAFFAC0191D}"/>
                  </a:ext>
                </a:extLst>
              </p:cNvPr>
              <p:cNvSpPr/>
              <p:nvPr/>
            </p:nvSpPr>
            <p:spPr bwMode="auto">
              <a:xfrm>
                <a:off x="1919536" y="2346109"/>
                <a:ext cx="648072" cy="794518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18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120" name="TextBox 5119">
                <a:extLst>
                  <a:ext uri="{FF2B5EF4-FFF2-40B4-BE49-F238E27FC236}">
                    <a16:creationId xmlns:a16="http://schemas.microsoft.com/office/drawing/2014/main" id="{6B31C185-D72D-6901-D009-4FD27ADD6F4C}"/>
                  </a:ext>
                </a:extLst>
              </p:cNvPr>
              <p:cNvSpPr txBox="1"/>
              <p:nvPr/>
            </p:nvSpPr>
            <p:spPr>
              <a:xfrm>
                <a:off x="1963983" y="2607235"/>
                <a:ext cx="648071" cy="298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50" dirty="0">
                    <a:solidFill>
                      <a:schemeClr val="tx1"/>
                    </a:solidFill>
                  </a:rPr>
                  <a:t>PPDU</a:t>
                </a:r>
                <a:endParaRPr lang="ko-KR" alt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23" name="직사각형 5122">
                <a:extLst>
                  <a:ext uri="{FF2B5EF4-FFF2-40B4-BE49-F238E27FC236}">
                    <a16:creationId xmlns:a16="http://schemas.microsoft.com/office/drawing/2014/main" id="{4874965A-ACAC-BD49-7D2D-3D7A76CFE085}"/>
                  </a:ext>
                </a:extLst>
              </p:cNvPr>
              <p:cNvSpPr/>
              <p:nvPr/>
            </p:nvSpPr>
            <p:spPr bwMode="auto">
              <a:xfrm>
                <a:off x="2813910" y="3282554"/>
                <a:ext cx="288032" cy="794518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18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124" name="TextBox 5123">
                <a:extLst>
                  <a:ext uri="{FF2B5EF4-FFF2-40B4-BE49-F238E27FC236}">
                    <a16:creationId xmlns:a16="http://schemas.microsoft.com/office/drawing/2014/main" id="{7EF0B33D-F3F2-735B-8C3B-8FE4952C5D0D}"/>
                  </a:ext>
                </a:extLst>
              </p:cNvPr>
              <p:cNvSpPr txBox="1"/>
              <p:nvPr/>
            </p:nvSpPr>
            <p:spPr>
              <a:xfrm rot="16200000">
                <a:off x="2621671" y="3499843"/>
                <a:ext cx="674500" cy="298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50" dirty="0">
                    <a:solidFill>
                      <a:schemeClr val="tx1"/>
                    </a:solidFill>
                  </a:rPr>
                  <a:t>M-BA</a:t>
                </a:r>
                <a:endParaRPr lang="ko-KR" alt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25" name="번개 5124">
                <a:extLst>
                  <a:ext uri="{FF2B5EF4-FFF2-40B4-BE49-F238E27FC236}">
                    <a16:creationId xmlns:a16="http://schemas.microsoft.com/office/drawing/2014/main" id="{2ECA634A-0E55-6AC6-4CBE-08B16851E0F8}"/>
                  </a:ext>
                </a:extLst>
              </p:cNvPr>
              <p:cNvSpPr/>
              <p:nvPr/>
            </p:nvSpPr>
            <p:spPr bwMode="auto">
              <a:xfrm>
                <a:off x="3532370" y="3789046"/>
                <a:ext cx="144016" cy="288022"/>
              </a:xfrm>
              <a:prstGeom prst="lightningBol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18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126" name="TextBox 5125">
                <a:extLst>
                  <a:ext uri="{FF2B5EF4-FFF2-40B4-BE49-F238E27FC236}">
                    <a16:creationId xmlns:a16="http://schemas.microsoft.com/office/drawing/2014/main" id="{445DAE34-0F74-3888-756C-8FA65BABBBE2}"/>
                  </a:ext>
                </a:extLst>
              </p:cNvPr>
              <p:cNvSpPr txBox="1"/>
              <p:nvPr/>
            </p:nvSpPr>
            <p:spPr>
              <a:xfrm>
                <a:off x="3213799" y="3374097"/>
                <a:ext cx="781155" cy="4564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000" dirty="0">
                    <a:solidFill>
                      <a:schemeClr val="tx1"/>
                    </a:solidFill>
                  </a:rPr>
                  <a:t>IDC Info </a:t>
                </a:r>
                <a:br>
                  <a:rPr lang="en-US" altLang="ko-KR" sz="1000" dirty="0">
                    <a:solidFill>
                      <a:schemeClr val="tx1"/>
                    </a:solidFill>
                  </a:rPr>
                </a:br>
                <a:r>
                  <a:rPr lang="en-US" altLang="ko-KR" sz="1000" dirty="0">
                    <a:solidFill>
                      <a:schemeClr val="tx1"/>
                    </a:solidFill>
                  </a:rPr>
                  <a:t>changes</a:t>
                </a:r>
                <a:endParaRPr lang="ko-KR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27" name="직사각형 5126">
                <a:extLst>
                  <a:ext uri="{FF2B5EF4-FFF2-40B4-BE49-F238E27FC236}">
                    <a16:creationId xmlns:a16="http://schemas.microsoft.com/office/drawing/2014/main" id="{3620F981-95AC-0657-EC50-76E3E7A4A8F0}"/>
                  </a:ext>
                </a:extLst>
              </p:cNvPr>
              <p:cNvSpPr/>
              <p:nvPr/>
            </p:nvSpPr>
            <p:spPr bwMode="auto">
              <a:xfrm>
                <a:off x="3263991" y="2346109"/>
                <a:ext cx="692518" cy="794518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18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128" name="TextBox 5127">
                <a:extLst>
                  <a:ext uri="{FF2B5EF4-FFF2-40B4-BE49-F238E27FC236}">
                    <a16:creationId xmlns:a16="http://schemas.microsoft.com/office/drawing/2014/main" id="{09608E93-FD61-D905-3FCC-C6AB812FC6BB}"/>
                  </a:ext>
                </a:extLst>
              </p:cNvPr>
              <p:cNvSpPr txBox="1"/>
              <p:nvPr/>
            </p:nvSpPr>
            <p:spPr>
              <a:xfrm>
                <a:off x="3352350" y="2616196"/>
                <a:ext cx="648071" cy="298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50" dirty="0">
                    <a:solidFill>
                      <a:schemeClr val="tx1"/>
                    </a:solidFill>
                  </a:rPr>
                  <a:t>PPDU</a:t>
                </a:r>
                <a:endParaRPr lang="ko-KR" alt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29" name="직사각형 5128">
                <a:extLst>
                  <a:ext uri="{FF2B5EF4-FFF2-40B4-BE49-F238E27FC236}">
                    <a16:creationId xmlns:a16="http://schemas.microsoft.com/office/drawing/2014/main" id="{F66B3993-BCD6-E957-BA20-AB8A206DE662}"/>
                  </a:ext>
                </a:extLst>
              </p:cNvPr>
              <p:cNvSpPr/>
              <p:nvPr/>
            </p:nvSpPr>
            <p:spPr bwMode="auto">
              <a:xfrm>
                <a:off x="4145225" y="3282554"/>
                <a:ext cx="288032" cy="794518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18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130" name="TextBox 5129">
                <a:extLst>
                  <a:ext uri="{FF2B5EF4-FFF2-40B4-BE49-F238E27FC236}">
                    <a16:creationId xmlns:a16="http://schemas.microsoft.com/office/drawing/2014/main" id="{BB92163C-8E0C-08A9-E8C4-FA50268EA79A}"/>
                  </a:ext>
                </a:extLst>
              </p:cNvPr>
              <p:cNvSpPr txBox="1"/>
              <p:nvPr/>
            </p:nvSpPr>
            <p:spPr>
              <a:xfrm rot="16200000">
                <a:off x="3899439" y="3458899"/>
                <a:ext cx="768835" cy="2896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50" dirty="0">
                    <a:solidFill>
                      <a:schemeClr val="tx1"/>
                    </a:solidFill>
                  </a:rPr>
                  <a:t>M-BA</a:t>
                </a:r>
                <a:endParaRPr lang="ko-KR" altLang="en-US" sz="105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131" name="연결선: 구부러짐 5130">
                <a:extLst>
                  <a:ext uri="{FF2B5EF4-FFF2-40B4-BE49-F238E27FC236}">
                    <a16:creationId xmlns:a16="http://schemas.microsoft.com/office/drawing/2014/main" id="{6EA8723A-FB2A-CD13-4EA1-83E63067CD43}"/>
                  </a:ext>
                </a:extLst>
              </p:cNvPr>
              <p:cNvCxnSpPr/>
              <p:nvPr/>
            </p:nvCxnSpPr>
            <p:spPr bwMode="auto">
              <a:xfrm rot="16200000" flipV="1">
                <a:off x="4186046" y="4128925"/>
                <a:ext cx="288032" cy="184325"/>
              </a:xfrm>
              <a:prstGeom prst="curvedConnector3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5132" name="TextBox 5131">
                <a:extLst>
                  <a:ext uri="{FF2B5EF4-FFF2-40B4-BE49-F238E27FC236}">
                    <a16:creationId xmlns:a16="http://schemas.microsoft.com/office/drawing/2014/main" id="{64258FC1-3E29-F234-DE15-18C942E95F91}"/>
                  </a:ext>
                </a:extLst>
              </p:cNvPr>
              <p:cNvSpPr txBox="1"/>
              <p:nvPr/>
            </p:nvSpPr>
            <p:spPr>
              <a:xfrm>
                <a:off x="3865021" y="4342841"/>
                <a:ext cx="967667" cy="2457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>
                    <a:solidFill>
                      <a:schemeClr val="tx1"/>
                    </a:solidFill>
                  </a:rPr>
                  <a:t>Delete IDC Info</a:t>
                </a:r>
                <a:endParaRPr lang="ko-KR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33" name="사각형: 둥근 모서리 5132">
                <a:extLst>
                  <a:ext uri="{FF2B5EF4-FFF2-40B4-BE49-F238E27FC236}">
                    <a16:creationId xmlns:a16="http://schemas.microsoft.com/office/drawing/2014/main" id="{7CDB6FEB-03B9-5A9E-7B41-4BBD8F7C095E}"/>
                  </a:ext>
                </a:extLst>
              </p:cNvPr>
              <p:cNvSpPr/>
              <p:nvPr/>
            </p:nvSpPr>
            <p:spPr bwMode="auto">
              <a:xfrm>
                <a:off x="4655840" y="3862315"/>
                <a:ext cx="1368152" cy="214750"/>
              </a:xfrm>
              <a:prstGeom prst="roundRect">
                <a:avLst/>
              </a:prstGeom>
              <a:solidFill>
                <a:srgbClr val="288843">
                  <a:alpha val="38000"/>
                </a:srgbClr>
              </a:solidFill>
              <a:ln w="9525" cap="flat" cmpd="sng" algn="ctr">
                <a:solidFill>
                  <a:schemeClr val="tx1"/>
                </a:solidFill>
                <a:prstDash val="dash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18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134" name="TextBox 5133">
                <a:extLst>
                  <a:ext uri="{FF2B5EF4-FFF2-40B4-BE49-F238E27FC236}">
                    <a16:creationId xmlns:a16="http://schemas.microsoft.com/office/drawing/2014/main" id="{BA66D6A5-EC8C-F857-3156-8495CE1B4FCE}"/>
                  </a:ext>
                </a:extLst>
              </p:cNvPr>
              <p:cNvSpPr txBox="1"/>
              <p:nvPr/>
            </p:nvSpPr>
            <p:spPr>
              <a:xfrm>
                <a:off x="4774942" y="4039708"/>
                <a:ext cx="1068238" cy="2457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800" dirty="0">
                    <a:solidFill>
                      <a:schemeClr val="tx1"/>
                    </a:solidFill>
                  </a:rPr>
                  <a:t>Aperiodic IDC SP</a:t>
                </a:r>
                <a:endParaRPr lang="ko-KR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35" name="번개 5134">
                <a:extLst>
                  <a:ext uri="{FF2B5EF4-FFF2-40B4-BE49-F238E27FC236}">
                    <a16:creationId xmlns:a16="http://schemas.microsoft.com/office/drawing/2014/main" id="{E7202460-E2D1-D913-ECF4-C2546833BE0A}"/>
                  </a:ext>
                </a:extLst>
              </p:cNvPr>
              <p:cNvSpPr/>
              <p:nvPr/>
            </p:nvSpPr>
            <p:spPr bwMode="auto">
              <a:xfrm>
                <a:off x="983277" y="3789047"/>
                <a:ext cx="144016" cy="288022"/>
              </a:xfrm>
              <a:prstGeom prst="lightningBol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18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136" name="TextBox 5135">
                <a:extLst>
                  <a:ext uri="{FF2B5EF4-FFF2-40B4-BE49-F238E27FC236}">
                    <a16:creationId xmlns:a16="http://schemas.microsoft.com/office/drawing/2014/main" id="{4D6BF563-A9D6-8466-1BD9-F685FB336755}"/>
                  </a:ext>
                </a:extLst>
              </p:cNvPr>
              <p:cNvSpPr txBox="1"/>
              <p:nvPr/>
            </p:nvSpPr>
            <p:spPr>
              <a:xfrm>
                <a:off x="578478" y="3431231"/>
                <a:ext cx="742756" cy="3861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800" dirty="0">
                    <a:solidFill>
                      <a:schemeClr val="tx1"/>
                    </a:solidFill>
                  </a:rPr>
                  <a:t>IDC</a:t>
                </a:r>
                <a:br>
                  <a:rPr lang="en-US" altLang="ko-KR" sz="800" dirty="0">
                    <a:solidFill>
                      <a:schemeClr val="tx1"/>
                    </a:solidFill>
                  </a:rPr>
                </a:br>
                <a:r>
                  <a:rPr lang="en-US" altLang="ko-KR" sz="800" dirty="0">
                    <a:solidFill>
                      <a:schemeClr val="tx1"/>
                    </a:solidFill>
                  </a:rPr>
                  <a:t>recognition</a:t>
                </a:r>
              </a:p>
            </p:txBody>
          </p:sp>
        </p:grp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5D0F70D8-D010-6BF3-F30A-EAE65586A2F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794568" y="4340226"/>
              <a:ext cx="0" cy="143135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연결선: 꺾임 47">
              <a:extLst>
                <a:ext uri="{FF2B5EF4-FFF2-40B4-BE49-F238E27FC236}">
                  <a16:creationId xmlns:a16="http://schemas.microsoft.com/office/drawing/2014/main" id="{AA1F06FA-4DE7-4F26-FC4C-650AD516E2C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87459" y="4484242"/>
              <a:ext cx="2560382" cy="1398447"/>
            </a:xfrm>
            <a:prstGeom prst="bentConnector3">
              <a:avLst>
                <a:gd name="adj1" fmla="val 99999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" name="직선 화살표 연결선 48">
              <a:extLst>
                <a:ext uri="{FF2B5EF4-FFF2-40B4-BE49-F238E27FC236}">
                  <a16:creationId xmlns:a16="http://schemas.microsoft.com/office/drawing/2014/main" id="{E9A5F1F9-72DD-4FB9-066A-8B9DAF31A3AD}"/>
                </a:ext>
              </a:extLst>
            </p:cNvPr>
            <p:cNvCxnSpPr/>
            <p:nvPr/>
          </p:nvCxnSpPr>
          <p:spPr bwMode="auto">
            <a:xfrm>
              <a:off x="7067893" y="4340226"/>
              <a:ext cx="44793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4E4C096-2B96-A974-9A5F-A7B03F1948F1}"/>
                </a:ext>
              </a:extLst>
            </p:cNvPr>
            <p:cNvSpPr txBox="1"/>
            <p:nvPr/>
          </p:nvSpPr>
          <p:spPr>
            <a:xfrm>
              <a:off x="8778413" y="4095788"/>
              <a:ext cx="105830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Original TXOP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직선 연결선 50">
              <a:extLst>
                <a:ext uri="{FF2B5EF4-FFF2-40B4-BE49-F238E27FC236}">
                  <a16:creationId xmlns:a16="http://schemas.microsoft.com/office/drawing/2014/main" id="{DDE83CBA-4250-3B5D-EFE5-9E26C557483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148242" y="4340226"/>
              <a:ext cx="0" cy="143135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연결선: 꺾임 51">
              <a:extLst>
                <a:ext uri="{FF2B5EF4-FFF2-40B4-BE49-F238E27FC236}">
                  <a16:creationId xmlns:a16="http://schemas.microsoft.com/office/drawing/2014/main" id="{5DD02AFB-9480-2B07-740D-348D0B76DBFC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9668473" y="4920129"/>
              <a:ext cx="1410321" cy="448512"/>
            </a:xfrm>
            <a:prstGeom prst="bentConnector3">
              <a:avLst>
                <a:gd name="adj1" fmla="val 242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5137" name="TextBox 5136">
            <a:extLst>
              <a:ext uri="{FF2B5EF4-FFF2-40B4-BE49-F238E27FC236}">
                <a16:creationId xmlns:a16="http://schemas.microsoft.com/office/drawing/2014/main" id="{0436D721-E0C3-128D-1E23-01894AA6349E}"/>
              </a:ext>
            </a:extLst>
          </p:cNvPr>
          <p:cNvSpPr txBox="1"/>
          <p:nvPr/>
        </p:nvSpPr>
        <p:spPr>
          <a:xfrm>
            <a:off x="7318092" y="2501526"/>
            <a:ext cx="8483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Delete IDC Info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923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DSO_Submission</Template>
  <TotalTime>12561</TotalTime>
  <Words>1871</Words>
  <Application>Microsoft Office PowerPoint</Application>
  <PresentationFormat>와이드스크린</PresentationFormat>
  <Paragraphs>277</Paragraphs>
  <Slides>14</Slides>
  <Notes>14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1" baseType="lpstr">
      <vt:lpstr>Arial Unicode MS</vt:lpstr>
      <vt:lpstr>Arial</vt:lpstr>
      <vt:lpstr>Cambria Math</vt:lpstr>
      <vt:lpstr>Times New Roman</vt:lpstr>
      <vt:lpstr>Wingdings</vt:lpstr>
      <vt:lpstr>Office 테마</vt:lpstr>
      <vt:lpstr>Document</vt:lpstr>
      <vt:lpstr>Considerations on Aperiodic In-device Coexistence</vt:lpstr>
      <vt:lpstr>Introduction</vt:lpstr>
      <vt:lpstr>Recap: Aperiodic In-device Coexistence</vt:lpstr>
      <vt:lpstr>Recap: Signaling Aperiodic IDC using Multi-STA BA</vt:lpstr>
      <vt:lpstr>Single or Multiple Aperiodic IDC Info from a non-AP STA</vt:lpstr>
      <vt:lpstr>Single or Multiple Aperiodic IDC Info from a mobile AP</vt:lpstr>
      <vt:lpstr>Signaling Multiple Aperiodic IDC Info in Multi-STA BA</vt:lpstr>
      <vt:lpstr>Update (of the previous) Aperiodic IDC Info</vt:lpstr>
      <vt:lpstr>Delete (of the previous) Aperiodic IDC Info</vt:lpstr>
      <vt:lpstr>Summary</vt:lpstr>
      <vt:lpstr>Straw Poll 1 </vt:lpstr>
      <vt:lpstr>Straw Poll 2 </vt:lpstr>
      <vt:lpstr>Straw Poll 3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Hank</dc:creator>
  <cp:keywords/>
  <cp:lastModifiedBy>Hank Sung 2</cp:lastModifiedBy>
  <cp:revision>90</cp:revision>
  <cp:lastPrinted>1601-01-01T00:00:00Z</cp:lastPrinted>
  <dcterms:created xsi:type="dcterms:W3CDTF">2024-07-02T07:38:20Z</dcterms:created>
  <dcterms:modified xsi:type="dcterms:W3CDTF">2024-09-11T09:59:25Z</dcterms:modified>
  <cp:category>Name, Affiliation</cp:category>
</cp:coreProperties>
</file>