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7" r:id="rId3"/>
    <p:sldId id="602" r:id="rId4"/>
    <p:sldId id="627" r:id="rId5"/>
    <p:sldId id="629" r:id="rId6"/>
    <p:sldId id="610" r:id="rId7"/>
    <p:sldId id="606" r:id="rId8"/>
    <p:sldId id="616" r:id="rId9"/>
    <p:sldId id="630" r:id="rId10"/>
    <p:sldId id="617" r:id="rId11"/>
    <p:sldId id="631" r:id="rId12"/>
    <p:sldId id="615" r:id="rId13"/>
    <p:sldId id="599" r:id="rId14"/>
    <p:sldId id="50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3875" autoAdjust="0"/>
  </p:normalViewPr>
  <p:slideViewPr>
    <p:cSldViewPr>
      <p:cViewPr varScale="1">
        <p:scale>
          <a:sx n="68" d="100"/>
          <a:sy n="68" d="100"/>
        </p:scale>
        <p:origin x="125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49939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91244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12246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66443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9326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3231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4132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997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2843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00542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9851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cs typeface="Times New Roman" panose="02020603050405020304" pitchFamily="18" charset="0"/>
              </a:rPr>
              <a:t>Multiple Access for AMP IoT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2024-09-06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539789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75288" y="314325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802.11-24/1501r0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164324DD-E330-40D3-B96B-E1DF91DDC6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2286000"/>
            <a:ext cx="4648200" cy="1731711"/>
          </a:xfrm>
          <a:prstGeom prst="rect">
            <a:avLst/>
          </a:prstGeom>
        </p:spPr>
      </p:pic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FDM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02690" y="1258120"/>
            <a:ext cx="81534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As discussed in [5][6], it is feasible to use FDM for AMP device supporting active transmission. For AMP device with clock accuracy of </a:t>
            </a:r>
            <a:r>
              <a:rPr lang="en-US" altLang="zh-CN" sz="1800" b="1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± </a:t>
            </a:r>
            <a:r>
              <a:rPr lang="en-US" altLang="zh-CN" sz="1800" dirty="0">
                <a:cs typeface="Times New Roman" panose="02020603050405020304" pitchFamily="18" charset="0"/>
              </a:rPr>
              <a:t>1000ppm, there can be several </a:t>
            </a:r>
            <a:r>
              <a:rPr lang="en-US" altLang="zh-CN" sz="1800" dirty="0" err="1">
                <a:cs typeface="Times New Roman" panose="02020603050405020304" pitchFamily="18" charset="0"/>
              </a:rPr>
              <a:t>FDMed</a:t>
            </a:r>
            <a:r>
              <a:rPr lang="en-US" altLang="zh-CN" sz="1800" dirty="0">
                <a:cs typeface="Times New Roman" panose="02020603050405020304" pitchFamily="18" charset="0"/>
              </a:rPr>
              <a:t> uplink channels.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FDM can boost the access capacity at least for active transmission device. Therefore, it can reduce collision and improve the system efficiency.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Whether it is possible to support FDM for backscattering needs further study, especially considering wideband carrier for backscattering is needed in 2.4GHz.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It can be configurable for AMP.   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0CD69D6-4564-4040-92F1-18E5C72D5C94}"/>
              </a:ext>
            </a:extLst>
          </p:cNvPr>
          <p:cNvSpPr/>
          <p:nvPr/>
        </p:nvSpPr>
        <p:spPr>
          <a:xfrm>
            <a:off x="457200" y="2362200"/>
            <a:ext cx="4038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Assuming </a:t>
            </a:r>
            <a:r>
              <a:rPr lang="en-US" altLang="zh-CN" sz="1600" b="1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±</a:t>
            </a:r>
            <a:r>
              <a:rPr lang="en-US" altLang="zh-CN" sz="1600" dirty="0">
                <a:cs typeface="Times New Roman" panose="02020603050405020304" pitchFamily="18" charset="0"/>
              </a:rPr>
              <a:t>1000ppm, guard band of ~2.4MHz is needed on both sides of the UL channel. The BW of the UL signal is B </a:t>
            </a:r>
            <a:r>
              <a:rPr lang="en-US" altLang="zh-CN" sz="1600" dirty="0" err="1">
                <a:cs typeface="Times New Roman" panose="02020603050405020304" pitchFamily="18" charset="0"/>
              </a:rPr>
              <a:t>MHz.</a:t>
            </a:r>
            <a:r>
              <a:rPr lang="en-US" altLang="zh-CN" sz="1600" dirty="0">
                <a:cs typeface="Times New Roman" panose="02020603050405020304" pitchFamily="18" charset="0"/>
              </a:rPr>
              <a:t>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(4.8+B)* n &lt; 20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n is the No. of UL channel</a:t>
            </a:r>
          </a:p>
        </p:txBody>
      </p:sp>
    </p:spTree>
    <p:extLst>
      <p:ext uri="{BB962C8B-B14F-4D97-AF65-F5344CB8AC3E}">
        <p14:creationId xmlns:p14="http://schemas.microsoft.com/office/powerpoint/2010/main" val="13067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CDM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CDM can further boost the system capacity.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It is power-limited in uplink due to very low  transmission power.  There is spreading gain from CDM transmission.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Reduce collision during access stage with high capacity.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2000" dirty="0">
                <a:cs typeface="Times New Roman" panose="02020603050405020304" pitchFamily="18" charset="0"/>
              </a:rPr>
              <a:t>   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access</a:t>
            </a:r>
            <a:r>
              <a:rPr lang="en-US" altLang="zh-CN" sz="2000" dirty="0">
                <a:cs typeface="Times New Roman" panose="02020603050405020304" pitchFamily="18" charset="0"/>
              </a:rPr>
              <a:t>, CDM code has obvious benefit over one encoded message.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It is important to have robust access since for most of the case lot of unknown AMP devices needs to be handled.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In RFID, RN16 is used as access code. It is fragile in case of collision and channel fading.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AMP device, it is able to transmit CDM code (i.e. binary code) even using simple waveform such as OOK, BPSK etc.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The device is known by AP after access. Therefore, CDM for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data transmission</a:t>
            </a:r>
            <a:r>
              <a:rPr lang="en-US" altLang="zh-CN" sz="2000" dirty="0">
                <a:cs typeface="Times New Roman" panose="02020603050405020304" pitchFamily="18" charset="0"/>
              </a:rPr>
              <a:t> can be controlled by the AP, e.g. CDM code allocation.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60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Considerations on harmonized design of multiple access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99628" y="1232039"/>
            <a:ext cx="8516144" cy="370870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different use cases, the capacity requirements may be different.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different device capabilities, the supported multiple access mechanism may be different. Therefore, for a specific deployment and device capability, the access mechanism shall be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configurable</a:t>
            </a:r>
            <a:r>
              <a:rPr lang="en-US" altLang="zh-CN" sz="2000" dirty="0">
                <a:cs typeface="Times New Roman" panose="02020603050405020304" pitchFamily="18" charset="0"/>
              </a:rPr>
              <a:t>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example, for backscattering device, support TDM  or TDM+CDM.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active transmission, support FDM+CDM,  or TDM+FDM+CDM.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30948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2028" y="1202973"/>
            <a:ext cx="8516144" cy="263149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multiple access for AMP IoT has been discussed.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We propose to study to support TDM, FDM and CDM for AMP uplink transmission.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02839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US" altLang="zh-CN" dirty="0"/>
              <a:t>IEEE 802.11-24/0826r0, Energy balance of the state-based AMP station </a:t>
            </a:r>
          </a:p>
          <a:p>
            <a:pPr>
              <a:buFont typeface="+mj-lt"/>
              <a:buAutoNum type="arabicPeriod"/>
            </a:pPr>
            <a:r>
              <a:rPr lang="en-US" altLang="zh-CN" dirty="0"/>
              <a:t>Specification for RFID Air Interface Protocol for Communications at 860 MHz – 960 MHz </a:t>
            </a:r>
          </a:p>
          <a:p>
            <a:pPr>
              <a:buFont typeface="+mj-lt"/>
              <a:buAutoNum type="arabicPeriod"/>
            </a:pPr>
            <a:r>
              <a:rPr lang="en-SG" altLang="zh-CN" dirty="0"/>
              <a:t>IEEE 802.11-23/</a:t>
            </a:r>
            <a:r>
              <a:rPr lang="en-US" altLang="zh-CN" dirty="0"/>
              <a:t>0436 </a:t>
            </a:r>
            <a:r>
              <a:rPr lang="en-GB" altLang="zh-CN" dirty="0"/>
              <a:t>Technical Report on support of AMP IoT devices in WLAN</a:t>
            </a:r>
          </a:p>
          <a:p>
            <a:pPr>
              <a:buFont typeface="+mj-lt"/>
              <a:buAutoNum type="arabicPeriod"/>
            </a:pPr>
            <a:r>
              <a:rPr lang="en-SG" altLang="zh-CN" dirty="0"/>
              <a:t>IEEE 802.11-24/</a:t>
            </a:r>
            <a:r>
              <a:rPr lang="en-US" altLang="zh-CN" dirty="0"/>
              <a:t>1500r0 </a:t>
            </a:r>
            <a:r>
              <a:rPr lang="en-US" altLang="zh-CN" dirty="0">
                <a:cs typeface="Times New Roman" panose="02020603050405020304" pitchFamily="18" charset="0"/>
              </a:rPr>
              <a:t>Duty-cycle AMP operation</a:t>
            </a:r>
          </a:p>
          <a:p>
            <a:pPr>
              <a:buFont typeface="+mj-lt"/>
              <a:buAutoNum type="arabicPeriod"/>
            </a:pPr>
            <a:r>
              <a:rPr lang="en-SG" altLang="zh-CN" dirty="0"/>
              <a:t>IEEE 802.11-24/</a:t>
            </a:r>
            <a:r>
              <a:rPr lang="en-US" altLang="zh-CN" dirty="0"/>
              <a:t>1253r0 </a:t>
            </a:r>
            <a:r>
              <a:rPr lang="en-GB" altLang="zh-CN" dirty="0"/>
              <a:t>Ultra Low Power Features For Active Devices</a:t>
            </a:r>
          </a:p>
          <a:p>
            <a:pPr>
              <a:buFont typeface="+mj-lt"/>
              <a:buAutoNum type="arabicPeriod"/>
            </a:pPr>
            <a:r>
              <a:rPr lang="en-SG" altLang="zh-CN" dirty="0"/>
              <a:t>IEEE 802.11-24/</a:t>
            </a:r>
            <a:r>
              <a:rPr lang="en-US" altLang="zh-CN" dirty="0"/>
              <a:t>0851r0 Uplink FDM for AMP</a:t>
            </a:r>
          </a:p>
          <a:p>
            <a:pPr>
              <a:buFont typeface="+mj-lt"/>
              <a:buAutoNum type="arabicPeriod"/>
            </a:pPr>
            <a:r>
              <a:rPr lang="en-SG" altLang="zh-CN" dirty="0"/>
              <a:t>IEEE 802.11-24/</a:t>
            </a:r>
            <a:r>
              <a:rPr lang="en-US" altLang="zh-CN" dirty="0"/>
              <a:t>1475r1 </a:t>
            </a:r>
            <a:r>
              <a:rPr lang="en-US" altLang="zh-CN" dirty="0">
                <a:cs typeface="Times New Roman" panose="02020603050405020304" pitchFamily="18" charset="0"/>
              </a:rPr>
              <a:t>Discussion on ultra-low power timing clock</a:t>
            </a:r>
            <a:endParaRPr lang="en-GB" altLang="zh-CN" dirty="0"/>
          </a:p>
          <a:p>
            <a:pPr>
              <a:buFont typeface="+mj-lt"/>
              <a:buAutoNum type="arabicPeriod"/>
            </a:pPr>
            <a:endParaRPr lang="en-US" altLang="zh-CN" dirty="0"/>
          </a:p>
          <a:p>
            <a:pPr>
              <a:buFont typeface="+mj-lt"/>
              <a:buAutoNum type="arabicPeriod"/>
            </a:pPr>
            <a:endParaRPr lang="en-US" altLang="zh-CN" dirty="0"/>
          </a:p>
          <a:p>
            <a:pPr lvl="0">
              <a:buFont typeface="+mj-lt"/>
              <a:buAutoNum type="arabicPeriod"/>
            </a:pPr>
            <a:endParaRPr lang="en-GB" altLang="zh-CN" dirty="0"/>
          </a:p>
          <a:p>
            <a:pPr marL="0" indent="0"/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802.11-24/1501r0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T</a:t>
            </a:r>
            <a:r>
              <a:rPr lang="en-GB" altLang="zh-CN" dirty="0"/>
              <a:t>his submission </a:t>
            </a:r>
            <a:r>
              <a:rPr lang="en-US" altLang="zh-CN" dirty="0"/>
              <a:t>is to</a:t>
            </a:r>
            <a:r>
              <a:rPr lang="en-GB" altLang="zh-CN" dirty="0"/>
              <a:t> discuss multiple access of </a:t>
            </a:r>
            <a:r>
              <a:rPr lang="en-US" altLang="zh-CN" dirty="0">
                <a:cs typeface="Times New Roman" panose="02020603050405020304" pitchFamily="18" charset="0"/>
              </a:rPr>
              <a:t>AMP IoT</a:t>
            </a:r>
            <a:r>
              <a:rPr lang="en-GB" altLang="zh-CN" dirty="0"/>
              <a:t>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802.11-24/1501r0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Background(1)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23056" y="1148287"/>
            <a:ext cx="8516144" cy="263149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AMP IoT, there are mainly two kinds of scenario from the perspective of the number of AMP devices: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Scenario 1: only limited number of devices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2000" dirty="0">
                <a:cs typeface="Times New Roman" panose="02020603050405020304" pitchFamily="18" charset="0"/>
              </a:rPr>
              <a:t>E.g. peer-to-peer communication in close range scenario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Scenario 2: large number of devices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2000" dirty="0">
                <a:cs typeface="Times New Roman" panose="02020603050405020304" pitchFamily="18" charset="0"/>
              </a:rPr>
              <a:t>E.g. in logistics and warehouse scenarios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2000" dirty="0">
                <a:cs typeface="Times New Roman" panose="02020603050405020304" pitchFamily="18" charset="0"/>
              </a:rPr>
              <a:t>E.g. sensors in smart manufacturing scenario 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2202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295340" y="1432440"/>
            <a:ext cx="8239060" cy="51342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6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pic>
        <p:nvPicPr>
          <p:cNvPr id="12" name="Picture 9">
            <a:extLst>
              <a:ext uri="{FF2B5EF4-FFF2-40B4-BE49-F238E27FC236}">
                <a16:creationId xmlns:a16="http://schemas.microsoft.com/office/drawing/2014/main" id="{1406EBE4-B858-4B1F-BB26-65A7556EF2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848723"/>
            <a:ext cx="7061543" cy="327604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AEBD8830-E799-4754-90BA-B81AB657F454}"/>
              </a:ext>
            </a:extLst>
          </p:cNvPr>
          <p:cNvSpPr/>
          <p:nvPr/>
        </p:nvSpPr>
        <p:spPr>
          <a:xfrm>
            <a:off x="457200" y="1043144"/>
            <a:ext cx="8686800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[1], the operation state and operation procedure of AMP device is discussed. One promising mode is as in below: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FDC7FD-BB9D-40AE-8DD4-705BFCE42611}"/>
              </a:ext>
            </a:extLst>
          </p:cNvPr>
          <p:cNvSpPr txBox="1">
            <a:spLocks/>
          </p:cNvSpPr>
          <p:nvPr/>
        </p:nvSpPr>
        <p:spPr>
          <a:xfrm>
            <a:off x="3065325" y="609600"/>
            <a:ext cx="3013349" cy="35510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 sz="2600" kern="0" dirty="0"/>
              <a:t>Background(2)</a:t>
            </a:r>
            <a:endParaRPr lang="aa-ET" sz="2600" kern="0" dirty="0"/>
          </a:p>
        </p:txBody>
      </p:sp>
    </p:spTree>
    <p:extLst>
      <p:ext uri="{BB962C8B-B14F-4D97-AF65-F5344CB8AC3E}">
        <p14:creationId xmlns:p14="http://schemas.microsoft.com/office/powerpoint/2010/main" val="362165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295340" y="1432440"/>
            <a:ext cx="8239060" cy="51342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6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EBD8830-E799-4754-90BA-B81AB657F454}"/>
              </a:ext>
            </a:extLst>
          </p:cNvPr>
          <p:cNvSpPr/>
          <p:nvPr/>
        </p:nvSpPr>
        <p:spPr>
          <a:xfrm>
            <a:off x="152400" y="1066418"/>
            <a:ext cx="8686800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RFID, slot-aloha is used for the access procedure.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RFID device is always on to monitor and decode the query signaling.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is feasible because of short working distance.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 The access timing is fully provided by the interrogator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RFID device determines whether to access based on the its random number and the control of Query/</a:t>
            </a:r>
            <a:r>
              <a:rPr lang="en-US" altLang="zh-CN" sz="1800" dirty="0" err="1">
                <a:cs typeface="Times New Roman" panose="02020603050405020304" pitchFamily="18" charset="0"/>
              </a:rPr>
              <a:t>QueryRep</a:t>
            </a:r>
            <a:r>
              <a:rPr lang="en-US" altLang="zh-CN" sz="1800" dirty="0">
                <a:cs typeface="Times New Roman" panose="02020603050405020304" pitchFamily="18" charset="0"/>
              </a:rPr>
              <a:t>   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914400" lvl="3" algn="ctr">
              <a:spcBef>
                <a:spcPts val="0"/>
              </a:spcBef>
              <a:spcAft>
                <a:spcPts val="600"/>
              </a:spcAft>
            </a:pPr>
            <a:r>
              <a:rPr lang="en-US" altLang="zh-CN" sz="1800" dirty="0">
                <a:cs typeface="Times New Roman" panose="02020603050405020304" pitchFamily="18" charset="0"/>
              </a:rPr>
              <a:t>Figure: slot-Aloha in RFID[2] </a:t>
            </a:r>
            <a:endParaRPr lang="en-US" altLang="zh-CN" dirty="0">
              <a:cs typeface="Times New Roman" panose="02020603050405020304" pitchFamily="18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FDC7FD-BB9D-40AE-8DD4-705BFCE42611}"/>
              </a:ext>
            </a:extLst>
          </p:cNvPr>
          <p:cNvSpPr txBox="1">
            <a:spLocks/>
          </p:cNvSpPr>
          <p:nvPr/>
        </p:nvSpPr>
        <p:spPr>
          <a:xfrm>
            <a:off x="3065325" y="609600"/>
            <a:ext cx="3013349" cy="35510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 sz="2600" kern="0" dirty="0"/>
              <a:t>Background(3)</a:t>
            </a:r>
            <a:endParaRPr lang="aa-ET" sz="2600" kern="0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3E941EEA-1471-4197-ADF4-DF2F353525A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04800" y="3353182"/>
            <a:ext cx="8382000" cy="243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845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Background(3)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28600" y="1676400"/>
            <a:ext cx="8686800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many of the concerned use cases as in [3], the purpose of AMP communication is to poll AMP data (e.g. sensor data, EPC code etc.).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The ID may be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unknown</a:t>
            </a:r>
            <a:r>
              <a:rPr lang="en-US" altLang="zh-CN" sz="2000" dirty="0">
                <a:cs typeface="Times New Roman" panose="02020603050405020304" pitchFamily="18" charset="0"/>
              </a:rPr>
              <a:t> by the AP in these use cases. When an AMP device is trying to access the system, fast identification of an AMP device is very important.  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16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General requirements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3874"/>
            <a:ext cx="86868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case of huge number of AMP devices,  proper access mechanism is needed to avoid collision among devices, invalid operation and waste of device energy.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When collision happens, AMP device need to repeat its access and it waste energy.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Therefore,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AMP system shall be able provide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sufficient access opportunities </a:t>
            </a:r>
            <a:r>
              <a:rPr lang="en-US" altLang="zh-CN" sz="2000" dirty="0">
                <a:cs typeface="Times New Roman" panose="02020603050405020304" pitchFamily="18" charset="0"/>
              </a:rPr>
              <a:t>in order to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reduce collisions </a:t>
            </a:r>
            <a:r>
              <a:rPr lang="en-US" altLang="zh-CN" sz="2000" dirty="0">
                <a:cs typeface="Times New Roman" panose="02020603050405020304" pitchFamily="18" charset="0"/>
              </a:rPr>
              <a:t>and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speedy the access process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AMP system shall be able to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quickly collect data </a:t>
            </a:r>
            <a:r>
              <a:rPr lang="en-US" altLang="zh-CN" sz="2000" dirty="0">
                <a:cs typeface="Times New Roman" panose="02020603050405020304" pitchFamily="18" charset="0"/>
              </a:rPr>
              <a:t>from AMP devices after these devices access the system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the following, typical multiple access mechanism, including TDM, FDM and CDM,  are reviewed for AMP IoT.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67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5BAE0CF5-6A3F-445C-8832-E145A249641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06754" y="1713384"/>
            <a:ext cx="7475246" cy="217281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TDM(1)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441132"/>
            <a:ext cx="868680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TDM is straightforward for AMP. And RFID uses  TDM only  (i.e. Slot-aloha).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2000" dirty="0">
                <a:cs typeface="Times New Roman" panose="02020603050405020304" pitchFamily="18" charset="0"/>
              </a:rPr>
              <a:t>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Some observations on RFID slot aloha.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In RFID, difficult to balance resource utilization efficiency and collision probability.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Large Q can reduce collision but may waste resource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Device needs to always monitor Query/</a:t>
            </a:r>
            <a:r>
              <a:rPr lang="en-US" altLang="zh-CN" sz="1800" dirty="0" err="1">
                <a:cs typeface="Times New Roman" panose="02020603050405020304" pitchFamily="18" charset="0"/>
              </a:rPr>
              <a:t>QueryRep</a:t>
            </a:r>
            <a:r>
              <a:rPr lang="en-US" altLang="zh-CN" sz="1800" dirty="0">
                <a:cs typeface="Times New Roman" panose="02020603050405020304" pitchFamily="18" charset="0"/>
              </a:rPr>
              <a:t>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each RFID device, the access timing is fully controlled by Query/</a:t>
            </a:r>
            <a:r>
              <a:rPr lang="en-US" altLang="zh-CN" sz="1800" dirty="0" err="1">
                <a:cs typeface="Times New Roman" panose="02020603050405020304" pitchFamily="18" charset="0"/>
              </a:rPr>
              <a:t>QueryRep</a:t>
            </a:r>
            <a:r>
              <a:rPr lang="en-US" altLang="zh-CN" sz="1800" dirty="0">
                <a:cs typeface="Times New Roman" panose="02020603050405020304" pitchFamily="18" charset="0"/>
              </a:rPr>
              <a:t>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Only one RFID device can be processed after access, it lacks parallel access mechanism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26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TDM(2)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802.11-24/1501r0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202973"/>
            <a:ext cx="868680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Consideration on support TDM for AMP.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TDM shall be used for AMP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Strive to improve the efficiency of TDM for AMP, e.g., reducing signaling overhead, reducing collisions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Strive to support multiple process corresponding to multiple AMP devices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Support </a:t>
            </a:r>
            <a:r>
              <a:rPr lang="en-US" altLang="zh-CN" sz="1800" dirty="0">
                <a:solidFill>
                  <a:srgbClr val="0000FF"/>
                </a:solidFill>
                <a:cs typeface="Times New Roman" panose="02020603050405020304" pitchFamily="18" charset="0"/>
              </a:rPr>
              <a:t>duty-cycle AMP operation </a:t>
            </a:r>
            <a:r>
              <a:rPr lang="en-US" altLang="zh-CN" sz="1800" dirty="0">
                <a:cs typeface="Times New Roman" panose="02020603050405020304" pitchFamily="18" charset="0"/>
              </a:rPr>
              <a:t>as discussed in [4]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Requirement of AMP devices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device needs to maintain a timing clock in order to support TDM[7]. 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±</a:t>
            </a:r>
            <a:r>
              <a:rPr lang="en-US" altLang="zh-CN" sz="1800" dirty="0">
                <a:cs typeface="Times New Roman" panose="02020603050405020304" pitchFamily="18" charset="0"/>
              </a:rPr>
              <a:t>(10^3~10^4) ppm for AMP device supporting active transmission or long range backscattering</a:t>
            </a:r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7F2301CB-9577-4F38-B23D-76CCC69FC1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1060" y="4419600"/>
            <a:ext cx="4449540" cy="200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09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14305</TotalTime>
  <Words>1299</Words>
  <Application>Microsoft Office PowerPoint</Application>
  <PresentationFormat>全屏显示(4:3)</PresentationFormat>
  <Paragraphs>218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4" baseType="lpstr">
      <vt:lpstr>Arial Unicode MS</vt:lpstr>
      <vt:lpstr>MS Gothic</vt:lpstr>
      <vt:lpstr>OPPOSans B</vt:lpstr>
      <vt:lpstr>宋体</vt:lpstr>
      <vt:lpstr>Arial</vt:lpstr>
      <vt:lpstr>Calibri</vt:lpstr>
      <vt:lpstr>Segoe UI Light</vt:lpstr>
      <vt:lpstr>Times New Roman</vt:lpstr>
      <vt:lpstr>Wingdings</vt:lpstr>
      <vt:lpstr>ACcord Submission Template</vt:lpstr>
      <vt:lpstr>Multiple Access for AMP IoT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WeijieOPPO_2</cp:lastModifiedBy>
  <cp:revision>2268</cp:revision>
  <cp:lastPrinted>1998-02-10T13:28:00Z</cp:lastPrinted>
  <dcterms:created xsi:type="dcterms:W3CDTF">2009-12-02T19:05:00Z</dcterms:created>
  <dcterms:modified xsi:type="dcterms:W3CDTF">2024-09-06T06:20:15Z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