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420" r:id="rId3"/>
    <p:sldId id="421" r:id="rId4"/>
    <p:sldId id="422" r:id="rId5"/>
    <p:sldId id="423" r:id="rId6"/>
    <p:sldId id="424" r:id="rId7"/>
    <p:sldId id="425" r:id="rId8"/>
    <p:sldId id="426" r:id="rId9"/>
    <p:sldId id="427" r:id="rId10"/>
    <p:sldId id="433" r:id="rId11"/>
    <p:sldId id="429" r:id="rId12"/>
    <p:sldId id="434" r:id="rId13"/>
    <p:sldId id="382" r:id="rId14"/>
    <p:sldId id="430" r:id="rId15"/>
    <p:sldId id="404" r:id="rId16"/>
    <p:sldId id="431" r:id="rId17"/>
    <p:sldId id="432"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CCCC"/>
    <a:srgbClr val="0000FF"/>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87104" autoAdjust="0"/>
  </p:normalViewPr>
  <p:slideViewPr>
    <p:cSldViewPr>
      <p:cViewPr varScale="1">
        <p:scale>
          <a:sx n="81" d="100"/>
          <a:sy n="81" d="100"/>
        </p:scale>
        <p:origin x="686" y="75"/>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October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October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65702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837557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02222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October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2085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329556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87345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0019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80815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14167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8218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82521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51604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2088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62265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October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October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October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802.11-24/1499r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Low Latency BSS Indication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ja-JP" sz="2000" b="0" dirty="0"/>
              <a:t>10</a:t>
            </a:r>
            <a:r>
              <a:rPr lang="en-GB" sz="2000" b="0" dirty="0"/>
              <a:t>-</a:t>
            </a:r>
            <a:r>
              <a:rPr lang="en-US" altLang="ja-JP" sz="2000" b="0" dirty="0"/>
              <a:t>10</a:t>
            </a:r>
            <a:endParaRPr lang="en-GB" sz="2000" b="0" dirty="0"/>
          </a:p>
        </p:txBody>
      </p:sp>
      <p:sp>
        <p:nvSpPr>
          <p:cNvPr id="6" name="Date Placeholder 3"/>
          <p:cNvSpPr>
            <a:spLocks noGrp="1"/>
          </p:cNvSpPr>
          <p:nvPr>
            <p:ph type="dt" idx="10"/>
          </p:nvPr>
        </p:nvSpPr>
        <p:spPr/>
        <p:txBody>
          <a:bodyPr/>
          <a:lstStyle/>
          <a:p>
            <a:r>
              <a:rPr lang="en-US" dirty="0"/>
              <a:t>October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1596174313"/>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677308">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512168">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Yasushi Takatori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Masahiro Morikura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2381407763"/>
                  </a:ext>
                </a:extLst>
              </a:tr>
              <a:tr h="370840">
                <a:tc>
                  <a:txBody>
                    <a:bodyPr/>
                    <a:lstStyle/>
                    <a:p>
                      <a:pPr>
                        <a:spcAft>
                          <a:spcPts val="0"/>
                        </a:spcAft>
                      </a:pPr>
                      <a:r>
                        <a:rPr lang="en-US" altLang="ja-JP" sz="1600" dirty="0">
                          <a:effectLst/>
                          <a:latin typeface="Times New Roman" panose="02020603050405020304" pitchFamily="18" charset="0"/>
                          <a:ea typeface="游明朝" panose="02020400000000000000" pitchFamily="18" charset="-128"/>
                          <a:cs typeface="Times New Roman" panose="02020603050405020304" pitchFamily="18" charset="0"/>
                        </a:rPr>
                        <a:t>Atsushi Shirakawa</a:t>
                      </a:r>
                      <a:endParaRPr lang="ja-JP" sz="1600" dirty="0">
                        <a:effectLst/>
                        <a:latin typeface="Times New Roman" panose="02020603050405020304" pitchFamily="18" charset="0"/>
                        <a:ea typeface="游明朝" panose="02020400000000000000" pitchFamily="18" charset="-128"/>
                        <a:cs typeface="Times New Roman" panose="02020603050405020304" pitchFamily="18" charset="0"/>
                      </a:endParaRPr>
                    </a:p>
                  </a:txBody>
                  <a:tcPr marL="68580" marR="68580" marT="0" marB="0"/>
                </a:tc>
                <a:tc>
                  <a:txBody>
                    <a:bodyPr/>
                    <a:lstStyle/>
                    <a:p>
                      <a:pPr>
                        <a:spcAft>
                          <a:spcPts val="0"/>
                        </a:spcAft>
                      </a:pPr>
                      <a:r>
                        <a:rPr lang="en-US" altLang="ja-JP" sz="1600" dirty="0">
                          <a:effectLst/>
                          <a:latin typeface="Times New Roman" panose="02020603050405020304" pitchFamily="18" charset="0"/>
                          <a:ea typeface="游明朝" panose="02020400000000000000" pitchFamily="18" charset="-128"/>
                          <a:cs typeface="Times New Roman" panose="02020603050405020304" pitchFamily="18" charset="0"/>
                        </a:rPr>
                        <a:t>Sharp Corporation</a:t>
                      </a:r>
                      <a:endParaRPr lang="ja-JP" sz="1600" dirty="0">
                        <a:effectLst/>
                        <a:latin typeface="Times New Roman" panose="02020603050405020304" pitchFamily="18" charset="0"/>
                        <a:ea typeface="游明朝" panose="02020400000000000000" pitchFamily="18" charset="-128"/>
                        <a:cs typeface="Times New Roman" panose="02020603050405020304" pitchFamily="18" charset="0"/>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cs typeface="Times New Roman" panose="02020603050405020304" pitchFamily="18" charset="0"/>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cs typeface="Times New Roman" panose="02020603050405020304" pitchFamily="18" charset="0"/>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58282788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increase the effectiveness of the low latency features discussed in TGbn and to achieve the high reliability specified in the PAR, it is desirable to separate low latency traffic and non-low latency traffic as much as possible without mixing them.</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Occupying TXOP for a long period may cause significant latency degradation. Also, prioritizing low latency traffic may prevent non-low latency traffic from obtaining a transmission chance, which may degrade throughput characteristics.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Indicating whether the BSS is for low latency traffic or non-low latency traffic enables STAs to select an appropriate BSS, thereby increasing the effectiveness of the low latency features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existing Interworking element to realize it.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has little impact on the 11bn specs.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416651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Q&amp;A</a:t>
            </a:r>
            <a:endParaRPr kumimoji="1" lang="ja-JP" altLang="en-US" dirty="0"/>
          </a:p>
        </p:txBody>
      </p:sp>
      <p:sp>
        <p:nvSpPr>
          <p:cNvPr id="3" name="コンテンツ プレースホルダー 2"/>
          <p:cNvSpPr>
            <a:spLocks noGrp="1"/>
          </p:cNvSpPr>
          <p:nvPr>
            <p:ph idx="1"/>
          </p:nvPr>
        </p:nvSpPr>
        <p:spPr>
          <a:xfrm>
            <a:off x="914401" y="1830391"/>
            <a:ext cx="10361084" cy="4645024"/>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What usages or use cases are assumed?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assume that this feature is effective for enterprises, stadiums, or use cases newly introduced in the UHR PAR (industrial, logistics, and so on).</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If area owners can manage the whole network completely and exclude non-manageable APs or STAs, there is no need to deploy this feature. However, some OBSSs and STAs that area owners cannot control might exist in real environments.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How decide the low 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will depend on the area owners and be left for operation. In other words, the definition of low latency BSS will not be determined because this feature is not for control but for guidance. Area owners can decide according to their intentions.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What is the difference between low latency BSS and non-low 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depends on the configuration of the low latency BSS. For example, the TXOP limit of the low latency BSS can be shortened, and specified low latency features (e.g., preemption, C-RTWT) can be enabled.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19159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Q&amp;A – cont’d</a:t>
            </a:r>
            <a:endParaRPr kumimoji="1" lang="ja-JP" altLang="en-US" dirty="0"/>
          </a:p>
        </p:txBody>
      </p:sp>
      <p:sp>
        <p:nvSpPr>
          <p:cNvPr id="3" name="コンテンツ プレースホルダー 2"/>
          <p:cNvSpPr>
            <a:spLocks noGrp="1"/>
          </p:cNvSpPr>
          <p:nvPr>
            <p:ph idx="1"/>
          </p:nvPr>
        </p:nvSpPr>
        <p:spPr>
          <a:xfrm>
            <a:off x="914401" y="1830391"/>
            <a:ext cx="10361084" cy="4478929"/>
          </a:xfrm>
        </p:spPr>
        <p:txBody>
          <a:bodyPr>
            <a:normAutofit fontScale="85000" lnSpcReduction="2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Is it enough to know low latency-related IEs in a beacon frame?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think not. Capabilities don't inform the purpose of using the BSS. Even if the AP MLD supports latency-related features, it is not always used for low latency traffic. Moreover, a beacon frame contains a variety of IEs, and it is complicated to give a general judgment of their usage.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feature can inform the usage of the BSS without considering all related IEs.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How does this feature work if we want to indicate both an existing Access Network Type and a low-latency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is impossible to enable both indications. However, existing values of Access Network Type will be utilized for non-latency-related traffic, such as Internet traffic, except emergency services-only networks. Therefore, indicating low latency BSS will not seriously impact the existing use of the Interworking element.</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Is this indication broadcasted by either an AP MLD or an affiliated AP in the AP MLD?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depends on the implementation, but we assume this indication is contained in the Interworking element in a Beacon frame.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161091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0" y="1751014"/>
            <a:ext cx="10726215" cy="2460149"/>
          </a:xfrm>
        </p:spPr>
        <p:txBody>
          <a:bodyPr>
            <a:normAutofit fontScale="70000" lnSpcReduction="20000"/>
          </a:bodyPr>
          <a:lstStyle/>
          <a:p>
            <a:pPr>
              <a:lnSpc>
                <a:spcPct val="130000"/>
              </a:lnSpc>
              <a:spcBef>
                <a:spcPts val="1200"/>
              </a:spcBef>
              <a:spcAft>
                <a:spcPts val="200"/>
              </a:spcAft>
              <a:buFont typeface="Arial" panose="020B0604020202020204" pitchFamily="34" charset="0"/>
              <a:buChar char="•"/>
            </a:pPr>
            <a:r>
              <a:rPr lang="en-US" altLang="ja-JP" sz="3200" dirty="0"/>
              <a:t>Do you agree to define one of the reserved value of the Access Network Type field in the Access Network Options field in the Interworking element as a low latency BSS?</a:t>
            </a:r>
          </a:p>
          <a:p>
            <a:pPr lvl="1">
              <a:buFont typeface="Arial" panose="020B0604020202020204" pitchFamily="34" charset="0"/>
              <a:buChar char="•"/>
            </a:pPr>
            <a:r>
              <a:rPr lang="en-US" altLang="ja-JP" sz="2800" dirty="0"/>
              <a:t>Note: The name of the meaning and description are TBD.</a:t>
            </a:r>
          </a:p>
          <a:p>
            <a:pPr marL="457200" lvl="1" indent="0"/>
            <a:r>
              <a:rPr lang="en-US" altLang="ja-JP" sz="2500" dirty="0"/>
              <a:t>-Yes</a:t>
            </a:r>
          </a:p>
          <a:p>
            <a:pPr marL="457200" lvl="1" indent="0">
              <a:lnSpc>
                <a:spcPct val="120000"/>
              </a:lnSpc>
            </a:pPr>
            <a:r>
              <a:rPr lang="en-US" altLang="ja-JP" sz="2800" dirty="0"/>
              <a:t>-No</a:t>
            </a:r>
          </a:p>
          <a:p>
            <a:pPr marL="457200" lvl="1" indent="0">
              <a:lnSpc>
                <a:spcPct val="120000"/>
              </a:lnSpc>
            </a:pPr>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7E42F1E-22B6-CE75-09A3-2869F4DD9146}"/>
              </a:ext>
            </a:extLst>
          </p:cNvPr>
          <p:cNvPicPr>
            <a:picLocks noChangeAspect="1"/>
          </p:cNvPicPr>
          <p:nvPr/>
        </p:nvPicPr>
        <p:blipFill>
          <a:blip r:embed="rId3"/>
          <a:stretch>
            <a:fillRect/>
          </a:stretch>
        </p:blipFill>
        <p:spPr>
          <a:xfrm>
            <a:off x="5914155" y="3571846"/>
            <a:ext cx="5280029" cy="2766970"/>
          </a:xfrm>
          <a:prstGeom prst="rect">
            <a:avLst/>
          </a:prstGeom>
        </p:spPr>
      </p:pic>
      <p:sp>
        <p:nvSpPr>
          <p:cNvPr id="8" name="正方形/長方形 7">
            <a:extLst>
              <a:ext uri="{FF2B5EF4-FFF2-40B4-BE49-F238E27FC236}">
                <a16:creationId xmlns:a16="http://schemas.microsoft.com/office/drawing/2014/main" id="{A77D8605-8827-A7CB-05E5-C8084CC9D565}"/>
              </a:ext>
            </a:extLst>
          </p:cNvPr>
          <p:cNvSpPr/>
          <p:nvPr/>
        </p:nvSpPr>
        <p:spPr bwMode="auto">
          <a:xfrm>
            <a:off x="5951984" y="5589241"/>
            <a:ext cx="5199397"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図 13" descr="テーブル&#10;&#10;自動的に生成された説明">
            <a:extLst>
              <a:ext uri="{FF2B5EF4-FFF2-40B4-BE49-F238E27FC236}">
                <a16:creationId xmlns:a16="http://schemas.microsoft.com/office/drawing/2014/main" id="{43E74735-7FE7-C5A3-0F56-8F20D1667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15" name="図 14" descr="テーブル が含まれている画像&#10;&#10;自動的に生成された説明">
            <a:extLst>
              <a:ext uri="{FF2B5EF4-FFF2-40B4-BE49-F238E27FC236}">
                <a16:creationId xmlns:a16="http://schemas.microsoft.com/office/drawing/2014/main" id="{E52E1159-9A6B-64E8-31F6-34B19B05C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6" name="正方形/長方形 15">
            <a:extLst>
              <a:ext uri="{FF2B5EF4-FFF2-40B4-BE49-F238E27FC236}">
                <a16:creationId xmlns:a16="http://schemas.microsoft.com/office/drawing/2014/main" id="{4925506D-FA75-30BD-6152-393CBA816F25}"/>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396FC5AC-2ABC-F910-0FBB-823556062489}"/>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直線コネクタ 17">
            <a:extLst>
              <a:ext uri="{FF2B5EF4-FFF2-40B4-BE49-F238E27FC236}">
                <a16:creationId xmlns:a16="http://schemas.microsoft.com/office/drawing/2014/main" id="{EF322B51-D5BE-26D5-F709-AB2379549E99}"/>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C1A267B8-180C-942D-6B7E-7C49550ABBAC}"/>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7196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3600400"/>
          </a:xfrm>
        </p:spPr>
        <p:txBody>
          <a:bodyPr>
            <a:normAutofit fontScale="85000" lnSpcReduction="20000"/>
          </a:bodyPr>
          <a:lstStyle/>
          <a:p>
            <a:pPr marL="0" indent="0">
              <a:spcBef>
                <a:spcPts val="1200"/>
              </a:spcBef>
            </a:pPr>
            <a:r>
              <a:rPr lang="en-US" altLang="ja-JP" dirty="0">
                <a:solidFill>
                  <a:schemeClr val="tx1"/>
                </a:solidFill>
              </a:rPr>
              <a:t>[1]	</a:t>
            </a:r>
            <a:r>
              <a:rPr lang="en-US" altLang="ja-JP" u="none" dirty="0">
                <a:solidFill>
                  <a:schemeClr val="tx1"/>
                </a:solidFill>
              </a:rPr>
              <a:t>Akira Kishida, et al., “Indication of Use Case in 11bn,” IEEE 802.11-24/0837r3</a:t>
            </a:r>
            <a:endParaRPr lang="en-US" altLang="ja-JP" dirty="0">
              <a:solidFill>
                <a:schemeClr val="tx1"/>
              </a:solidFill>
            </a:endParaRPr>
          </a:p>
          <a:p>
            <a:pPr marL="0" indent="0">
              <a:spcBef>
                <a:spcPts val="1200"/>
              </a:spcBef>
            </a:pPr>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spcBef>
                <a:spcPts val="1200"/>
              </a:spcBef>
            </a:pPr>
            <a:r>
              <a:rPr lang="en-US" altLang="ja-JP" dirty="0">
                <a:solidFill>
                  <a:schemeClr val="tx1"/>
                </a:solidFill>
              </a:rPr>
              <a:t>[3]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spcBef>
                <a:spcPts val="1200"/>
              </a:spcBef>
            </a:pPr>
            <a:r>
              <a:rPr lang="en-US" altLang="ja-JP" dirty="0">
                <a:solidFill>
                  <a:schemeClr val="tx1"/>
                </a:solidFill>
              </a:rPr>
              <a:t>[4]	</a:t>
            </a:r>
            <a:r>
              <a:rPr lang="en-US" altLang="ja-JP" u="none" dirty="0">
                <a:solidFill>
                  <a:schemeClr val="tx1"/>
                </a:solidFill>
              </a:rPr>
              <a:t>Akira Kishida, et al., “KPIs for Industrial Automation Use Cases,” IEEE 802.11-	23/0292r1</a:t>
            </a:r>
          </a:p>
          <a:p>
            <a:pPr marL="0" indent="0">
              <a:spcBef>
                <a:spcPts val="1200"/>
              </a:spcBef>
            </a:pPr>
            <a:r>
              <a:rPr lang="en-US" altLang="ja-JP" dirty="0">
                <a:solidFill>
                  <a:schemeClr val="tx1"/>
                </a:solidFill>
              </a:rPr>
              <a:t>[5]	</a:t>
            </a:r>
            <a:r>
              <a:rPr lang="en-US" altLang="ja-JP" u="none" dirty="0">
                <a:solidFill>
                  <a:schemeClr val="tx1"/>
                </a:solidFill>
              </a:rPr>
              <a:t>Akira Kishida, et al., “Consideration of Industrial Automation Scenarios,” IEEE 802.11-	23/0815r0</a:t>
            </a:r>
          </a:p>
          <a:p>
            <a:pPr marL="0" indent="0">
              <a:spcBef>
                <a:spcPts val="1200"/>
              </a:spcBef>
            </a:pPr>
            <a:r>
              <a:rPr lang="en-US" altLang="ja-JP" dirty="0">
                <a:solidFill>
                  <a:schemeClr val="tx1"/>
                </a:solidFill>
              </a:rPr>
              <a:t>[6]	</a:t>
            </a:r>
            <a:r>
              <a:rPr lang="en-US" altLang="ja-JP" u="none" dirty="0">
                <a:solidFill>
                  <a:schemeClr val="tx1"/>
                </a:solidFill>
              </a:rPr>
              <a:t>Akira Kishida, et al., “Consideration of Industrial Automation Scenarios - Follow Up,” 	IEEE 802.11-23/1947r0</a:t>
            </a:r>
          </a:p>
          <a:p>
            <a:pPr marL="0" indent="0">
              <a:spcBef>
                <a:spcPts val="1200"/>
              </a:spcBef>
            </a:pPr>
            <a:r>
              <a:rPr lang="en-US" altLang="ja-JP" dirty="0">
                <a:solidFill>
                  <a:schemeClr val="tx1"/>
                </a:solidFill>
              </a:rPr>
              <a:t>[7]	Kate Meng, et al., “RTA report draft,” IEEE 802.11-18/2009r6</a:t>
            </a:r>
          </a:p>
          <a:p>
            <a:pPr marL="0" indent="0"/>
            <a:endParaRPr lang="en-US" altLang="ja-JP"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509717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October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61BC6E7E-F3CE-7F8D-8FAB-C9D1DABF65C2}"/>
              </a:ext>
            </a:extLst>
          </p:cNvPr>
          <p:cNvPicPr>
            <a:picLocks noChangeAspect="1"/>
          </p:cNvPicPr>
          <p:nvPr/>
        </p:nvPicPr>
        <p:blipFill>
          <a:blip r:embed="rId3"/>
          <a:stretch>
            <a:fillRect/>
          </a:stretch>
        </p:blipFill>
        <p:spPr>
          <a:xfrm>
            <a:off x="3488832" y="2566874"/>
            <a:ext cx="2421763" cy="791842"/>
          </a:xfrm>
          <a:prstGeom prst="rect">
            <a:avLst/>
          </a:prstGeom>
        </p:spPr>
      </p:pic>
      <p:pic>
        <p:nvPicPr>
          <p:cNvPr id="26" name="図 25" descr="テーブル&#10;&#10;自動的に生成された説明">
            <a:extLst>
              <a:ext uri="{FF2B5EF4-FFF2-40B4-BE49-F238E27FC236}">
                <a16:creationId xmlns:a16="http://schemas.microsoft.com/office/drawing/2014/main" id="{96FC0895-C145-3353-256E-04733BFE17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3721" y="2464364"/>
            <a:ext cx="2612173" cy="883185"/>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Access Network Type and Venue Group </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日付プレースホルダー 5"/>
          <p:cNvSpPr>
            <a:spLocks noGrp="1"/>
          </p:cNvSpPr>
          <p:nvPr>
            <p:ph type="dt" idx="15"/>
          </p:nvPr>
        </p:nvSpPr>
        <p:spPr/>
        <p:txBody>
          <a:bodyPr/>
          <a:lstStyle/>
          <a:p>
            <a:r>
              <a:rPr lang="en-US" dirty="0"/>
              <a:t>May 2024</a:t>
            </a:r>
            <a:endParaRPr lang="en-GB" dirty="0"/>
          </a:p>
        </p:txBody>
      </p:sp>
      <p:grpSp>
        <p:nvGrpSpPr>
          <p:cNvPr id="17" name="グループ化 16">
            <a:extLst>
              <a:ext uri="{FF2B5EF4-FFF2-40B4-BE49-F238E27FC236}">
                <a16:creationId xmlns:a16="http://schemas.microsoft.com/office/drawing/2014/main" id="{2FB91BF8-4FF6-7A57-3116-ADFAB3DBDBEF}"/>
              </a:ext>
            </a:extLst>
          </p:cNvPr>
          <p:cNvGrpSpPr/>
          <p:nvPr/>
        </p:nvGrpSpPr>
        <p:grpSpPr>
          <a:xfrm>
            <a:off x="6014209" y="2109587"/>
            <a:ext cx="5129444" cy="4295284"/>
            <a:chOff x="38100" y="504825"/>
            <a:chExt cx="9077551" cy="7601342"/>
          </a:xfrm>
        </p:grpSpPr>
        <p:pic>
          <p:nvPicPr>
            <p:cNvPr id="18" name="図 17">
              <a:extLst>
                <a:ext uri="{FF2B5EF4-FFF2-40B4-BE49-F238E27FC236}">
                  <a16:creationId xmlns:a16="http://schemas.microsoft.com/office/drawing/2014/main" id="{EBFBC0A9-5CCC-16A0-0823-3BBA2B27D33B}"/>
                </a:ext>
              </a:extLst>
            </p:cNvPr>
            <p:cNvPicPr>
              <a:picLocks noChangeAspect="1"/>
            </p:cNvPicPr>
            <p:nvPr/>
          </p:nvPicPr>
          <p:blipFill>
            <a:blip r:embed="rId5"/>
            <a:stretch>
              <a:fillRect/>
            </a:stretch>
          </p:blipFill>
          <p:spPr>
            <a:xfrm>
              <a:off x="38100" y="504825"/>
              <a:ext cx="9067800" cy="4133850"/>
            </a:xfrm>
            <a:prstGeom prst="rect">
              <a:avLst/>
            </a:prstGeom>
          </p:spPr>
        </p:pic>
        <p:pic>
          <p:nvPicPr>
            <p:cNvPr id="19" name="図 18">
              <a:extLst>
                <a:ext uri="{FF2B5EF4-FFF2-40B4-BE49-F238E27FC236}">
                  <a16:creationId xmlns:a16="http://schemas.microsoft.com/office/drawing/2014/main" id="{3F42075D-2A21-A32E-86A8-0AD20F431E7E}"/>
                </a:ext>
              </a:extLst>
            </p:cNvPr>
            <p:cNvPicPr>
              <a:picLocks noChangeAspect="1"/>
            </p:cNvPicPr>
            <p:nvPr/>
          </p:nvPicPr>
          <p:blipFill>
            <a:blip r:embed="rId6"/>
            <a:stretch>
              <a:fillRect/>
            </a:stretch>
          </p:blipFill>
          <p:spPr>
            <a:xfrm>
              <a:off x="57376" y="4543817"/>
              <a:ext cx="9058275" cy="3562350"/>
            </a:xfrm>
            <a:prstGeom prst="rect">
              <a:avLst/>
            </a:prstGeom>
          </p:spPr>
        </p:pic>
      </p:grpSp>
      <p:pic>
        <p:nvPicPr>
          <p:cNvPr id="21" name="図 20">
            <a:extLst>
              <a:ext uri="{FF2B5EF4-FFF2-40B4-BE49-F238E27FC236}">
                <a16:creationId xmlns:a16="http://schemas.microsoft.com/office/drawing/2014/main" id="{2C9FFA1B-E3C8-7F70-042B-859D1016CE7E}"/>
              </a:ext>
            </a:extLst>
          </p:cNvPr>
          <p:cNvPicPr>
            <a:picLocks noChangeAspect="1"/>
          </p:cNvPicPr>
          <p:nvPr/>
        </p:nvPicPr>
        <p:blipFill>
          <a:blip r:embed="rId7"/>
          <a:stretch>
            <a:fillRect/>
          </a:stretch>
        </p:blipFill>
        <p:spPr>
          <a:xfrm>
            <a:off x="1719149" y="3392197"/>
            <a:ext cx="3539365" cy="3012674"/>
          </a:xfrm>
          <a:prstGeom prst="rect">
            <a:avLst/>
          </a:prstGeom>
        </p:spPr>
      </p:pic>
      <p:pic>
        <p:nvPicPr>
          <p:cNvPr id="11" name="図 10" descr="テーブル が含まれている画像&#10;&#10;自動的に生成された説明">
            <a:extLst>
              <a:ext uri="{FF2B5EF4-FFF2-40B4-BE49-F238E27FC236}">
                <a16:creationId xmlns:a16="http://schemas.microsoft.com/office/drawing/2014/main" id="{A150E92B-E5E9-23E0-861B-F04A25273F8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32874" y="1692162"/>
            <a:ext cx="3384376" cy="841232"/>
          </a:xfrm>
          <a:prstGeom prst="rect">
            <a:avLst/>
          </a:prstGeom>
        </p:spPr>
      </p:pic>
      <p:sp>
        <p:nvSpPr>
          <p:cNvPr id="12" name="正方形/長方形 11">
            <a:extLst>
              <a:ext uri="{FF2B5EF4-FFF2-40B4-BE49-F238E27FC236}">
                <a16:creationId xmlns:a16="http://schemas.microsoft.com/office/drawing/2014/main" id="{9EAB943D-B5A7-DFBF-53EC-4CE92EE6851F}"/>
              </a:ext>
            </a:extLst>
          </p:cNvPr>
          <p:cNvSpPr/>
          <p:nvPr/>
        </p:nvSpPr>
        <p:spPr bwMode="auto">
          <a:xfrm>
            <a:off x="3362389" y="1810541"/>
            <a:ext cx="738115" cy="33418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直線コネクタ 14">
            <a:extLst>
              <a:ext uri="{FF2B5EF4-FFF2-40B4-BE49-F238E27FC236}">
                <a16:creationId xmlns:a16="http://schemas.microsoft.com/office/drawing/2014/main" id="{0AD9BA88-AB77-10D6-B7BB-DBA90D119F99}"/>
              </a:ext>
            </a:extLst>
          </p:cNvPr>
          <p:cNvCxnSpPr>
            <a:cxnSpLocks/>
          </p:cNvCxnSpPr>
          <p:nvPr/>
        </p:nvCxnSpPr>
        <p:spPr bwMode="auto">
          <a:xfrm>
            <a:off x="3361472" y="2144725"/>
            <a:ext cx="609783"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6B6A39EA-6BDF-524B-9349-2876F79BB7E4}"/>
              </a:ext>
            </a:extLst>
          </p:cNvPr>
          <p:cNvCxnSpPr>
            <a:cxnSpLocks/>
          </p:cNvCxnSpPr>
          <p:nvPr/>
        </p:nvCxnSpPr>
        <p:spPr bwMode="auto">
          <a:xfrm>
            <a:off x="4100504" y="2144725"/>
            <a:ext cx="1680842"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3" name="正方形/長方形 22">
            <a:extLst>
              <a:ext uri="{FF2B5EF4-FFF2-40B4-BE49-F238E27FC236}">
                <a16:creationId xmlns:a16="http://schemas.microsoft.com/office/drawing/2014/main" id="{70E34863-4F78-320B-AFA7-096D5D97D66F}"/>
              </a:ext>
            </a:extLst>
          </p:cNvPr>
          <p:cNvSpPr/>
          <p:nvPr/>
        </p:nvSpPr>
        <p:spPr bwMode="auto">
          <a:xfrm>
            <a:off x="2757010" y="1810541"/>
            <a:ext cx="604462" cy="33418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4" name="直線コネクタ 23">
            <a:extLst>
              <a:ext uri="{FF2B5EF4-FFF2-40B4-BE49-F238E27FC236}">
                <a16:creationId xmlns:a16="http://schemas.microsoft.com/office/drawing/2014/main" id="{A3844C57-D97D-6B42-7D27-4596469C049D}"/>
              </a:ext>
            </a:extLst>
          </p:cNvPr>
          <p:cNvCxnSpPr>
            <a:cxnSpLocks/>
          </p:cNvCxnSpPr>
          <p:nvPr/>
        </p:nvCxnSpPr>
        <p:spPr bwMode="auto">
          <a:xfrm>
            <a:off x="3361472" y="2134726"/>
            <a:ext cx="187626" cy="52589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1B6BA188-5CFB-B98C-53B4-4264F9CAAE4C}"/>
              </a:ext>
            </a:extLst>
          </p:cNvPr>
          <p:cNvCxnSpPr>
            <a:cxnSpLocks/>
          </p:cNvCxnSpPr>
          <p:nvPr/>
        </p:nvCxnSpPr>
        <p:spPr bwMode="auto">
          <a:xfrm flipH="1">
            <a:off x="1429396" y="2144725"/>
            <a:ext cx="1326697"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3433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Venue Type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日付プレースホルダー 5"/>
          <p:cNvSpPr>
            <a:spLocks noGrp="1"/>
          </p:cNvSpPr>
          <p:nvPr>
            <p:ph type="dt" idx="15"/>
          </p:nvPr>
        </p:nvSpPr>
        <p:spPr/>
        <p:txBody>
          <a:bodyPr/>
          <a:lstStyle/>
          <a:p>
            <a:r>
              <a:rPr lang="en-US" dirty="0"/>
              <a:t>May 2024</a:t>
            </a:r>
            <a:endParaRPr lang="en-GB" dirty="0"/>
          </a:p>
        </p:txBody>
      </p:sp>
      <p:grpSp>
        <p:nvGrpSpPr>
          <p:cNvPr id="16" name="グループ化 15">
            <a:extLst>
              <a:ext uri="{FF2B5EF4-FFF2-40B4-BE49-F238E27FC236}">
                <a16:creationId xmlns:a16="http://schemas.microsoft.com/office/drawing/2014/main" id="{89C723FD-5ED9-983B-BDAA-7F1AE167A9C5}"/>
              </a:ext>
            </a:extLst>
          </p:cNvPr>
          <p:cNvGrpSpPr/>
          <p:nvPr/>
        </p:nvGrpSpPr>
        <p:grpSpPr>
          <a:xfrm>
            <a:off x="1309046" y="1700808"/>
            <a:ext cx="9571793" cy="4724400"/>
            <a:chOff x="1676901" y="1751014"/>
            <a:chExt cx="8917586" cy="4475843"/>
          </a:xfrm>
        </p:grpSpPr>
        <p:pic>
          <p:nvPicPr>
            <p:cNvPr id="12" name="図 11">
              <a:extLst>
                <a:ext uri="{FF2B5EF4-FFF2-40B4-BE49-F238E27FC236}">
                  <a16:creationId xmlns:a16="http://schemas.microsoft.com/office/drawing/2014/main" id="{816F0F6B-819E-B767-A934-AFFD0E23671A}"/>
                </a:ext>
              </a:extLst>
            </p:cNvPr>
            <p:cNvPicPr>
              <a:picLocks noChangeAspect="1"/>
            </p:cNvPicPr>
            <p:nvPr/>
          </p:nvPicPr>
          <p:blipFill>
            <a:blip r:embed="rId3"/>
            <a:stretch>
              <a:fillRect/>
            </a:stretch>
          </p:blipFill>
          <p:spPr>
            <a:xfrm>
              <a:off x="1676901" y="1751014"/>
              <a:ext cx="2978939" cy="4475843"/>
            </a:xfrm>
            <a:prstGeom prst="rect">
              <a:avLst/>
            </a:prstGeom>
          </p:spPr>
        </p:pic>
        <p:pic>
          <p:nvPicPr>
            <p:cNvPr id="14" name="図 13">
              <a:extLst>
                <a:ext uri="{FF2B5EF4-FFF2-40B4-BE49-F238E27FC236}">
                  <a16:creationId xmlns:a16="http://schemas.microsoft.com/office/drawing/2014/main" id="{31075969-A21D-64B4-AE3D-6E22B686488E}"/>
                </a:ext>
              </a:extLst>
            </p:cNvPr>
            <p:cNvPicPr>
              <a:picLocks noChangeAspect="1"/>
            </p:cNvPicPr>
            <p:nvPr/>
          </p:nvPicPr>
          <p:blipFill>
            <a:blip r:embed="rId4"/>
            <a:stretch>
              <a:fillRect/>
            </a:stretch>
          </p:blipFill>
          <p:spPr>
            <a:xfrm>
              <a:off x="4655840" y="1751014"/>
              <a:ext cx="2971800" cy="4462653"/>
            </a:xfrm>
            <a:prstGeom prst="rect">
              <a:avLst/>
            </a:prstGeom>
          </p:spPr>
        </p:pic>
        <p:pic>
          <p:nvPicPr>
            <p:cNvPr id="15" name="図 14">
              <a:extLst>
                <a:ext uri="{FF2B5EF4-FFF2-40B4-BE49-F238E27FC236}">
                  <a16:creationId xmlns:a16="http://schemas.microsoft.com/office/drawing/2014/main" id="{17E6CCD4-5ACD-6925-69B8-46C7BA6F9244}"/>
                </a:ext>
              </a:extLst>
            </p:cNvPr>
            <p:cNvPicPr>
              <a:picLocks noChangeAspect="1"/>
            </p:cNvPicPr>
            <p:nvPr/>
          </p:nvPicPr>
          <p:blipFill>
            <a:blip r:embed="rId5"/>
            <a:stretch>
              <a:fillRect/>
            </a:stretch>
          </p:blipFill>
          <p:spPr>
            <a:xfrm>
              <a:off x="7627640" y="1751014"/>
              <a:ext cx="2966847" cy="817245"/>
            </a:xfrm>
            <a:prstGeom prst="rect">
              <a:avLst/>
            </a:prstGeom>
          </p:spPr>
        </p:pic>
      </p:grpSp>
    </p:spTree>
    <p:extLst>
      <p:ext uri="{BB962C8B-B14F-4D97-AF65-F5344CB8AC3E}">
        <p14:creationId xmlns:p14="http://schemas.microsoft.com/office/powerpoint/2010/main" val="1802015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and CSD [1][2] indicate that IEEE 802.11bn should support use cases such as, logistics, and smart agriculture. robotics, industrial automation for industrial IoT.</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Most STAs deployed in these use cases require low latency, and various technologies for reducing latency are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enhance the effectiveness of those technologies, we propose a signaling method to notify whether the BSS is intended for low latency traffic or not.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contribution is the updated version of the use case indication for 11bn features on 24/0837 [3] based on many valuable comments from offline.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379076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Motivation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defines throughput, latency, and MPDU loss as reliability. However, the relationship between increasing throughput and improving latency is a tradeoff.</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Which KPI is most important relies on the service or application [4]-[6].</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It is preferable to separate low latency traffic from non-low latency traffic as much as possible because each type of traffic has a different KPI.</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If we have some indicators that will help separate BSSs treating low-latency traffic from those treating non-low latency traffic, the guidance for STAs in associating the appropriate BSS based on the type of traffic will be enabled.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108021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a:t>
            </a:r>
            <a:endParaRPr kumimoji="1" lang="ja-JP" altLang="en-US" dirty="0"/>
          </a:p>
        </p:txBody>
      </p:sp>
      <p:sp>
        <p:nvSpPr>
          <p:cNvPr id="3" name="コンテンツ プレースホルダー 2"/>
          <p:cNvSpPr>
            <a:spLocks noGrp="1"/>
          </p:cNvSpPr>
          <p:nvPr>
            <p:ph idx="1"/>
          </p:nvPr>
        </p:nvSpPr>
        <p:spPr>
          <a:xfrm>
            <a:off x="448730" y="1981201"/>
            <a:ext cx="6341539" cy="2527919"/>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Latency Sensitive use cases such as industrial automation, robotics, and cloud gaming require stringent latency but do not have high data rates. [7]</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 such use cases, the occupancy of long TXOPs for non-low latency traffic degrades the latency characteristics of low latency traffic by blocking the wireless medium for a long duration.</a:t>
            </a:r>
            <a:endParaRPr lang="en-US" altLang="ja-JP" b="1" dirty="0">
              <a:solidFill>
                <a:srgbClr val="FF0000"/>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aphicFrame>
        <p:nvGraphicFramePr>
          <p:cNvPr id="7" name="表 13">
            <a:extLst>
              <a:ext uri="{FF2B5EF4-FFF2-40B4-BE49-F238E27FC236}">
                <a16:creationId xmlns:a16="http://schemas.microsoft.com/office/drawing/2014/main" id="{FA3A31F0-89C3-DA34-705B-255227F59D82}"/>
              </a:ext>
            </a:extLst>
          </p:cNvPr>
          <p:cNvGraphicFramePr>
            <a:graphicFrameLocks noGrp="1"/>
          </p:cNvGraphicFramePr>
          <p:nvPr/>
        </p:nvGraphicFramePr>
        <p:xfrm>
          <a:off x="6790269" y="2008911"/>
          <a:ext cx="4953001" cy="3841688"/>
        </p:xfrm>
        <a:graphic>
          <a:graphicData uri="http://schemas.openxmlformats.org/drawingml/2006/table">
            <a:tbl>
              <a:tblPr firstRow="1" bandRow="1">
                <a:tableStyleId>{21E4AEA4-8DFA-4A89-87EB-49C32662AFE0}</a:tableStyleId>
              </a:tblPr>
              <a:tblGrid>
                <a:gridCol w="797036">
                  <a:extLst>
                    <a:ext uri="{9D8B030D-6E8A-4147-A177-3AD203B41FA5}">
                      <a16:colId xmlns:a16="http://schemas.microsoft.com/office/drawing/2014/main" val="2347218847"/>
                    </a:ext>
                  </a:extLst>
                </a:gridCol>
                <a:gridCol w="769445">
                  <a:extLst>
                    <a:ext uri="{9D8B030D-6E8A-4147-A177-3AD203B41FA5}">
                      <a16:colId xmlns:a16="http://schemas.microsoft.com/office/drawing/2014/main" val="2117081284"/>
                    </a:ext>
                  </a:extLst>
                </a:gridCol>
                <a:gridCol w="659272">
                  <a:extLst>
                    <a:ext uri="{9D8B030D-6E8A-4147-A177-3AD203B41FA5}">
                      <a16:colId xmlns:a16="http://schemas.microsoft.com/office/drawing/2014/main" val="2671828562"/>
                    </a:ext>
                  </a:extLst>
                </a:gridCol>
                <a:gridCol w="704351">
                  <a:extLst>
                    <a:ext uri="{9D8B030D-6E8A-4147-A177-3AD203B41FA5}">
                      <a16:colId xmlns:a16="http://schemas.microsoft.com/office/drawing/2014/main" val="813789511"/>
                    </a:ext>
                  </a:extLst>
                </a:gridCol>
                <a:gridCol w="687445">
                  <a:extLst>
                    <a:ext uri="{9D8B030D-6E8A-4147-A177-3AD203B41FA5}">
                      <a16:colId xmlns:a16="http://schemas.microsoft.com/office/drawing/2014/main" val="1652754149"/>
                    </a:ext>
                  </a:extLst>
                </a:gridCol>
                <a:gridCol w="1335452">
                  <a:extLst>
                    <a:ext uri="{9D8B030D-6E8A-4147-A177-3AD203B41FA5}">
                      <a16:colId xmlns:a16="http://schemas.microsoft.com/office/drawing/2014/main" val="2660529559"/>
                    </a:ext>
                  </a:extLst>
                </a:gridCol>
              </a:tblGrid>
              <a:tr h="846490">
                <a:tc gridSpan="2">
                  <a:txBody>
                    <a:bodyPr/>
                    <a:lstStyle/>
                    <a:p>
                      <a:pPr algn="l">
                        <a:spcAft>
                          <a:spcPts val="0"/>
                        </a:spcAft>
                      </a:pPr>
                      <a:r>
                        <a:rPr lang="en-US" sz="1100" dirty="0">
                          <a:solidFill>
                            <a:schemeClr val="tx1"/>
                          </a:solidFill>
                          <a:effectLst/>
                        </a:rPr>
                        <a:t>Use cases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spcAft>
                          <a:spcPts val="0"/>
                        </a:spcAft>
                      </a:pPr>
                      <a:r>
                        <a:rPr lang="en-US" sz="1100" dirty="0">
                          <a:solidFill>
                            <a:schemeClr val="tx1"/>
                          </a:solidFill>
                          <a:effectLst/>
                        </a:rPr>
                        <a:t>Intra BSS latency [</a:t>
                      </a:r>
                      <a:r>
                        <a:rPr lang="en-US" sz="1100" dirty="0" err="1">
                          <a:solidFill>
                            <a:schemeClr val="tx1"/>
                          </a:solidFill>
                          <a:effectLst/>
                        </a:rPr>
                        <a:t>ms</a:t>
                      </a:r>
                      <a:r>
                        <a:rPr lang="en-US" sz="110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Jitter variance</a:t>
                      </a:r>
                      <a:r>
                        <a:rPr lang="en-US" sz="1100" baseline="0" dirty="0">
                          <a:solidFill>
                            <a:schemeClr val="tx1"/>
                          </a:solidFill>
                          <a:effectLst/>
                        </a:rPr>
                        <a:t> [</a:t>
                      </a:r>
                      <a:r>
                        <a:rPr lang="en-US" sz="1100" baseline="0" dirty="0" err="1">
                          <a:solidFill>
                            <a:schemeClr val="tx1"/>
                          </a:solidFill>
                          <a:effectLst/>
                        </a:rPr>
                        <a:t>ms</a:t>
                      </a:r>
                      <a:r>
                        <a:rPr lang="en-US" sz="1100" baseline="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Packet loss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Data rate [Mbps]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00658"/>
                  </a:ext>
                </a:extLst>
              </a:tr>
              <a:tr h="103738">
                <a:tc gridSpan="2">
                  <a:txBody>
                    <a:bodyPr/>
                    <a:lstStyle/>
                    <a:p>
                      <a:pPr algn="just">
                        <a:spcAft>
                          <a:spcPts val="0"/>
                        </a:spcAft>
                      </a:pPr>
                      <a:r>
                        <a:rPr lang="en-US" sz="1000" dirty="0">
                          <a:solidFill>
                            <a:schemeClr val="tx1"/>
                          </a:solidFill>
                          <a:effectLst/>
                        </a:rPr>
                        <a:t>Real-time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0.1 %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972702"/>
                  </a:ext>
                </a:extLst>
              </a:tr>
              <a:tr h="132474">
                <a:tc gridSpan="2">
                  <a:txBody>
                    <a:bodyPr/>
                    <a:lstStyle/>
                    <a:p>
                      <a:pPr algn="just">
                        <a:spcAft>
                          <a:spcPts val="0"/>
                        </a:spcAft>
                      </a:pPr>
                      <a:r>
                        <a:rPr lang="en-US" sz="1000" dirty="0">
                          <a:solidFill>
                            <a:schemeClr val="tx1"/>
                          </a:solidFill>
                          <a:effectLst/>
                        </a:rPr>
                        <a:t>Cloud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0.1 (Reverse link)</a:t>
                      </a:r>
                      <a:endParaRPr lang="ja-JP" sz="1000" dirty="0">
                        <a:solidFill>
                          <a:schemeClr val="tx1"/>
                        </a:solidFill>
                        <a:effectLst/>
                      </a:endParaRPr>
                    </a:p>
                    <a:p>
                      <a:pPr algn="l">
                        <a:spcAft>
                          <a:spcPts val="0"/>
                        </a:spcAft>
                      </a:pPr>
                      <a:r>
                        <a:rPr lang="en-US" sz="1000" dirty="0">
                          <a:solidFill>
                            <a:schemeClr val="tx1"/>
                          </a:solidFill>
                          <a:effectLst/>
                        </a:rPr>
                        <a:t>&gt;</a:t>
                      </a:r>
                      <a:r>
                        <a:rPr lang="ja-JP" altLang="en-US" sz="1000" baseline="0" dirty="0">
                          <a:solidFill>
                            <a:schemeClr val="tx1"/>
                          </a:solidFill>
                          <a:effectLst/>
                        </a:rPr>
                        <a:t> </a:t>
                      </a:r>
                      <a:r>
                        <a:rPr lang="en-US" sz="1000" dirty="0">
                          <a:solidFill>
                            <a:schemeClr val="tx1"/>
                          </a:solidFill>
                          <a:effectLst/>
                        </a:rPr>
                        <a:t>5Mbps (Forward link)</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579821"/>
                  </a:ext>
                </a:extLst>
              </a:tr>
              <a:tr h="122346">
                <a:tc gridSpan="2">
                  <a:txBody>
                    <a:bodyPr/>
                    <a:lstStyle/>
                    <a:p>
                      <a:pPr algn="just">
                        <a:spcAft>
                          <a:spcPts val="0"/>
                        </a:spcAft>
                      </a:pPr>
                      <a:r>
                        <a:rPr lang="en-US" sz="1000" b="0" dirty="0">
                          <a:solidFill>
                            <a:schemeClr val="tx1"/>
                          </a:solidFill>
                          <a:effectLst/>
                        </a:rPr>
                        <a:t>Real-time video</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3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2.5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100 ~ 28,000</a:t>
                      </a:r>
                      <a:r>
                        <a:rPr lang="en-US" sz="800" dirty="0">
                          <a:solidFill>
                            <a:schemeClr val="tx1"/>
                          </a:solidFill>
                          <a:effectLst/>
                        </a:rPr>
                        <a:t>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130882"/>
                  </a:ext>
                </a:extLst>
              </a:tr>
              <a:tr h="112218">
                <a:tc rowSpan="4">
                  <a:txBody>
                    <a:bodyPr/>
                    <a:lstStyle/>
                    <a:p>
                      <a:pPr algn="just">
                        <a:spcAft>
                          <a:spcPts val="0"/>
                        </a:spcAft>
                      </a:pPr>
                      <a:r>
                        <a:rPr lang="en-US" sz="1050" b="0" dirty="0">
                          <a:solidFill>
                            <a:schemeClr val="tx1"/>
                          </a:solidFill>
                          <a:effectLst/>
                        </a:rPr>
                        <a:t>Robotics and</a:t>
                      </a:r>
                      <a:endParaRPr lang="ja-JP" sz="1050" b="0" dirty="0">
                        <a:solidFill>
                          <a:schemeClr val="tx1"/>
                        </a:solidFill>
                        <a:effectLst/>
                      </a:endParaRPr>
                    </a:p>
                    <a:p>
                      <a:pPr algn="just">
                        <a:spcAft>
                          <a:spcPts val="0"/>
                        </a:spcAft>
                      </a:pPr>
                      <a:r>
                        <a:rPr lang="en-US" sz="1050" b="0" dirty="0">
                          <a:solidFill>
                            <a:schemeClr val="tx1"/>
                          </a:solidFill>
                          <a:effectLst/>
                        </a:rPr>
                        <a:t>industrial automation</a:t>
                      </a:r>
                      <a:endParaRPr lang="ja-JP" sz="105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Equipment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Human safety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 ~ 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Haptic technology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&lt;0.2~2</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000" b="0" dirty="0">
                          <a:solidFill>
                            <a:schemeClr val="tx1"/>
                          </a:solidFill>
                          <a:effectLst/>
                        </a:rPr>
                        <a:t>Drone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100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a:solidFill>
                            <a:schemeClr val="tx1"/>
                          </a:solidFill>
                          <a:effectLst/>
                        </a:rPr>
                        <a:t>Lossless</a:t>
                      </a:r>
                      <a:endParaRPr lang="ja-JP" sz="100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endParaRPr>
                    </a:p>
                    <a:p>
                      <a:pPr algn="l">
                        <a:spcAft>
                          <a:spcPts val="0"/>
                        </a:spcAft>
                      </a:pPr>
                      <a:r>
                        <a:rPr lang="en-US" sz="1000" dirty="0">
                          <a:solidFill>
                            <a:schemeClr val="tx1"/>
                          </a:solidFill>
                          <a:effectLst/>
                        </a:rPr>
                        <a:t>&gt;100 with video</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75411"/>
                  </a:ext>
                </a:extLst>
              </a:tr>
            </a:tbl>
          </a:graphicData>
        </a:graphic>
      </p:graphicFrame>
      <p:sp>
        <p:nvSpPr>
          <p:cNvPr id="8" name="正方形/長方形 7">
            <a:extLst>
              <a:ext uri="{FF2B5EF4-FFF2-40B4-BE49-F238E27FC236}">
                <a16:creationId xmlns:a16="http://schemas.microsoft.com/office/drawing/2014/main" id="{CA3EB077-59BB-E91C-5456-1980B7FA835C}"/>
              </a:ext>
            </a:extLst>
          </p:cNvPr>
          <p:cNvSpPr/>
          <p:nvPr/>
        </p:nvSpPr>
        <p:spPr bwMode="auto">
          <a:xfrm>
            <a:off x="3952758" y="4929544"/>
            <a:ext cx="1927475" cy="977880"/>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 name="グループ化 8">
            <a:extLst>
              <a:ext uri="{FF2B5EF4-FFF2-40B4-BE49-F238E27FC236}">
                <a16:creationId xmlns:a16="http://schemas.microsoft.com/office/drawing/2014/main" id="{48CCDB65-AFE1-FB63-5E21-32DAC9903D5E}"/>
              </a:ext>
            </a:extLst>
          </p:cNvPr>
          <p:cNvGrpSpPr/>
          <p:nvPr/>
        </p:nvGrpSpPr>
        <p:grpSpPr>
          <a:xfrm>
            <a:off x="2375845" y="5437975"/>
            <a:ext cx="4021504" cy="746692"/>
            <a:chOff x="7428570" y="2752392"/>
            <a:chExt cx="4271541" cy="746692"/>
          </a:xfrm>
        </p:grpSpPr>
        <p:cxnSp>
          <p:nvCxnSpPr>
            <p:cNvPr id="10" name="直線コネクタ 9">
              <a:extLst>
                <a:ext uri="{FF2B5EF4-FFF2-40B4-BE49-F238E27FC236}">
                  <a16:creationId xmlns:a16="http://schemas.microsoft.com/office/drawing/2014/main" id="{77F85240-C753-5E90-DDED-7C95CA286025}"/>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BB67DEDE-1446-0599-6D66-329190FB1E5B}"/>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12" name="正方形/長方形 11">
            <a:extLst>
              <a:ext uri="{FF2B5EF4-FFF2-40B4-BE49-F238E27FC236}">
                <a16:creationId xmlns:a16="http://schemas.microsoft.com/office/drawing/2014/main" id="{29A75B7B-FEC6-E2BB-2A70-23F1CDB28801}"/>
              </a:ext>
            </a:extLst>
          </p:cNvPr>
          <p:cNvSpPr/>
          <p:nvPr/>
        </p:nvSpPr>
        <p:spPr>
          <a:xfrm>
            <a:off x="3952758" y="5917302"/>
            <a:ext cx="1927475"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Non-LL Traffic</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3" name="正方形/長方形 12">
            <a:extLst>
              <a:ext uri="{FF2B5EF4-FFF2-40B4-BE49-F238E27FC236}">
                <a16:creationId xmlns:a16="http://schemas.microsoft.com/office/drawing/2014/main" id="{6BABE137-6F39-3E80-9BC9-81FE98A4C821}"/>
              </a:ext>
            </a:extLst>
          </p:cNvPr>
          <p:cNvSpPr/>
          <p:nvPr/>
        </p:nvSpPr>
        <p:spPr>
          <a:xfrm>
            <a:off x="2744629"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9E48AE97-2516-4F3B-A865-2EA2E95D9744}"/>
              </a:ext>
            </a:extLst>
          </p:cNvPr>
          <p:cNvSpPr txBox="1"/>
          <p:nvPr/>
        </p:nvSpPr>
        <p:spPr>
          <a:xfrm>
            <a:off x="1821638" y="5294059"/>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endParaRPr kumimoji="1" lang="ja-JP" altLang="en-US" sz="1100" b="1" dirty="0">
              <a:solidFill>
                <a:schemeClr val="tx1"/>
              </a:solidFill>
              <a:latin typeface="+mn-lt"/>
              <a:ea typeface="メイリオ" panose="020B0604030504040204" pitchFamily="50" charset="-128"/>
            </a:endParaRPr>
          </a:p>
        </p:txBody>
      </p:sp>
      <p:sp>
        <p:nvSpPr>
          <p:cNvPr id="15" name="正方形/長方形 14">
            <a:extLst>
              <a:ext uri="{FF2B5EF4-FFF2-40B4-BE49-F238E27FC236}">
                <a16:creationId xmlns:a16="http://schemas.microsoft.com/office/drawing/2014/main" id="{89A6159F-BBBC-5A3C-4202-60BCC69CD655}"/>
              </a:ext>
            </a:extLst>
          </p:cNvPr>
          <p:cNvSpPr/>
          <p:nvPr/>
        </p:nvSpPr>
        <p:spPr>
          <a:xfrm>
            <a:off x="3258222"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C081B379-F6F9-F893-1488-F045FCBA1AEF}"/>
              </a:ext>
            </a:extLst>
          </p:cNvPr>
          <p:cNvSpPr/>
          <p:nvPr/>
        </p:nvSpPr>
        <p:spPr>
          <a:xfrm>
            <a:off x="4240865"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2D756C2C-A453-91D6-A290-BF655816DE20}"/>
              </a:ext>
            </a:extLst>
          </p:cNvPr>
          <p:cNvSpPr/>
          <p:nvPr/>
        </p:nvSpPr>
        <p:spPr>
          <a:xfrm>
            <a:off x="5378241"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8" name="四角形吹き出し 11">
            <a:extLst>
              <a:ext uri="{FF2B5EF4-FFF2-40B4-BE49-F238E27FC236}">
                <a16:creationId xmlns:a16="http://schemas.microsoft.com/office/drawing/2014/main" id="{376D62A4-F04B-6D51-C445-1E56E0E64538}"/>
              </a:ext>
            </a:extLst>
          </p:cNvPr>
          <p:cNvSpPr/>
          <p:nvPr/>
        </p:nvSpPr>
        <p:spPr>
          <a:xfrm>
            <a:off x="946341" y="4395885"/>
            <a:ext cx="2363239" cy="613561"/>
          </a:xfrm>
          <a:prstGeom prst="wedgeRectCallout">
            <a:avLst>
              <a:gd name="adj1" fmla="val 85411"/>
              <a:gd name="adj2" fmla="val 8246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long TXOP set by STA 2 generates a critical delay on STA 1’s low latency (LL) transmissions.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 name="直線矢印コネクタ 18">
            <a:extLst>
              <a:ext uri="{FF2B5EF4-FFF2-40B4-BE49-F238E27FC236}">
                <a16:creationId xmlns:a16="http://schemas.microsoft.com/office/drawing/2014/main" id="{A01A74DB-C0E0-1F51-1F24-D25620EF2E52}"/>
              </a:ext>
            </a:extLst>
          </p:cNvPr>
          <p:cNvCxnSpPr/>
          <p:nvPr/>
        </p:nvCxnSpPr>
        <p:spPr bwMode="auto">
          <a:xfrm>
            <a:off x="3952758" y="4796065"/>
            <a:ext cx="1927475"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20" name="テキスト ボックス 19">
            <a:extLst>
              <a:ext uri="{FF2B5EF4-FFF2-40B4-BE49-F238E27FC236}">
                <a16:creationId xmlns:a16="http://schemas.microsoft.com/office/drawing/2014/main" id="{5F5762C2-FB85-E901-024E-6BD2290E2F3E}"/>
              </a:ext>
            </a:extLst>
          </p:cNvPr>
          <p:cNvSpPr txBox="1"/>
          <p:nvPr/>
        </p:nvSpPr>
        <p:spPr>
          <a:xfrm>
            <a:off x="4097133" y="4540258"/>
            <a:ext cx="1634859"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TXOP owned by STA 2</a:t>
            </a:r>
            <a:endParaRPr kumimoji="1" lang="ja-JP" altLang="en-US" sz="1100" dirty="0">
              <a:solidFill>
                <a:schemeClr val="tx1"/>
              </a:solidFill>
              <a:latin typeface="+mn-lt"/>
              <a:ea typeface="メイリオ" panose="020B0604030504040204" pitchFamily="50" charset="-128"/>
            </a:endParaRPr>
          </a:p>
        </p:txBody>
      </p:sp>
      <p:cxnSp>
        <p:nvCxnSpPr>
          <p:cNvPr id="21" name="直線コネクタ 20">
            <a:extLst>
              <a:ext uri="{FF2B5EF4-FFF2-40B4-BE49-F238E27FC236}">
                <a16:creationId xmlns:a16="http://schemas.microsoft.com/office/drawing/2014/main" id="{C5FC75A6-58D7-17CB-ED3F-816CCB64BD7A}"/>
              </a:ext>
            </a:extLst>
          </p:cNvPr>
          <p:cNvCxnSpPr>
            <a:cxnSpLocks/>
          </p:cNvCxnSpPr>
          <p:nvPr/>
        </p:nvCxnSpPr>
        <p:spPr bwMode="auto">
          <a:xfrm flipH="1">
            <a:off x="3543924" y="5311927"/>
            <a:ext cx="696941" cy="47711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7A0ACE3A-E207-8982-42B3-14B6B3248172}"/>
              </a:ext>
            </a:extLst>
          </p:cNvPr>
          <p:cNvSpPr txBox="1"/>
          <p:nvPr/>
        </p:nvSpPr>
        <p:spPr>
          <a:xfrm>
            <a:off x="1676598" y="5673362"/>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Sporadic low latency traffic</a:t>
            </a:r>
            <a:endParaRPr kumimoji="1" lang="ja-JP" altLang="en-US" sz="1100" dirty="0">
              <a:solidFill>
                <a:schemeClr val="tx1"/>
              </a:solidFill>
              <a:latin typeface="+mn-lt"/>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10178CDA-EE8D-18F2-321D-C96CB8229625}"/>
              </a:ext>
            </a:extLst>
          </p:cNvPr>
          <p:cNvSpPr txBox="1"/>
          <p:nvPr/>
        </p:nvSpPr>
        <p:spPr>
          <a:xfrm>
            <a:off x="1821638" y="6053862"/>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endParaRPr kumimoji="1" lang="ja-JP" altLang="en-US" sz="1100" b="1" dirty="0">
              <a:solidFill>
                <a:schemeClr val="tx1"/>
              </a:solidFill>
              <a:latin typeface="+mn-lt"/>
              <a:ea typeface="メイリオ" panose="020B0604030504040204" pitchFamily="50" charset="-128"/>
            </a:endParaRPr>
          </a:p>
        </p:txBody>
      </p:sp>
    </p:spTree>
    <p:extLst>
      <p:ext uri="{BB962C8B-B14F-4D97-AF65-F5344CB8AC3E}">
        <p14:creationId xmlns:p14="http://schemas.microsoft.com/office/powerpoint/2010/main" val="110959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 – cont’d</a:t>
            </a:r>
            <a:endParaRPr kumimoji="1" lang="ja-JP" altLang="en-US" dirty="0"/>
          </a:p>
        </p:txBody>
      </p:sp>
      <p:sp>
        <p:nvSpPr>
          <p:cNvPr id="3" name="コンテンツ プレースホルダー 2"/>
          <p:cNvSpPr>
            <a:spLocks noGrp="1"/>
          </p:cNvSpPr>
          <p:nvPr>
            <p:ph idx="1"/>
          </p:nvPr>
        </p:nvSpPr>
        <p:spPr>
          <a:xfrm>
            <a:off x="448730" y="1981202"/>
            <a:ext cx="11119878" cy="1870215"/>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Non-latency sensitive use cases, such as most cases using best effort traffic, require high data rates and throughput.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Interrupting those transmissions by prioritizing latency sensitive transmissions causes throughput degradation of non-low latency traffic.</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pSp>
        <p:nvGrpSpPr>
          <p:cNvPr id="54" name="グループ化 53">
            <a:extLst>
              <a:ext uri="{FF2B5EF4-FFF2-40B4-BE49-F238E27FC236}">
                <a16:creationId xmlns:a16="http://schemas.microsoft.com/office/drawing/2014/main" id="{B9FC6FBB-9291-82E9-437A-6AA7E0B832A5}"/>
              </a:ext>
            </a:extLst>
          </p:cNvPr>
          <p:cNvGrpSpPr/>
          <p:nvPr/>
        </p:nvGrpSpPr>
        <p:grpSpPr>
          <a:xfrm>
            <a:off x="2625843" y="4768645"/>
            <a:ext cx="3836662" cy="835715"/>
            <a:chOff x="4244476" y="4699476"/>
            <a:chExt cx="3836662" cy="1690295"/>
          </a:xfrm>
        </p:grpSpPr>
        <p:sp>
          <p:nvSpPr>
            <p:cNvPr id="23" name="正方形/長方形 22">
              <a:extLst>
                <a:ext uri="{FF2B5EF4-FFF2-40B4-BE49-F238E27FC236}">
                  <a16:creationId xmlns:a16="http://schemas.microsoft.com/office/drawing/2014/main" id="{E0373289-93B7-B512-EB7D-08203CBF6817}"/>
                </a:ext>
              </a:extLst>
            </p:cNvPr>
            <p:cNvSpPr/>
            <p:nvPr/>
          </p:nvSpPr>
          <p:spPr bwMode="auto">
            <a:xfrm>
              <a:off x="4244476"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455C9F49-56E6-534A-0259-5EAF34D2ED1A}"/>
                </a:ext>
              </a:extLst>
            </p:cNvPr>
            <p:cNvSpPr/>
            <p:nvPr/>
          </p:nvSpPr>
          <p:spPr bwMode="auto">
            <a:xfrm>
              <a:off x="5112062"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312CD686-1B41-B94B-92C9-45D932123408}"/>
                </a:ext>
              </a:extLst>
            </p:cNvPr>
            <p:cNvSpPr/>
            <p:nvPr/>
          </p:nvSpPr>
          <p:spPr bwMode="auto">
            <a:xfrm>
              <a:off x="599363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FDF9462C-FE10-E61C-2986-D79E984F5217}"/>
                </a:ext>
              </a:extLst>
            </p:cNvPr>
            <p:cNvSpPr/>
            <p:nvPr/>
          </p:nvSpPr>
          <p:spPr bwMode="auto">
            <a:xfrm>
              <a:off x="6861225"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87B69EB5-62B5-127C-8E24-92996165B40F}"/>
                </a:ext>
              </a:extLst>
            </p:cNvPr>
            <p:cNvSpPr/>
            <p:nvPr/>
          </p:nvSpPr>
          <p:spPr bwMode="auto">
            <a:xfrm>
              <a:off x="774466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8" name="グループ化 27">
            <a:extLst>
              <a:ext uri="{FF2B5EF4-FFF2-40B4-BE49-F238E27FC236}">
                <a16:creationId xmlns:a16="http://schemas.microsoft.com/office/drawing/2014/main" id="{5892DB63-1392-CCB8-B999-6D101E48A792}"/>
              </a:ext>
            </a:extLst>
          </p:cNvPr>
          <p:cNvGrpSpPr/>
          <p:nvPr/>
        </p:nvGrpSpPr>
        <p:grpSpPr>
          <a:xfrm>
            <a:off x="2458966" y="4771819"/>
            <a:ext cx="4021504" cy="746692"/>
            <a:chOff x="7428570" y="2752392"/>
            <a:chExt cx="4271541" cy="746692"/>
          </a:xfrm>
        </p:grpSpPr>
        <p:cxnSp>
          <p:nvCxnSpPr>
            <p:cNvPr id="29" name="直線コネクタ 28">
              <a:extLst>
                <a:ext uri="{FF2B5EF4-FFF2-40B4-BE49-F238E27FC236}">
                  <a16:creationId xmlns:a16="http://schemas.microsoft.com/office/drawing/2014/main" id="{D70AE467-E6A1-ED24-568D-D139E6CA6BFD}"/>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33021127-22E4-B2AF-73D3-1D6060FAFD3F}"/>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31" name="正方形/長方形 30">
            <a:extLst>
              <a:ext uri="{FF2B5EF4-FFF2-40B4-BE49-F238E27FC236}">
                <a16:creationId xmlns:a16="http://schemas.microsoft.com/office/drawing/2014/main" id="{6666EEB5-44A7-A307-1C87-95F226F62169}"/>
              </a:ext>
            </a:extLst>
          </p:cNvPr>
          <p:cNvSpPr/>
          <p:nvPr/>
        </p:nvSpPr>
        <p:spPr>
          <a:xfrm>
            <a:off x="2614735"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2" name="テキスト ボックス 31">
            <a:extLst>
              <a:ext uri="{FF2B5EF4-FFF2-40B4-BE49-F238E27FC236}">
                <a16:creationId xmlns:a16="http://schemas.microsoft.com/office/drawing/2014/main" id="{04A7A514-643B-4435-3FDB-114916F716AE}"/>
              </a:ext>
            </a:extLst>
          </p:cNvPr>
          <p:cNvSpPr txBox="1"/>
          <p:nvPr/>
        </p:nvSpPr>
        <p:spPr>
          <a:xfrm>
            <a:off x="1241004" y="4514515"/>
            <a:ext cx="1288681"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(Low latency traffic)</a:t>
            </a:r>
            <a:endParaRPr kumimoji="1" lang="ja-JP" altLang="en-US" sz="1100" b="1" dirty="0">
              <a:solidFill>
                <a:schemeClr val="tx1"/>
              </a:solidFill>
              <a:latin typeface="+mn-lt"/>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0A90DEF2-B17E-EFEF-79A6-F45D25625041}"/>
              </a:ext>
            </a:extLst>
          </p:cNvPr>
          <p:cNvSpPr txBox="1"/>
          <p:nvPr/>
        </p:nvSpPr>
        <p:spPr>
          <a:xfrm>
            <a:off x="1317215" y="5271285"/>
            <a:ext cx="1212469"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(Non-low latency </a:t>
            </a:r>
            <a:r>
              <a:rPr kumimoji="1" lang="en-US" altLang="ja-JP" sz="1100" b="1" dirty="0" err="1">
                <a:solidFill>
                  <a:schemeClr val="tx1"/>
                </a:solidFill>
                <a:latin typeface="+mn-lt"/>
                <a:ea typeface="メイリオ" panose="020B0604030504040204" pitchFamily="50" charset="-128"/>
              </a:rPr>
              <a:t>trafffic</a:t>
            </a:r>
            <a:r>
              <a:rPr kumimoji="1" lang="en-US" altLang="ja-JP" sz="1100" b="1" dirty="0">
                <a:solidFill>
                  <a:schemeClr val="tx1"/>
                </a:solidFill>
                <a:latin typeface="+mn-lt"/>
                <a:ea typeface="メイリオ" panose="020B0604030504040204" pitchFamily="50" charset="-128"/>
              </a:rPr>
              <a:t>)</a:t>
            </a:r>
            <a:endParaRPr kumimoji="1" lang="ja-JP" altLang="en-US" sz="1100" b="1" dirty="0">
              <a:solidFill>
                <a:schemeClr val="tx1"/>
              </a:solidFill>
              <a:latin typeface="+mn-lt"/>
              <a:ea typeface="メイリオ" panose="020B0604030504040204" pitchFamily="50" charset="-128"/>
            </a:endParaRPr>
          </a:p>
        </p:txBody>
      </p:sp>
      <p:sp>
        <p:nvSpPr>
          <p:cNvPr id="34" name="正方形/長方形 33">
            <a:extLst>
              <a:ext uri="{FF2B5EF4-FFF2-40B4-BE49-F238E27FC236}">
                <a16:creationId xmlns:a16="http://schemas.microsoft.com/office/drawing/2014/main" id="{F1D31DFC-3221-3205-F84C-16C0620C5D6E}"/>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5" name="四角形吹き出し 11">
            <a:extLst>
              <a:ext uri="{FF2B5EF4-FFF2-40B4-BE49-F238E27FC236}">
                <a16:creationId xmlns:a16="http://schemas.microsoft.com/office/drawing/2014/main" id="{E004F9DA-93AF-FEF8-C007-B846767D41BD}"/>
              </a:ext>
            </a:extLst>
          </p:cNvPr>
          <p:cNvSpPr/>
          <p:nvPr/>
        </p:nvSpPr>
        <p:spPr>
          <a:xfrm>
            <a:off x="6960096" y="4245451"/>
            <a:ext cx="3533566" cy="634747"/>
          </a:xfrm>
          <a:prstGeom prst="wedgeRectCallout">
            <a:avLst>
              <a:gd name="adj1" fmla="val -66825"/>
              <a:gd name="adj2" fmla="val 12188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Chance of transmission for non-low latency (non-LL) traffic are decreased because periodic and sporadic low latency transmissions are prioritized and secured.</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8" name="正方形/長方形 37">
            <a:extLst>
              <a:ext uri="{FF2B5EF4-FFF2-40B4-BE49-F238E27FC236}">
                <a16:creationId xmlns:a16="http://schemas.microsoft.com/office/drawing/2014/main" id="{11EFAC52-BDD7-4C8C-3A27-C5A075061CC5}"/>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9" name="正方形/長方形 38">
            <a:extLst>
              <a:ext uri="{FF2B5EF4-FFF2-40B4-BE49-F238E27FC236}">
                <a16:creationId xmlns:a16="http://schemas.microsoft.com/office/drawing/2014/main" id="{A60816E0-114C-CAEB-87E3-2BD95F93DF1E}"/>
              </a:ext>
            </a:extLst>
          </p:cNvPr>
          <p:cNvSpPr/>
          <p:nvPr/>
        </p:nvSpPr>
        <p:spPr>
          <a:xfrm>
            <a:off x="4372123"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0" name="正方形/長方形 39">
            <a:extLst>
              <a:ext uri="{FF2B5EF4-FFF2-40B4-BE49-F238E27FC236}">
                <a16:creationId xmlns:a16="http://schemas.microsoft.com/office/drawing/2014/main" id="{59B271AB-0345-2B3D-757C-C3DD9EF18DDA}"/>
              </a:ext>
            </a:extLst>
          </p:cNvPr>
          <p:cNvSpPr/>
          <p:nvPr/>
        </p:nvSpPr>
        <p:spPr>
          <a:xfrm>
            <a:off x="5248092"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1" name="正方形/長方形 40">
            <a:extLst>
              <a:ext uri="{FF2B5EF4-FFF2-40B4-BE49-F238E27FC236}">
                <a16:creationId xmlns:a16="http://schemas.microsoft.com/office/drawing/2014/main" id="{5E67E51A-4DB4-F290-6288-FE8DBEA9F86F}"/>
              </a:ext>
            </a:extLst>
          </p:cNvPr>
          <p:cNvSpPr/>
          <p:nvPr/>
        </p:nvSpPr>
        <p:spPr>
          <a:xfrm>
            <a:off x="6126036"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46" name="直線コネクタ 45">
            <a:extLst>
              <a:ext uri="{FF2B5EF4-FFF2-40B4-BE49-F238E27FC236}">
                <a16:creationId xmlns:a16="http://schemas.microsoft.com/office/drawing/2014/main" id="{619ED4E2-84E3-BB16-B225-E51B0114F609}"/>
              </a:ext>
            </a:extLst>
          </p:cNvPr>
          <p:cNvCxnSpPr>
            <a:cxnSpLocks/>
            <a:endCxn id="39" idx="3"/>
          </p:cNvCxnSpPr>
          <p:nvPr/>
        </p:nvCxnSpPr>
        <p:spPr bwMode="auto">
          <a:xfrm flipH="1">
            <a:off x="4719700" y="4272099"/>
            <a:ext cx="389015" cy="36356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7" name="テキスト ボックス 46">
            <a:extLst>
              <a:ext uri="{FF2B5EF4-FFF2-40B4-BE49-F238E27FC236}">
                <a16:creationId xmlns:a16="http://schemas.microsoft.com/office/drawing/2014/main" id="{1B8F247A-9ECF-BFC3-C733-AD92A9666EF9}"/>
              </a:ext>
            </a:extLst>
          </p:cNvPr>
          <p:cNvSpPr txBox="1"/>
          <p:nvPr/>
        </p:nvSpPr>
        <p:spPr>
          <a:xfrm>
            <a:off x="4523423" y="4076914"/>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Periodic low latency traffic</a:t>
            </a:r>
            <a:endParaRPr kumimoji="1" lang="ja-JP" altLang="en-US" sz="1100" dirty="0">
              <a:solidFill>
                <a:schemeClr val="tx1"/>
              </a:solidFill>
              <a:latin typeface="+mn-lt"/>
              <a:ea typeface="メイリオ" panose="020B0604030504040204" pitchFamily="50" charset="-128"/>
            </a:endParaRPr>
          </a:p>
        </p:txBody>
      </p:sp>
      <p:cxnSp>
        <p:nvCxnSpPr>
          <p:cNvPr id="48" name="直線矢印コネクタ 47">
            <a:extLst>
              <a:ext uri="{FF2B5EF4-FFF2-40B4-BE49-F238E27FC236}">
                <a16:creationId xmlns:a16="http://schemas.microsoft.com/office/drawing/2014/main" id="{06F50950-D678-5506-3931-2F3C60BA7C9A}"/>
              </a:ext>
            </a:extLst>
          </p:cNvPr>
          <p:cNvCxnSpPr>
            <a:cxnSpLocks/>
          </p:cNvCxnSpPr>
          <p:nvPr/>
        </p:nvCxnSpPr>
        <p:spPr bwMode="auto">
          <a:xfrm>
            <a:off x="2625843"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49" name="テキスト ボックス 48">
            <a:extLst>
              <a:ext uri="{FF2B5EF4-FFF2-40B4-BE49-F238E27FC236}">
                <a16:creationId xmlns:a16="http://schemas.microsoft.com/office/drawing/2014/main" id="{46259F65-89E3-6834-A18A-9CD79776002A}"/>
              </a:ext>
            </a:extLst>
          </p:cNvPr>
          <p:cNvSpPr txBox="1"/>
          <p:nvPr/>
        </p:nvSpPr>
        <p:spPr>
          <a:xfrm>
            <a:off x="2520149" y="4973485"/>
            <a:ext cx="918506"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R-TWT SP</a:t>
            </a:r>
            <a:endParaRPr kumimoji="1" lang="ja-JP" altLang="en-US" sz="1100" dirty="0">
              <a:solidFill>
                <a:schemeClr val="tx1"/>
              </a:solidFill>
              <a:latin typeface="+mn-lt"/>
              <a:ea typeface="メイリオ" panose="020B0604030504040204" pitchFamily="50" charset="-128"/>
            </a:endParaRPr>
          </a:p>
        </p:txBody>
      </p:sp>
      <p:cxnSp>
        <p:nvCxnSpPr>
          <p:cNvPr id="50" name="直線矢印コネクタ 49">
            <a:extLst>
              <a:ext uri="{FF2B5EF4-FFF2-40B4-BE49-F238E27FC236}">
                <a16:creationId xmlns:a16="http://schemas.microsoft.com/office/drawing/2014/main" id="{500C11AF-762D-54C6-EC0E-BF6B2EC778C2}"/>
              </a:ext>
            </a:extLst>
          </p:cNvPr>
          <p:cNvCxnSpPr>
            <a:cxnSpLocks/>
          </p:cNvCxnSpPr>
          <p:nvPr/>
        </p:nvCxnSpPr>
        <p:spPr bwMode="auto">
          <a:xfrm>
            <a:off x="3489574"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1" name="直線矢印コネクタ 50">
            <a:extLst>
              <a:ext uri="{FF2B5EF4-FFF2-40B4-BE49-F238E27FC236}">
                <a16:creationId xmlns:a16="http://schemas.microsoft.com/office/drawing/2014/main" id="{D5C1A0C0-A0D0-EBF2-BFF8-A507FC9671ED}"/>
              </a:ext>
            </a:extLst>
          </p:cNvPr>
          <p:cNvCxnSpPr>
            <a:cxnSpLocks/>
          </p:cNvCxnSpPr>
          <p:nvPr/>
        </p:nvCxnSpPr>
        <p:spPr bwMode="auto">
          <a:xfrm>
            <a:off x="436614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2" name="直線矢印コネクタ 51">
            <a:extLst>
              <a:ext uri="{FF2B5EF4-FFF2-40B4-BE49-F238E27FC236}">
                <a16:creationId xmlns:a16="http://schemas.microsoft.com/office/drawing/2014/main" id="{CD8583B7-7DAB-6217-9044-BCE253D50ACA}"/>
              </a:ext>
            </a:extLst>
          </p:cNvPr>
          <p:cNvCxnSpPr>
            <a:cxnSpLocks/>
          </p:cNvCxnSpPr>
          <p:nvPr/>
        </p:nvCxnSpPr>
        <p:spPr bwMode="auto">
          <a:xfrm>
            <a:off x="5242592"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3" name="直線矢印コネクタ 52">
            <a:extLst>
              <a:ext uri="{FF2B5EF4-FFF2-40B4-BE49-F238E27FC236}">
                <a16:creationId xmlns:a16="http://schemas.microsoft.com/office/drawing/2014/main" id="{0D816E0C-17BB-EB9C-24A0-5F8E3B42187F}"/>
              </a:ext>
            </a:extLst>
          </p:cNvPr>
          <p:cNvCxnSpPr>
            <a:cxnSpLocks/>
          </p:cNvCxnSpPr>
          <p:nvPr/>
        </p:nvCxnSpPr>
        <p:spPr bwMode="auto">
          <a:xfrm>
            <a:off x="609147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58" name="正方形/長方形 57">
            <a:extLst>
              <a:ext uri="{FF2B5EF4-FFF2-40B4-BE49-F238E27FC236}">
                <a16:creationId xmlns:a16="http://schemas.microsoft.com/office/drawing/2014/main" id="{102E95E8-A8BA-21E6-8EDB-42C729E159D5}"/>
              </a:ext>
            </a:extLst>
          </p:cNvPr>
          <p:cNvSpPr/>
          <p:nvPr/>
        </p:nvSpPr>
        <p:spPr>
          <a:xfrm>
            <a:off x="3447680" y="5258089"/>
            <a:ext cx="2829887" cy="267365"/>
          </a:xfrm>
          <a:prstGeom prst="rect">
            <a:avLst/>
          </a:prstGeom>
          <a:no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5" name="正方形/長方形 44">
            <a:extLst>
              <a:ext uri="{FF2B5EF4-FFF2-40B4-BE49-F238E27FC236}">
                <a16:creationId xmlns:a16="http://schemas.microsoft.com/office/drawing/2014/main" id="{942C8780-00AC-FE77-9D50-C457814C010E}"/>
              </a:ext>
            </a:extLst>
          </p:cNvPr>
          <p:cNvSpPr/>
          <p:nvPr/>
        </p:nvSpPr>
        <p:spPr>
          <a:xfrm>
            <a:off x="311587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5" name="正方形/長方形 54">
            <a:extLst>
              <a:ext uri="{FF2B5EF4-FFF2-40B4-BE49-F238E27FC236}">
                <a16:creationId xmlns:a16="http://schemas.microsoft.com/office/drawing/2014/main" id="{E900B97D-46BA-7BC5-EFDC-ACA85572F550}"/>
              </a:ext>
            </a:extLst>
          </p:cNvPr>
          <p:cNvSpPr/>
          <p:nvPr/>
        </p:nvSpPr>
        <p:spPr>
          <a:xfrm>
            <a:off x="3873371"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6" name="正方形/長方形 55">
            <a:extLst>
              <a:ext uri="{FF2B5EF4-FFF2-40B4-BE49-F238E27FC236}">
                <a16:creationId xmlns:a16="http://schemas.microsoft.com/office/drawing/2014/main" id="{F1152DB7-E4ED-3F2C-07DD-ABBD736B17AE}"/>
              </a:ext>
            </a:extLst>
          </p:cNvPr>
          <p:cNvSpPr/>
          <p:nvPr/>
        </p:nvSpPr>
        <p:spPr>
          <a:xfrm>
            <a:off x="479860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7" name="正方形/長方形 56">
            <a:extLst>
              <a:ext uri="{FF2B5EF4-FFF2-40B4-BE49-F238E27FC236}">
                <a16:creationId xmlns:a16="http://schemas.microsoft.com/office/drawing/2014/main" id="{D3863DA1-5FBB-F295-3191-3F846DDD5F13}"/>
              </a:ext>
            </a:extLst>
          </p:cNvPr>
          <p:cNvSpPr/>
          <p:nvPr/>
        </p:nvSpPr>
        <p:spPr>
          <a:xfrm>
            <a:off x="5685108"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78996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Proposed Solution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2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Proposed solution: Each BSS broadcasts and notifies whether it is planned to be used for low 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licensed systems, IEEE 802.11 WLANs are planned as distributed networks and are impossible to separate by intended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However, by indicating that the BSS is intended to be used for low latency traffic, the BSS provides STAs with an indication of how to select a network that suits their purpose, allowing for a slack separation of associations.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feature can be compared to "traffic lights with no legal force."</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This feature does not prohibit STAs that do not have low latency traffic from associating with an AP MLD for low-latency traffic, nor does it prohibit STAs that have low-latency traffic from associating with an AP MLD for non-low-latency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Suppose associations of STAs to AP MLDs other than those intended for use are not allowed. In that case, there are concerns that associations will be concentrated on a specific AP MLD, or STAs cannot use a Wi-Fi connection if there are no other AP MLDs to associate with.</a:t>
            </a:r>
          </a:p>
          <a:p>
            <a:pPr lvl="1">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36139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四角形吹き出し 11">
            <a:extLst>
              <a:ext uri="{FF2B5EF4-FFF2-40B4-BE49-F238E27FC236}">
                <a16:creationId xmlns:a16="http://schemas.microsoft.com/office/drawing/2014/main" id="{1C9FD391-69F5-5798-A7ED-439DFE37A0D6}"/>
              </a:ext>
            </a:extLst>
          </p:cNvPr>
          <p:cNvSpPr/>
          <p:nvPr/>
        </p:nvSpPr>
        <p:spPr>
          <a:xfrm>
            <a:off x="6568821" y="5423770"/>
            <a:ext cx="1586872" cy="790091"/>
          </a:xfrm>
          <a:prstGeom prst="wedgeRectCallout">
            <a:avLst>
              <a:gd name="adj1" fmla="val -174155"/>
              <a:gd name="adj2" fmla="val -5201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non-low latency traffic are avoided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2" name="タイトル 1"/>
          <p:cNvSpPr>
            <a:spLocks noGrp="1"/>
          </p:cNvSpPr>
          <p:nvPr>
            <p:ph type="title"/>
          </p:nvPr>
        </p:nvSpPr>
        <p:spPr/>
        <p:txBody>
          <a:bodyPr/>
          <a:lstStyle/>
          <a:p>
            <a:r>
              <a:rPr kumimoji="1" lang="en-US" altLang="ja-JP" dirty="0"/>
              <a:t>Proposed Solution</a:t>
            </a:r>
            <a:r>
              <a:rPr lang="ja-JP" altLang="en-US" dirty="0"/>
              <a:t> </a:t>
            </a:r>
            <a:r>
              <a:rPr lang="en-US" altLang="ja-JP" dirty="0"/>
              <a:t>–</a:t>
            </a:r>
            <a:r>
              <a:rPr lang="ja-JP" altLang="en-US" dirty="0"/>
              <a:t> </a:t>
            </a:r>
            <a:r>
              <a:rPr lang="en-US" altLang="ja-JP" dirty="0"/>
              <a:t>cont’d</a:t>
            </a:r>
            <a:endParaRPr kumimoji="1" lang="ja-JP" altLang="en-US" dirty="0"/>
          </a:p>
        </p:txBody>
      </p:sp>
      <p:sp>
        <p:nvSpPr>
          <p:cNvPr id="3" name="コンテンツ プレースホルダー 2"/>
          <p:cNvSpPr>
            <a:spLocks noGrp="1"/>
          </p:cNvSpPr>
          <p:nvPr>
            <p:ph idx="1"/>
          </p:nvPr>
        </p:nvSpPr>
        <p:spPr>
          <a:xfrm>
            <a:off x="914401" y="1674280"/>
            <a:ext cx="10475383" cy="2455909"/>
          </a:xfrm>
        </p:spPr>
        <p:txBody>
          <a:bodyPr>
            <a:normAutofit fontScale="70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For an example of an operation, a BSS for low latency traffic can set its TXOP limit to a lower value than usual and broadcast it with a low latency BSS indication.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Advantages - AP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Gentle traffic control can be enabled, especially in MLO.</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OBSSs can select another channel as their operating channel to avoid using the same channel as the BSS for low latency traffic.</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Advantages - STA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Appropriate association to the AP can be made according to the type of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inconsistency of KPIs (latency, throughput) between APs and STAs can be resolved.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pSp>
        <p:nvGrpSpPr>
          <p:cNvPr id="27" name="グループ化 26">
            <a:extLst>
              <a:ext uri="{FF2B5EF4-FFF2-40B4-BE49-F238E27FC236}">
                <a16:creationId xmlns:a16="http://schemas.microsoft.com/office/drawing/2014/main" id="{1E228D5F-2328-9406-829A-5CFCC59EBFA6}"/>
              </a:ext>
            </a:extLst>
          </p:cNvPr>
          <p:cNvGrpSpPr/>
          <p:nvPr/>
        </p:nvGrpSpPr>
        <p:grpSpPr>
          <a:xfrm>
            <a:off x="3305318" y="4824770"/>
            <a:ext cx="550629" cy="463481"/>
            <a:chOff x="2688327" y="1355614"/>
            <a:chExt cx="4290646" cy="3611569"/>
          </a:xfrm>
        </p:grpSpPr>
        <p:sp>
          <p:nvSpPr>
            <p:cNvPr id="28" name="四角形: 角を丸くする 27">
              <a:extLst>
                <a:ext uri="{FF2B5EF4-FFF2-40B4-BE49-F238E27FC236}">
                  <a16:creationId xmlns:a16="http://schemas.microsoft.com/office/drawing/2014/main" id="{2B462E58-9BAA-4466-43C2-27E89E7C7068}"/>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29" name="四角形: 角を丸くする 28">
              <a:extLst>
                <a:ext uri="{FF2B5EF4-FFF2-40B4-BE49-F238E27FC236}">
                  <a16:creationId xmlns:a16="http://schemas.microsoft.com/office/drawing/2014/main" id="{3E4895DA-2419-9C63-70F3-48DD265FCF48}"/>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CCA8590F-8D1A-8540-DC46-335C35063AE1}"/>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 name="四角形: 角を丸くする 30">
              <a:extLst>
                <a:ext uri="{FF2B5EF4-FFF2-40B4-BE49-F238E27FC236}">
                  <a16:creationId xmlns:a16="http://schemas.microsoft.com/office/drawing/2014/main" id="{4D3E67CC-D022-8C5A-4F55-3B14603903F6}"/>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32" name="直線コネクタ 31">
              <a:extLst>
                <a:ext uri="{FF2B5EF4-FFF2-40B4-BE49-F238E27FC236}">
                  <a16:creationId xmlns:a16="http://schemas.microsoft.com/office/drawing/2014/main" id="{B657FE3D-FFF5-4D47-74CC-09A7CA295587}"/>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414CC17-A50D-1FB9-3017-9CA35FA0160B}"/>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1A4590FB-F5AC-C80E-6742-C8D66A20CC6B}"/>
                </a:ext>
              </a:extLst>
            </p:cNvPr>
            <p:cNvGrpSpPr/>
            <p:nvPr/>
          </p:nvGrpSpPr>
          <p:grpSpPr>
            <a:xfrm>
              <a:off x="4550530" y="1355614"/>
              <a:ext cx="566240" cy="2818662"/>
              <a:chOff x="4677173" y="2630228"/>
              <a:chExt cx="312954" cy="1544048"/>
            </a:xfrm>
          </p:grpSpPr>
          <p:sp>
            <p:nvSpPr>
              <p:cNvPr id="43" name="台形 42">
                <a:extLst>
                  <a:ext uri="{FF2B5EF4-FFF2-40B4-BE49-F238E27FC236}">
                    <a16:creationId xmlns:a16="http://schemas.microsoft.com/office/drawing/2014/main" id="{C864590B-49F2-FC44-EE59-20F36B668325}"/>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E744E632-7F1D-DF4B-3AF0-AAEDC1202652}"/>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 name="台形 44">
                <a:extLst>
                  <a:ext uri="{FF2B5EF4-FFF2-40B4-BE49-F238E27FC236}">
                    <a16:creationId xmlns:a16="http://schemas.microsoft.com/office/drawing/2014/main" id="{136AE284-D355-439D-5AB5-81BF3248E730}"/>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5" name="グループ化 34">
              <a:extLst>
                <a:ext uri="{FF2B5EF4-FFF2-40B4-BE49-F238E27FC236}">
                  <a16:creationId xmlns:a16="http://schemas.microsoft.com/office/drawing/2014/main" id="{D2802F05-F75E-C3D0-2192-AB76480F8049}"/>
                </a:ext>
              </a:extLst>
            </p:cNvPr>
            <p:cNvGrpSpPr/>
            <p:nvPr/>
          </p:nvGrpSpPr>
          <p:grpSpPr>
            <a:xfrm>
              <a:off x="2840201" y="1471526"/>
              <a:ext cx="882589" cy="2702750"/>
              <a:chOff x="2840201" y="1471526"/>
              <a:chExt cx="882589" cy="2702750"/>
            </a:xfrm>
          </p:grpSpPr>
          <p:sp>
            <p:nvSpPr>
              <p:cNvPr id="40" name="台形 39">
                <a:extLst>
                  <a:ext uri="{FF2B5EF4-FFF2-40B4-BE49-F238E27FC236}">
                    <a16:creationId xmlns:a16="http://schemas.microsoft.com/office/drawing/2014/main" id="{0FF12DB8-59C8-6F4E-7D99-12D93E48DDE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9FC8FD95-1AC0-85E8-B4A2-2A0EEC3419F1}"/>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2" name="台形 41">
                <a:extLst>
                  <a:ext uri="{FF2B5EF4-FFF2-40B4-BE49-F238E27FC236}">
                    <a16:creationId xmlns:a16="http://schemas.microsoft.com/office/drawing/2014/main" id="{68C55143-EEA3-12BD-7215-711BBBA42F82}"/>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6" name="グループ化 35">
              <a:extLst>
                <a:ext uri="{FF2B5EF4-FFF2-40B4-BE49-F238E27FC236}">
                  <a16:creationId xmlns:a16="http://schemas.microsoft.com/office/drawing/2014/main" id="{570FC5F3-1C87-7D8A-2475-610AAED96AF2}"/>
                </a:ext>
              </a:extLst>
            </p:cNvPr>
            <p:cNvGrpSpPr/>
            <p:nvPr/>
          </p:nvGrpSpPr>
          <p:grpSpPr>
            <a:xfrm flipH="1">
              <a:off x="5944509" y="1471526"/>
              <a:ext cx="902696" cy="2702750"/>
              <a:chOff x="2840201" y="1471526"/>
              <a:chExt cx="882589" cy="2702750"/>
            </a:xfrm>
          </p:grpSpPr>
          <p:sp>
            <p:nvSpPr>
              <p:cNvPr id="37" name="台形 36">
                <a:extLst>
                  <a:ext uri="{FF2B5EF4-FFF2-40B4-BE49-F238E27FC236}">
                    <a16:creationId xmlns:a16="http://schemas.microsoft.com/office/drawing/2014/main" id="{5CBB9881-64C2-E609-8F40-A890208336D9}"/>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E658608C-66D2-D5C0-F635-0BFF9E88D7F9}"/>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9" name="台形 38">
                <a:extLst>
                  <a:ext uri="{FF2B5EF4-FFF2-40B4-BE49-F238E27FC236}">
                    <a16:creationId xmlns:a16="http://schemas.microsoft.com/office/drawing/2014/main" id="{56362908-1925-B4C4-8F34-9162E8FD7BD4}"/>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46" name="テキスト ボックス 45">
            <a:extLst>
              <a:ext uri="{FF2B5EF4-FFF2-40B4-BE49-F238E27FC236}">
                <a16:creationId xmlns:a16="http://schemas.microsoft.com/office/drawing/2014/main" id="{FBB37CD7-4E5A-9ABD-5EAC-56C347C5AA15}"/>
              </a:ext>
            </a:extLst>
          </p:cNvPr>
          <p:cNvSpPr txBox="1"/>
          <p:nvPr/>
        </p:nvSpPr>
        <p:spPr>
          <a:xfrm>
            <a:off x="2958565" y="4272686"/>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Low latency BSS</a:t>
            </a:r>
            <a:endParaRPr kumimoji="1" lang="ja-JP" altLang="en-US" sz="1100" b="1" dirty="0">
              <a:solidFill>
                <a:schemeClr val="tx1"/>
              </a:solidFill>
              <a:latin typeface="+mn-lt"/>
              <a:ea typeface="メイリオ" panose="020B0604030504040204" pitchFamily="50" charset="-128"/>
            </a:endParaRPr>
          </a:p>
        </p:txBody>
      </p:sp>
      <p:grpSp>
        <p:nvGrpSpPr>
          <p:cNvPr id="47" name="グループ化 46">
            <a:extLst>
              <a:ext uri="{FF2B5EF4-FFF2-40B4-BE49-F238E27FC236}">
                <a16:creationId xmlns:a16="http://schemas.microsoft.com/office/drawing/2014/main" id="{4DAE0269-40B7-0FA2-47DF-625690AB44C0}"/>
              </a:ext>
            </a:extLst>
          </p:cNvPr>
          <p:cNvGrpSpPr/>
          <p:nvPr/>
        </p:nvGrpSpPr>
        <p:grpSpPr>
          <a:xfrm>
            <a:off x="5543316" y="4824770"/>
            <a:ext cx="550629" cy="463481"/>
            <a:chOff x="2688327" y="1355614"/>
            <a:chExt cx="4290646" cy="3611569"/>
          </a:xfrm>
        </p:grpSpPr>
        <p:sp>
          <p:nvSpPr>
            <p:cNvPr id="48" name="四角形: 角を丸くする 47">
              <a:extLst>
                <a:ext uri="{FF2B5EF4-FFF2-40B4-BE49-F238E27FC236}">
                  <a16:creationId xmlns:a16="http://schemas.microsoft.com/office/drawing/2014/main" id="{152A7B60-E63B-C1A9-64B5-B91287A77071}"/>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9" name="四角形: 角を丸くする 48">
              <a:extLst>
                <a:ext uri="{FF2B5EF4-FFF2-40B4-BE49-F238E27FC236}">
                  <a16:creationId xmlns:a16="http://schemas.microsoft.com/office/drawing/2014/main" id="{E84FC0C7-544B-1D8D-16D3-3D2CE9378449}"/>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0" name="四角形: 角を丸くする 49">
              <a:extLst>
                <a:ext uri="{FF2B5EF4-FFF2-40B4-BE49-F238E27FC236}">
                  <a16:creationId xmlns:a16="http://schemas.microsoft.com/office/drawing/2014/main" id="{32FFB4BD-3BE2-27F6-5675-07835894B483}"/>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1" name="四角形: 角を丸くする 50">
              <a:extLst>
                <a:ext uri="{FF2B5EF4-FFF2-40B4-BE49-F238E27FC236}">
                  <a16:creationId xmlns:a16="http://schemas.microsoft.com/office/drawing/2014/main" id="{3BC3C9D0-F1ED-BC0E-B2C4-E34B067BA15B}"/>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52" name="直線コネクタ 51">
              <a:extLst>
                <a:ext uri="{FF2B5EF4-FFF2-40B4-BE49-F238E27FC236}">
                  <a16:creationId xmlns:a16="http://schemas.microsoft.com/office/drawing/2014/main" id="{F12222E4-11FB-E836-9183-363E1968E799}"/>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DFC36B4E-DC84-05A4-B079-D826F62C5A3F}"/>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D4E17E96-55A5-EB64-6B02-C439D1BB4247}"/>
                </a:ext>
              </a:extLst>
            </p:cNvPr>
            <p:cNvGrpSpPr/>
            <p:nvPr/>
          </p:nvGrpSpPr>
          <p:grpSpPr>
            <a:xfrm>
              <a:off x="4550530" y="1355614"/>
              <a:ext cx="566240" cy="2818662"/>
              <a:chOff x="4677173" y="2630228"/>
              <a:chExt cx="312954" cy="1544048"/>
            </a:xfrm>
          </p:grpSpPr>
          <p:sp>
            <p:nvSpPr>
              <p:cNvPr id="63" name="台形 62">
                <a:extLst>
                  <a:ext uri="{FF2B5EF4-FFF2-40B4-BE49-F238E27FC236}">
                    <a16:creationId xmlns:a16="http://schemas.microsoft.com/office/drawing/2014/main" id="{4A0C5BCE-4C56-E9BE-13F3-3B68787FF7A7}"/>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7285814A-3D57-8C30-5994-310A3CDE23F5}"/>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5" name="台形 64">
                <a:extLst>
                  <a:ext uri="{FF2B5EF4-FFF2-40B4-BE49-F238E27FC236}">
                    <a16:creationId xmlns:a16="http://schemas.microsoft.com/office/drawing/2014/main" id="{72D54E24-B760-883A-EB36-F5AFFF1C9D11}"/>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5" name="グループ化 54">
              <a:extLst>
                <a:ext uri="{FF2B5EF4-FFF2-40B4-BE49-F238E27FC236}">
                  <a16:creationId xmlns:a16="http://schemas.microsoft.com/office/drawing/2014/main" id="{2169EBF3-0160-9629-2675-1E70BBFC3751}"/>
                </a:ext>
              </a:extLst>
            </p:cNvPr>
            <p:cNvGrpSpPr/>
            <p:nvPr/>
          </p:nvGrpSpPr>
          <p:grpSpPr>
            <a:xfrm>
              <a:off x="2840201" y="1471526"/>
              <a:ext cx="882589" cy="2702750"/>
              <a:chOff x="2840201" y="1471526"/>
              <a:chExt cx="882589" cy="2702750"/>
            </a:xfrm>
          </p:grpSpPr>
          <p:sp>
            <p:nvSpPr>
              <p:cNvPr id="60" name="台形 59">
                <a:extLst>
                  <a:ext uri="{FF2B5EF4-FFF2-40B4-BE49-F238E27FC236}">
                    <a16:creationId xmlns:a16="http://schemas.microsoft.com/office/drawing/2014/main" id="{B5C88194-D0B5-9F9F-B44F-A81C89C654F4}"/>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EBA0BC4F-CCA5-2219-A140-E9370BA9FBC8}"/>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2" name="台形 61">
                <a:extLst>
                  <a:ext uri="{FF2B5EF4-FFF2-40B4-BE49-F238E27FC236}">
                    <a16:creationId xmlns:a16="http://schemas.microsoft.com/office/drawing/2014/main" id="{555017FD-B4B0-24CE-4FA7-76A8EF6607AF}"/>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6" name="グループ化 55">
              <a:extLst>
                <a:ext uri="{FF2B5EF4-FFF2-40B4-BE49-F238E27FC236}">
                  <a16:creationId xmlns:a16="http://schemas.microsoft.com/office/drawing/2014/main" id="{E7966C52-C80D-CC0B-B4E7-0D70B19D282A}"/>
                </a:ext>
              </a:extLst>
            </p:cNvPr>
            <p:cNvGrpSpPr/>
            <p:nvPr/>
          </p:nvGrpSpPr>
          <p:grpSpPr>
            <a:xfrm flipH="1">
              <a:off x="5944509" y="1471526"/>
              <a:ext cx="902696" cy="2702750"/>
              <a:chOff x="2840201" y="1471526"/>
              <a:chExt cx="882589" cy="2702750"/>
            </a:xfrm>
          </p:grpSpPr>
          <p:sp>
            <p:nvSpPr>
              <p:cNvPr id="57" name="台形 56">
                <a:extLst>
                  <a:ext uri="{FF2B5EF4-FFF2-40B4-BE49-F238E27FC236}">
                    <a16:creationId xmlns:a16="http://schemas.microsoft.com/office/drawing/2014/main" id="{0991D302-A1BA-6993-1B5D-A8D7206D686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801D4EB5-E0E2-7CCB-8C14-78C9744E80CC}"/>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9" name="台形 58">
                <a:extLst>
                  <a:ext uri="{FF2B5EF4-FFF2-40B4-BE49-F238E27FC236}">
                    <a16:creationId xmlns:a16="http://schemas.microsoft.com/office/drawing/2014/main" id="{FA8594E8-004F-1BA9-6E7D-ABA65BB80AC3}"/>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66" name="テキスト ボックス 65">
            <a:extLst>
              <a:ext uri="{FF2B5EF4-FFF2-40B4-BE49-F238E27FC236}">
                <a16:creationId xmlns:a16="http://schemas.microsoft.com/office/drawing/2014/main" id="{0B777586-39D7-9605-E66B-34A533308E3B}"/>
              </a:ext>
            </a:extLst>
          </p:cNvPr>
          <p:cNvSpPr txBox="1"/>
          <p:nvPr/>
        </p:nvSpPr>
        <p:spPr>
          <a:xfrm>
            <a:off x="4977728" y="4272686"/>
            <a:ext cx="1659958"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Non-low latency BSS</a:t>
            </a:r>
            <a:endParaRPr kumimoji="1" lang="ja-JP" altLang="en-US" sz="1100" b="1" dirty="0">
              <a:solidFill>
                <a:schemeClr val="tx1"/>
              </a:solidFill>
              <a:latin typeface="+mn-lt"/>
              <a:ea typeface="メイリオ" panose="020B0604030504040204" pitchFamily="50" charset="-128"/>
            </a:endParaRPr>
          </a:p>
        </p:txBody>
      </p:sp>
      <p:pic>
        <p:nvPicPr>
          <p:cNvPr id="69" name="図 68">
            <a:extLst>
              <a:ext uri="{FF2B5EF4-FFF2-40B4-BE49-F238E27FC236}">
                <a16:creationId xmlns:a16="http://schemas.microsoft.com/office/drawing/2014/main" id="{811CC1A6-4422-FFEF-A120-A3B61AA14AB2}"/>
              </a:ext>
            </a:extLst>
          </p:cNvPr>
          <p:cNvPicPr>
            <a:picLocks noChangeAspect="1"/>
          </p:cNvPicPr>
          <p:nvPr/>
        </p:nvPicPr>
        <p:blipFill>
          <a:blip r:embed="rId3"/>
          <a:stretch>
            <a:fillRect/>
          </a:stretch>
        </p:blipFill>
        <p:spPr>
          <a:xfrm>
            <a:off x="2697691" y="5472697"/>
            <a:ext cx="453613" cy="444683"/>
          </a:xfrm>
          <a:prstGeom prst="rect">
            <a:avLst/>
          </a:prstGeom>
        </p:spPr>
      </p:pic>
      <p:sp>
        <p:nvSpPr>
          <p:cNvPr id="70" name="テキスト ボックス 69">
            <a:extLst>
              <a:ext uri="{FF2B5EF4-FFF2-40B4-BE49-F238E27FC236}">
                <a16:creationId xmlns:a16="http://schemas.microsoft.com/office/drawing/2014/main" id="{8408C58F-E367-72C9-2E31-28D0EED914DD}"/>
              </a:ext>
            </a:extLst>
          </p:cNvPr>
          <p:cNvSpPr txBox="1"/>
          <p:nvPr/>
        </p:nvSpPr>
        <p:spPr>
          <a:xfrm>
            <a:off x="3151304" y="6044527"/>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71" name="図 70">
            <a:extLst>
              <a:ext uri="{FF2B5EF4-FFF2-40B4-BE49-F238E27FC236}">
                <a16:creationId xmlns:a16="http://schemas.microsoft.com/office/drawing/2014/main" id="{5B3ADBAC-A72A-D28F-736D-3BE79BD88D1B}"/>
              </a:ext>
            </a:extLst>
          </p:cNvPr>
          <p:cNvPicPr>
            <a:picLocks noChangeAspect="1"/>
          </p:cNvPicPr>
          <p:nvPr/>
        </p:nvPicPr>
        <p:blipFill>
          <a:blip r:embed="rId3"/>
          <a:stretch>
            <a:fillRect/>
          </a:stretch>
        </p:blipFill>
        <p:spPr>
          <a:xfrm>
            <a:off x="3956160" y="5472697"/>
            <a:ext cx="453613" cy="444683"/>
          </a:xfrm>
          <a:prstGeom prst="rect">
            <a:avLst/>
          </a:prstGeom>
        </p:spPr>
      </p:pic>
      <p:pic>
        <p:nvPicPr>
          <p:cNvPr id="73" name="図 72" descr="アイコン&#10;&#10;中程度の精度で自動的に生成された説明">
            <a:extLst>
              <a:ext uri="{FF2B5EF4-FFF2-40B4-BE49-F238E27FC236}">
                <a16:creationId xmlns:a16="http://schemas.microsoft.com/office/drawing/2014/main" id="{568F72FE-D6A3-C9B9-627E-FE6DBC37A6A0}"/>
              </a:ext>
            </a:extLst>
          </p:cNvPr>
          <p:cNvPicPr>
            <a:picLocks noChangeAspect="1"/>
          </p:cNvPicPr>
          <p:nvPr/>
        </p:nvPicPr>
        <p:blipFill>
          <a:blip r:embed="rId4"/>
          <a:stretch>
            <a:fillRect/>
          </a:stretch>
        </p:blipFill>
        <p:spPr>
          <a:xfrm>
            <a:off x="4779188" y="5342268"/>
            <a:ext cx="470860" cy="581062"/>
          </a:xfrm>
          <a:prstGeom prst="rect">
            <a:avLst/>
          </a:prstGeom>
        </p:spPr>
      </p:pic>
      <p:sp>
        <p:nvSpPr>
          <p:cNvPr id="74" name="テキスト ボックス 73">
            <a:extLst>
              <a:ext uri="{FF2B5EF4-FFF2-40B4-BE49-F238E27FC236}">
                <a16:creationId xmlns:a16="http://schemas.microsoft.com/office/drawing/2014/main" id="{820731D3-5D24-B1A6-A552-7428F11082C6}"/>
              </a:ext>
            </a:extLst>
          </p:cNvPr>
          <p:cNvSpPr txBox="1"/>
          <p:nvPr/>
        </p:nvSpPr>
        <p:spPr>
          <a:xfrm>
            <a:off x="5212394" y="6044526"/>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pic>
        <p:nvPicPr>
          <p:cNvPr id="75" name="図 74" descr="アイコン&#10;&#10;中程度の精度で自動的に生成された説明">
            <a:extLst>
              <a:ext uri="{FF2B5EF4-FFF2-40B4-BE49-F238E27FC236}">
                <a16:creationId xmlns:a16="http://schemas.microsoft.com/office/drawing/2014/main" id="{0C586644-FE47-5C4B-A913-698A08BC1E03}"/>
              </a:ext>
            </a:extLst>
          </p:cNvPr>
          <p:cNvPicPr>
            <a:picLocks noChangeAspect="1"/>
          </p:cNvPicPr>
          <p:nvPr/>
        </p:nvPicPr>
        <p:blipFill>
          <a:blip r:embed="rId4"/>
          <a:stretch>
            <a:fillRect/>
          </a:stretch>
        </p:blipFill>
        <p:spPr>
          <a:xfrm>
            <a:off x="5460981" y="5342268"/>
            <a:ext cx="470860" cy="581062"/>
          </a:xfrm>
          <a:prstGeom prst="rect">
            <a:avLst/>
          </a:prstGeom>
        </p:spPr>
      </p:pic>
      <p:pic>
        <p:nvPicPr>
          <p:cNvPr id="76" name="図 75" descr="アイコン&#10;&#10;中程度の精度で自動的に生成された説明">
            <a:extLst>
              <a:ext uri="{FF2B5EF4-FFF2-40B4-BE49-F238E27FC236}">
                <a16:creationId xmlns:a16="http://schemas.microsoft.com/office/drawing/2014/main" id="{16D99CF6-E821-9F68-2601-2B6780CD3FBD}"/>
              </a:ext>
            </a:extLst>
          </p:cNvPr>
          <p:cNvPicPr>
            <a:picLocks noChangeAspect="1"/>
          </p:cNvPicPr>
          <p:nvPr/>
        </p:nvPicPr>
        <p:blipFill>
          <a:blip r:embed="rId4"/>
          <a:stretch>
            <a:fillRect/>
          </a:stretch>
        </p:blipFill>
        <p:spPr>
          <a:xfrm>
            <a:off x="6127085" y="5342268"/>
            <a:ext cx="470860" cy="581062"/>
          </a:xfrm>
          <a:prstGeom prst="rect">
            <a:avLst/>
          </a:prstGeom>
        </p:spPr>
      </p:pic>
      <p:cxnSp>
        <p:nvCxnSpPr>
          <p:cNvPr id="77" name="直線矢印コネクタ 76">
            <a:extLst>
              <a:ext uri="{FF2B5EF4-FFF2-40B4-BE49-F238E27FC236}">
                <a16:creationId xmlns:a16="http://schemas.microsoft.com/office/drawing/2014/main" id="{329D3EA9-7120-CD9A-7880-4B4015F66ECA}"/>
              </a:ext>
            </a:extLst>
          </p:cNvPr>
          <p:cNvCxnSpPr>
            <a:cxnSpLocks/>
            <a:endCxn id="28" idx="1"/>
          </p:cNvCxnSpPr>
          <p:nvPr/>
        </p:nvCxnSpPr>
        <p:spPr>
          <a:xfrm flipV="1">
            <a:off x="2918070" y="5237374"/>
            <a:ext cx="387248"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79" name="直線矢印コネクタ 78">
            <a:extLst>
              <a:ext uri="{FF2B5EF4-FFF2-40B4-BE49-F238E27FC236}">
                <a16:creationId xmlns:a16="http://schemas.microsoft.com/office/drawing/2014/main" id="{761ABC6F-B612-38E8-2CAC-A75DA5A6FD4E}"/>
              </a:ext>
            </a:extLst>
          </p:cNvPr>
          <p:cNvCxnSpPr>
            <a:cxnSpLocks/>
            <a:endCxn id="28" idx="3"/>
          </p:cNvCxnSpPr>
          <p:nvPr/>
        </p:nvCxnSpPr>
        <p:spPr>
          <a:xfrm flipH="1" flipV="1">
            <a:off x="3855947" y="5237374"/>
            <a:ext cx="327019"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1" name="直線矢印コネクタ 80">
            <a:extLst>
              <a:ext uri="{FF2B5EF4-FFF2-40B4-BE49-F238E27FC236}">
                <a16:creationId xmlns:a16="http://schemas.microsoft.com/office/drawing/2014/main" id="{397357D2-7FE5-C031-59CF-30CD6B67292B}"/>
              </a:ext>
            </a:extLst>
          </p:cNvPr>
          <p:cNvCxnSpPr>
            <a:cxnSpLocks/>
          </p:cNvCxnSpPr>
          <p:nvPr/>
        </p:nvCxnSpPr>
        <p:spPr>
          <a:xfrm flipH="1" flipV="1">
            <a:off x="4025661" y="5212717"/>
            <a:ext cx="931262" cy="294830"/>
          </a:xfrm>
          <a:prstGeom prst="straightConnector1">
            <a:avLst/>
          </a:prstGeom>
          <a:ln w="25400">
            <a:solidFill>
              <a:srgbClr val="FF0000"/>
            </a:solidFill>
            <a:prstDash val="sysDot"/>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3" name="直線矢印コネクタ 82">
            <a:extLst>
              <a:ext uri="{FF2B5EF4-FFF2-40B4-BE49-F238E27FC236}">
                <a16:creationId xmlns:a16="http://schemas.microsoft.com/office/drawing/2014/main" id="{8B96EDEB-AE26-9C78-C3C5-BB71CDC83AC6}"/>
              </a:ext>
            </a:extLst>
          </p:cNvPr>
          <p:cNvCxnSpPr>
            <a:cxnSpLocks/>
            <a:stCxn id="48" idx="1"/>
          </p:cNvCxnSpPr>
          <p:nvPr/>
        </p:nvCxnSpPr>
        <p:spPr>
          <a:xfrm flipH="1">
            <a:off x="4977728" y="5237374"/>
            <a:ext cx="565588" cy="235323"/>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87" name="直線矢印コネクタ 86">
            <a:extLst>
              <a:ext uri="{FF2B5EF4-FFF2-40B4-BE49-F238E27FC236}">
                <a16:creationId xmlns:a16="http://schemas.microsoft.com/office/drawing/2014/main" id="{23777AF7-7B65-7466-892D-8FEF1649FB82}"/>
              </a:ext>
            </a:extLst>
          </p:cNvPr>
          <p:cNvCxnSpPr>
            <a:cxnSpLocks/>
            <a:stCxn id="75" idx="0"/>
          </p:cNvCxnSpPr>
          <p:nvPr/>
        </p:nvCxnSpPr>
        <p:spPr>
          <a:xfrm flipH="1">
            <a:off x="5633679" y="5342268"/>
            <a:ext cx="62732" cy="163004"/>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1" name="直線矢印コネクタ 90">
            <a:extLst>
              <a:ext uri="{FF2B5EF4-FFF2-40B4-BE49-F238E27FC236}">
                <a16:creationId xmlns:a16="http://schemas.microsoft.com/office/drawing/2014/main" id="{E9C32E39-214B-BCCF-7467-AE998A6482C2}"/>
              </a:ext>
            </a:extLst>
          </p:cNvPr>
          <p:cNvCxnSpPr>
            <a:cxnSpLocks/>
            <a:stCxn id="48" idx="3"/>
          </p:cNvCxnSpPr>
          <p:nvPr/>
        </p:nvCxnSpPr>
        <p:spPr>
          <a:xfrm>
            <a:off x="6093945" y="5237374"/>
            <a:ext cx="268570" cy="267898"/>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矢印コネクタ 93">
            <a:extLst>
              <a:ext uri="{FF2B5EF4-FFF2-40B4-BE49-F238E27FC236}">
                <a16:creationId xmlns:a16="http://schemas.microsoft.com/office/drawing/2014/main" id="{67D6709D-B648-3131-627A-567FC88DCC18}"/>
              </a:ext>
            </a:extLst>
          </p:cNvPr>
          <p:cNvCxnSpPr>
            <a:cxnSpLocks/>
          </p:cNvCxnSpPr>
          <p:nvPr/>
        </p:nvCxnSpPr>
        <p:spPr>
          <a:xfrm flipH="1">
            <a:off x="4233061" y="5052808"/>
            <a:ext cx="1036581" cy="0"/>
          </a:xfrm>
          <a:prstGeom prst="straightConnector1">
            <a:avLst/>
          </a:prstGeom>
          <a:ln w="57150">
            <a:solidFill>
              <a:srgbClr val="FFC000"/>
            </a:solidFill>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96" name="四角形吹き出し 11">
            <a:extLst>
              <a:ext uri="{FF2B5EF4-FFF2-40B4-BE49-F238E27FC236}">
                <a16:creationId xmlns:a16="http://schemas.microsoft.com/office/drawing/2014/main" id="{474C463F-74BD-3573-CE2A-F7718A1D6ED6}"/>
              </a:ext>
            </a:extLst>
          </p:cNvPr>
          <p:cNvSpPr/>
          <p:nvPr/>
        </p:nvSpPr>
        <p:spPr>
          <a:xfrm>
            <a:off x="467867" y="4537535"/>
            <a:ext cx="2145691" cy="454089"/>
          </a:xfrm>
          <a:prstGeom prst="wedgeRectCallout">
            <a:avLst>
              <a:gd name="adj1" fmla="val 121101"/>
              <a:gd name="adj2" fmla="val 6557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Indicates that this BSS is for low latency traffic</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7" name="四角形吹き出し 11">
            <a:extLst>
              <a:ext uri="{FF2B5EF4-FFF2-40B4-BE49-F238E27FC236}">
                <a16:creationId xmlns:a16="http://schemas.microsoft.com/office/drawing/2014/main" id="{7DABA1B7-C883-146B-A6D6-79E63217E395}"/>
              </a:ext>
            </a:extLst>
          </p:cNvPr>
          <p:cNvSpPr/>
          <p:nvPr/>
        </p:nvSpPr>
        <p:spPr>
          <a:xfrm>
            <a:off x="6567023" y="4354542"/>
            <a:ext cx="1588670" cy="901995"/>
          </a:xfrm>
          <a:prstGeom prst="wedgeRectCallout">
            <a:avLst>
              <a:gd name="adj1" fmla="val -83938"/>
              <a:gd name="adj2" fmla="val 49124"/>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Can set or change the operating channel to avoid using the same channel for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8" name="テキスト ボックス 97">
            <a:extLst>
              <a:ext uri="{FF2B5EF4-FFF2-40B4-BE49-F238E27FC236}">
                <a16:creationId xmlns:a16="http://schemas.microsoft.com/office/drawing/2014/main" id="{14AAD198-85FF-A9F3-1375-350BD162BC5E}"/>
              </a:ext>
            </a:extLst>
          </p:cNvPr>
          <p:cNvSpPr txBox="1"/>
          <p:nvPr/>
        </p:nvSpPr>
        <p:spPr>
          <a:xfrm>
            <a:off x="2881925"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99" name="テキスト ボックス 98">
            <a:extLst>
              <a:ext uri="{FF2B5EF4-FFF2-40B4-BE49-F238E27FC236}">
                <a16:creationId xmlns:a16="http://schemas.microsoft.com/office/drawing/2014/main" id="{CFAF15D5-18C3-A780-F400-49F366902C9B}"/>
              </a:ext>
            </a:extLst>
          </p:cNvPr>
          <p:cNvSpPr txBox="1"/>
          <p:nvPr/>
        </p:nvSpPr>
        <p:spPr>
          <a:xfrm>
            <a:off x="5082533"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TXOP limit</a:t>
            </a:r>
            <a:endParaRPr kumimoji="1" lang="ja-JP" altLang="en-US" sz="1100" b="1" dirty="0">
              <a:solidFill>
                <a:srgbClr val="C00000"/>
              </a:solidFill>
              <a:latin typeface="+mn-lt"/>
              <a:ea typeface="メイリオ" panose="020B0604030504040204" pitchFamily="50" charset="-128"/>
            </a:endParaRPr>
          </a:p>
        </p:txBody>
      </p:sp>
      <p:sp>
        <p:nvSpPr>
          <p:cNvPr id="100" name="四角形吹き出し 11">
            <a:extLst>
              <a:ext uri="{FF2B5EF4-FFF2-40B4-BE49-F238E27FC236}">
                <a16:creationId xmlns:a16="http://schemas.microsoft.com/office/drawing/2014/main" id="{47EE9ADC-FE40-3D55-BCBC-6BAB10552C79}"/>
              </a:ext>
            </a:extLst>
          </p:cNvPr>
          <p:cNvSpPr/>
          <p:nvPr/>
        </p:nvSpPr>
        <p:spPr>
          <a:xfrm>
            <a:off x="114821" y="5423770"/>
            <a:ext cx="2145691" cy="581062"/>
          </a:xfrm>
          <a:prstGeom prst="wedgeRectCallout">
            <a:avLst>
              <a:gd name="adj1" fmla="val 66863"/>
              <a:gd name="adj2" fmla="val 1264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low latency traffic are encouraged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pSp>
        <p:nvGrpSpPr>
          <p:cNvPr id="106" name="グループ化 105">
            <a:extLst>
              <a:ext uri="{FF2B5EF4-FFF2-40B4-BE49-F238E27FC236}">
                <a16:creationId xmlns:a16="http://schemas.microsoft.com/office/drawing/2014/main" id="{78E8E813-A3A6-E256-A165-1FEB9EDA8C7B}"/>
              </a:ext>
            </a:extLst>
          </p:cNvPr>
          <p:cNvGrpSpPr/>
          <p:nvPr/>
        </p:nvGrpSpPr>
        <p:grpSpPr>
          <a:xfrm>
            <a:off x="9912424" y="4391742"/>
            <a:ext cx="550629" cy="463481"/>
            <a:chOff x="2688327" y="1355614"/>
            <a:chExt cx="4290646" cy="3611569"/>
          </a:xfrm>
        </p:grpSpPr>
        <p:sp>
          <p:nvSpPr>
            <p:cNvPr id="107" name="四角形: 角を丸くする 106">
              <a:extLst>
                <a:ext uri="{FF2B5EF4-FFF2-40B4-BE49-F238E27FC236}">
                  <a16:creationId xmlns:a16="http://schemas.microsoft.com/office/drawing/2014/main" id="{66E33108-0E52-78C6-90E2-8C54ADF3B13A}"/>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8" name="四角形: 角を丸くする 107">
              <a:extLst>
                <a:ext uri="{FF2B5EF4-FFF2-40B4-BE49-F238E27FC236}">
                  <a16:creationId xmlns:a16="http://schemas.microsoft.com/office/drawing/2014/main" id="{A0125A03-CD94-6EDA-4072-79159B43A5E6}"/>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9" name="四角形: 角を丸くする 108">
              <a:extLst>
                <a:ext uri="{FF2B5EF4-FFF2-40B4-BE49-F238E27FC236}">
                  <a16:creationId xmlns:a16="http://schemas.microsoft.com/office/drawing/2014/main" id="{E1E45BDD-EBCF-A881-88D4-A3B7588B8F8D}"/>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0" name="四角形: 角を丸くする 109">
              <a:extLst>
                <a:ext uri="{FF2B5EF4-FFF2-40B4-BE49-F238E27FC236}">
                  <a16:creationId xmlns:a16="http://schemas.microsoft.com/office/drawing/2014/main" id="{3889B81E-1C56-4903-C56B-E9BF6AAFB695}"/>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111" name="直線コネクタ 110">
              <a:extLst>
                <a:ext uri="{FF2B5EF4-FFF2-40B4-BE49-F238E27FC236}">
                  <a16:creationId xmlns:a16="http://schemas.microsoft.com/office/drawing/2014/main" id="{9563B9C1-1C78-18BF-1876-BB575D6E79C5}"/>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AB778682-07C3-59A9-63FB-C7D4A244D764}"/>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化 112">
              <a:extLst>
                <a:ext uri="{FF2B5EF4-FFF2-40B4-BE49-F238E27FC236}">
                  <a16:creationId xmlns:a16="http://schemas.microsoft.com/office/drawing/2014/main" id="{A614C4B7-9CC1-3387-F460-E6BCEA2A153D}"/>
                </a:ext>
              </a:extLst>
            </p:cNvPr>
            <p:cNvGrpSpPr/>
            <p:nvPr/>
          </p:nvGrpSpPr>
          <p:grpSpPr>
            <a:xfrm>
              <a:off x="4550530" y="1355614"/>
              <a:ext cx="566240" cy="2818662"/>
              <a:chOff x="4677173" y="2630228"/>
              <a:chExt cx="312954" cy="1544048"/>
            </a:xfrm>
          </p:grpSpPr>
          <p:sp>
            <p:nvSpPr>
              <p:cNvPr id="122" name="台形 121">
                <a:extLst>
                  <a:ext uri="{FF2B5EF4-FFF2-40B4-BE49-F238E27FC236}">
                    <a16:creationId xmlns:a16="http://schemas.microsoft.com/office/drawing/2014/main" id="{B89ABF0D-5695-8C60-E1E0-BA0D1E13F0F6}"/>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389F1498-442B-1E6B-4725-3CF10FFB0EA3}"/>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4" name="台形 123">
                <a:extLst>
                  <a:ext uri="{FF2B5EF4-FFF2-40B4-BE49-F238E27FC236}">
                    <a16:creationId xmlns:a16="http://schemas.microsoft.com/office/drawing/2014/main" id="{A3675AC0-82EB-8E53-1F8F-BB4EB69EF074}"/>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4" name="グループ化 113">
              <a:extLst>
                <a:ext uri="{FF2B5EF4-FFF2-40B4-BE49-F238E27FC236}">
                  <a16:creationId xmlns:a16="http://schemas.microsoft.com/office/drawing/2014/main" id="{E02DA8EC-A7FF-1059-F978-9D3C66980CAD}"/>
                </a:ext>
              </a:extLst>
            </p:cNvPr>
            <p:cNvGrpSpPr/>
            <p:nvPr/>
          </p:nvGrpSpPr>
          <p:grpSpPr>
            <a:xfrm>
              <a:off x="2840201" y="1471526"/>
              <a:ext cx="882589" cy="2702750"/>
              <a:chOff x="2840201" y="1471526"/>
              <a:chExt cx="882589" cy="2702750"/>
            </a:xfrm>
          </p:grpSpPr>
          <p:sp>
            <p:nvSpPr>
              <p:cNvPr id="119" name="台形 118">
                <a:extLst>
                  <a:ext uri="{FF2B5EF4-FFF2-40B4-BE49-F238E27FC236}">
                    <a16:creationId xmlns:a16="http://schemas.microsoft.com/office/drawing/2014/main" id="{D311AF82-F654-2C09-6A4D-CF4BD683CC4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D4CAC2E0-F0C0-ABE5-84D5-169402C04BE2}"/>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1" name="台形 120">
                <a:extLst>
                  <a:ext uri="{FF2B5EF4-FFF2-40B4-BE49-F238E27FC236}">
                    <a16:creationId xmlns:a16="http://schemas.microsoft.com/office/drawing/2014/main" id="{BB28222F-C77F-B162-1BBD-D2FD5E99A9F8}"/>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5" name="グループ化 114">
              <a:extLst>
                <a:ext uri="{FF2B5EF4-FFF2-40B4-BE49-F238E27FC236}">
                  <a16:creationId xmlns:a16="http://schemas.microsoft.com/office/drawing/2014/main" id="{1EBE92B4-9C31-2433-F138-DC5516A694F9}"/>
                </a:ext>
              </a:extLst>
            </p:cNvPr>
            <p:cNvGrpSpPr/>
            <p:nvPr/>
          </p:nvGrpSpPr>
          <p:grpSpPr>
            <a:xfrm flipH="1">
              <a:off x="5944509" y="1471526"/>
              <a:ext cx="902696" cy="2702750"/>
              <a:chOff x="2840201" y="1471526"/>
              <a:chExt cx="882589" cy="2702750"/>
            </a:xfrm>
          </p:grpSpPr>
          <p:sp>
            <p:nvSpPr>
              <p:cNvPr id="116" name="台形 115">
                <a:extLst>
                  <a:ext uri="{FF2B5EF4-FFF2-40B4-BE49-F238E27FC236}">
                    <a16:creationId xmlns:a16="http://schemas.microsoft.com/office/drawing/2014/main" id="{D35BA5AE-17C1-6E28-EA93-F7B658647EF3}"/>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B9CF0131-1080-8805-06B0-2174210B2A13}"/>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8" name="台形 117">
                <a:extLst>
                  <a:ext uri="{FF2B5EF4-FFF2-40B4-BE49-F238E27FC236}">
                    <a16:creationId xmlns:a16="http://schemas.microsoft.com/office/drawing/2014/main" id="{59DD2C1B-2B24-0B8A-79CA-E1EFAE03B18A}"/>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125" name="テキスト ボックス 124">
            <a:extLst>
              <a:ext uri="{FF2B5EF4-FFF2-40B4-BE49-F238E27FC236}">
                <a16:creationId xmlns:a16="http://schemas.microsoft.com/office/drawing/2014/main" id="{DEAD5965-C512-0E39-2FA9-96917FE0FA30}"/>
              </a:ext>
            </a:extLst>
          </p:cNvPr>
          <p:cNvSpPr txBox="1"/>
          <p:nvPr/>
        </p:nvSpPr>
        <p:spPr>
          <a:xfrm>
            <a:off x="9549070" y="4037713"/>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AP MLD</a:t>
            </a:r>
            <a:endParaRPr kumimoji="1" lang="ja-JP" altLang="en-US" sz="1100" b="1" dirty="0">
              <a:solidFill>
                <a:schemeClr val="tx1"/>
              </a:solidFill>
              <a:latin typeface="+mn-lt"/>
              <a:ea typeface="メイリオ" panose="020B0604030504040204" pitchFamily="50" charset="-128"/>
            </a:endParaRPr>
          </a:p>
        </p:txBody>
      </p:sp>
      <p:sp>
        <p:nvSpPr>
          <p:cNvPr id="126" name="楕円 125">
            <a:extLst>
              <a:ext uri="{FF2B5EF4-FFF2-40B4-BE49-F238E27FC236}">
                <a16:creationId xmlns:a16="http://schemas.microsoft.com/office/drawing/2014/main" id="{984B51D4-DDF5-8957-8305-2FE04E64F87F}"/>
              </a:ext>
            </a:extLst>
          </p:cNvPr>
          <p:cNvSpPr/>
          <p:nvPr/>
        </p:nvSpPr>
        <p:spPr bwMode="auto">
          <a:xfrm>
            <a:off x="10074091" y="4915413"/>
            <a:ext cx="227294" cy="1056931"/>
          </a:xfrm>
          <a:prstGeom prst="ellips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楕円 126">
            <a:extLst>
              <a:ext uri="{FF2B5EF4-FFF2-40B4-BE49-F238E27FC236}">
                <a16:creationId xmlns:a16="http://schemas.microsoft.com/office/drawing/2014/main" id="{B2774B9F-C813-6854-F8FE-F62909A141E1}"/>
              </a:ext>
            </a:extLst>
          </p:cNvPr>
          <p:cNvSpPr/>
          <p:nvPr/>
        </p:nvSpPr>
        <p:spPr bwMode="auto">
          <a:xfrm rot="1690591">
            <a:off x="9524743" y="4873758"/>
            <a:ext cx="227294" cy="1056931"/>
          </a:xfrm>
          <a:prstGeom prst="ellipse">
            <a:avLst/>
          </a:pr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楕円 127">
            <a:extLst>
              <a:ext uri="{FF2B5EF4-FFF2-40B4-BE49-F238E27FC236}">
                <a16:creationId xmlns:a16="http://schemas.microsoft.com/office/drawing/2014/main" id="{800CAD30-2B4B-2FD1-15FE-D08E58BEDB44}"/>
              </a:ext>
            </a:extLst>
          </p:cNvPr>
          <p:cNvSpPr/>
          <p:nvPr/>
        </p:nvSpPr>
        <p:spPr bwMode="auto">
          <a:xfrm rot="19800000">
            <a:off x="10635710" y="4873759"/>
            <a:ext cx="227294" cy="1056931"/>
          </a:xfrm>
          <a:prstGeom prst="ellips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テキスト ボックス 128">
            <a:extLst>
              <a:ext uri="{FF2B5EF4-FFF2-40B4-BE49-F238E27FC236}">
                <a16:creationId xmlns:a16="http://schemas.microsoft.com/office/drawing/2014/main" id="{29604B62-D03E-F93E-F205-6BE29F9E6449}"/>
              </a:ext>
            </a:extLst>
          </p:cNvPr>
          <p:cNvSpPr txBox="1"/>
          <p:nvPr/>
        </p:nvSpPr>
        <p:spPr>
          <a:xfrm>
            <a:off x="8452142" y="4433912"/>
            <a:ext cx="1224402"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#3</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low latency)</a:t>
            </a:r>
            <a:endParaRPr kumimoji="1" lang="ja-JP" altLang="en-US" sz="1100" b="1" dirty="0">
              <a:solidFill>
                <a:schemeClr val="tx1"/>
              </a:solidFill>
              <a:latin typeface="+mn-lt"/>
              <a:ea typeface="メイリオ" panose="020B0604030504040204" pitchFamily="50" charset="-128"/>
            </a:endParaRPr>
          </a:p>
        </p:txBody>
      </p:sp>
      <p:sp>
        <p:nvSpPr>
          <p:cNvPr id="130" name="テキスト ボックス 129">
            <a:extLst>
              <a:ext uri="{FF2B5EF4-FFF2-40B4-BE49-F238E27FC236}">
                <a16:creationId xmlns:a16="http://schemas.microsoft.com/office/drawing/2014/main" id="{A237B912-8769-7B39-C2E1-C3711036CADD}"/>
              </a:ext>
            </a:extLst>
          </p:cNvPr>
          <p:cNvSpPr txBox="1"/>
          <p:nvPr/>
        </p:nvSpPr>
        <p:spPr>
          <a:xfrm>
            <a:off x="8373028" y="4798972"/>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131" name="テキスト ボックス 130">
            <a:extLst>
              <a:ext uri="{FF2B5EF4-FFF2-40B4-BE49-F238E27FC236}">
                <a16:creationId xmlns:a16="http://schemas.microsoft.com/office/drawing/2014/main" id="{587366D5-A23B-AE62-24FB-0A6AB6F7DB4C}"/>
              </a:ext>
            </a:extLst>
          </p:cNvPr>
          <p:cNvSpPr txBox="1"/>
          <p:nvPr/>
        </p:nvSpPr>
        <p:spPr>
          <a:xfrm>
            <a:off x="10827065" y="4190447"/>
            <a:ext cx="1224402" cy="600164"/>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#1-2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non-low latency)</a:t>
            </a:r>
            <a:endParaRPr kumimoji="1" lang="ja-JP" altLang="en-US" sz="1100" b="1" dirty="0">
              <a:solidFill>
                <a:schemeClr val="tx1"/>
              </a:solidFill>
              <a:latin typeface="+mn-lt"/>
              <a:ea typeface="メイリオ" panose="020B0604030504040204" pitchFamily="50" charset="-128"/>
            </a:endParaRPr>
          </a:p>
        </p:txBody>
      </p:sp>
      <p:sp>
        <p:nvSpPr>
          <p:cNvPr id="132" name="テキスト ボックス 131">
            <a:extLst>
              <a:ext uri="{FF2B5EF4-FFF2-40B4-BE49-F238E27FC236}">
                <a16:creationId xmlns:a16="http://schemas.microsoft.com/office/drawing/2014/main" id="{860EA6E3-A5F6-E307-C3BE-C95CF144D422}"/>
              </a:ext>
            </a:extLst>
          </p:cNvPr>
          <p:cNvSpPr txBox="1"/>
          <p:nvPr/>
        </p:nvSpPr>
        <p:spPr>
          <a:xfrm>
            <a:off x="10968413" y="4743617"/>
            <a:ext cx="930516" cy="430887"/>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a:t>
            </a:r>
            <a:br>
              <a:rPr kumimoji="1" lang="en-US" altLang="ja-JP" sz="1100" b="1" dirty="0">
                <a:solidFill>
                  <a:srgbClr val="C00000"/>
                </a:solidFill>
                <a:latin typeface="+mn-lt"/>
                <a:ea typeface="メイリオ" panose="020B0604030504040204" pitchFamily="50" charset="-128"/>
              </a:rPr>
            </a:br>
            <a:r>
              <a:rPr kumimoji="1" lang="en-US" altLang="ja-JP" sz="1100" b="1" dirty="0">
                <a:solidFill>
                  <a:srgbClr val="C00000"/>
                </a:solidFill>
                <a:latin typeface="+mn-lt"/>
                <a:ea typeface="メイリオ" panose="020B0604030504040204" pitchFamily="50" charset="-128"/>
              </a:rPr>
              <a:t>TXOP limit</a:t>
            </a:r>
            <a:endParaRPr kumimoji="1" lang="ja-JP" altLang="en-US" sz="1100" b="1" dirty="0">
              <a:solidFill>
                <a:srgbClr val="C00000"/>
              </a:solidFill>
              <a:latin typeface="+mn-lt"/>
              <a:ea typeface="メイリオ" panose="020B0604030504040204" pitchFamily="50" charset="-128"/>
            </a:endParaRPr>
          </a:p>
        </p:txBody>
      </p:sp>
      <p:cxnSp>
        <p:nvCxnSpPr>
          <p:cNvPr id="134" name="直線コネクタ 133">
            <a:extLst>
              <a:ext uri="{FF2B5EF4-FFF2-40B4-BE49-F238E27FC236}">
                <a16:creationId xmlns:a16="http://schemas.microsoft.com/office/drawing/2014/main" id="{4BB81197-C1B0-8998-BAE2-0BB0A5289EFA}"/>
              </a:ext>
            </a:extLst>
          </p:cNvPr>
          <p:cNvCxnSpPr>
            <a:cxnSpLocks/>
          </p:cNvCxnSpPr>
          <p:nvPr/>
        </p:nvCxnSpPr>
        <p:spPr bwMode="auto">
          <a:xfrm flipV="1">
            <a:off x="10208013" y="4723335"/>
            <a:ext cx="886269" cy="4976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5" name="直線コネクタ 134">
            <a:extLst>
              <a:ext uri="{FF2B5EF4-FFF2-40B4-BE49-F238E27FC236}">
                <a16:creationId xmlns:a16="http://schemas.microsoft.com/office/drawing/2014/main" id="{86599D79-22E4-FF1E-3968-2C869114911F}"/>
              </a:ext>
            </a:extLst>
          </p:cNvPr>
          <p:cNvCxnSpPr>
            <a:cxnSpLocks/>
          </p:cNvCxnSpPr>
          <p:nvPr/>
        </p:nvCxnSpPr>
        <p:spPr bwMode="auto">
          <a:xfrm flipH="1">
            <a:off x="10723830" y="4721007"/>
            <a:ext cx="380319" cy="6098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7" name="直線コネクタ 136">
            <a:extLst>
              <a:ext uri="{FF2B5EF4-FFF2-40B4-BE49-F238E27FC236}">
                <a16:creationId xmlns:a16="http://schemas.microsoft.com/office/drawing/2014/main" id="{9D637F32-382D-2731-1D04-ECDC5D722869}"/>
              </a:ext>
            </a:extLst>
          </p:cNvPr>
          <p:cNvCxnSpPr>
            <a:cxnSpLocks/>
          </p:cNvCxnSpPr>
          <p:nvPr/>
        </p:nvCxnSpPr>
        <p:spPr bwMode="auto">
          <a:xfrm flipH="1" flipV="1">
            <a:off x="9310453" y="5081634"/>
            <a:ext cx="385440" cy="15457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直線コネクタ 140">
            <a:extLst>
              <a:ext uri="{FF2B5EF4-FFF2-40B4-BE49-F238E27FC236}">
                <a16:creationId xmlns:a16="http://schemas.microsoft.com/office/drawing/2014/main" id="{6014C331-2EA6-D8BB-67DD-1B0FD47E3F95}"/>
              </a:ext>
            </a:extLst>
          </p:cNvPr>
          <p:cNvCxnSpPr/>
          <p:nvPr/>
        </p:nvCxnSpPr>
        <p:spPr bwMode="auto">
          <a:xfrm>
            <a:off x="8401584" y="3805383"/>
            <a:ext cx="0" cy="2593927"/>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42" name="図 141">
            <a:extLst>
              <a:ext uri="{FF2B5EF4-FFF2-40B4-BE49-F238E27FC236}">
                <a16:creationId xmlns:a16="http://schemas.microsoft.com/office/drawing/2014/main" id="{9F5CE870-BA65-F790-DEBB-A585226F3A02}"/>
              </a:ext>
            </a:extLst>
          </p:cNvPr>
          <p:cNvPicPr>
            <a:picLocks noChangeAspect="1"/>
          </p:cNvPicPr>
          <p:nvPr/>
        </p:nvPicPr>
        <p:blipFill>
          <a:blip r:embed="rId3"/>
          <a:stretch>
            <a:fillRect/>
          </a:stretch>
        </p:blipFill>
        <p:spPr>
          <a:xfrm>
            <a:off x="9314173" y="5813905"/>
            <a:ext cx="453613" cy="444683"/>
          </a:xfrm>
          <a:prstGeom prst="rect">
            <a:avLst/>
          </a:prstGeom>
        </p:spPr>
      </p:pic>
      <p:sp>
        <p:nvSpPr>
          <p:cNvPr id="143" name="テキスト ボックス 142">
            <a:extLst>
              <a:ext uri="{FF2B5EF4-FFF2-40B4-BE49-F238E27FC236}">
                <a16:creationId xmlns:a16="http://schemas.microsoft.com/office/drawing/2014/main" id="{EFA48521-4F65-24FF-13D3-15FCADCE1C4F}"/>
              </a:ext>
            </a:extLst>
          </p:cNvPr>
          <p:cNvSpPr txBox="1"/>
          <p:nvPr/>
        </p:nvSpPr>
        <p:spPr>
          <a:xfrm>
            <a:off x="8535875" y="5984488"/>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144" name="図 143">
            <a:extLst>
              <a:ext uri="{FF2B5EF4-FFF2-40B4-BE49-F238E27FC236}">
                <a16:creationId xmlns:a16="http://schemas.microsoft.com/office/drawing/2014/main" id="{01184C15-ED88-5020-8C5F-1962A676DB86}"/>
              </a:ext>
            </a:extLst>
          </p:cNvPr>
          <p:cNvPicPr>
            <a:picLocks noChangeAspect="1"/>
          </p:cNvPicPr>
          <p:nvPr/>
        </p:nvPicPr>
        <p:blipFill>
          <a:blip r:embed="rId3"/>
          <a:stretch>
            <a:fillRect/>
          </a:stretch>
        </p:blipFill>
        <p:spPr>
          <a:xfrm>
            <a:off x="8881388" y="5346876"/>
            <a:ext cx="453613" cy="444683"/>
          </a:xfrm>
          <a:prstGeom prst="rect">
            <a:avLst/>
          </a:prstGeom>
        </p:spPr>
      </p:pic>
      <p:pic>
        <p:nvPicPr>
          <p:cNvPr id="160" name="図 159" descr="アイコン&#10;&#10;中程度の精度で自動的に生成された説明">
            <a:extLst>
              <a:ext uri="{FF2B5EF4-FFF2-40B4-BE49-F238E27FC236}">
                <a16:creationId xmlns:a16="http://schemas.microsoft.com/office/drawing/2014/main" id="{4DF7D006-83F1-2D49-8C16-CAF2F96E2E61}"/>
              </a:ext>
            </a:extLst>
          </p:cNvPr>
          <p:cNvPicPr>
            <a:picLocks noChangeAspect="1"/>
          </p:cNvPicPr>
          <p:nvPr/>
        </p:nvPicPr>
        <p:blipFill>
          <a:blip r:embed="rId4"/>
          <a:stretch>
            <a:fillRect/>
          </a:stretch>
        </p:blipFill>
        <p:spPr>
          <a:xfrm>
            <a:off x="9948213" y="5536532"/>
            <a:ext cx="470860" cy="581062"/>
          </a:xfrm>
          <a:prstGeom prst="rect">
            <a:avLst/>
          </a:prstGeom>
        </p:spPr>
      </p:pic>
      <p:pic>
        <p:nvPicPr>
          <p:cNvPr id="161" name="図 160" descr="アイコン&#10;&#10;中程度の精度で自動的に生成された説明">
            <a:extLst>
              <a:ext uri="{FF2B5EF4-FFF2-40B4-BE49-F238E27FC236}">
                <a16:creationId xmlns:a16="http://schemas.microsoft.com/office/drawing/2014/main" id="{F894DB1B-B4C6-E171-D0A4-DC0FE3ACBF89}"/>
              </a:ext>
            </a:extLst>
          </p:cNvPr>
          <p:cNvPicPr>
            <a:picLocks noChangeAspect="1"/>
          </p:cNvPicPr>
          <p:nvPr/>
        </p:nvPicPr>
        <p:blipFill>
          <a:blip r:embed="rId4"/>
          <a:stretch>
            <a:fillRect/>
          </a:stretch>
        </p:blipFill>
        <p:spPr>
          <a:xfrm>
            <a:off x="10620722" y="5353100"/>
            <a:ext cx="470860" cy="581062"/>
          </a:xfrm>
          <a:prstGeom prst="rect">
            <a:avLst/>
          </a:prstGeom>
        </p:spPr>
      </p:pic>
      <p:pic>
        <p:nvPicPr>
          <p:cNvPr id="162" name="図 161" descr="アイコン&#10;&#10;中程度の精度で自動的に生成された説明">
            <a:extLst>
              <a:ext uri="{FF2B5EF4-FFF2-40B4-BE49-F238E27FC236}">
                <a16:creationId xmlns:a16="http://schemas.microsoft.com/office/drawing/2014/main" id="{97A2093A-BF3E-DA67-1405-8A69A926DE73}"/>
              </a:ext>
            </a:extLst>
          </p:cNvPr>
          <p:cNvPicPr>
            <a:picLocks noChangeAspect="1"/>
          </p:cNvPicPr>
          <p:nvPr/>
        </p:nvPicPr>
        <p:blipFill>
          <a:blip r:embed="rId4"/>
          <a:stretch>
            <a:fillRect/>
          </a:stretch>
        </p:blipFill>
        <p:spPr>
          <a:xfrm>
            <a:off x="10295947" y="5236510"/>
            <a:ext cx="470860" cy="581062"/>
          </a:xfrm>
          <a:prstGeom prst="rect">
            <a:avLst/>
          </a:prstGeom>
        </p:spPr>
      </p:pic>
      <p:sp>
        <p:nvSpPr>
          <p:cNvPr id="164" name="テキスト ボックス 163">
            <a:extLst>
              <a:ext uri="{FF2B5EF4-FFF2-40B4-BE49-F238E27FC236}">
                <a16:creationId xmlns:a16="http://schemas.microsoft.com/office/drawing/2014/main" id="{24F5A7B4-4287-674F-A5AD-43B876D604D8}"/>
              </a:ext>
            </a:extLst>
          </p:cNvPr>
          <p:cNvSpPr txBox="1"/>
          <p:nvPr/>
        </p:nvSpPr>
        <p:spPr>
          <a:xfrm>
            <a:off x="10062185" y="6018453"/>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sp>
        <p:nvSpPr>
          <p:cNvPr id="165" name="四角形吹き出し 11">
            <a:extLst>
              <a:ext uri="{FF2B5EF4-FFF2-40B4-BE49-F238E27FC236}">
                <a16:creationId xmlns:a16="http://schemas.microsoft.com/office/drawing/2014/main" id="{C75D696C-605B-8F69-7402-447B7B34B1CF}"/>
              </a:ext>
            </a:extLst>
          </p:cNvPr>
          <p:cNvSpPr/>
          <p:nvPr/>
        </p:nvSpPr>
        <p:spPr>
          <a:xfrm>
            <a:off x="8747439" y="3328786"/>
            <a:ext cx="2953266" cy="537308"/>
          </a:xfrm>
          <a:prstGeom prst="wedgeRectCallout">
            <a:avLst>
              <a:gd name="adj1" fmla="val -3299"/>
              <a:gd name="adj2" fmla="val 79910"/>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AP MLD indicates whether each link is planned to be used for low latency traffic or non-low latency traffic, respectively.</a:t>
            </a:r>
          </a:p>
        </p:txBody>
      </p:sp>
    </p:spTree>
    <p:extLst>
      <p:ext uri="{BB962C8B-B14F-4D97-AF65-F5344CB8AC3E}">
        <p14:creationId xmlns:p14="http://schemas.microsoft.com/office/powerpoint/2010/main" val="177722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of Interworking element for indication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realize this mechanism for indication of low latency network, it is preferable to reuse and extend the existing information elements (IEs) rather than define new information elements or signaling mechanisms.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will mitigate the impact to the 11bn spec. </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Interworking element defined in 11u and utilized for Hotspot 2.0 (</a:t>
            </a:r>
            <a:r>
              <a:rPr lang="en-US" altLang="ja-JP" dirty="0" err="1">
                <a:solidFill>
                  <a:schemeClr val="tx1"/>
                </a:solidFill>
              </a:rPr>
              <a:t>Passpoint</a:t>
            </a:r>
            <a:r>
              <a:rPr lang="en-US" altLang="ja-JP" dirty="0">
                <a:solidFill>
                  <a:schemeClr val="tx1"/>
                </a:solidFill>
              </a:rPr>
              <a: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IE is utilized for active scanning for DMG STAs, generic advertisement service (GAS) protocol, WLAN interworking with external networks procedures, and access network query protocol (ANQP).</a:t>
            </a: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34525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nSpc>
                <a:spcPct val="120000"/>
              </a:lnSpc>
              <a:spcBef>
                <a:spcPts val="1200"/>
              </a:spcBef>
              <a:spcAft>
                <a:spcPts val="200"/>
              </a:spcAft>
            </a:pPr>
            <a:r>
              <a:rPr lang="en-US" altLang="ja-JP" dirty="0">
                <a:solidFill>
                  <a:schemeClr val="tx1"/>
                </a:solidFill>
              </a:rPr>
              <a:t>Utilize a reserved value of access network types field for low latency BSS.</a:t>
            </a:r>
          </a:p>
        </p:txBody>
      </p:sp>
      <p:sp>
        <p:nvSpPr>
          <p:cNvPr id="3" name="コンテンツ プレースホルダー 2"/>
          <p:cNvSpPr>
            <a:spLocks noGrp="1"/>
          </p:cNvSpPr>
          <p:nvPr>
            <p:ph idx="1"/>
          </p:nvPr>
        </p:nvSpPr>
        <p:spPr>
          <a:xfrm>
            <a:off x="426222" y="1981202"/>
            <a:ext cx="6475180" cy="2474021"/>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Values 6 to 13 in Access Network Type in the Access Network Options field are reserved for future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can utilize one of the reserved value in the Access Network Options field for the indication of low latency BSS.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4496"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1244"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824286"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320230"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320230"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581431"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5"/>
          <a:stretch>
            <a:fillRect/>
          </a:stretch>
        </p:blipFill>
        <p:spPr>
          <a:xfrm>
            <a:off x="7036574" y="204574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3815776"/>
            <a:ext cx="4613302" cy="179719"/>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四角形吹き出し 11">
            <a:extLst>
              <a:ext uri="{FF2B5EF4-FFF2-40B4-BE49-F238E27FC236}">
                <a16:creationId xmlns:a16="http://schemas.microsoft.com/office/drawing/2014/main" id="{4469A36D-3AF5-299F-A900-DD84161D7400}"/>
              </a:ext>
            </a:extLst>
          </p:cNvPr>
          <p:cNvSpPr/>
          <p:nvPr/>
        </p:nvSpPr>
        <p:spPr>
          <a:xfrm>
            <a:off x="9378996" y="3602053"/>
            <a:ext cx="2669699" cy="279562"/>
          </a:xfrm>
          <a:prstGeom prst="wedgeRectCallout">
            <a:avLst>
              <a:gd name="adj1" fmla="val -58427"/>
              <a:gd name="adj2" fmla="val 35826"/>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These values are reserved for future use.</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 name="表 11">
            <a:extLst>
              <a:ext uri="{FF2B5EF4-FFF2-40B4-BE49-F238E27FC236}">
                <a16:creationId xmlns:a16="http://schemas.microsoft.com/office/drawing/2014/main" id="{445C8206-C669-3BD5-F3A7-EAE7F8590669}"/>
              </a:ext>
            </a:extLst>
          </p:cNvPr>
          <p:cNvGraphicFramePr>
            <a:graphicFrameLocks noGrp="1"/>
          </p:cNvGraphicFramePr>
          <p:nvPr>
            <p:extLst>
              <p:ext uri="{D42A27DB-BD31-4B8C-83A1-F6EECF244321}">
                <p14:modId xmlns:p14="http://schemas.microsoft.com/office/powerpoint/2010/main" val="2838104780"/>
              </p:ext>
            </p:extLst>
          </p:nvPr>
        </p:nvGraphicFramePr>
        <p:xfrm>
          <a:off x="6215024" y="4849249"/>
          <a:ext cx="5714271" cy="1368892"/>
        </p:xfrm>
        <a:graphic>
          <a:graphicData uri="http://schemas.openxmlformats.org/drawingml/2006/table">
            <a:tbl>
              <a:tblPr firstRow="1" bandRow="1">
                <a:tableStyleId>{5940675A-B579-460E-94D1-54222C63F5DA}</a:tableStyleId>
              </a:tblPr>
              <a:tblGrid>
                <a:gridCol w="795379">
                  <a:extLst>
                    <a:ext uri="{9D8B030D-6E8A-4147-A177-3AD203B41FA5}">
                      <a16:colId xmlns:a16="http://schemas.microsoft.com/office/drawing/2014/main" val="2763380618"/>
                    </a:ext>
                  </a:extLst>
                </a:gridCol>
                <a:gridCol w="1003591">
                  <a:extLst>
                    <a:ext uri="{9D8B030D-6E8A-4147-A177-3AD203B41FA5}">
                      <a16:colId xmlns:a16="http://schemas.microsoft.com/office/drawing/2014/main" val="4121463244"/>
                    </a:ext>
                  </a:extLst>
                </a:gridCol>
                <a:gridCol w="3915301">
                  <a:extLst>
                    <a:ext uri="{9D8B030D-6E8A-4147-A177-3AD203B41FA5}">
                      <a16:colId xmlns:a16="http://schemas.microsoft.com/office/drawing/2014/main" val="221358808"/>
                    </a:ext>
                  </a:extLst>
                </a:gridCol>
              </a:tblGrid>
              <a:tr h="331577">
                <a:tc>
                  <a:txBody>
                    <a:bodyPr/>
                    <a:lstStyle/>
                    <a:p>
                      <a:pPr algn="ctr"/>
                      <a:r>
                        <a:rPr kumimoji="1" lang="en-US" altLang="ja-JP" sz="900" dirty="0"/>
                        <a:t>Access network type</a:t>
                      </a:r>
                      <a:endParaRPr kumimoji="1" lang="ja-JP" altLang="en-US" sz="900" dirty="0"/>
                    </a:p>
                  </a:txBody>
                  <a:tcPr/>
                </a:tc>
                <a:tc>
                  <a:txBody>
                    <a:bodyPr/>
                    <a:lstStyle/>
                    <a:p>
                      <a:r>
                        <a:rPr kumimoji="1" lang="en-US" altLang="ja-JP" sz="1100" dirty="0"/>
                        <a:t>Meaning</a:t>
                      </a:r>
                      <a:endParaRPr kumimoji="1" lang="ja-JP" altLang="en-US" sz="1100" dirty="0"/>
                    </a:p>
                  </a:txBody>
                  <a:tcPr/>
                </a:tc>
                <a:tc>
                  <a:txBody>
                    <a:bodyPr/>
                    <a:lstStyle/>
                    <a:p>
                      <a:r>
                        <a:rPr kumimoji="1" lang="en-US" altLang="ja-JP" sz="1100" dirty="0"/>
                        <a:t>Description</a:t>
                      </a:r>
                      <a:endParaRPr kumimoji="1" lang="ja-JP" altLang="en-US" sz="1100" dirty="0"/>
                    </a:p>
                  </a:txBody>
                  <a:tcPr/>
                </a:tc>
                <a:extLst>
                  <a:ext uri="{0D108BD9-81ED-4DB2-BD59-A6C34878D82A}">
                    <a16:rowId xmlns:a16="http://schemas.microsoft.com/office/drawing/2014/main" val="2690196066"/>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38893821"/>
                  </a:ext>
                </a:extLst>
              </a:tr>
              <a:tr h="484972">
                <a:tc>
                  <a:txBody>
                    <a:bodyPr/>
                    <a:lstStyle/>
                    <a:p>
                      <a:pPr algn="ctr"/>
                      <a:r>
                        <a:rPr kumimoji="1" lang="en-US" altLang="ja-JP" sz="1100" dirty="0"/>
                        <a:t>6 (TBD)</a:t>
                      </a:r>
                      <a:endParaRPr kumimoji="1" lang="ja-JP" altLang="en-US" sz="1100" dirty="0"/>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Low latency BSS (TBD)</a:t>
                      </a:r>
                      <a:endParaRPr kumimoji="1" lang="ja-JP" altLang="en-US" sz="1100" dirty="0"/>
                    </a:p>
                  </a:txBody>
                  <a:tcPr>
                    <a:solidFill>
                      <a:schemeClr val="accent5">
                        <a:lumMod val="20000"/>
                        <a:lumOff val="80000"/>
                      </a:schemeClr>
                    </a:solidFill>
                  </a:tcPr>
                </a:tc>
                <a:tc>
                  <a:txBody>
                    <a:bodyPr/>
                    <a:lstStyle/>
                    <a:p>
                      <a:r>
                        <a:rPr kumimoji="1" lang="en-US" altLang="ja-JP" sz="1100" dirty="0"/>
                        <a:t>This BSS is intended to utilize low latency traffic and may set related parameters and functions for low latency traffic (TBD).</a:t>
                      </a:r>
                      <a:endParaRPr kumimoji="1" lang="ja-JP" altLang="en-US" sz="1100" dirty="0"/>
                    </a:p>
                  </a:txBody>
                  <a:tcPr>
                    <a:solidFill>
                      <a:schemeClr val="accent5">
                        <a:lumMod val="20000"/>
                        <a:lumOff val="80000"/>
                      </a:schemeClr>
                    </a:solidFill>
                  </a:tcPr>
                </a:tc>
                <a:extLst>
                  <a:ext uri="{0D108BD9-81ED-4DB2-BD59-A6C34878D82A}">
                    <a16:rowId xmlns:a16="http://schemas.microsoft.com/office/drawing/2014/main" val="826311638"/>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a:p>
                  </a:txBody>
                  <a:tcPr/>
                </a:tc>
                <a:tc>
                  <a:txBody>
                    <a:bodyPr/>
                    <a:lstStyle/>
                    <a:p>
                      <a:endParaRPr kumimoji="1" lang="ja-JP" altLang="en-US" sz="1100" dirty="0"/>
                    </a:p>
                  </a:txBody>
                  <a:tcPr/>
                </a:tc>
                <a:extLst>
                  <a:ext uri="{0D108BD9-81ED-4DB2-BD59-A6C34878D82A}">
                    <a16:rowId xmlns:a16="http://schemas.microsoft.com/office/drawing/2014/main" val="824999372"/>
                  </a:ext>
                </a:extLst>
              </a:tr>
            </a:tbl>
          </a:graphicData>
        </a:graphic>
      </p:graphicFrame>
      <p:sp>
        <p:nvSpPr>
          <p:cNvPr id="9" name="四角形吹き出し 11">
            <a:extLst>
              <a:ext uri="{FF2B5EF4-FFF2-40B4-BE49-F238E27FC236}">
                <a16:creationId xmlns:a16="http://schemas.microsoft.com/office/drawing/2014/main" id="{4ED30628-2D6A-DED0-D959-3B58E167419F}"/>
              </a:ext>
            </a:extLst>
          </p:cNvPr>
          <p:cNvSpPr/>
          <p:nvPr/>
        </p:nvSpPr>
        <p:spPr>
          <a:xfrm>
            <a:off x="9192344" y="4950201"/>
            <a:ext cx="2669699" cy="382641"/>
          </a:xfrm>
          <a:prstGeom prst="wedgeRectCallout">
            <a:avLst>
              <a:gd name="adj1" fmla="val -97525"/>
              <a:gd name="adj2" fmla="val 8091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reserved value can be utilized to indicate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656136721"/>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13282</TotalTime>
  <Words>2378</Words>
  <Application>Microsoft Office PowerPoint</Application>
  <PresentationFormat>ワイド画面</PresentationFormat>
  <Paragraphs>318</Paragraphs>
  <Slides>17</Slides>
  <Notes>16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Arial Unicode MS</vt:lpstr>
      <vt:lpstr>メイリオ</vt:lpstr>
      <vt:lpstr>Arial</vt:lpstr>
      <vt:lpstr>Times New Roman</vt:lpstr>
      <vt:lpstr>Office テーマ</vt:lpstr>
      <vt:lpstr>Low Latency BSS Indication</vt:lpstr>
      <vt:lpstr>Introduction</vt:lpstr>
      <vt:lpstr>Motivation</vt:lpstr>
      <vt:lpstr>Problem statement</vt:lpstr>
      <vt:lpstr>Problem statement – cont’d</vt:lpstr>
      <vt:lpstr>Proposed Solution</vt:lpstr>
      <vt:lpstr>Proposed Solution – cont’d</vt:lpstr>
      <vt:lpstr>Use of Interworking element for indication</vt:lpstr>
      <vt:lpstr>Utilize a reserved value of access network types field for low latency BSS.</vt:lpstr>
      <vt:lpstr>Summary</vt:lpstr>
      <vt:lpstr>Q&amp;A</vt:lpstr>
      <vt:lpstr>Q&amp;A – cont’d</vt:lpstr>
      <vt:lpstr>SP</vt:lpstr>
      <vt:lpstr>Reference</vt:lpstr>
      <vt:lpstr>PowerPoint プレゼンテーション</vt:lpstr>
      <vt:lpstr>Access Network Type and Venue Group </vt:lpstr>
      <vt:lpstr>Venue Type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812</cp:revision>
  <cp:lastPrinted>1601-01-01T00:00:00Z</cp:lastPrinted>
  <dcterms:created xsi:type="dcterms:W3CDTF">2022-06-09T01:00:07Z</dcterms:created>
  <dcterms:modified xsi:type="dcterms:W3CDTF">2024-10-31T05:46:13Z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