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420" r:id="rId3"/>
    <p:sldId id="421" r:id="rId4"/>
    <p:sldId id="422" r:id="rId5"/>
    <p:sldId id="423" r:id="rId6"/>
    <p:sldId id="424" r:id="rId7"/>
    <p:sldId id="425" r:id="rId8"/>
    <p:sldId id="426" r:id="rId9"/>
    <p:sldId id="427" r:id="rId10"/>
    <p:sldId id="429" r:id="rId11"/>
    <p:sldId id="382" r:id="rId12"/>
    <p:sldId id="430" r:id="rId13"/>
    <p:sldId id="404" r:id="rId14"/>
    <p:sldId id="389"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CCCC"/>
    <a:srgbClr val="0000FF"/>
    <a:srgbClr val="FF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87616" autoAdjust="0"/>
  </p:normalViewPr>
  <p:slideViewPr>
    <p:cSldViewPr>
      <p:cViewPr varScale="1">
        <p:scale>
          <a:sx n="97" d="100"/>
          <a:sy n="97" d="100"/>
        </p:scale>
        <p:origin x="85" y="341"/>
      </p:cViewPr>
      <p:guideLst>
        <p:guide orient="horz" pos="2160"/>
        <p:guide pos="3840"/>
      </p:guideLst>
    </p:cSldViewPr>
  </p:slideViewPr>
  <p:outlineViewPr>
    <p:cViewPr varScale="1">
      <p:scale>
        <a:sx n="170" d="200"/>
        <a:sy n="170" d="200"/>
      </p:scale>
      <p:origin x="0" y="-1385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741"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September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837557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898757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2085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145104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September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00191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September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180815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September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14167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September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282182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September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282521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September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51604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September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72088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September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622653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September 2024</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September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September 2024</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2024</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802.11-24/1499r</a:t>
            </a: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Low Latency BSS Indication</a:t>
            </a:r>
            <a:endParaRPr lang="en-GB" sz="3600" dirty="0"/>
          </a:p>
        </p:txBody>
      </p:sp>
      <p:sp>
        <p:nvSpPr>
          <p:cNvPr id="3074" name="Rectangle 2"/>
          <p:cNvSpPr>
            <a:spLocks noGrp="1" noChangeArrowheads="1"/>
          </p:cNvSpPr>
          <p:nvPr>
            <p:ph type="subTitle" idx="1"/>
          </p:nvPr>
        </p:nvSpPr>
        <p:spPr>
          <a:xfrm>
            <a:off x="1828800" y="240986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a:t>
            </a:r>
            <a:r>
              <a:rPr lang="en-US" altLang="ja-JP" sz="2000" b="0" dirty="0"/>
              <a:t>9</a:t>
            </a:r>
            <a:r>
              <a:rPr lang="en-GB" sz="2000" b="0" dirty="0"/>
              <a:t>-DD</a:t>
            </a:r>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1821743551"/>
              </p:ext>
            </p:extLst>
          </p:nvPr>
        </p:nvGraphicFramePr>
        <p:xfrm>
          <a:off x="993775" y="3560346"/>
          <a:ext cx="10283825" cy="185420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akira.kishida@ntt.com</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Yusuke </a:t>
                      </a:r>
                      <a:r>
                        <a:rPr lang="en-US" sz="1600" dirty="0" err="1">
                          <a:effectLst/>
                          <a:latin typeface="Times New Roman" panose="02020603050405020304" pitchFamily="18" charset="0"/>
                          <a:ea typeface="游明朝" panose="02020400000000000000" pitchFamily="18" charset="-128"/>
                        </a:rPr>
                        <a:t>Asai</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Yasushi Takatori</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Masahiro Morikura</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238140776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85000" lnSpcReduction="1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To increase the effectiveness of the low latency features discussed in TGbn and to achieve the high reliability specified in the PAR, it is desirable to separate low latency traffic and non-low latency traffic as much as possible without mixing them.</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Occupying TXOP for a long period may cause significant latency degradation. Also, prioritizing low latency traffic may prevent non-low latency traffic from obtaining a transmission chance, which may degrade throughput characteristics.</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Indicating whether the BSS is for low latency traffic or non-low latency traffic enables STAs to select an appropriate BSS, thereby increasing the effectiveness of the low latency features discussed in TGbn.</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We propose to use and update the existing Interworking element to realize it.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has little impact on the 11bn specs.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91598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a:t>
            </a:r>
            <a:endParaRPr kumimoji="1" lang="ja-JP" altLang="en-US" dirty="0"/>
          </a:p>
        </p:txBody>
      </p:sp>
      <p:sp>
        <p:nvSpPr>
          <p:cNvPr id="3" name="コンテンツ プレースホルダー 2"/>
          <p:cNvSpPr>
            <a:spLocks noGrp="1"/>
          </p:cNvSpPr>
          <p:nvPr>
            <p:ph idx="1"/>
          </p:nvPr>
        </p:nvSpPr>
        <p:spPr>
          <a:xfrm>
            <a:off x="914400" y="1751014"/>
            <a:ext cx="10726215" cy="2460149"/>
          </a:xfrm>
        </p:spPr>
        <p:txBody>
          <a:bodyPr>
            <a:normAutofit fontScale="70000" lnSpcReduction="20000"/>
          </a:bodyPr>
          <a:lstStyle/>
          <a:p>
            <a:pPr>
              <a:lnSpc>
                <a:spcPct val="130000"/>
              </a:lnSpc>
              <a:spcBef>
                <a:spcPts val="1200"/>
              </a:spcBef>
              <a:spcAft>
                <a:spcPts val="200"/>
              </a:spcAft>
              <a:buFont typeface="Arial" panose="020B0604020202020204" pitchFamily="34" charset="0"/>
              <a:buChar char="•"/>
            </a:pPr>
            <a:r>
              <a:rPr lang="en-US" altLang="ja-JP" sz="3200" dirty="0"/>
              <a:t>Do you agree to define the reserved value 6 of the Access Network Type field in the Access Network Options field in the Interworking element as a low latency network?</a:t>
            </a:r>
          </a:p>
          <a:p>
            <a:pPr lvl="1">
              <a:buFont typeface="Arial" panose="020B0604020202020204" pitchFamily="34" charset="0"/>
              <a:buChar char="•"/>
            </a:pPr>
            <a:r>
              <a:rPr lang="en-US" altLang="ja-JP" sz="2800" dirty="0"/>
              <a:t>Note: The name of the meaning and description are TBD.</a:t>
            </a:r>
          </a:p>
          <a:p>
            <a:pPr marL="457200" lvl="1" indent="0"/>
            <a:r>
              <a:rPr lang="en-US" altLang="ja-JP" sz="2500" dirty="0"/>
              <a:t>-Yes</a:t>
            </a:r>
          </a:p>
          <a:p>
            <a:pPr marL="457200" lvl="1" indent="0">
              <a:lnSpc>
                <a:spcPct val="120000"/>
              </a:lnSpc>
            </a:pPr>
            <a:r>
              <a:rPr lang="en-US" altLang="ja-JP" sz="2800" dirty="0"/>
              <a:t>-No</a:t>
            </a:r>
          </a:p>
          <a:p>
            <a:pPr marL="457200" lvl="1" indent="0">
              <a:lnSpc>
                <a:spcPct val="120000"/>
              </a:lnSpc>
            </a:pPr>
            <a:r>
              <a:rPr lang="en-US" altLang="ja-JP" sz="2800" dirty="0"/>
              <a:t>-Abstain</a:t>
            </a:r>
            <a:endParaRPr lang="en-US" altLang="ja-JP" sz="36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7" name="図 6">
            <a:extLst>
              <a:ext uri="{FF2B5EF4-FFF2-40B4-BE49-F238E27FC236}">
                <a16:creationId xmlns:a16="http://schemas.microsoft.com/office/drawing/2014/main" id="{07E42F1E-22B6-CE75-09A3-2869F4DD9146}"/>
              </a:ext>
            </a:extLst>
          </p:cNvPr>
          <p:cNvPicPr>
            <a:picLocks noChangeAspect="1"/>
          </p:cNvPicPr>
          <p:nvPr/>
        </p:nvPicPr>
        <p:blipFill>
          <a:blip r:embed="rId3"/>
          <a:stretch>
            <a:fillRect/>
          </a:stretch>
        </p:blipFill>
        <p:spPr>
          <a:xfrm>
            <a:off x="5914155" y="3571846"/>
            <a:ext cx="5280029" cy="2766970"/>
          </a:xfrm>
          <a:prstGeom prst="rect">
            <a:avLst/>
          </a:prstGeom>
        </p:spPr>
      </p:pic>
      <p:sp>
        <p:nvSpPr>
          <p:cNvPr id="8" name="正方形/長方形 7">
            <a:extLst>
              <a:ext uri="{FF2B5EF4-FFF2-40B4-BE49-F238E27FC236}">
                <a16:creationId xmlns:a16="http://schemas.microsoft.com/office/drawing/2014/main" id="{A77D8605-8827-A7CB-05E5-C8084CC9D565}"/>
              </a:ext>
            </a:extLst>
          </p:cNvPr>
          <p:cNvSpPr/>
          <p:nvPr/>
        </p:nvSpPr>
        <p:spPr bwMode="auto">
          <a:xfrm>
            <a:off x="5951984" y="5589241"/>
            <a:ext cx="5199397" cy="21602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図 13" descr="テーブル&#10;&#10;自動的に生成された説明">
            <a:extLst>
              <a:ext uri="{FF2B5EF4-FFF2-40B4-BE49-F238E27FC236}">
                <a16:creationId xmlns:a16="http://schemas.microsoft.com/office/drawing/2014/main" id="{43E74735-7FE7-C5A3-0F56-8F20D16673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18139" y="5333788"/>
            <a:ext cx="3268970" cy="1105251"/>
          </a:xfrm>
          <a:prstGeom prst="rect">
            <a:avLst/>
          </a:prstGeom>
        </p:spPr>
      </p:pic>
      <p:pic>
        <p:nvPicPr>
          <p:cNvPr id="15" name="図 14" descr="テーブル が含まれている画像&#10;&#10;自動的に生成された説明">
            <a:extLst>
              <a:ext uri="{FF2B5EF4-FFF2-40B4-BE49-F238E27FC236}">
                <a16:creationId xmlns:a16="http://schemas.microsoft.com/office/drawing/2014/main" id="{E52E1159-9A6B-64E8-31F6-34B19B05CC2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16" name="正方形/長方形 15">
            <a:extLst>
              <a:ext uri="{FF2B5EF4-FFF2-40B4-BE49-F238E27FC236}">
                <a16:creationId xmlns:a16="http://schemas.microsoft.com/office/drawing/2014/main" id="{4925506D-FA75-30BD-6152-393CBA816F25}"/>
              </a:ext>
            </a:extLst>
          </p:cNvPr>
          <p:cNvSpPr/>
          <p:nvPr/>
        </p:nvSpPr>
        <p:spPr bwMode="auto">
          <a:xfrm>
            <a:off x="2647929"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396FC5AC-2ABC-F910-0FBB-823556062489}"/>
              </a:ext>
            </a:extLst>
          </p:cNvPr>
          <p:cNvSpPr/>
          <p:nvPr/>
        </p:nvSpPr>
        <p:spPr bwMode="auto">
          <a:xfrm>
            <a:off x="2143873"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直線コネクタ 17">
            <a:extLst>
              <a:ext uri="{FF2B5EF4-FFF2-40B4-BE49-F238E27FC236}">
                <a16:creationId xmlns:a16="http://schemas.microsoft.com/office/drawing/2014/main" id="{EF322B51-D5BE-26D5-F709-AB2379549E99}"/>
              </a:ext>
            </a:extLst>
          </p:cNvPr>
          <p:cNvCxnSpPr/>
          <p:nvPr/>
        </p:nvCxnSpPr>
        <p:spPr bwMode="auto">
          <a:xfrm flipH="1">
            <a:off x="2143873"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C1A267B8-180C-942D-6B7E-7C49550ABBAC}"/>
              </a:ext>
            </a:extLst>
          </p:cNvPr>
          <p:cNvCxnSpPr>
            <a:cxnSpLocks/>
          </p:cNvCxnSpPr>
          <p:nvPr/>
        </p:nvCxnSpPr>
        <p:spPr bwMode="auto">
          <a:xfrm>
            <a:off x="3405074"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67196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a:t>
            </a:r>
          </a:p>
        </p:txBody>
      </p:sp>
      <p:sp>
        <p:nvSpPr>
          <p:cNvPr id="2" name="Content Placeholder 1"/>
          <p:cNvSpPr>
            <a:spLocks noGrp="1"/>
          </p:cNvSpPr>
          <p:nvPr>
            <p:ph idx="1"/>
          </p:nvPr>
        </p:nvSpPr>
        <p:spPr>
          <a:xfrm>
            <a:off x="914401" y="1628800"/>
            <a:ext cx="10361084" cy="3600400"/>
          </a:xfrm>
        </p:spPr>
        <p:txBody>
          <a:bodyPr>
            <a:normAutofit fontScale="85000" lnSpcReduction="20000"/>
          </a:bodyPr>
          <a:lstStyle/>
          <a:p>
            <a:pPr marL="0" indent="0">
              <a:spcBef>
                <a:spcPts val="1200"/>
              </a:spcBef>
            </a:pPr>
            <a:r>
              <a:rPr lang="en-US" altLang="ja-JP" dirty="0">
                <a:solidFill>
                  <a:schemeClr val="tx1"/>
                </a:solidFill>
              </a:rPr>
              <a:t>[1]	</a:t>
            </a:r>
            <a:r>
              <a:rPr lang="en-US" altLang="ja-JP" u="none" dirty="0">
                <a:solidFill>
                  <a:schemeClr val="tx1"/>
                </a:solidFill>
              </a:rPr>
              <a:t>Akira Kishida, et al., “Indication of Use Case in 11bn,” IEEE 802.11-24/0837r3</a:t>
            </a:r>
            <a:endParaRPr lang="en-US" altLang="ja-JP" dirty="0">
              <a:solidFill>
                <a:schemeClr val="tx1"/>
              </a:solidFill>
            </a:endParaRPr>
          </a:p>
          <a:p>
            <a:pPr marL="0" indent="0">
              <a:spcBef>
                <a:spcPts val="1200"/>
              </a:spcBef>
            </a:pPr>
            <a:r>
              <a:rPr lang="en-US" altLang="ja-JP" dirty="0">
                <a:solidFill>
                  <a:schemeClr val="tx1"/>
                </a:solidFill>
              </a:rPr>
              <a:t>[2]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“UHR proposed PAR,” IEEE 802.11-23/0480r3</a:t>
            </a:r>
          </a:p>
          <a:p>
            <a:pPr marL="0" indent="0">
              <a:spcBef>
                <a:spcPts val="1200"/>
              </a:spcBef>
            </a:pPr>
            <a:r>
              <a:rPr lang="en-US" altLang="ja-JP" dirty="0">
                <a:solidFill>
                  <a:schemeClr val="tx1"/>
                </a:solidFill>
              </a:rPr>
              <a:t>[3]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“IEEE 802.11 UHR Proposed CSD,” IEEE 802.11-23/0079r10</a:t>
            </a:r>
          </a:p>
          <a:p>
            <a:pPr marL="0" indent="0">
              <a:spcBef>
                <a:spcPts val="1200"/>
              </a:spcBef>
            </a:pPr>
            <a:r>
              <a:rPr lang="en-US" altLang="ja-JP" dirty="0">
                <a:solidFill>
                  <a:schemeClr val="tx1"/>
                </a:solidFill>
              </a:rPr>
              <a:t>[4]	</a:t>
            </a:r>
            <a:r>
              <a:rPr lang="en-US" altLang="ja-JP" u="none" dirty="0">
                <a:solidFill>
                  <a:schemeClr val="tx1"/>
                </a:solidFill>
              </a:rPr>
              <a:t>Akira Kishida, et al., “KPIs for Industrial Automation Use Cases,” IEEE 802.11-	23/0292r1</a:t>
            </a:r>
          </a:p>
          <a:p>
            <a:pPr marL="0" indent="0">
              <a:spcBef>
                <a:spcPts val="1200"/>
              </a:spcBef>
            </a:pPr>
            <a:r>
              <a:rPr lang="en-US" altLang="ja-JP" dirty="0">
                <a:solidFill>
                  <a:schemeClr val="tx1"/>
                </a:solidFill>
              </a:rPr>
              <a:t>[5]	</a:t>
            </a:r>
            <a:r>
              <a:rPr lang="en-US" altLang="ja-JP" u="none" dirty="0">
                <a:solidFill>
                  <a:schemeClr val="tx1"/>
                </a:solidFill>
              </a:rPr>
              <a:t>Akira Kishida, et al., “Consideration of Industrial Automation Scenarios,” IEEE 802.11-	23/0815r0</a:t>
            </a:r>
          </a:p>
          <a:p>
            <a:pPr marL="0" indent="0">
              <a:spcBef>
                <a:spcPts val="1200"/>
              </a:spcBef>
            </a:pPr>
            <a:r>
              <a:rPr lang="en-US" altLang="ja-JP" dirty="0">
                <a:solidFill>
                  <a:schemeClr val="tx1"/>
                </a:solidFill>
              </a:rPr>
              <a:t>[6]	</a:t>
            </a:r>
            <a:r>
              <a:rPr lang="en-US" altLang="ja-JP" u="none" dirty="0">
                <a:solidFill>
                  <a:schemeClr val="tx1"/>
                </a:solidFill>
              </a:rPr>
              <a:t>Akira Kishida, et al., “Consideration of Industrial Automation Scenarios - Follow Up,” 	IEEE 802.11-23/1947r0</a:t>
            </a:r>
          </a:p>
          <a:p>
            <a:pPr marL="0" indent="0">
              <a:spcBef>
                <a:spcPts val="1200"/>
              </a:spcBef>
            </a:pPr>
            <a:r>
              <a:rPr lang="en-US" altLang="ja-JP" dirty="0">
                <a:solidFill>
                  <a:schemeClr val="tx1"/>
                </a:solidFill>
              </a:rPr>
              <a:t>[7]	Kate Meng, et al., “RTA report draft,” IEEE 802.11-18/2009r6</a:t>
            </a:r>
          </a:p>
          <a:p>
            <a:pPr marL="0" indent="0"/>
            <a:endParaRPr lang="en-US" altLang="ja-JP" dirty="0">
              <a:solidFill>
                <a:schemeClr val="tx1"/>
              </a:solidFill>
            </a:endParaRPr>
          </a:p>
          <a:p>
            <a:pPr marL="0" indent="0"/>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509717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87E32DBD-33F4-A156-EB62-6E7A792B3162}"/>
              </a:ext>
            </a:extLst>
          </p:cNvPr>
          <p:cNvSpPr>
            <a:spLocks noGrp="1"/>
          </p:cNvSpPr>
          <p:nvPr>
            <p:ph type="body" idx="1"/>
          </p:nvPr>
        </p:nvSpPr>
        <p:spPr/>
        <p:txBody>
          <a:bodyPr/>
          <a:lstStyle/>
          <a:p>
            <a:r>
              <a:rPr lang="en-US" altLang="ja-JP" sz="6000" dirty="0"/>
              <a:t>APPENDIX</a:t>
            </a:r>
            <a:endParaRPr lang="ja-JP" altLang="en-US" sz="6000" dirty="0"/>
          </a:p>
        </p:txBody>
      </p:sp>
      <p:sp>
        <p:nvSpPr>
          <p:cNvPr id="6" name="日付プレースホルダー 5">
            <a:extLst>
              <a:ext uri="{FF2B5EF4-FFF2-40B4-BE49-F238E27FC236}">
                <a16:creationId xmlns:a16="http://schemas.microsoft.com/office/drawing/2014/main" id="{59F1217E-C70A-C56D-3738-2AD896FB78E6}"/>
              </a:ext>
            </a:extLst>
          </p:cNvPr>
          <p:cNvSpPr>
            <a:spLocks noGrp="1"/>
          </p:cNvSpPr>
          <p:nvPr>
            <p:ph type="dt" idx="10"/>
          </p:nvPr>
        </p:nvSpPr>
        <p:spPr/>
        <p:txBody>
          <a:bodyPr/>
          <a:lstStyle/>
          <a:p>
            <a:r>
              <a:rPr lang="en-US" dirty="0"/>
              <a:t>September 2024</a:t>
            </a:r>
            <a:endParaRPr lang="en-GB" dirty="0"/>
          </a:p>
        </p:txBody>
      </p:sp>
      <p:sp>
        <p:nvSpPr>
          <p:cNvPr id="5" name="フッター プレースホルダー 4">
            <a:extLst>
              <a:ext uri="{FF2B5EF4-FFF2-40B4-BE49-F238E27FC236}">
                <a16:creationId xmlns:a16="http://schemas.microsoft.com/office/drawing/2014/main" id="{0F5598BC-D219-F06D-030F-7E933A9666C6}"/>
              </a:ext>
            </a:extLst>
          </p:cNvPr>
          <p:cNvSpPr>
            <a:spLocks noGrp="1"/>
          </p:cNvSpPr>
          <p:nvPr>
            <p:ph type="ftr" idx="11"/>
          </p:nvPr>
        </p:nvSpPr>
        <p:spPr/>
        <p:txBody>
          <a:bodyPr/>
          <a:lstStyle/>
          <a:p>
            <a:r>
              <a:rPr lang="en-GB"/>
              <a:t>Akira Kishida, NTT</a:t>
            </a:r>
            <a:endParaRPr lang="en-GB" dirty="0"/>
          </a:p>
        </p:txBody>
      </p:sp>
      <p:sp>
        <p:nvSpPr>
          <p:cNvPr id="4" name="スライド番号プレースホルダー 3">
            <a:extLst>
              <a:ext uri="{FF2B5EF4-FFF2-40B4-BE49-F238E27FC236}">
                <a16:creationId xmlns:a16="http://schemas.microsoft.com/office/drawing/2014/main" id="{4D86855D-C979-6E97-9FFD-E2005C8D0AE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463258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図 24">
            <a:extLst>
              <a:ext uri="{FF2B5EF4-FFF2-40B4-BE49-F238E27FC236}">
                <a16:creationId xmlns:a16="http://schemas.microsoft.com/office/drawing/2014/main" id="{D9775344-153F-7509-EA61-07E08FD65D6D}"/>
              </a:ext>
            </a:extLst>
          </p:cNvPr>
          <p:cNvPicPr>
            <a:picLocks noChangeAspect="1"/>
          </p:cNvPicPr>
          <p:nvPr/>
        </p:nvPicPr>
        <p:blipFill>
          <a:blip r:embed="rId3"/>
          <a:stretch>
            <a:fillRect/>
          </a:stretch>
        </p:blipFill>
        <p:spPr>
          <a:xfrm>
            <a:off x="7013521" y="1642902"/>
            <a:ext cx="3271266" cy="2725096"/>
          </a:xfrm>
          <a:prstGeom prst="rect">
            <a:avLst/>
          </a:prstGeom>
        </p:spPr>
      </p:pic>
      <p:sp>
        <p:nvSpPr>
          <p:cNvPr id="2" name="タイトル 1"/>
          <p:cNvSpPr>
            <a:spLocks noGrp="1"/>
          </p:cNvSpPr>
          <p:nvPr>
            <p:ph type="title"/>
          </p:nvPr>
        </p:nvSpPr>
        <p:spPr/>
        <p:txBody>
          <a:bodyPr/>
          <a:lstStyle/>
          <a:p>
            <a:r>
              <a:rPr lang="en-US" altLang="ja-JP" dirty="0">
                <a:solidFill>
                  <a:schemeClr val="tx1"/>
                </a:solidFill>
              </a:rPr>
              <a:t>Indicating detailed network operation intention</a:t>
            </a:r>
            <a:endParaRPr kumimoji="1" lang="ja-JP" altLang="en-US" dirty="0"/>
          </a:p>
        </p:txBody>
      </p:sp>
      <p:sp>
        <p:nvSpPr>
          <p:cNvPr id="3" name="コンテンツ プレースホルダー 2"/>
          <p:cNvSpPr>
            <a:spLocks noGrp="1"/>
          </p:cNvSpPr>
          <p:nvPr>
            <p:ph idx="1"/>
          </p:nvPr>
        </p:nvSpPr>
        <p:spPr>
          <a:xfrm>
            <a:off x="914401" y="1981203"/>
            <a:ext cx="5684224" cy="2230722"/>
          </a:xfrm>
        </p:spPr>
        <p:txBody>
          <a:bodyPr>
            <a:normAutofit fontScale="85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Combining the Access Network Type in the Access Network Options field and Venue Group or Venue Type in the Venue Info field can indicate detailed network operation intention.</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Venue Group and Venue Type have many reserved values, and there is room to use them.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8" name="図 7" descr="テーブル が含まれている画像&#10;&#10;自動的に生成された説明">
            <a:extLst>
              <a:ext uri="{FF2B5EF4-FFF2-40B4-BE49-F238E27FC236}">
                <a16:creationId xmlns:a16="http://schemas.microsoft.com/office/drawing/2014/main" id="{EB81F02B-2799-500E-7D3E-F91FB19885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13" name="正方形/長方形 12">
            <a:extLst>
              <a:ext uri="{FF2B5EF4-FFF2-40B4-BE49-F238E27FC236}">
                <a16:creationId xmlns:a16="http://schemas.microsoft.com/office/drawing/2014/main" id="{53580835-ECD8-90B7-D7E9-10505836B038}"/>
              </a:ext>
            </a:extLst>
          </p:cNvPr>
          <p:cNvSpPr/>
          <p:nvPr/>
        </p:nvSpPr>
        <p:spPr bwMode="auto">
          <a:xfrm>
            <a:off x="3430166" y="4500807"/>
            <a:ext cx="954268"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7" name="図 26">
            <a:extLst>
              <a:ext uri="{FF2B5EF4-FFF2-40B4-BE49-F238E27FC236}">
                <a16:creationId xmlns:a16="http://schemas.microsoft.com/office/drawing/2014/main" id="{F00FCC6C-B472-303C-DFAB-1AF9AC22D87C}"/>
              </a:ext>
            </a:extLst>
          </p:cNvPr>
          <p:cNvPicPr>
            <a:picLocks noChangeAspect="1"/>
          </p:cNvPicPr>
          <p:nvPr/>
        </p:nvPicPr>
        <p:blipFill>
          <a:blip r:embed="rId5"/>
          <a:stretch>
            <a:fillRect/>
          </a:stretch>
        </p:blipFill>
        <p:spPr>
          <a:xfrm>
            <a:off x="1631504" y="5406468"/>
            <a:ext cx="3130964" cy="1023728"/>
          </a:xfrm>
          <a:prstGeom prst="rect">
            <a:avLst/>
          </a:prstGeom>
        </p:spPr>
      </p:pic>
      <p:sp>
        <p:nvSpPr>
          <p:cNvPr id="28" name="正方形/長方形 27">
            <a:extLst>
              <a:ext uri="{FF2B5EF4-FFF2-40B4-BE49-F238E27FC236}">
                <a16:creationId xmlns:a16="http://schemas.microsoft.com/office/drawing/2014/main" id="{6399A133-A2C1-ADAD-F1C2-006D94470875}"/>
              </a:ext>
            </a:extLst>
          </p:cNvPr>
          <p:cNvSpPr/>
          <p:nvPr/>
        </p:nvSpPr>
        <p:spPr bwMode="auto">
          <a:xfrm>
            <a:off x="2271263" y="5543171"/>
            <a:ext cx="2304256" cy="28888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608A8D9C-80DB-4EED-8FA0-A7867C6CE6F9}"/>
              </a:ext>
            </a:extLst>
          </p:cNvPr>
          <p:cNvCxnSpPr>
            <a:cxnSpLocks/>
          </p:cNvCxnSpPr>
          <p:nvPr/>
        </p:nvCxnSpPr>
        <p:spPr bwMode="auto">
          <a:xfrm flipH="1">
            <a:off x="2271263" y="4932855"/>
            <a:ext cx="1157718" cy="610316"/>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F0F93692-E4E3-196D-3608-39358A56BF71}"/>
              </a:ext>
            </a:extLst>
          </p:cNvPr>
          <p:cNvCxnSpPr>
            <a:cxnSpLocks/>
          </p:cNvCxnSpPr>
          <p:nvPr/>
        </p:nvCxnSpPr>
        <p:spPr bwMode="auto">
          <a:xfrm>
            <a:off x="4384434" y="4932855"/>
            <a:ext cx="191085" cy="610316"/>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39" name="図 38">
            <a:extLst>
              <a:ext uri="{FF2B5EF4-FFF2-40B4-BE49-F238E27FC236}">
                <a16:creationId xmlns:a16="http://schemas.microsoft.com/office/drawing/2014/main" id="{7B677760-F27E-9A14-91AB-3CD600F774F8}"/>
              </a:ext>
            </a:extLst>
          </p:cNvPr>
          <p:cNvPicPr>
            <a:picLocks noChangeAspect="1"/>
          </p:cNvPicPr>
          <p:nvPr/>
        </p:nvPicPr>
        <p:blipFill>
          <a:blip r:embed="rId6"/>
          <a:stretch>
            <a:fillRect/>
          </a:stretch>
        </p:blipFill>
        <p:spPr>
          <a:xfrm>
            <a:off x="6761155" y="4346917"/>
            <a:ext cx="3775998" cy="1969461"/>
          </a:xfrm>
          <a:prstGeom prst="rect">
            <a:avLst/>
          </a:prstGeom>
        </p:spPr>
      </p:pic>
      <p:sp>
        <p:nvSpPr>
          <p:cNvPr id="41" name="フリーフォーム: 図形 40">
            <a:extLst>
              <a:ext uri="{FF2B5EF4-FFF2-40B4-BE49-F238E27FC236}">
                <a16:creationId xmlns:a16="http://schemas.microsoft.com/office/drawing/2014/main" id="{D3C70657-25C1-F064-2C2A-DBFCDACB10C4}"/>
              </a:ext>
            </a:extLst>
          </p:cNvPr>
          <p:cNvSpPr/>
          <p:nvPr/>
        </p:nvSpPr>
        <p:spPr bwMode="auto">
          <a:xfrm>
            <a:off x="6817174" y="6225890"/>
            <a:ext cx="3719979" cy="180975"/>
          </a:xfrm>
          <a:custGeom>
            <a:avLst/>
            <a:gdLst>
              <a:gd name="connsiteX0" fmla="*/ 0 w 3719979"/>
              <a:gd name="connsiteY0" fmla="*/ 429092 h 437831"/>
              <a:gd name="connsiteX1" fmla="*/ 1039091 w 3719979"/>
              <a:gd name="connsiteY1" fmla="*/ 121521 h 437831"/>
              <a:gd name="connsiteX2" fmla="*/ 2128058 w 3719979"/>
              <a:gd name="connsiteY2" fmla="*/ 437405 h 437831"/>
              <a:gd name="connsiteX3" fmla="*/ 3549534 w 3719979"/>
              <a:gd name="connsiteY3" fmla="*/ 38394 h 437831"/>
              <a:gd name="connsiteX4" fmla="*/ 3640974 w 3719979"/>
              <a:gd name="connsiteY4" fmla="*/ 38394 h 437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9979" h="437831">
                <a:moveTo>
                  <a:pt x="0" y="429092"/>
                </a:moveTo>
                <a:cubicBezTo>
                  <a:pt x="342207" y="274613"/>
                  <a:pt x="684415" y="120135"/>
                  <a:pt x="1039091" y="121521"/>
                </a:cubicBezTo>
                <a:cubicBezTo>
                  <a:pt x="1393767" y="122906"/>
                  <a:pt x="1709651" y="451259"/>
                  <a:pt x="2128058" y="437405"/>
                </a:cubicBezTo>
                <a:cubicBezTo>
                  <a:pt x="2546465" y="423551"/>
                  <a:pt x="3297382" y="104896"/>
                  <a:pt x="3549534" y="38394"/>
                </a:cubicBezTo>
                <a:cubicBezTo>
                  <a:pt x="3801686" y="-28108"/>
                  <a:pt x="3721330" y="5143"/>
                  <a:pt x="3640974" y="3839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フリーフォーム: 図形 41">
            <a:extLst>
              <a:ext uri="{FF2B5EF4-FFF2-40B4-BE49-F238E27FC236}">
                <a16:creationId xmlns:a16="http://schemas.microsoft.com/office/drawing/2014/main" id="{89503F24-F557-932A-1F3C-3B68B5C9725F}"/>
              </a:ext>
            </a:extLst>
          </p:cNvPr>
          <p:cNvSpPr/>
          <p:nvPr/>
        </p:nvSpPr>
        <p:spPr bwMode="auto">
          <a:xfrm>
            <a:off x="6817174" y="6281579"/>
            <a:ext cx="3719979" cy="180975"/>
          </a:xfrm>
          <a:custGeom>
            <a:avLst/>
            <a:gdLst>
              <a:gd name="connsiteX0" fmla="*/ 0 w 3719979"/>
              <a:gd name="connsiteY0" fmla="*/ 429092 h 437831"/>
              <a:gd name="connsiteX1" fmla="*/ 1039091 w 3719979"/>
              <a:gd name="connsiteY1" fmla="*/ 121521 h 437831"/>
              <a:gd name="connsiteX2" fmla="*/ 2128058 w 3719979"/>
              <a:gd name="connsiteY2" fmla="*/ 437405 h 437831"/>
              <a:gd name="connsiteX3" fmla="*/ 3549534 w 3719979"/>
              <a:gd name="connsiteY3" fmla="*/ 38394 h 437831"/>
              <a:gd name="connsiteX4" fmla="*/ 3640974 w 3719979"/>
              <a:gd name="connsiteY4" fmla="*/ 38394 h 437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9979" h="437831">
                <a:moveTo>
                  <a:pt x="0" y="429092"/>
                </a:moveTo>
                <a:cubicBezTo>
                  <a:pt x="342207" y="274613"/>
                  <a:pt x="684415" y="120135"/>
                  <a:pt x="1039091" y="121521"/>
                </a:cubicBezTo>
                <a:cubicBezTo>
                  <a:pt x="1393767" y="122906"/>
                  <a:pt x="1709651" y="451259"/>
                  <a:pt x="2128058" y="437405"/>
                </a:cubicBezTo>
                <a:cubicBezTo>
                  <a:pt x="2546465" y="423551"/>
                  <a:pt x="3297382" y="104896"/>
                  <a:pt x="3549534" y="38394"/>
                </a:cubicBezTo>
                <a:cubicBezTo>
                  <a:pt x="3801686" y="-28108"/>
                  <a:pt x="3721330" y="5143"/>
                  <a:pt x="3640974" y="3839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正方形/長方形 6">
            <a:extLst>
              <a:ext uri="{FF2B5EF4-FFF2-40B4-BE49-F238E27FC236}">
                <a16:creationId xmlns:a16="http://schemas.microsoft.com/office/drawing/2014/main" id="{0CC03C77-80C6-6DB6-43BC-D253D6D43523}"/>
              </a:ext>
            </a:extLst>
          </p:cNvPr>
          <p:cNvSpPr/>
          <p:nvPr/>
        </p:nvSpPr>
        <p:spPr bwMode="auto">
          <a:xfrm>
            <a:off x="7013521" y="4130893"/>
            <a:ext cx="3271266" cy="21602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正方形/長方形 8">
            <a:extLst>
              <a:ext uri="{FF2B5EF4-FFF2-40B4-BE49-F238E27FC236}">
                <a16:creationId xmlns:a16="http://schemas.microsoft.com/office/drawing/2014/main" id="{D7FB02B3-DAED-880F-5C08-AF07D8C5FAF1}"/>
              </a:ext>
            </a:extLst>
          </p:cNvPr>
          <p:cNvSpPr/>
          <p:nvPr/>
        </p:nvSpPr>
        <p:spPr bwMode="auto">
          <a:xfrm>
            <a:off x="6773227" y="4915851"/>
            <a:ext cx="3719979" cy="180975"/>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2827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The UHR PAR and CSD [1][2] indicate that IEEE 802.11bn should support use cases such as robotics, industrial automation for industrial IoT, logistics, and smart agriculture.</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Most STAs deployed in these use cases require low latency, and various technologies for reducing latency are discussed in TGbn.</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To enhance the effectiveness of those technologies, we propose a signaling method to notify whether the BSS is intended for low latency traffic or not.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contribution is the updated version of the use case indication for 11bn features on 24/0837 [3] based on many valuable comments from offline.</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9076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Motivation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The UHR PAR defines throughput, latency, and MPDU loss as reliability. However, the relationship between increasing throughput and improving latency is a tradeoff.</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Which KPI is most important relies on the service or application [4]-[6].</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It is preferable to separate low latency traffic from non-latency traffic as much as possible because each type of traffic has a different KPI.</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If we have some indicators that will help separate BSSs treating low-latency traffic from those treating non-low latency traffic, the guidance for STAs in associating the appropriate BSS based on the type of traffic will be enabled.</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021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Problem statement</a:t>
            </a:r>
            <a:endParaRPr kumimoji="1" lang="ja-JP" altLang="en-US" dirty="0"/>
          </a:p>
        </p:txBody>
      </p:sp>
      <p:sp>
        <p:nvSpPr>
          <p:cNvPr id="3" name="コンテンツ プレースホルダー 2"/>
          <p:cNvSpPr>
            <a:spLocks noGrp="1"/>
          </p:cNvSpPr>
          <p:nvPr>
            <p:ph idx="1"/>
          </p:nvPr>
        </p:nvSpPr>
        <p:spPr>
          <a:xfrm>
            <a:off x="448730" y="1981201"/>
            <a:ext cx="6341539" cy="2527919"/>
          </a:xfrm>
        </p:spPr>
        <p:txBody>
          <a:bodyPr>
            <a:normAutofit fontScale="85000" lnSpcReduction="1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Latency Sensitive use cases such as industrial automation, robotics, and cloud gaming require stringent latency but do not have high data rates. [7]</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 such use cases, the occupancy of long TXOPs for non-low latency traffic degrades the latency characteristics of low latency traffic by blocking the wireless medium for a long duration.</a:t>
            </a:r>
            <a:endParaRPr lang="en-US" altLang="ja-JP" b="1" dirty="0">
              <a:solidFill>
                <a:srgbClr val="FF0000"/>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September 2024</a:t>
            </a:r>
            <a:endParaRPr lang="en-GB" dirty="0"/>
          </a:p>
        </p:txBody>
      </p:sp>
      <p:graphicFrame>
        <p:nvGraphicFramePr>
          <p:cNvPr id="7" name="表 13">
            <a:extLst>
              <a:ext uri="{FF2B5EF4-FFF2-40B4-BE49-F238E27FC236}">
                <a16:creationId xmlns:a16="http://schemas.microsoft.com/office/drawing/2014/main" id="{FA3A31F0-89C3-DA34-705B-255227F59D82}"/>
              </a:ext>
            </a:extLst>
          </p:cNvPr>
          <p:cNvGraphicFramePr>
            <a:graphicFrameLocks noGrp="1"/>
          </p:cNvGraphicFramePr>
          <p:nvPr/>
        </p:nvGraphicFramePr>
        <p:xfrm>
          <a:off x="6790269" y="2008911"/>
          <a:ext cx="4953001" cy="3841688"/>
        </p:xfrm>
        <a:graphic>
          <a:graphicData uri="http://schemas.openxmlformats.org/drawingml/2006/table">
            <a:tbl>
              <a:tblPr firstRow="1" bandRow="1">
                <a:tableStyleId>{21E4AEA4-8DFA-4A89-87EB-49C32662AFE0}</a:tableStyleId>
              </a:tblPr>
              <a:tblGrid>
                <a:gridCol w="797036">
                  <a:extLst>
                    <a:ext uri="{9D8B030D-6E8A-4147-A177-3AD203B41FA5}">
                      <a16:colId xmlns:a16="http://schemas.microsoft.com/office/drawing/2014/main" val="2347218847"/>
                    </a:ext>
                  </a:extLst>
                </a:gridCol>
                <a:gridCol w="769445">
                  <a:extLst>
                    <a:ext uri="{9D8B030D-6E8A-4147-A177-3AD203B41FA5}">
                      <a16:colId xmlns:a16="http://schemas.microsoft.com/office/drawing/2014/main" val="2117081284"/>
                    </a:ext>
                  </a:extLst>
                </a:gridCol>
                <a:gridCol w="659272">
                  <a:extLst>
                    <a:ext uri="{9D8B030D-6E8A-4147-A177-3AD203B41FA5}">
                      <a16:colId xmlns:a16="http://schemas.microsoft.com/office/drawing/2014/main" val="2671828562"/>
                    </a:ext>
                  </a:extLst>
                </a:gridCol>
                <a:gridCol w="704351">
                  <a:extLst>
                    <a:ext uri="{9D8B030D-6E8A-4147-A177-3AD203B41FA5}">
                      <a16:colId xmlns:a16="http://schemas.microsoft.com/office/drawing/2014/main" val="813789511"/>
                    </a:ext>
                  </a:extLst>
                </a:gridCol>
                <a:gridCol w="687445">
                  <a:extLst>
                    <a:ext uri="{9D8B030D-6E8A-4147-A177-3AD203B41FA5}">
                      <a16:colId xmlns:a16="http://schemas.microsoft.com/office/drawing/2014/main" val="1652754149"/>
                    </a:ext>
                  </a:extLst>
                </a:gridCol>
                <a:gridCol w="1335452">
                  <a:extLst>
                    <a:ext uri="{9D8B030D-6E8A-4147-A177-3AD203B41FA5}">
                      <a16:colId xmlns:a16="http://schemas.microsoft.com/office/drawing/2014/main" val="2660529559"/>
                    </a:ext>
                  </a:extLst>
                </a:gridCol>
              </a:tblGrid>
              <a:tr h="846490">
                <a:tc gridSpan="2">
                  <a:txBody>
                    <a:bodyPr/>
                    <a:lstStyle/>
                    <a:p>
                      <a:pPr algn="l">
                        <a:spcAft>
                          <a:spcPts val="0"/>
                        </a:spcAft>
                      </a:pPr>
                      <a:r>
                        <a:rPr lang="en-US" sz="1100" dirty="0">
                          <a:solidFill>
                            <a:schemeClr val="tx1"/>
                          </a:solidFill>
                          <a:effectLst/>
                        </a:rPr>
                        <a:t>Use cases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a:spcAft>
                          <a:spcPts val="0"/>
                        </a:spcAft>
                      </a:pPr>
                      <a:r>
                        <a:rPr lang="en-US" sz="1100" dirty="0">
                          <a:solidFill>
                            <a:schemeClr val="tx1"/>
                          </a:solidFill>
                          <a:effectLst/>
                        </a:rPr>
                        <a:t>Intra BSS latency [</a:t>
                      </a:r>
                      <a:r>
                        <a:rPr lang="en-US" sz="1100" dirty="0" err="1">
                          <a:solidFill>
                            <a:schemeClr val="tx1"/>
                          </a:solidFill>
                          <a:effectLst/>
                        </a:rPr>
                        <a:t>ms</a:t>
                      </a:r>
                      <a:r>
                        <a:rPr lang="en-US" sz="1100" dirty="0">
                          <a:solidFill>
                            <a:schemeClr val="tx1"/>
                          </a:solidFill>
                          <a:effectLst/>
                        </a:rPr>
                        <a:t>]</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Jitter variance</a:t>
                      </a:r>
                      <a:r>
                        <a:rPr lang="en-US" sz="1100" baseline="0" dirty="0">
                          <a:solidFill>
                            <a:schemeClr val="tx1"/>
                          </a:solidFill>
                          <a:effectLst/>
                        </a:rPr>
                        <a:t> [</a:t>
                      </a:r>
                      <a:r>
                        <a:rPr lang="en-US" sz="1100" baseline="0" dirty="0" err="1">
                          <a:solidFill>
                            <a:schemeClr val="tx1"/>
                          </a:solidFill>
                          <a:effectLst/>
                        </a:rPr>
                        <a:t>ms</a:t>
                      </a:r>
                      <a:r>
                        <a:rPr lang="en-US" sz="1100" baseline="0" dirty="0">
                          <a:solidFill>
                            <a:schemeClr val="tx1"/>
                          </a:solidFill>
                          <a:effectLst/>
                        </a:rPr>
                        <a:t>]</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Packet loss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Data rate [Mbps]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5300658"/>
                  </a:ext>
                </a:extLst>
              </a:tr>
              <a:tr h="103738">
                <a:tc gridSpan="2">
                  <a:txBody>
                    <a:bodyPr/>
                    <a:lstStyle/>
                    <a:p>
                      <a:pPr algn="just">
                        <a:spcAft>
                          <a:spcPts val="0"/>
                        </a:spcAft>
                      </a:pPr>
                      <a:r>
                        <a:rPr lang="en-US" sz="1000" dirty="0">
                          <a:solidFill>
                            <a:schemeClr val="tx1"/>
                          </a:solidFill>
                          <a:effectLst/>
                        </a:rPr>
                        <a:t>Real-time gaming</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2</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0.1 %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3972702"/>
                  </a:ext>
                </a:extLst>
              </a:tr>
              <a:tr h="132474">
                <a:tc gridSpan="2">
                  <a:txBody>
                    <a:bodyPr/>
                    <a:lstStyle/>
                    <a:p>
                      <a:pPr algn="just">
                        <a:spcAft>
                          <a:spcPts val="0"/>
                        </a:spcAft>
                      </a:pPr>
                      <a:r>
                        <a:rPr lang="en-US" sz="1000" dirty="0">
                          <a:solidFill>
                            <a:schemeClr val="tx1"/>
                          </a:solidFill>
                          <a:effectLst/>
                        </a:rPr>
                        <a:t>Cloud gaming</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10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2</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0.1 (Reverse link)</a:t>
                      </a:r>
                      <a:endParaRPr lang="ja-JP" sz="1000" dirty="0">
                        <a:solidFill>
                          <a:schemeClr val="tx1"/>
                        </a:solidFill>
                        <a:effectLst/>
                      </a:endParaRPr>
                    </a:p>
                    <a:p>
                      <a:pPr algn="l">
                        <a:spcAft>
                          <a:spcPts val="0"/>
                        </a:spcAft>
                      </a:pPr>
                      <a:r>
                        <a:rPr lang="en-US" sz="1000" dirty="0">
                          <a:solidFill>
                            <a:schemeClr val="tx1"/>
                          </a:solidFill>
                          <a:effectLst/>
                        </a:rPr>
                        <a:t>&gt;</a:t>
                      </a:r>
                      <a:r>
                        <a:rPr lang="ja-JP" altLang="en-US" sz="1000" baseline="0" dirty="0">
                          <a:solidFill>
                            <a:schemeClr val="tx1"/>
                          </a:solidFill>
                          <a:effectLst/>
                        </a:rPr>
                        <a:t> </a:t>
                      </a:r>
                      <a:r>
                        <a:rPr lang="en-US" sz="1000" dirty="0">
                          <a:solidFill>
                            <a:schemeClr val="tx1"/>
                          </a:solidFill>
                          <a:effectLst/>
                        </a:rPr>
                        <a:t>5Mbps (Forward link)</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4579821"/>
                  </a:ext>
                </a:extLst>
              </a:tr>
              <a:tr h="122346">
                <a:tc gridSpan="2">
                  <a:txBody>
                    <a:bodyPr/>
                    <a:lstStyle/>
                    <a:p>
                      <a:pPr algn="just">
                        <a:spcAft>
                          <a:spcPts val="0"/>
                        </a:spcAft>
                      </a:pPr>
                      <a:r>
                        <a:rPr lang="en-US" sz="1000" b="0" dirty="0">
                          <a:solidFill>
                            <a:schemeClr val="tx1"/>
                          </a:solidFill>
                          <a:effectLst/>
                        </a:rPr>
                        <a:t>Real-time video</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3 ~ 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2.5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100 ~ 28,000</a:t>
                      </a:r>
                      <a:r>
                        <a:rPr lang="en-US" sz="800" dirty="0">
                          <a:solidFill>
                            <a:schemeClr val="tx1"/>
                          </a:solidFill>
                          <a:effectLst/>
                        </a:rPr>
                        <a:t>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2130882"/>
                  </a:ext>
                </a:extLst>
              </a:tr>
              <a:tr h="112218">
                <a:tc rowSpan="4">
                  <a:txBody>
                    <a:bodyPr/>
                    <a:lstStyle/>
                    <a:p>
                      <a:pPr algn="just">
                        <a:spcAft>
                          <a:spcPts val="0"/>
                        </a:spcAft>
                      </a:pPr>
                      <a:r>
                        <a:rPr lang="en-US" sz="1050" b="0" dirty="0">
                          <a:solidFill>
                            <a:schemeClr val="tx1"/>
                          </a:solidFill>
                          <a:effectLst/>
                        </a:rPr>
                        <a:t>Robotics and</a:t>
                      </a:r>
                      <a:endParaRPr lang="ja-JP" sz="1050" b="0" dirty="0">
                        <a:solidFill>
                          <a:schemeClr val="tx1"/>
                        </a:solidFill>
                        <a:effectLst/>
                      </a:endParaRPr>
                    </a:p>
                    <a:p>
                      <a:pPr algn="just">
                        <a:spcAft>
                          <a:spcPts val="0"/>
                        </a:spcAft>
                      </a:pPr>
                      <a:r>
                        <a:rPr lang="en-US" sz="1050" b="0" dirty="0">
                          <a:solidFill>
                            <a:schemeClr val="tx1"/>
                          </a:solidFill>
                          <a:effectLst/>
                        </a:rPr>
                        <a:t>industrial automation</a:t>
                      </a:r>
                      <a:endParaRPr lang="ja-JP" sz="105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Equipment control</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10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0.2~2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2677852"/>
                  </a:ext>
                </a:extLst>
              </a:tr>
              <a:tr h="102090">
                <a:tc vMerge="1">
                  <a:txBody>
                    <a:bodyPr/>
                    <a:lstStyle/>
                    <a:p>
                      <a:endParaRPr kumimoji="1" lang="ja-JP" altLang="en-US"/>
                    </a:p>
                  </a:txBody>
                  <a:tcPr/>
                </a:tc>
                <a:tc>
                  <a:txBody>
                    <a:bodyPr/>
                    <a:lstStyle/>
                    <a:p>
                      <a:pPr algn="just">
                        <a:spcAft>
                          <a:spcPts val="0"/>
                        </a:spcAft>
                      </a:pPr>
                      <a:r>
                        <a:rPr lang="en-US" sz="1000" b="0" dirty="0">
                          <a:solidFill>
                            <a:schemeClr val="tx1"/>
                          </a:solidFill>
                          <a:effectLst/>
                        </a:rPr>
                        <a:t>Human safety</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0.2 ~ 2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8813124"/>
                  </a:ext>
                </a:extLst>
              </a:tr>
              <a:tr h="163970">
                <a:tc vMerge="1">
                  <a:txBody>
                    <a:bodyPr/>
                    <a:lstStyle/>
                    <a:p>
                      <a:endParaRPr kumimoji="1" lang="ja-JP" altLang="en-US"/>
                    </a:p>
                  </a:txBody>
                  <a:tcPr/>
                </a:tc>
                <a:tc>
                  <a:txBody>
                    <a:bodyPr/>
                    <a:lstStyle/>
                    <a:p>
                      <a:pPr algn="just">
                        <a:spcAft>
                          <a:spcPts val="0"/>
                        </a:spcAft>
                      </a:pPr>
                      <a:r>
                        <a:rPr lang="en-US" sz="1000" b="0" dirty="0">
                          <a:solidFill>
                            <a:schemeClr val="tx1"/>
                          </a:solidFill>
                          <a:effectLst/>
                        </a:rPr>
                        <a:t>Haptic technology</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&lt;0.2~2</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&lt;1</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7770213"/>
                  </a:ext>
                </a:extLst>
              </a:tr>
              <a:tr h="707902">
                <a:tc vMerge="1">
                  <a:txBody>
                    <a:bodyPr/>
                    <a:lstStyle/>
                    <a:p>
                      <a:endParaRPr kumimoji="1" lang="ja-JP" altLang="en-US"/>
                    </a:p>
                  </a:txBody>
                  <a:tcPr/>
                </a:tc>
                <a:tc>
                  <a:txBody>
                    <a:bodyPr/>
                    <a:lstStyle/>
                    <a:p>
                      <a:pPr algn="just">
                        <a:spcAft>
                          <a:spcPts val="0"/>
                        </a:spcAft>
                      </a:pPr>
                      <a:r>
                        <a:rPr lang="en-US" sz="1000" b="0" dirty="0">
                          <a:solidFill>
                            <a:schemeClr val="tx1"/>
                          </a:solidFill>
                          <a:effectLst/>
                        </a:rPr>
                        <a:t>Drone control</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100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a:solidFill>
                            <a:schemeClr val="tx1"/>
                          </a:solidFill>
                          <a:effectLst/>
                        </a:rPr>
                        <a:t>Lossless</a:t>
                      </a:r>
                      <a:endParaRPr lang="ja-JP" sz="100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&lt;1</a:t>
                      </a:r>
                      <a:endParaRPr lang="ja-JP" sz="1000" dirty="0">
                        <a:solidFill>
                          <a:schemeClr val="tx1"/>
                        </a:solidFill>
                        <a:effectLst/>
                      </a:endParaRPr>
                    </a:p>
                    <a:p>
                      <a:pPr algn="l">
                        <a:spcAft>
                          <a:spcPts val="0"/>
                        </a:spcAft>
                      </a:pPr>
                      <a:r>
                        <a:rPr lang="en-US" sz="1000" dirty="0">
                          <a:solidFill>
                            <a:schemeClr val="tx1"/>
                          </a:solidFill>
                          <a:effectLst/>
                        </a:rPr>
                        <a:t>&gt;100 with video</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75411"/>
                  </a:ext>
                </a:extLst>
              </a:tr>
            </a:tbl>
          </a:graphicData>
        </a:graphic>
      </p:graphicFrame>
      <p:sp>
        <p:nvSpPr>
          <p:cNvPr id="8" name="正方形/長方形 7">
            <a:extLst>
              <a:ext uri="{FF2B5EF4-FFF2-40B4-BE49-F238E27FC236}">
                <a16:creationId xmlns:a16="http://schemas.microsoft.com/office/drawing/2014/main" id="{CA3EB077-59BB-E91C-5456-1980B7FA835C}"/>
              </a:ext>
            </a:extLst>
          </p:cNvPr>
          <p:cNvSpPr/>
          <p:nvPr/>
        </p:nvSpPr>
        <p:spPr bwMode="auto">
          <a:xfrm>
            <a:off x="3952758" y="4929544"/>
            <a:ext cx="1927475" cy="977880"/>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9" name="グループ化 8">
            <a:extLst>
              <a:ext uri="{FF2B5EF4-FFF2-40B4-BE49-F238E27FC236}">
                <a16:creationId xmlns:a16="http://schemas.microsoft.com/office/drawing/2014/main" id="{48CCDB65-AFE1-FB63-5E21-32DAC9903D5E}"/>
              </a:ext>
            </a:extLst>
          </p:cNvPr>
          <p:cNvGrpSpPr/>
          <p:nvPr/>
        </p:nvGrpSpPr>
        <p:grpSpPr>
          <a:xfrm>
            <a:off x="2375845" y="5437975"/>
            <a:ext cx="4021504" cy="746692"/>
            <a:chOff x="7428570" y="2752392"/>
            <a:chExt cx="4271541" cy="746692"/>
          </a:xfrm>
        </p:grpSpPr>
        <p:cxnSp>
          <p:nvCxnSpPr>
            <p:cNvPr id="10" name="直線コネクタ 9">
              <a:extLst>
                <a:ext uri="{FF2B5EF4-FFF2-40B4-BE49-F238E27FC236}">
                  <a16:creationId xmlns:a16="http://schemas.microsoft.com/office/drawing/2014/main" id="{77F85240-C753-5E90-DDED-7C95CA286025}"/>
                </a:ext>
              </a:extLst>
            </p:cNvPr>
            <p:cNvCxnSpPr/>
            <p:nvPr/>
          </p:nvCxnSpPr>
          <p:spPr>
            <a:xfrm>
              <a:off x="7428570" y="2752392"/>
              <a:ext cx="4271541" cy="0"/>
            </a:xfrm>
            <a:prstGeom prst="line">
              <a:avLst/>
            </a:prstGeom>
            <a:ln/>
          </p:spPr>
          <p:style>
            <a:lnRef idx="1">
              <a:schemeClr val="dk1"/>
            </a:lnRef>
            <a:fillRef idx="0">
              <a:schemeClr val="dk1"/>
            </a:fillRef>
            <a:effectRef idx="0">
              <a:schemeClr val="dk1"/>
            </a:effectRef>
            <a:fontRef idx="minor">
              <a:schemeClr val="tx1"/>
            </a:fontRef>
          </p:style>
        </p:cxnSp>
        <p:cxnSp>
          <p:nvCxnSpPr>
            <p:cNvPr id="11" name="直線コネクタ 10">
              <a:extLst>
                <a:ext uri="{FF2B5EF4-FFF2-40B4-BE49-F238E27FC236}">
                  <a16:creationId xmlns:a16="http://schemas.microsoft.com/office/drawing/2014/main" id="{BB67DEDE-1446-0599-6D66-329190FB1E5B}"/>
                </a:ext>
              </a:extLst>
            </p:cNvPr>
            <p:cNvCxnSpPr/>
            <p:nvPr/>
          </p:nvCxnSpPr>
          <p:spPr>
            <a:xfrm>
              <a:off x="7428570" y="3499084"/>
              <a:ext cx="4271541" cy="0"/>
            </a:xfrm>
            <a:prstGeom prst="line">
              <a:avLst/>
            </a:prstGeom>
            <a:ln/>
          </p:spPr>
          <p:style>
            <a:lnRef idx="1">
              <a:schemeClr val="dk1"/>
            </a:lnRef>
            <a:fillRef idx="0">
              <a:schemeClr val="dk1"/>
            </a:fillRef>
            <a:effectRef idx="0">
              <a:schemeClr val="dk1"/>
            </a:effectRef>
            <a:fontRef idx="minor">
              <a:schemeClr val="tx1"/>
            </a:fontRef>
          </p:style>
        </p:cxnSp>
      </p:grpSp>
      <p:sp>
        <p:nvSpPr>
          <p:cNvPr id="12" name="正方形/長方形 11">
            <a:extLst>
              <a:ext uri="{FF2B5EF4-FFF2-40B4-BE49-F238E27FC236}">
                <a16:creationId xmlns:a16="http://schemas.microsoft.com/office/drawing/2014/main" id="{29A75B7B-FEC6-E2BB-2A70-23F1CDB28801}"/>
              </a:ext>
            </a:extLst>
          </p:cNvPr>
          <p:cNvSpPr/>
          <p:nvPr/>
        </p:nvSpPr>
        <p:spPr>
          <a:xfrm>
            <a:off x="3952758" y="5917302"/>
            <a:ext cx="1927475"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Non-LL Traffic</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3" name="正方形/長方形 12">
            <a:extLst>
              <a:ext uri="{FF2B5EF4-FFF2-40B4-BE49-F238E27FC236}">
                <a16:creationId xmlns:a16="http://schemas.microsoft.com/office/drawing/2014/main" id="{6BABE137-6F39-3E80-9BC9-81FE98A4C821}"/>
              </a:ext>
            </a:extLst>
          </p:cNvPr>
          <p:cNvSpPr/>
          <p:nvPr/>
        </p:nvSpPr>
        <p:spPr>
          <a:xfrm>
            <a:off x="2744629" y="5168140"/>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4" name="テキスト ボックス 13">
            <a:extLst>
              <a:ext uri="{FF2B5EF4-FFF2-40B4-BE49-F238E27FC236}">
                <a16:creationId xmlns:a16="http://schemas.microsoft.com/office/drawing/2014/main" id="{9E48AE97-2516-4F3B-A865-2EA2E95D9744}"/>
              </a:ext>
            </a:extLst>
          </p:cNvPr>
          <p:cNvSpPr txBox="1"/>
          <p:nvPr/>
        </p:nvSpPr>
        <p:spPr>
          <a:xfrm>
            <a:off x="1821638" y="5294059"/>
            <a:ext cx="624925" cy="261610"/>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1</a:t>
            </a:r>
            <a:endParaRPr kumimoji="1" lang="ja-JP" altLang="en-US" sz="1100" b="1" dirty="0">
              <a:solidFill>
                <a:schemeClr val="tx1"/>
              </a:solidFill>
              <a:latin typeface="+mn-lt"/>
              <a:ea typeface="メイリオ" panose="020B0604030504040204" pitchFamily="50" charset="-128"/>
            </a:endParaRPr>
          </a:p>
        </p:txBody>
      </p:sp>
      <p:sp>
        <p:nvSpPr>
          <p:cNvPr id="15" name="正方形/長方形 14">
            <a:extLst>
              <a:ext uri="{FF2B5EF4-FFF2-40B4-BE49-F238E27FC236}">
                <a16:creationId xmlns:a16="http://schemas.microsoft.com/office/drawing/2014/main" id="{89A6159F-BBBC-5A3C-4202-60BCC69CD655}"/>
              </a:ext>
            </a:extLst>
          </p:cNvPr>
          <p:cNvSpPr/>
          <p:nvPr/>
        </p:nvSpPr>
        <p:spPr>
          <a:xfrm>
            <a:off x="3258222" y="5168140"/>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6" name="正方形/長方形 15">
            <a:extLst>
              <a:ext uri="{FF2B5EF4-FFF2-40B4-BE49-F238E27FC236}">
                <a16:creationId xmlns:a16="http://schemas.microsoft.com/office/drawing/2014/main" id="{C081B379-F6F9-F893-1488-F045FCBA1AEF}"/>
              </a:ext>
            </a:extLst>
          </p:cNvPr>
          <p:cNvSpPr/>
          <p:nvPr/>
        </p:nvSpPr>
        <p:spPr>
          <a:xfrm>
            <a:off x="4240865" y="5168140"/>
            <a:ext cx="347577" cy="267365"/>
          </a:xfrm>
          <a:prstGeom prst="rect">
            <a:avLst/>
          </a:prstGeom>
          <a:solidFill>
            <a:schemeClr val="bg1"/>
          </a:solidFill>
          <a:ln w="12700">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7" name="正方形/長方形 16">
            <a:extLst>
              <a:ext uri="{FF2B5EF4-FFF2-40B4-BE49-F238E27FC236}">
                <a16:creationId xmlns:a16="http://schemas.microsoft.com/office/drawing/2014/main" id="{2D756C2C-A453-91D6-A290-BF655816DE20}"/>
              </a:ext>
            </a:extLst>
          </p:cNvPr>
          <p:cNvSpPr/>
          <p:nvPr/>
        </p:nvSpPr>
        <p:spPr>
          <a:xfrm>
            <a:off x="5378241" y="5168140"/>
            <a:ext cx="347577" cy="267365"/>
          </a:xfrm>
          <a:prstGeom prst="rect">
            <a:avLst/>
          </a:prstGeom>
          <a:solidFill>
            <a:schemeClr val="bg1"/>
          </a:solidFill>
          <a:ln w="12700">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8" name="四角形吹き出し 11">
            <a:extLst>
              <a:ext uri="{FF2B5EF4-FFF2-40B4-BE49-F238E27FC236}">
                <a16:creationId xmlns:a16="http://schemas.microsoft.com/office/drawing/2014/main" id="{376D62A4-F04B-6D51-C445-1E56E0E64538}"/>
              </a:ext>
            </a:extLst>
          </p:cNvPr>
          <p:cNvSpPr/>
          <p:nvPr/>
        </p:nvSpPr>
        <p:spPr>
          <a:xfrm>
            <a:off x="946341" y="4395885"/>
            <a:ext cx="2363239" cy="613561"/>
          </a:xfrm>
          <a:prstGeom prst="wedgeRectCallout">
            <a:avLst>
              <a:gd name="adj1" fmla="val 85411"/>
              <a:gd name="adj2" fmla="val 82462"/>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This long TXOP set by STA 2 generates a critical delay on STA 1’s low latency (LL) transmissions.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cxnSp>
        <p:nvCxnSpPr>
          <p:cNvPr id="19" name="直線矢印コネクタ 18">
            <a:extLst>
              <a:ext uri="{FF2B5EF4-FFF2-40B4-BE49-F238E27FC236}">
                <a16:creationId xmlns:a16="http://schemas.microsoft.com/office/drawing/2014/main" id="{A01A74DB-C0E0-1F51-1F24-D25620EF2E52}"/>
              </a:ext>
            </a:extLst>
          </p:cNvPr>
          <p:cNvCxnSpPr/>
          <p:nvPr/>
        </p:nvCxnSpPr>
        <p:spPr bwMode="auto">
          <a:xfrm>
            <a:off x="3952758" y="4796065"/>
            <a:ext cx="1927475"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20" name="テキスト ボックス 19">
            <a:extLst>
              <a:ext uri="{FF2B5EF4-FFF2-40B4-BE49-F238E27FC236}">
                <a16:creationId xmlns:a16="http://schemas.microsoft.com/office/drawing/2014/main" id="{5F5762C2-FB85-E901-024E-6BD2290E2F3E}"/>
              </a:ext>
            </a:extLst>
          </p:cNvPr>
          <p:cNvSpPr txBox="1"/>
          <p:nvPr/>
        </p:nvSpPr>
        <p:spPr>
          <a:xfrm>
            <a:off x="4097133" y="4540258"/>
            <a:ext cx="1634859"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TXOP owned by STA 2</a:t>
            </a:r>
            <a:endParaRPr kumimoji="1" lang="ja-JP" altLang="en-US" sz="1100" dirty="0">
              <a:solidFill>
                <a:schemeClr val="tx1"/>
              </a:solidFill>
              <a:latin typeface="+mn-lt"/>
              <a:ea typeface="メイリオ" panose="020B0604030504040204" pitchFamily="50" charset="-128"/>
            </a:endParaRPr>
          </a:p>
        </p:txBody>
      </p:sp>
      <p:cxnSp>
        <p:nvCxnSpPr>
          <p:cNvPr id="21" name="直線コネクタ 20">
            <a:extLst>
              <a:ext uri="{FF2B5EF4-FFF2-40B4-BE49-F238E27FC236}">
                <a16:creationId xmlns:a16="http://schemas.microsoft.com/office/drawing/2014/main" id="{C5FC75A6-58D7-17CB-ED3F-816CCB64BD7A}"/>
              </a:ext>
            </a:extLst>
          </p:cNvPr>
          <p:cNvCxnSpPr>
            <a:cxnSpLocks/>
          </p:cNvCxnSpPr>
          <p:nvPr/>
        </p:nvCxnSpPr>
        <p:spPr bwMode="auto">
          <a:xfrm flipH="1">
            <a:off x="3543924" y="5311927"/>
            <a:ext cx="696941" cy="47711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2" name="テキスト ボックス 21">
            <a:extLst>
              <a:ext uri="{FF2B5EF4-FFF2-40B4-BE49-F238E27FC236}">
                <a16:creationId xmlns:a16="http://schemas.microsoft.com/office/drawing/2014/main" id="{7A0ACE3A-E207-8982-42B3-14B6B3248172}"/>
              </a:ext>
            </a:extLst>
          </p:cNvPr>
          <p:cNvSpPr txBox="1"/>
          <p:nvPr/>
        </p:nvSpPr>
        <p:spPr>
          <a:xfrm>
            <a:off x="1676598" y="5673362"/>
            <a:ext cx="2111275"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Sporadic low latency traffic</a:t>
            </a:r>
            <a:endParaRPr kumimoji="1" lang="ja-JP" altLang="en-US" sz="1100" dirty="0">
              <a:solidFill>
                <a:schemeClr val="tx1"/>
              </a:solidFill>
              <a:latin typeface="+mn-lt"/>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10178CDA-EE8D-18F2-321D-C96CB8229625}"/>
              </a:ext>
            </a:extLst>
          </p:cNvPr>
          <p:cNvSpPr txBox="1"/>
          <p:nvPr/>
        </p:nvSpPr>
        <p:spPr>
          <a:xfrm>
            <a:off x="1821638" y="6053862"/>
            <a:ext cx="624925" cy="261610"/>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2</a:t>
            </a:r>
            <a:endParaRPr kumimoji="1" lang="ja-JP" altLang="en-US" sz="1100" b="1" dirty="0">
              <a:solidFill>
                <a:schemeClr val="tx1"/>
              </a:solidFill>
              <a:latin typeface="+mn-lt"/>
              <a:ea typeface="メイリオ" panose="020B0604030504040204" pitchFamily="50" charset="-128"/>
            </a:endParaRPr>
          </a:p>
        </p:txBody>
      </p:sp>
    </p:spTree>
    <p:extLst>
      <p:ext uri="{BB962C8B-B14F-4D97-AF65-F5344CB8AC3E}">
        <p14:creationId xmlns:p14="http://schemas.microsoft.com/office/powerpoint/2010/main" val="1109593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Problem statement – cont’d</a:t>
            </a:r>
            <a:endParaRPr kumimoji="1" lang="ja-JP" altLang="en-US" dirty="0"/>
          </a:p>
        </p:txBody>
      </p:sp>
      <p:sp>
        <p:nvSpPr>
          <p:cNvPr id="3" name="コンテンツ プレースホルダー 2"/>
          <p:cNvSpPr>
            <a:spLocks noGrp="1"/>
          </p:cNvSpPr>
          <p:nvPr>
            <p:ph idx="1"/>
          </p:nvPr>
        </p:nvSpPr>
        <p:spPr>
          <a:xfrm>
            <a:off x="448730" y="1981202"/>
            <a:ext cx="11119878" cy="1870215"/>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Non-latency sensitive use cases, such as most cases using best effort traffic, require high data rates and throughput.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Interrupting those transmissions by prioritizing latency sensitive transmissions causes throughput degradation of non-low latency traffic.</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September 2024</a:t>
            </a:r>
            <a:endParaRPr lang="en-GB" dirty="0"/>
          </a:p>
        </p:txBody>
      </p:sp>
      <p:grpSp>
        <p:nvGrpSpPr>
          <p:cNvPr id="54" name="グループ化 53">
            <a:extLst>
              <a:ext uri="{FF2B5EF4-FFF2-40B4-BE49-F238E27FC236}">
                <a16:creationId xmlns:a16="http://schemas.microsoft.com/office/drawing/2014/main" id="{B9FC6FBB-9291-82E9-437A-6AA7E0B832A5}"/>
              </a:ext>
            </a:extLst>
          </p:cNvPr>
          <p:cNvGrpSpPr/>
          <p:nvPr/>
        </p:nvGrpSpPr>
        <p:grpSpPr>
          <a:xfrm>
            <a:off x="2625843" y="4768645"/>
            <a:ext cx="3836662" cy="835715"/>
            <a:chOff x="4244476" y="4699476"/>
            <a:chExt cx="3836662" cy="1690295"/>
          </a:xfrm>
        </p:grpSpPr>
        <p:sp>
          <p:nvSpPr>
            <p:cNvPr id="23" name="正方形/長方形 22">
              <a:extLst>
                <a:ext uri="{FF2B5EF4-FFF2-40B4-BE49-F238E27FC236}">
                  <a16:creationId xmlns:a16="http://schemas.microsoft.com/office/drawing/2014/main" id="{E0373289-93B7-B512-EB7D-08203CBF6817}"/>
                </a:ext>
              </a:extLst>
            </p:cNvPr>
            <p:cNvSpPr/>
            <p:nvPr/>
          </p:nvSpPr>
          <p:spPr bwMode="auto">
            <a:xfrm>
              <a:off x="4244476"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正方形/長方形 23">
              <a:extLst>
                <a:ext uri="{FF2B5EF4-FFF2-40B4-BE49-F238E27FC236}">
                  <a16:creationId xmlns:a16="http://schemas.microsoft.com/office/drawing/2014/main" id="{455C9F49-56E6-534A-0259-5EAF34D2ED1A}"/>
                </a:ext>
              </a:extLst>
            </p:cNvPr>
            <p:cNvSpPr/>
            <p:nvPr/>
          </p:nvSpPr>
          <p:spPr bwMode="auto">
            <a:xfrm>
              <a:off x="5112062"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正方形/長方形 24">
              <a:extLst>
                <a:ext uri="{FF2B5EF4-FFF2-40B4-BE49-F238E27FC236}">
                  <a16:creationId xmlns:a16="http://schemas.microsoft.com/office/drawing/2014/main" id="{312CD686-1B41-B94B-92C9-45D932123408}"/>
                </a:ext>
              </a:extLst>
            </p:cNvPr>
            <p:cNvSpPr/>
            <p:nvPr/>
          </p:nvSpPr>
          <p:spPr bwMode="auto">
            <a:xfrm>
              <a:off x="5993639"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FDF9462C-FE10-E61C-2986-D79E984F5217}"/>
                </a:ext>
              </a:extLst>
            </p:cNvPr>
            <p:cNvSpPr/>
            <p:nvPr/>
          </p:nvSpPr>
          <p:spPr bwMode="auto">
            <a:xfrm>
              <a:off x="6861225"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正方形/長方形 26">
              <a:extLst>
                <a:ext uri="{FF2B5EF4-FFF2-40B4-BE49-F238E27FC236}">
                  <a16:creationId xmlns:a16="http://schemas.microsoft.com/office/drawing/2014/main" id="{87B69EB5-62B5-127C-8E24-92996165B40F}"/>
                </a:ext>
              </a:extLst>
            </p:cNvPr>
            <p:cNvSpPr/>
            <p:nvPr/>
          </p:nvSpPr>
          <p:spPr bwMode="auto">
            <a:xfrm>
              <a:off x="7744669"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8" name="グループ化 27">
            <a:extLst>
              <a:ext uri="{FF2B5EF4-FFF2-40B4-BE49-F238E27FC236}">
                <a16:creationId xmlns:a16="http://schemas.microsoft.com/office/drawing/2014/main" id="{5892DB63-1392-CCB8-B999-6D101E48A792}"/>
              </a:ext>
            </a:extLst>
          </p:cNvPr>
          <p:cNvGrpSpPr/>
          <p:nvPr/>
        </p:nvGrpSpPr>
        <p:grpSpPr>
          <a:xfrm>
            <a:off x="2458966" y="4771819"/>
            <a:ext cx="4021504" cy="746692"/>
            <a:chOff x="7428570" y="2752392"/>
            <a:chExt cx="4271541" cy="746692"/>
          </a:xfrm>
        </p:grpSpPr>
        <p:cxnSp>
          <p:nvCxnSpPr>
            <p:cNvPr id="29" name="直線コネクタ 28">
              <a:extLst>
                <a:ext uri="{FF2B5EF4-FFF2-40B4-BE49-F238E27FC236}">
                  <a16:creationId xmlns:a16="http://schemas.microsoft.com/office/drawing/2014/main" id="{D70AE467-E6A1-ED24-568D-D139E6CA6BFD}"/>
                </a:ext>
              </a:extLst>
            </p:cNvPr>
            <p:cNvCxnSpPr/>
            <p:nvPr/>
          </p:nvCxnSpPr>
          <p:spPr>
            <a:xfrm>
              <a:off x="7428570" y="2752392"/>
              <a:ext cx="4271541" cy="0"/>
            </a:xfrm>
            <a:prstGeom prst="line">
              <a:avLst/>
            </a:prstGeom>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33021127-22E4-B2AF-73D3-1D6060FAFD3F}"/>
                </a:ext>
              </a:extLst>
            </p:cNvPr>
            <p:cNvCxnSpPr/>
            <p:nvPr/>
          </p:nvCxnSpPr>
          <p:spPr>
            <a:xfrm>
              <a:off x="7428570" y="3499084"/>
              <a:ext cx="4271541" cy="0"/>
            </a:xfrm>
            <a:prstGeom prst="line">
              <a:avLst/>
            </a:prstGeom>
            <a:ln/>
          </p:spPr>
          <p:style>
            <a:lnRef idx="1">
              <a:schemeClr val="dk1"/>
            </a:lnRef>
            <a:fillRef idx="0">
              <a:schemeClr val="dk1"/>
            </a:fillRef>
            <a:effectRef idx="0">
              <a:schemeClr val="dk1"/>
            </a:effectRef>
            <a:fontRef idx="minor">
              <a:schemeClr val="tx1"/>
            </a:fontRef>
          </p:style>
        </p:cxnSp>
      </p:grpSp>
      <p:sp>
        <p:nvSpPr>
          <p:cNvPr id="31" name="正方形/長方形 30">
            <a:extLst>
              <a:ext uri="{FF2B5EF4-FFF2-40B4-BE49-F238E27FC236}">
                <a16:creationId xmlns:a16="http://schemas.microsoft.com/office/drawing/2014/main" id="{6666EEB5-44A7-A307-1C87-95F226F62169}"/>
              </a:ext>
            </a:extLst>
          </p:cNvPr>
          <p:cNvSpPr/>
          <p:nvPr/>
        </p:nvSpPr>
        <p:spPr>
          <a:xfrm>
            <a:off x="2614735"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2" name="テキスト ボックス 31">
            <a:extLst>
              <a:ext uri="{FF2B5EF4-FFF2-40B4-BE49-F238E27FC236}">
                <a16:creationId xmlns:a16="http://schemas.microsoft.com/office/drawing/2014/main" id="{04A7A514-643B-4435-3FDB-114916F716AE}"/>
              </a:ext>
            </a:extLst>
          </p:cNvPr>
          <p:cNvSpPr txBox="1"/>
          <p:nvPr/>
        </p:nvSpPr>
        <p:spPr>
          <a:xfrm>
            <a:off x="1241004" y="4514515"/>
            <a:ext cx="1288681" cy="600164"/>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1</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(Low latency traffic)</a:t>
            </a:r>
            <a:endParaRPr kumimoji="1" lang="ja-JP" altLang="en-US" sz="1100" b="1" dirty="0">
              <a:solidFill>
                <a:schemeClr val="tx1"/>
              </a:solidFill>
              <a:latin typeface="+mn-lt"/>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0A90DEF2-B17E-EFEF-79A6-F45D25625041}"/>
              </a:ext>
            </a:extLst>
          </p:cNvPr>
          <p:cNvSpPr txBox="1"/>
          <p:nvPr/>
        </p:nvSpPr>
        <p:spPr>
          <a:xfrm>
            <a:off x="1317215" y="5271285"/>
            <a:ext cx="1212469" cy="600164"/>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2</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(Non-low latency </a:t>
            </a:r>
            <a:r>
              <a:rPr kumimoji="1" lang="en-US" altLang="ja-JP" sz="1100" b="1" dirty="0" err="1">
                <a:solidFill>
                  <a:schemeClr val="tx1"/>
                </a:solidFill>
                <a:latin typeface="+mn-lt"/>
                <a:ea typeface="メイリオ" panose="020B0604030504040204" pitchFamily="50" charset="-128"/>
              </a:rPr>
              <a:t>trafffic</a:t>
            </a:r>
            <a:r>
              <a:rPr kumimoji="1" lang="en-US" altLang="ja-JP" sz="1100" b="1" dirty="0">
                <a:solidFill>
                  <a:schemeClr val="tx1"/>
                </a:solidFill>
                <a:latin typeface="+mn-lt"/>
                <a:ea typeface="メイリオ" panose="020B0604030504040204" pitchFamily="50" charset="-128"/>
              </a:rPr>
              <a:t>)</a:t>
            </a:r>
            <a:endParaRPr kumimoji="1" lang="ja-JP" altLang="en-US" sz="1100" b="1" dirty="0">
              <a:solidFill>
                <a:schemeClr val="tx1"/>
              </a:solidFill>
              <a:latin typeface="+mn-lt"/>
              <a:ea typeface="メイリオ" panose="020B0604030504040204" pitchFamily="50" charset="-128"/>
            </a:endParaRPr>
          </a:p>
        </p:txBody>
      </p:sp>
      <p:sp>
        <p:nvSpPr>
          <p:cNvPr id="34" name="正方形/長方形 33">
            <a:extLst>
              <a:ext uri="{FF2B5EF4-FFF2-40B4-BE49-F238E27FC236}">
                <a16:creationId xmlns:a16="http://schemas.microsoft.com/office/drawing/2014/main" id="{F1D31DFC-3221-3205-F84C-16C0620C5D6E}"/>
              </a:ext>
            </a:extLst>
          </p:cNvPr>
          <p:cNvSpPr/>
          <p:nvPr/>
        </p:nvSpPr>
        <p:spPr>
          <a:xfrm>
            <a:off x="3493429"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5" name="四角形吹き出し 11">
            <a:extLst>
              <a:ext uri="{FF2B5EF4-FFF2-40B4-BE49-F238E27FC236}">
                <a16:creationId xmlns:a16="http://schemas.microsoft.com/office/drawing/2014/main" id="{E004F9DA-93AF-FEF8-C007-B846767D41BD}"/>
              </a:ext>
            </a:extLst>
          </p:cNvPr>
          <p:cNvSpPr/>
          <p:nvPr/>
        </p:nvSpPr>
        <p:spPr>
          <a:xfrm>
            <a:off x="6960096" y="4245451"/>
            <a:ext cx="3533566" cy="634747"/>
          </a:xfrm>
          <a:prstGeom prst="wedgeRectCallout">
            <a:avLst>
              <a:gd name="adj1" fmla="val -66825"/>
              <a:gd name="adj2" fmla="val 121883"/>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Chance of transmission for non-low latency (non-LL) traffic are decreased because periodic and sporadic low latency transmissions are prioritized and secured.</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8" name="正方形/長方形 37">
            <a:extLst>
              <a:ext uri="{FF2B5EF4-FFF2-40B4-BE49-F238E27FC236}">
                <a16:creationId xmlns:a16="http://schemas.microsoft.com/office/drawing/2014/main" id="{11EFAC52-BDD7-4C8C-3A27-C5A075061CC5}"/>
              </a:ext>
            </a:extLst>
          </p:cNvPr>
          <p:cNvSpPr/>
          <p:nvPr/>
        </p:nvSpPr>
        <p:spPr>
          <a:xfrm>
            <a:off x="3493429"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9" name="正方形/長方形 38">
            <a:extLst>
              <a:ext uri="{FF2B5EF4-FFF2-40B4-BE49-F238E27FC236}">
                <a16:creationId xmlns:a16="http://schemas.microsoft.com/office/drawing/2014/main" id="{A60816E0-114C-CAEB-87E3-2BD95F93DF1E}"/>
              </a:ext>
            </a:extLst>
          </p:cNvPr>
          <p:cNvSpPr/>
          <p:nvPr/>
        </p:nvSpPr>
        <p:spPr>
          <a:xfrm>
            <a:off x="4372123"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40" name="正方形/長方形 39">
            <a:extLst>
              <a:ext uri="{FF2B5EF4-FFF2-40B4-BE49-F238E27FC236}">
                <a16:creationId xmlns:a16="http://schemas.microsoft.com/office/drawing/2014/main" id="{59B271AB-0345-2B3D-757C-C3DD9EF18DDA}"/>
              </a:ext>
            </a:extLst>
          </p:cNvPr>
          <p:cNvSpPr/>
          <p:nvPr/>
        </p:nvSpPr>
        <p:spPr>
          <a:xfrm>
            <a:off x="5248092"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41" name="正方形/長方形 40">
            <a:extLst>
              <a:ext uri="{FF2B5EF4-FFF2-40B4-BE49-F238E27FC236}">
                <a16:creationId xmlns:a16="http://schemas.microsoft.com/office/drawing/2014/main" id="{5E67E51A-4DB4-F290-6288-FE8DBEA9F86F}"/>
              </a:ext>
            </a:extLst>
          </p:cNvPr>
          <p:cNvSpPr/>
          <p:nvPr/>
        </p:nvSpPr>
        <p:spPr>
          <a:xfrm>
            <a:off x="6126036"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cxnSp>
        <p:nvCxnSpPr>
          <p:cNvPr id="46" name="直線コネクタ 45">
            <a:extLst>
              <a:ext uri="{FF2B5EF4-FFF2-40B4-BE49-F238E27FC236}">
                <a16:creationId xmlns:a16="http://schemas.microsoft.com/office/drawing/2014/main" id="{619ED4E2-84E3-BB16-B225-E51B0114F609}"/>
              </a:ext>
            </a:extLst>
          </p:cNvPr>
          <p:cNvCxnSpPr>
            <a:cxnSpLocks/>
            <a:endCxn id="39" idx="3"/>
          </p:cNvCxnSpPr>
          <p:nvPr/>
        </p:nvCxnSpPr>
        <p:spPr bwMode="auto">
          <a:xfrm flipH="1">
            <a:off x="4719700" y="4272099"/>
            <a:ext cx="389015" cy="36356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7" name="テキスト ボックス 46">
            <a:extLst>
              <a:ext uri="{FF2B5EF4-FFF2-40B4-BE49-F238E27FC236}">
                <a16:creationId xmlns:a16="http://schemas.microsoft.com/office/drawing/2014/main" id="{1B8F247A-9ECF-BFC3-C733-AD92A9666EF9}"/>
              </a:ext>
            </a:extLst>
          </p:cNvPr>
          <p:cNvSpPr txBox="1"/>
          <p:nvPr/>
        </p:nvSpPr>
        <p:spPr>
          <a:xfrm>
            <a:off x="4523423" y="4076914"/>
            <a:ext cx="2111275"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Periodic low latency traffic</a:t>
            </a:r>
            <a:endParaRPr kumimoji="1" lang="ja-JP" altLang="en-US" sz="1100" dirty="0">
              <a:solidFill>
                <a:schemeClr val="tx1"/>
              </a:solidFill>
              <a:latin typeface="+mn-lt"/>
              <a:ea typeface="メイリオ" panose="020B0604030504040204" pitchFamily="50" charset="-128"/>
            </a:endParaRPr>
          </a:p>
        </p:txBody>
      </p:sp>
      <p:cxnSp>
        <p:nvCxnSpPr>
          <p:cNvPr id="48" name="直線矢印コネクタ 47">
            <a:extLst>
              <a:ext uri="{FF2B5EF4-FFF2-40B4-BE49-F238E27FC236}">
                <a16:creationId xmlns:a16="http://schemas.microsoft.com/office/drawing/2014/main" id="{06F50950-D678-5506-3931-2F3C60BA7C9A}"/>
              </a:ext>
            </a:extLst>
          </p:cNvPr>
          <p:cNvCxnSpPr>
            <a:cxnSpLocks/>
          </p:cNvCxnSpPr>
          <p:nvPr/>
        </p:nvCxnSpPr>
        <p:spPr bwMode="auto">
          <a:xfrm>
            <a:off x="2625843"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49" name="テキスト ボックス 48">
            <a:extLst>
              <a:ext uri="{FF2B5EF4-FFF2-40B4-BE49-F238E27FC236}">
                <a16:creationId xmlns:a16="http://schemas.microsoft.com/office/drawing/2014/main" id="{46259F65-89E3-6834-A18A-9CD79776002A}"/>
              </a:ext>
            </a:extLst>
          </p:cNvPr>
          <p:cNvSpPr txBox="1"/>
          <p:nvPr/>
        </p:nvSpPr>
        <p:spPr>
          <a:xfrm>
            <a:off x="2520149" y="4973485"/>
            <a:ext cx="918506"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R-TWT SP</a:t>
            </a:r>
            <a:endParaRPr kumimoji="1" lang="ja-JP" altLang="en-US" sz="1100" dirty="0">
              <a:solidFill>
                <a:schemeClr val="tx1"/>
              </a:solidFill>
              <a:latin typeface="+mn-lt"/>
              <a:ea typeface="メイリオ" panose="020B0604030504040204" pitchFamily="50" charset="-128"/>
            </a:endParaRPr>
          </a:p>
        </p:txBody>
      </p:sp>
      <p:cxnSp>
        <p:nvCxnSpPr>
          <p:cNvPr id="50" name="直線矢印コネクタ 49">
            <a:extLst>
              <a:ext uri="{FF2B5EF4-FFF2-40B4-BE49-F238E27FC236}">
                <a16:creationId xmlns:a16="http://schemas.microsoft.com/office/drawing/2014/main" id="{500C11AF-762D-54C6-EC0E-BF6B2EC778C2}"/>
              </a:ext>
            </a:extLst>
          </p:cNvPr>
          <p:cNvCxnSpPr>
            <a:cxnSpLocks/>
          </p:cNvCxnSpPr>
          <p:nvPr/>
        </p:nvCxnSpPr>
        <p:spPr bwMode="auto">
          <a:xfrm>
            <a:off x="3489574"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cxnSp>
        <p:nvCxnSpPr>
          <p:cNvPr id="51" name="直線矢印コネクタ 50">
            <a:extLst>
              <a:ext uri="{FF2B5EF4-FFF2-40B4-BE49-F238E27FC236}">
                <a16:creationId xmlns:a16="http://schemas.microsoft.com/office/drawing/2014/main" id="{D5C1A0C0-A0D0-EBF2-BFF8-A507FC9671ED}"/>
              </a:ext>
            </a:extLst>
          </p:cNvPr>
          <p:cNvCxnSpPr>
            <a:cxnSpLocks/>
          </p:cNvCxnSpPr>
          <p:nvPr/>
        </p:nvCxnSpPr>
        <p:spPr bwMode="auto">
          <a:xfrm>
            <a:off x="4366141"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cxnSp>
        <p:nvCxnSpPr>
          <p:cNvPr id="52" name="直線矢印コネクタ 51">
            <a:extLst>
              <a:ext uri="{FF2B5EF4-FFF2-40B4-BE49-F238E27FC236}">
                <a16:creationId xmlns:a16="http://schemas.microsoft.com/office/drawing/2014/main" id="{CD8583B7-7DAB-6217-9044-BCE253D50ACA}"/>
              </a:ext>
            </a:extLst>
          </p:cNvPr>
          <p:cNvCxnSpPr>
            <a:cxnSpLocks/>
          </p:cNvCxnSpPr>
          <p:nvPr/>
        </p:nvCxnSpPr>
        <p:spPr bwMode="auto">
          <a:xfrm>
            <a:off x="5242592"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cxnSp>
        <p:nvCxnSpPr>
          <p:cNvPr id="53" name="直線矢印コネクタ 52">
            <a:extLst>
              <a:ext uri="{FF2B5EF4-FFF2-40B4-BE49-F238E27FC236}">
                <a16:creationId xmlns:a16="http://schemas.microsoft.com/office/drawing/2014/main" id="{0D816E0C-17BB-EB9C-24A0-5F8E3B42187F}"/>
              </a:ext>
            </a:extLst>
          </p:cNvPr>
          <p:cNvCxnSpPr>
            <a:cxnSpLocks/>
          </p:cNvCxnSpPr>
          <p:nvPr/>
        </p:nvCxnSpPr>
        <p:spPr bwMode="auto">
          <a:xfrm>
            <a:off x="6091471"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58" name="正方形/長方形 57">
            <a:extLst>
              <a:ext uri="{FF2B5EF4-FFF2-40B4-BE49-F238E27FC236}">
                <a16:creationId xmlns:a16="http://schemas.microsoft.com/office/drawing/2014/main" id="{102E95E8-A8BA-21E6-8EDB-42C729E159D5}"/>
              </a:ext>
            </a:extLst>
          </p:cNvPr>
          <p:cNvSpPr/>
          <p:nvPr/>
        </p:nvSpPr>
        <p:spPr>
          <a:xfrm>
            <a:off x="3447680" y="5258089"/>
            <a:ext cx="2829887" cy="267365"/>
          </a:xfrm>
          <a:prstGeom prst="rect">
            <a:avLst/>
          </a:prstGeom>
          <a:noFill/>
          <a:ln w="12700">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45" name="正方形/長方形 44">
            <a:extLst>
              <a:ext uri="{FF2B5EF4-FFF2-40B4-BE49-F238E27FC236}">
                <a16:creationId xmlns:a16="http://schemas.microsoft.com/office/drawing/2014/main" id="{942C8780-00AC-FE77-9D50-C457814C010E}"/>
              </a:ext>
            </a:extLst>
          </p:cNvPr>
          <p:cNvSpPr/>
          <p:nvPr/>
        </p:nvSpPr>
        <p:spPr>
          <a:xfrm>
            <a:off x="3115875"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55" name="正方形/長方形 54">
            <a:extLst>
              <a:ext uri="{FF2B5EF4-FFF2-40B4-BE49-F238E27FC236}">
                <a16:creationId xmlns:a16="http://schemas.microsoft.com/office/drawing/2014/main" id="{E900B97D-46BA-7BC5-EFDC-ACA85572F550}"/>
              </a:ext>
            </a:extLst>
          </p:cNvPr>
          <p:cNvSpPr/>
          <p:nvPr/>
        </p:nvSpPr>
        <p:spPr>
          <a:xfrm>
            <a:off x="3873371"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56" name="正方形/長方形 55">
            <a:extLst>
              <a:ext uri="{FF2B5EF4-FFF2-40B4-BE49-F238E27FC236}">
                <a16:creationId xmlns:a16="http://schemas.microsoft.com/office/drawing/2014/main" id="{F1152DB7-E4ED-3F2C-07DD-ABBD736B17AE}"/>
              </a:ext>
            </a:extLst>
          </p:cNvPr>
          <p:cNvSpPr/>
          <p:nvPr/>
        </p:nvSpPr>
        <p:spPr>
          <a:xfrm>
            <a:off x="4798605"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57" name="正方形/長方形 56">
            <a:extLst>
              <a:ext uri="{FF2B5EF4-FFF2-40B4-BE49-F238E27FC236}">
                <a16:creationId xmlns:a16="http://schemas.microsoft.com/office/drawing/2014/main" id="{D3863DA1-5FBB-F295-3191-3F846DDD5F13}"/>
              </a:ext>
            </a:extLst>
          </p:cNvPr>
          <p:cNvSpPr/>
          <p:nvPr/>
        </p:nvSpPr>
        <p:spPr>
          <a:xfrm>
            <a:off x="5685108"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789966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Proposed Solution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85000" lnSpcReduction="2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Proposed solution: Each BSS broadcasts and notifies whether its network is planned to be used for low latency traffic.</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Unlike licensed systems, IEEE 802.11 WLANs are planned as distributed networks and are impossible to separate by intended use.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However, by indicating that the BSS is intended to be used for low latency traffic, the BSS provides STAs with an indication of how to select a network that suits their purpose, allowing for a slack separation of associations.</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feature can be compared to "traffic lights with no legal force."</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This feature does not prohibit STAs that do not have low latency traffic from associating with a BSS for low-latency traffic, nor does it prohibit STAs that have low-latency traffic from associating with a BSS for non-low-latency traffic.</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Suppose associations of STAs to BSSs other than those intended for use are not allowed. In that case, there are concerns that associations will be concentrated on a specific BSS, or STAs cannot use a Wi-Fi connection if there are no other BSSs to associate with.</a:t>
            </a:r>
          </a:p>
          <a:p>
            <a:pPr lvl="1">
              <a:lnSpc>
                <a:spcPct val="120000"/>
              </a:lnSpc>
              <a:spcBef>
                <a:spcPts val="1200"/>
              </a:spcBef>
              <a:spcAft>
                <a:spcPts val="200"/>
              </a:spcAft>
              <a:buFont typeface="Arial" panose="020B0604020202020204" pitchFamily="34" charset="0"/>
              <a:buChar char="•"/>
            </a:pPr>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61391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四角形吹き出し 11">
            <a:extLst>
              <a:ext uri="{FF2B5EF4-FFF2-40B4-BE49-F238E27FC236}">
                <a16:creationId xmlns:a16="http://schemas.microsoft.com/office/drawing/2014/main" id="{1C9FD391-69F5-5798-A7ED-439DFE37A0D6}"/>
              </a:ext>
            </a:extLst>
          </p:cNvPr>
          <p:cNvSpPr/>
          <p:nvPr/>
        </p:nvSpPr>
        <p:spPr>
          <a:xfrm>
            <a:off x="6568821" y="5423770"/>
            <a:ext cx="1586872" cy="790091"/>
          </a:xfrm>
          <a:prstGeom prst="wedgeRectCallout">
            <a:avLst>
              <a:gd name="adj1" fmla="val -174155"/>
              <a:gd name="adj2" fmla="val -52013"/>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STAs with non-low latency traffic are avoided to associate with low latency BSS.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2" name="タイトル 1"/>
          <p:cNvSpPr>
            <a:spLocks noGrp="1"/>
          </p:cNvSpPr>
          <p:nvPr>
            <p:ph type="title"/>
          </p:nvPr>
        </p:nvSpPr>
        <p:spPr/>
        <p:txBody>
          <a:bodyPr/>
          <a:lstStyle/>
          <a:p>
            <a:r>
              <a:rPr kumimoji="1" lang="en-US" altLang="ja-JP" dirty="0"/>
              <a:t>Proposed Solution</a:t>
            </a:r>
            <a:r>
              <a:rPr lang="ja-JP" altLang="en-US" dirty="0"/>
              <a:t> </a:t>
            </a:r>
            <a:r>
              <a:rPr lang="en-US" altLang="ja-JP" dirty="0"/>
              <a:t>–</a:t>
            </a:r>
            <a:r>
              <a:rPr lang="ja-JP" altLang="en-US" dirty="0"/>
              <a:t> </a:t>
            </a:r>
            <a:r>
              <a:rPr lang="en-US" altLang="ja-JP" dirty="0"/>
              <a:t>cont’d</a:t>
            </a:r>
            <a:endParaRPr kumimoji="1" lang="ja-JP" altLang="en-US" dirty="0"/>
          </a:p>
        </p:txBody>
      </p:sp>
      <p:sp>
        <p:nvSpPr>
          <p:cNvPr id="3" name="コンテンツ プレースホルダー 2"/>
          <p:cNvSpPr>
            <a:spLocks noGrp="1"/>
          </p:cNvSpPr>
          <p:nvPr>
            <p:ph idx="1"/>
          </p:nvPr>
        </p:nvSpPr>
        <p:spPr>
          <a:xfrm>
            <a:off x="914401" y="1674280"/>
            <a:ext cx="10475383" cy="2455909"/>
          </a:xfrm>
        </p:spPr>
        <p:txBody>
          <a:bodyPr>
            <a:normAutofit fontScale="70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For an example of an operation, a BSS for low latency traffic can set its TXOP limit to a lower value than usual and broadcast it with a low latency BSS indication.</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Advantages - AP side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Gentle traffic control can be enabled, especially in MLO.</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OBSSs can select another channel as their operating channel to avoid using the same channel as the BSS for low latency traffic.</a:t>
            </a: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Advantages - STA side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Appropriate association to the AP can be made according to the type of traffic.</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inconsistency of KPIs (latency, throughput) between APs and STAs can be resolved.</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September 2024</a:t>
            </a:r>
            <a:endParaRPr lang="en-GB" dirty="0"/>
          </a:p>
        </p:txBody>
      </p:sp>
      <p:grpSp>
        <p:nvGrpSpPr>
          <p:cNvPr id="27" name="グループ化 26">
            <a:extLst>
              <a:ext uri="{FF2B5EF4-FFF2-40B4-BE49-F238E27FC236}">
                <a16:creationId xmlns:a16="http://schemas.microsoft.com/office/drawing/2014/main" id="{1E228D5F-2328-9406-829A-5CFCC59EBFA6}"/>
              </a:ext>
            </a:extLst>
          </p:cNvPr>
          <p:cNvGrpSpPr/>
          <p:nvPr/>
        </p:nvGrpSpPr>
        <p:grpSpPr>
          <a:xfrm>
            <a:off x="3305318" y="4824770"/>
            <a:ext cx="550629" cy="463481"/>
            <a:chOff x="2688327" y="1355614"/>
            <a:chExt cx="4290646" cy="3611569"/>
          </a:xfrm>
        </p:grpSpPr>
        <p:sp>
          <p:nvSpPr>
            <p:cNvPr id="28" name="四角形: 角を丸くする 27">
              <a:extLst>
                <a:ext uri="{FF2B5EF4-FFF2-40B4-BE49-F238E27FC236}">
                  <a16:creationId xmlns:a16="http://schemas.microsoft.com/office/drawing/2014/main" id="{2B462E58-9BAA-4466-43C2-27E89E7C7068}"/>
                </a:ext>
              </a:extLst>
            </p:cNvPr>
            <p:cNvSpPr/>
            <p:nvPr/>
          </p:nvSpPr>
          <p:spPr>
            <a:xfrm>
              <a:off x="2688327" y="4174277"/>
              <a:ext cx="4290646" cy="792906"/>
            </a:xfrm>
            <a:prstGeom prst="roundRect">
              <a:avLst/>
            </a:prstGeom>
            <a:gradFill>
              <a:gsLst>
                <a:gs pos="0">
                  <a:schemeClr val="bg1">
                    <a:lumMod val="85000"/>
                  </a:schemeClr>
                </a:gs>
                <a:gs pos="46000">
                  <a:schemeClr val="bg1">
                    <a:lumMod val="75000"/>
                  </a:schemeClr>
                </a:gs>
                <a:gs pos="100000">
                  <a:schemeClr val="bg1">
                    <a:lumMod val="65000"/>
                  </a:schemeClr>
                </a:gs>
              </a:gsLst>
              <a:lin ang="5400000" scaled="1"/>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29" name="四角形: 角を丸くする 28">
              <a:extLst>
                <a:ext uri="{FF2B5EF4-FFF2-40B4-BE49-F238E27FC236}">
                  <a16:creationId xmlns:a16="http://schemas.microsoft.com/office/drawing/2014/main" id="{3E4895DA-2419-9C63-70F3-48DD265FCF48}"/>
                </a:ext>
              </a:extLst>
            </p:cNvPr>
            <p:cNvSpPr/>
            <p:nvPr/>
          </p:nvSpPr>
          <p:spPr>
            <a:xfrm>
              <a:off x="2854582"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0" name="四角形: 角を丸くする 29">
              <a:extLst>
                <a:ext uri="{FF2B5EF4-FFF2-40B4-BE49-F238E27FC236}">
                  <a16:creationId xmlns:a16="http://schemas.microsoft.com/office/drawing/2014/main" id="{CCA8590F-8D1A-8540-DC46-335C35063AE1}"/>
                </a:ext>
              </a:extLst>
            </p:cNvPr>
            <p:cNvSpPr/>
            <p:nvPr/>
          </p:nvSpPr>
          <p:spPr>
            <a:xfrm>
              <a:off x="3270219" y="4308306"/>
              <a:ext cx="338903" cy="172650"/>
            </a:xfrm>
            <a:prstGeom prst="roundRect">
              <a:avLst/>
            </a:prstGeom>
            <a:gradFill flip="none" rotWithShape="1">
              <a:gsLst>
                <a:gs pos="0">
                  <a:srgbClr val="CCFFCC"/>
                </a:gs>
                <a:gs pos="48000">
                  <a:srgbClr val="CCFFCC"/>
                </a:gs>
                <a:gs pos="100000">
                  <a:srgbClr val="92D050"/>
                </a:gs>
              </a:gsLst>
              <a:path path="circle">
                <a:fillToRect l="50000" t="50000" r="50000" b="50000"/>
              </a:path>
              <a:tileRect/>
            </a:gradFill>
            <a:ln w="12700">
              <a:noFill/>
            </a:ln>
            <a:effectLst>
              <a:glow rad="63500">
                <a:srgbClr val="92D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 name="四角形: 角を丸くする 30">
              <a:extLst>
                <a:ext uri="{FF2B5EF4-FFF2-40B4-BE49-F238E27FC236}">
                  <a16:creationId xmlns:a16="http://schemas.microsoft.com/office/drawing/2014/main" id="{4D3E67CC-D022-8C5A-4F55-3B14603903F6}"/>
                </a:ext>
              </a:extLst>
            </p:cNvPr>
            <p:cNvSpPr/>
            <p:nvPr/>
          </p:nvSpPr>
          <p:spPr>
            <a:xfrm>
              <a:off x="3685856"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cxnSp>
          <p:nvCxnSpPr>
            <p:cNvPr id="32" name="直線コネクタ 31">
              <a:extLst>
                <a:ext uri="{FF2B5EF4-FFF2-40B4-BE49-F238E27FC236}">
                  <a16:creationId xmlns:a16="http://schemas.microsoft.com/office/drawing/2014/main" id="{B657FE3D-FFF5-4D47-74CC-09A7CA295587}"/>
                </a:ext>
              </a:extLst>
            </p:cNvPr>
            <p:cNvCxnSpPr/>
            <p:nvPr/>
          </p:nvCxnSpPr>
          <p:spPr>
            <a:xfrm>
              <a:off x="2688327" y="4678242"/>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5414CC17-A50D-1FB9-3017-9CA35FA0160B}"/>
                </a:ext>
              </a:extLst>
            </p:cNvPr>
            <p:cNvCxnSpPr/>
            <p:nvPr/>
          </p:nvCxnSpPr>
          <p:spPr>
            <a:xfrm>
              <a:off x="2688327" y="4816549"/>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34" name="グループ化 33">
              <a:extLst>
                <a:ext uri="{FF2B5EF4-FFF2-40B4-BE49-F238E27FC236}">
                  <a16:creationId xmlns:a16="http://schemas.microsoft.com/office/drawing/2014/main" id="{1A4590FB-F5AC-C80E-6742-C8D66A20CC6B}"/>
                </a:ext>
              </a:extLst>
            </p:cNvPr>
            <p:cNvGrpSpPr/>
            <p:nvPr/>
          </p:nvGrpSpPr>
          <p:grpSpPr>
            <a:xfrm>
              <a:off x="4550530" y="1355614"/>
              <a:ext cx="566240" cy="2818662"/>
              <a:chOff x="4677173" y="2630228"/>
              <a:chExt cx="312954" cy="1544048"/>
            </a:xfrm>
          </p:grpSpPr>
          <p:sp>
            <p:nvSpPr>
              <p:cNvPr id="43" name="台形 42">
                <a:extLst>
                  <a:ext uri="{FF2B5EF4-FFF2-40B4-BE49-F238E27FC236}">
                    <a16:creationId xmlns:a16="http://schemas.microsoft.com/office/drawing/2014/main" id="{C864590B-49F2-FC44-EE59-20F36B668325}"/>
                  </a:ext>
                </a:extLst>
              </p:cNvPr>
              <p:cNvSpPr/>
              <p:nvPr/>
            </p:nvSpPr>
            <p:spPr>
              <a:xfrm>
                <a:off x="4677173" y="3897162"/>
                <a:ext cx="312954" cy="277114"/>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 name="正方形/長方形 43">
                <a:extLst>
                  <a:ext uri="{FF2B5EF4-FFF2-40B4-BE49-F238E27FC236}">
                    <a16:creationId xmlns:a16="http://schemas.microsoft.com/office/drawing/2014/main" id="{E744E632-7F1D-DF4B-3AF0-AAEDC1202652}"/>
                  </a:ext>
                </a:extLst>
              </p:cNvPr>
              <p:cNvSpPr/>
              <p:nvPr/>
            </p:nvSpPr>
            <p:spPr>
              <a:xfrm>
                <a:off x="4791157" y="3697410"/>
                <a:ext cx="84985" cy="199751"/>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5" name="台形 44">
                <a:extLst>
                  <a:ext uri="{FF2B5EF4-FFF2-40B4-BE49-F238E27FC236}">
                    <a16:creationId xmlns:a16="http://schemas.microsoft.com/office/drawing/2014/main" id="{136AE284-D355-439D-5AB5-81BF3248E730}"/>
                  </a:ext>
                </a:extLst>
              </p:cNvPr>
              <p:cNvSpPr/>
              <p:nvPr/>
            </p:nvSpPr>
            <p:spPr>
              <a:xfrm rot="10800000">
                <a:off x="4719664" y="2630228"/>
                <a:ext cx="227969" cy="106718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35" name="グループ化 34">
              <a:extLst>
                <a:ext uri="{FF2B5EF4-FFF2-40B4-BE49-F238E27FC236}">
                  <a16:creationId xmlns:a16="http://schemas.microsoft.com/office/drawing/2014/main" id="{D2802F05-F75E-C3D0-2192-AB76480F8049}"/>
                </a:ext>
              </a:extLst>
            </p:cNvPr>
            <p:cNvGrpSpPr/>
            <p:nvPr/>
          </p:nvGrpSpPr>
          <p:grpSpPr>
            <a:xfrm>
              <a:off x="2840201" y="1471526"/>
              <a:ext cx="882589" cy="2702750"/>
              <a:chOff x="2840201" y="1471526"/>
              <a:chExt cx="882589" cy="2702750"/>
            </a:xfrm>
          </p:grpSpPr>
          <p:sp>
            <p:nvSpPr>
              <p:cNvPr id="40" name="台形 39">
                <a:extLst>
                  <a:ext uri="{FF2B5EF4-FFF2-40B4-BE49-F238E27FC236}">
                    <a16:creationId xmlns:a16="http://schemas.microsoft.com/office/drawing/2014/main" id="{0FF12DB8-59C8-6F4E-7D99-12D93E48DDEC}"/>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1" name="正方形/長方形 40">
                <a:extLst>
                  <a:ext uri="{FF2B5EF4-FFF2-40B4-BE49-F238E27FC236}">
                    <a16:creationId xmlns:a16="http://schemas.microsoft.com/office/drawing/2014/main" id="{9FC8FD95-1AC0-85E8-B4A2-2A0EEC3419F1}"/>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2" name="台形 41">
                <a:extLst>
                  <a:ext uri="{FF2B5EF4-FFF2-40B4-BE49-F238E27FC236}">
                    <a16:creationId xmlns:a16="http://schemas.microsoft.com/office/drawing/2014/main" id="{68C55143-EEA3-12BD-7215-711BBBA42F82}"/>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36" name="グループ化 35">
              <a:extLst>
                <a:ext uri="{FF2B5EF4-FFF2-40B4-BE49-F238E27FC236}">
                  <a16:creationId xmlns:a16="http://schemas.microsoft.com/office/drawing/2014/main" id="{570FC5F3-1C87-7D8A-2475-610AAED96AF2}"/>
                </a:ext>
              </a:extLst>
            </p:cNvPr>
            <p:cNvGrpSpPr/>
            <p:nvPr/>
          </p:nvGrpSpPr>
          <p:grpSpPr>
            <a:xfrm flipH="1">
              <a:off x="5944509" y="1471526"/>
              <a:ext cx="902696" cy="2702750"/>
              <a:chOff x="2840201" y="1471526"/>
              <a:chExt cx="882589" cy="2702750"/>
            </a:xfrm>
          </p:grpSpPr>
          <p:sp>
            <p:nvSpPr>
              <p:cNvPr id="37" name="台形 36">
                <a:extLst>
                  <a:ext uri="{FF2B5EF4-FFF2-40B4-BE49-F238E27FC236}">
                    <a16:creationId xmlns:a16="http://schemas.microsoft.com/office/drawing/2014/main" id="{5CBB9881-64C2-E609-8F40-A890208336D9}"/>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8" name="正方形/長方形 37">
                <a:extLst>
                  <a:ext uri="{FF2B5EF4-FFF2-40B4-BE49-F238E27FC236}">
                    <a16:creationId xmlns:a16="http://schemas.microsoft.com/office/drawing/2014/main" id="{E658608C-66D2-D5C0-F635-0BFF9E88D7F9}"/>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9" name="台形 38">
                <a:extLst>
                  <a:ext uri="{FF2B5EF4-FFF2-40B4-BE49-F238E27FC236}">
                    <a16:creationId xmlns:a16="http://schemas.microsoft.com/office/drawing/2014/main" id="{56362908-1925-B4C4-8F34-9162E8FD7BD4}"/>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sp>
        <p:nvSpPr>
          <p:cNvPr id="46" name="テキスト ボックス 45">
            <a:extLst>
              <a:ext uri="{FF2B5EF4-FFF2-40B4-BE49-F238E27FC236}">
                <a16:creationId xmlns:a16="http://schemas.microsoft.com/office/drawing/2014/main" id="{FBB37CD7-4E5A-9ABD-5EAC-56C347C5AA15}"/>
              </a:ext>
            </a:extLst>
          </p:cNvPr>
          <p:cNvSpPr txBox="1"/>
          <p:nvPr/>
        </p:nvSpPr>
        <p:spPr>
          <a:xfrm>
            <a:off x="2958565" y="4272686"/>
            <a:ext cx="1224402" cy="261610"/>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Low latency BSS</a:t>
            </a:r>
            <a:endParaRPr kumimoji="1" lang="ja-JP" altLang="en-US" sz="1100" b="1" dirty="0">
              <a:solidFill>
                <a:schemeClr val="tx1"/>
              </a:solidFill>
              <a:latin typeface="+mn-lt"/>
              <a:ea typeface="メイリオ" panose="020B0604030504040204" pitchFamily="50" charset="-128"/>
            </a:endParaRPr>
          </a:p>
        </p:txBody>
      </p:sp>
      <p:grpSp>
        <p:nvGrpSpPr>
          <p:cNvPr id="47" name="グループ化 46">
            <a:extLst>
              <a:ext uri="{FF2B5EF4-FFF2-40B4-BE49-F238E27FC236}">
                <a16:creationId xmlns:a16="http://schemas.microsoft.com/office/drawing/2014/main" id="{4DAE0269-40B7-0FA2-47DF-625690AB44C0}"/>
              </a:ext>
            </a:extLst>
          </p:cNvPr>
          <p:cNvGrpSpPr/>
          <p:nvPr/>
        </p:nvGrpSpPr>
        <p:grpSpPr>
          <a:xfrm>
            <a:off x="5543316" y="4824770"/>
            <a:ext cx="550629" cy="463481"/>
            <a:chOff x="2688327" y="1355614"/>
            <a:chExt cx="4290646" cy="3611569"/>
          </a:xfrm>
        </p:grpSpPr>
        <p:sp>
          <p:nvSpPr>
            <p:cNvPr id="48" name="四角形: 角を丸くする 47">
              <a:extLst>
                <a:ext uri="{FF2B5EF4-FFF2-40B4-BE49-F238E27FC236}">
                  <a16:creationId xmlns:a16="http://schemas.microsoft.com/office/drawing/2014/main" id="{152A7B60-E63B-C1A9-64B5-B91287A77071}"/>
                </a:ext>
              </a:extLst>
            </p:cNvPr>
            <p:cNvSpPr/>
            <p:nvPr/>
          </p:nvSpPr>
          <p:spPr>
            <a:xfrm>
              <a:off x="2688327" y="4174277"/>
              <a:ext cx="4290646" cy="792906"/>
            </a:xfrm>
            <a:prstGeom prst="roundRect">
              <a:avLst/>
            </a:prstGeom>
            <a:gradFill>
              <a:gsLst>
                <a:gs pos="0">
                  <a:schemeClr val="bg1">
                    <a:lumMod val="85000"/>
                  </a:schemeClr>
                </a:gs>
                <a:gs pos="46000">
                  <a:schemeClr val="bg1">
                    <a:lumMod val="75000"/>
                  </a:schemeClr>
                </a:gs>
                <a:gs pos="100000">
                  <a:schemeClr val="bg1">
                    <a:lumMod val="65000"/>
                  </a:schemeClr>
                </a:gs>
              </a:gsLst>
              <a:lin ang="5400000" scaled="1"/>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9" name="四角形: 角を丸くする 48">
              <a:extLst>
                <a:ext uri="{FF2B5EF4-FFF2-40B4-BE49-F238E27FC236}">
                  <a16:creationId xmlns:a16="http://schemas.microsoft.com/office/drawing/2014/main" id="{E84FC0C7-544B-1D8D-16D3-3D2CE9378449}"/>
                </a:ext>
              </a:extLst>
            </p:cNvPr>
            <p:cNvSpPr/>
            <p:nvPr/>
          </p:nvSpPr>
          <p:spPr>
            <a:xfrm>
              <a:off x="2854582"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0" name="四角形: 角を丸くする 49">
              <a:extLst>
                <a:ext uri="{FF2B5EF4-FFF2-40B4-BE49-F238E27FC236}">
                  <a16:creationId xmlns:a16="http://schemas.microsoft.com/office/drawing/2014/main" id="{32FFB4BD-3BE2-27F6-5675-07835894B483}"/>
                </a:ext>
              </a:extLst>
            </p:cNvPr>
            <p:cNvSpPr/>
            <p:nvPr/>
          </p:nvSpPr>
          <p:spPr>
            <a:xfrm>
              <a:off x="3270219" y="4308306"/>
              <a:ext cx="338903" cy="172650"/>
            </a:xfrm>
            <a:prstGeom prst="roundRect">
              <a:avLst/>
            </a:prstGeom>
            <a:gradFill flip="none" rotWithShape="1">
              <a:gsLst>
                <a:gs pos="0">
                  <a:srgbClr val="CCFFCC"/>
                </a:gs>
                <a:gs pos="48000">
                  <a:srgbClr val="CCFFCC"/>
                </a:gs>
                <a:gs pos="100000">
                  <a:srgbClr val="92D050"/>
                </a:gs>
              </a:gsLst>
              <a:path path="circle">
                <a:fillToRect l="50000" t="50000" r="50000" b="50000"/>
              </a:path>
              <a:tileRect/>
            </a:gradFill>
            <a:ln w="12700">
              <a:noFill/>
            </a:ln>
            <a:effectLst>
              <a:glow rad="63500">
                <a:srgbClr val="92D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1" name="四角形: 角を丸くする 50">
              <a:extLst>
                <a:ext uri="{FF2B5EF4-FFF2-40B4-BE49-F238E27FC236}">
                  <a16:creationId xmlns:a16="http://schemas.microsoft.com/office/drawing/2014/main" id="{3BC3C9D0-F1ED-BC0E-B2C4-E34B067BA15B}"/>
                </a:ext>
              </a:extLst>
            </p:cNvPr>
            <p:cNvSpPr/>
            <p:nvPr/>
          </p:nvSpPr>
          <p:spPr>
            <a:xfrm>
              <a:off x="3685856"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cxnSp>
          <p:nvCxnSpPr>
            <p:cNvPr id="52" name="直線コネクタ 51">
              <a:extLst>
                <a:ext uri="{FF2B5EF4-FFF2-40B4-BE49-F238E27FC236}">
                  <a16:creationId xmlns:a16="http://schemas.microsoft.com/office/drawing/2014/main" id="{F12222E4-11FB-E836-9183-363E1968E799}"/>
                </a:ext>
              </a:extLst>
            </p:cNvPr>
            <p:cNvCxnSpPr/>
            <p:nvPr/>
          </p:nvCxnSpPr>
          <p:spPr>
            <a:xfrm>
              <a:off x="2688327" y="4678242"/>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DFC36B4E-DC84-05A4-B079-D826F62C5A3F}"/>
                </a:ext>
              </a:extLst>
            </p:cNvPr>
            <p:cNvCxnSpPr/>
            <p:nvPr/>
          </p:nvCxnSpPr>
          <p:spPr>
            <a:xfrm>
              <a:off x="2688327" y="4816549"/>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54" name="グループ化 53">
              <a:extLst>
                <a:ext uri="{FF2B5EF4-FFF2-40B4-BE49-F238E27FC236}">
                  <a16:creationId xmlns:a16="http://schemas.microsoft.com/office/drawing/2014/main" id="{D4E17E96-55A5-EB64-6B02-C439D1BB4247}"/>
                </a:ext>
              </a:extLst>
            </p:cNvPr>
            <p:cNvGrpSpPr/>
            <p:nvPr/>
          </p:nvGrpSpPr>
          <p:grpSpPr>
            <a:xfrm>
              <a:off x="4550530" y="1355614"/>
              <a:ext cx="566240" cy="2818662"/>
              <a:chOff x="4677173" y="2630228"/>
              <a:chExt cx="312954" cy="1544048"/>
            </a:xfrm>
          </p:grpSpPr>
          <p:sp>
            <p:nvSpPr>
              <p:cNvPr id="63" name="台形 62">
                <a:extLst>
                  <a:ext uri="{FF2B5EF4-FFF2-40B4-BE49-F238E27FC236}">
                    <a16:creationId xmlns:a16="http://schemas.microsoft.com/office/drawing/2014/main" id="{4A0C5BCE-4C56-E9BE-13F3-3B68787FF7A7}"/>
                  </a:ext>
                </a:extLst>
              </p:cNvPr>
              <p:cNvSpPr/>
              <p:nvPr/>
            </p:nvSpPr>
            <p:spPr>
              <a:xfrm>
                <a:off x="4677173" y="3897162"/>
                <a:ext cx="312954" cy="277114"/>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4" name="正方形/長方形 63">
                <a:extLst>
                  <a:ext uri="{FF2B5EF4-FFF2-40B4-BE49-F238E27FC236}">
                    <a16:creationId xmlns:a16="http://schemas.microsoft.com/office/drawing/2014/main" id="{7285814A-3D57-8C30-5994-310A3CDE23F5}"/>
                  </a:ext>
                </a:extLst>
              </p:cNvPr>
              <p:cNvSpPr/>
              <p:nvPr/>
            </p:nvSpPr>
            <p:spPr>
              <a:xfrm>
                <a:off x="4791157" y="3697410"/>
                <a:ext cx="84985" cy="199751"/>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5" name="台形 64">
                <a:extLst>
                  <a:ext uri="{FF2B5EF4-FFF2-40B4-BE49-F238E27FC236}">
                    <a16:creationId xmlns:a16="http://schemas.microsoft.com/office/drawing/2014/main" id="{72D54E24-B760-883A-EB36-F5AFFF1C9D11}"/>
                  </a:ext>
                </a:extLst>
              </p:cNvPr>
              <p:cNvSpPr/>
              <p:nvPr/>
            </p:nvSpPr>
            <p:spPr>
              <a:xfrm rot="10800000">
                <a:off x="4719664" y="2630228"/>
                <a:ext cx="227969" cy="106718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55" name="グループ化 54">
              <a:extLst>
                <a:ext uri="{FF2B5EF4-FFF2-40B4-BE49-F238E27FC236}">
                  <a16:creationId xmlns:a16="http://schemas.microsoft.com/office/drawing/2014/main" id="{2169EBF3-0160-9629-2675-1E70BBFC3751}"/>
                </a:ext>
              </a:extLst>
            </p:cNvPr>
            <p:cNvGrpSpPr/>
            <p:nvPr/>
          </p:nvGrpSpPr>
          <p:grpSpPr>
            <a:xfrm>
              <a:off x="2840201" y="1471526"/>
              <a:ext cx="882589" cy="2702750"/>
              <a:chOff x="2840201" y="1471526"/>
              <a:chExt cx="882589" cy="2702750"/>
            </a:xfrm>
          </p:grpSpPr>
          <p:sp>
            <p:nvSpPr>
              <p:cNvPr id="60" name="台形 59">
                <a:extLst>
                  <a:ext uri="{FF2B5EF4-FFF2-40B4-BE49-F238E27FC236}">
                    <a16:creationId xmlns:a16="http://schemas.microsoft.com/office/drawing/2014/main" id="{B5C88194-D0B5-9F9F-B44F-A81C89C654F4}"/>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1" name="正方形/長方形 60">
                <a:extLst>
                  <a:ext uri="{FF2B5EF4-FFF2-40B4-BE49-F238E27FC236}">
                    <a16:creationId xmlns:a16="http://schemas.microsoft.com/office/drawing/2014/main" id="{EBA0BC4F-CCA5-2219-A140-E9370BA9FBC8}"/>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2" name="台形 61">
                <a:extLst>
                  <a:ext uri="{FF2B5EF4-FFF2-40B4-BE49-F238E27FC236}">
                    <a16:creationId xmlns:a16="http://schemas.microsoft.com/office/drawing/2014/main" id="{555017FD-B4B0-24CE-4FA7-76A8EF6607AF}"/>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56" name="グループ化 55">
              <a:extLst>
                <a:ext uri="{FF2B5EF4-FFF2-40B4-BE49-F238E27FC236}">
                  <a16:creationId xmlns:a16="http://schemas.microsoft.com/office/drawing/2014/main" id="{E7966C52-C80D-CC0B-B4E7-0D70B19D282A}"/>
                </a:ext>
              </a:extLst>
            </p:cNvPr>
            <p:cNvGrpSpPr/>
            <p:nvPr/>
          </p:nvGrpSpPr>
          <p:grpSpPr>
            <a:xfrm flipH="1">
              <a:off x="5944509" y="1471526"/>
              <a:ext cx="902696" cy="2702750"/>
              <a:chOff x="2840201" y="1471526"/>
              <a:chExt cx="882589" cy="2702750"/>
            </a:xfrm>
          </p:grpSpPr>
          <p:sp>
            <p:nvSpPr>
              <p:cNvPr id="57" name="台形 56">
                <a:extLst>
                  <a:ext uri="{FF2B5EF4-FFF2-40B4-BE49-F238E27FC236}">
                    <a16:creationId xmlns:a16="http://schemas.microsoft.com/office/drawing/2014/main" id="{0991D302-A1BA-6993-1B5D-A8D7206D686C}"/>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8" name="正方形/長方形 57">
                <a:extLst>
                  <a:ext uri="{FF2B5EF4-FFF2-40B4-BE49-F238E27FC236}">
                    <a16:creationId xmlns:a16="http://schemas.microsoft.com/office/drawing/2014/main" id="{801D4EB5-E0E2-7CCB-8C14-78C9744E80CC}"/>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9" name="台形 58">
                <a:extLst>
                  <a:ext uri="{FF2B5EF4-FFF2-40B4-BE49-F238E27FC236}">
                    <a16:creationId xmlns:a16="http://schemas.microsoft.com/office/drawing/2014/main" id="{FA8594E8-004F-1BA9-6E7D-ABA65BB80AC3}"/>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sp>
        <p:nvSpPr>
          <p:cNvPr id="66" name="テキスト ボックス 65">
            <a:extLst>
              <a:ext uri="{FF2B5EF4-FFF2-40B4-BE49-F238E27FC236}">
                <a16:creationId xmlns:a16="http://schemas.microsoft.com/office/drawing/2014/main" id="{0B777586-39D7-9605-E66B-34A533308E3B}"/>
              </a:ext>
            </a:extLst>
          </p:cNvPr>
          <p:cNvSpPr txBox="1"/>
          <p:nvPr/>
        </p:nvSpPr>
        <p:spPr>
          <a:xfrm>
            <a:off x="4977728" y="4272686"/>
            <a:ext cx="1659958" cy="261610"/>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Non-low latency BSS</a:t>
            </a:r>
            <a:endParaRPr kumimoji="1" lang="ja-JP" altLang="en-US" sz="1100" b="1" dirty="0">
              <a:solidFill>
                <a:schemeClr val="tx1"/>
              </a:solidFill>
              <a:latin typeface="+mn-lt"/>
              <a:ea typeface="メイリオ" panose="020B0604030504040204" pitchFamily="50" charset="-128"/>
            </a:endParaRPr>
          </a:p>
        </p:txBody>
      </p:sp>
      <p:pic>
        <p:nvPicPr>
          <p:cNvPr id="69" name="図 68">
            <a:extLst>
              <a:ext uri="{FF2B5EF4-FFF2-40B4-BE49-F238E27FC236}">
                <a16:creationId xmlns:a16="http://schemas.microsoft.com/office/drawing/2014/main" id="{811CC1A6-4422-FFEF-A120-A3B61AA14AB2}"/>
              </a:ext>
            </a:extLst>
          </p:cNvPr>
          <p:cNvPicPr>
            <a:picLocks noChangeAspect="1"/>
          </p:cNvPicPr>
          <p:nvPr/>
        </p:nvPicPr>
        <p:blipFill>
          <a:blip r:embed="rId3"/>
          <a:stretch>
            <a:fillRect/>
          </a:stretch>
        </p:blipFill>
        <p:spPr>
          <a:xfrm>
            <a:off x="2697691" y="5472697"/>
            <a:ext cx="453613" cy="444683"/>
          </a:xfrm>
          <a:prstGeom prst="rect">
            <a:avLst/>
          </a:prstGeom>
        </p:spPr>
      </p:pic>
      <p:sp>
        <p:nvSpPr>
          <p:cNvPr id="70" name="テキスト ボックス 69">
            <a:extLst>
              <a:ext uri="{FF2B5EF4-FFF2-40B4-BE49-F238E27FC236}">
                <a16:creationId xmlns:a16="http://schemas.microsoft.com/office/drawing/2014/main" id="{8408C58F-E367-72C9-2E31-28D0EED914DD}"/>
              </a:ext>
            </a:extLst>
          </p:cNvPr>
          <p:cNvSpPr txBox="1"/>
          <p:nvPr/>
        </p:nvSpPr>
        <p:spPr>
          <a:xfrm>
            <a:off x="3151304" y="6044527"/>
            <a:ext cx="785990"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(AGVs)</a:t>
            </a:r>
            <a:endParaRPr kumimoji="1" lang="ja-JP" altLang="en-US" sz="1100" b="1" dirty="0">
              <a:solidFill>
                <a:schemeClr val="tx1"/>
              </a:solidFill>
              <a:latin typeface="+mn-lt"/>
              <a:ea typeface="メイリオ" panose="020B0604030504040204" pitchFamily="50" charset="-128"/>
            </a:endParaRPr>
          </a:p>
        </p:txBody>
      </p:sp>
      <p:pic>
        <p:nvPicPr>
          <p:cNvPr id="71" name="図 70">
            <a:extLst>
              <a:ext uri="{FF2B5EF4-FFF2-40B4-BE49-F238E27FC236}">
                <a16:creationId xmlns:a16="http://schemas.microsoft.com/office/drawing/2014/main" id="{5B3ADBAC-A72A-D28F-736D-3BE79BD88D1B}"/>
              </a:ext>
            </a:extLst>
          </p:cNvPr>
          <p:cNvPicPr>
            <a:picLocks noChangeAspect="1"/>
          </p:cNvPicPr>
          <p:nvPr/>
        </p:nvPicPr>
        <p:blipFill>
          <a:blip r:embed="rId3"/>
          <a:stretch>
            <a:fillRect/>
          </a:stretch>
        </p:blipFill>
        <p:spPr>
          <a:xfrm>
            <a:off x="3956160" y="5472697"/>
            <a:ext cx="453613" cy="444683"/>
          </a:xfrm>
          <a:prstGeom prst="rect">
            <a:avLst/>
          </a:prstGeom>
        </p:spPr>
      </p:pic>
      <p:pic>
        <p:nvPicPr>
          <p:cNvPr id="73" name="図 72" descr="アイコン&#10;&#10;中程度の精度で自動的に生成された説明">
            <a:extLst>
              <a:ext uri="{FF2B5EF4-FFF2-40B4-BE49-F238E27FC236}">
                <a16:creationId xmlns:a16="http://schemas.microsoft.com/office/drawing/2014/main" id="{568F72FE-D6A3-C9B9-627E-FE6DBC37A6A0}"/>
              </a:ext>
            </a:extLst>
          </p:cNvPr>
          <p:cNvPicPr>
            <a:picLocks noChangeAspect="1"/>
          </p:cNvPicPr>
          <p:nvPr/>
        </p:nvPicPr>
        <p:blipFill>
          <a:blip r:embed="rId4"/>
          <a:stretch>
            <a:fillRect/>
          </a:stretch>
        </p:blipFill>
        <p:spPr>
          <a:xfrm>
            <a:off x="4779188" y="5342268"/>
            <a:ext cx="470860" cy="581062"/>
          </a:xfrm>
          <a:prstGeom prst="rect">
            <a:avLst/>
          </a:prstGeom>
        </p:spPr>
      </p:pic>
      <p:sp>
        <p:nvSpPr>
          <p:cNvPr id="74" name="テキスト ボックス 73">
            <a:extLst>
              <a:ext uri="{FF2B5EF4-FFF2-40B4-BE49-F238E27FC236}">
                <a16:creationId xmlns:a16="http://schemas.microsoft.com/office/drawing/2014/main" id="{820731D3-5D24-B1A6-A552-7428F11082C6}"/>
              </a:ext>
            </a:extLst>
          </p:cNvPr>
          <p:cNvSpPr txBox="1"/>
          <p:nvPr/>
        </p:nvSpPr>
        <p:spPr>
          <a:xfrm>
            <a:off x="5212394" y="6044526"/>
            <a:ext cx="1212469"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(Smartphones)</a:t>
            </a:r>
            <a:endParaRPr kumimoji="1" lang="ja-JP" altLang="en-US" sz="1100" b="1" dirty="0">
              <a:solidFill>
                <a:schemeClr val="tx1"/>
              </a:solidFill>
              <a:latin typeface="+mn-lt"/>
              <a:ea typeface="メイリオ" panose="020B0604030504040204" pitchFamily="50" charset="-128"/>
            </a:endParaRPr>
          </a:p>
        </p:txBody>
      </p:sp>
      <p:pic>
        <p:nvPicPr>
          <p:cNvPr id="75" name="図 74" descr="アイコン&#10;&#10;中程度の精度で自動的に生成された説明">
            <a:extLst>
              <a:ext uri="{FF2B5EF4-FFF2-40B4-BE49-F238E27FC236}">
                <a16:creationId xmlns:a16="http://schemas.microsoft.com/office/drawing/2014/main" id="{0C586644-FE47-5C4B-A913-698A08BC1E03}"/>
              </a:ext>
            </a:extLst>
          </p:cNvPr>
          <p:cNvPicPr>
            <a:picLocks noChangeAspect="1"/>
          </p:cNvPicPr>
          <p:nvPr/>
        </p:nvPicPr>
        <p:blipFill>
          <a:blip r:embed="rId4"/>
          <a:stretch>
            <a:fillRect/>
          </a:stretch>
        </p:blipFill>
        <p:spPr>
          <a:xfrm>
            <a:off x="5460981" y="5342268"/>
            <a:ext cx="470860" cy="581062"/>
          </a:xfrm>
          <a:prstGeom prst="rect">
            <a:avLst/>
          </a:prstGeom>
        </p:spPr>
      </p:pic>
      <p:pic>
        <p:nvPicPr>
          <p:cNvPr id="76" name="図 75" descr="アイコン&#10;&#10;中程度の精度で自動的に生成された説明">
            <a:extLst>
              <a:ext uri="{FF2B5EF4-FFF2-40B4-BE49-F238E27FC236}">
                <a16:creationId xmlns:a16="http://schemas.microsoft.com/office/drawing/2014/main" id="{16D99CF6-E821-9F68-2601-2B6780CD3FBD}"/>
              </a:ext>
            </a:extLst>
          </p:cNvPr>
          <p:cNvPicPr>
            <a:picLocks noChangeAspect="1"/>
          </p:cNvPicPr>
          <p:nvPr/>
        </p:nvPicPr>
        <p:blipFill>
          <a:blip r:embed="rId4"/>
          <a:stretch>
            <a:fillRect/>
          </a:stretch>
        </p:blipFill>
        <p:spPr>
          <a:xfrm>
            <a:off x="6127085" y="5342268"/>
            <a:ext cx="470860" cy="581062"/>
          </a:xfrm>
          <a:prstGeom prst="rect">
            <a:avLst/>
          </a:prstGeom>
        </p:spPr>
      </p:pic>
      <p:cxnSp>
        <p:nvCxnSpPr>
          <p:cNvPr id="77" name="直線矢印コネクタ 76">
            <a:extLst>
              <a:ext uri="{FF2B5EF4-FFF2-40B4-BE49-F238E27FC236}">
                <a16:creationId xmlns:a16="http://schemas.microsoft.com/office/drawing/2014/main" id="{329D3EA9-7120-CD9A-7880-4B4015F66ECA}"/>
              </a:ext>
            </a:extLst>
          </p:cNvPr>
          <p:cNvCxnSpPr>
            <a:cxnSpLocks/>
            <a:endCxn id="28" idx="1"/>
          </p:cNvCxnSpPr>
          <p:nvPr/>
        </p:nvCxnSpPr>
        <p:spPr>
          <a:xfrm flipV="1">
            <a:off x="2918070" y="5237374"/>
            <a:ext cx="387248" cy="208013"/>
          </a:xfrm>
          <a:prstGeom prst="straightConnector1">
            <a:avLst/>
          </a:prstGeom>
          <a:ln w="25400">
            <a:solidFill>
              <a:srgbClr val="0000FF"/>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79" name="直線矢印コネクタ 78">
            <a:extLst>
              <a:ext uri="{FF2B5EF4-FFF2-40B4-BE49-F238E27FC236}">
                <a16:creationId xmlns:a16="http://schemas.microsoft.com/office/drawing/2014/main" id="{761ABC6F-B612-38E8-2CAC-A75DA5A6FD4E}"/>
              </a:ext>
            </a:extLst>
          </p:cNvPr>
          <p:cNvCxnSpPr>
            <a:cxnSpLocks/>
            <a:endCxn id="28" idx="3"/>
          </p:cNvCxnSpPr>
          <p:nvPr/>
        </p:nvCxnSpPr>
        <p:spPr>
          <a:xfrm flipH="1" flipV="1">
            <a:off x="3855947" y="5237374"/>
            <a:ext cx="327019" cy="208013"/>
          </a:xfrm>
          <a:prstGeom prst="straightConnector1">
            <a:avLst/>
          </a:prstGeom>
          <a:ln w="25400">
            <a:solidFill>
              <a:srgbClr val="0000FF"/>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81" name="直線矢印コネクタ 80">
            <a:extLst>
              <a:ext uri="{FF2B5EF4-FFF2-40B4-BE49-F238E27FC236}">
                <a16:creationId xmlns:a16="http://schemas.microsoft.com/office/drawing/2014/main" id="{397357D2-7FE5-C031-59CF-30CD6B67292B}"/>
              </a:ext>
            </a:extLst>
          </p:cNvPr>
          <p:cNvCxnSpPr>
            <a:cxnSpLocks/>
          </p:cNvCxnSpPr>
          <p:nvPr/>
        </p:nvCxnSpPr>
        <p:spPr>
          <a:xfrm flipH="1" flipV="1">
            <a:off x="4025661" y="5212717"/>
            <a:ext cx="931262" cy="294830"/>
          </a:xfrm>
          <a:prstGeom prst="straightConnector1">
            <a:avLst/>
          </a:prstGeom>
          <a:ln w="25400">
            <a:solidFill>
              <a:srgbClr val="FF0000"/>
            </a:solidFill>
            <a:prstDash val="sysDot"/>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83" name="直線矢印コネクタ 82">
            <a:extLst>
              <a:ext uri="{FF2B5EF4-FFF2-40B4-BE49-F238E27FC236}">
                <a16:creationId xmlns:a16="http://schemas.microsoft.com/office/drawing/2014/main" id="{8B96EDEB-AE26-9C78-C3C5-BB71CDC83AC6}"/>
              </a:ext>
            </a:extLst>
          </p:cNvPr>
          <p:cNvCxnSpPr>
            <a:cxnSpLocks/>
            <a:stCxn id="48" idx="1"/>
          </p:cNvCxnSpPr>
          <p:nvPr/>
        </p:nvCxnSpPr>
        <p:spPr>
          <a:xfrm flipH="1">
            <a:off x="4977728" y="5237374"/>
            <a:ext cx="565588" cy="235323"/>
          </a:xfrm>
          <a:prstGeom prst="straightConnector1">
            <a:avLst/>
          </a:prstGeom>
          <a:ln w="25400">
            <a:solidFill>
              <a:srgbClr val="FF0000"/>
            </a:solidFill>
            <a:headEnd type="arrow" w="med" len="med"/>
            <a:tailEnd type="none" w="med" len="med"/>
          </a:ln>
        </p:spPr>
        <p:style>
          <a:lnRef idx="1">
            <a:schemeClr val="dk1"/>
          </a:lnRef>
          <a:fillRef idx="0">
            <a:schemeClr val="dk1"/>
          </a:fillRef>
          <a:effectRef idx="0">
            <a:schemeClr val="dk1"/>
          </a:effectRef>
          <a:fontRef idx="minor">
            <a:schemeClr val="tx1"/>
          </a:fontRef>
        </p:style>
      </p:cxnSp>
      <p:cxnSp>
        <p:nvCxnSpPr>
          <p:cNvPr id="87" name="直線矢印コネクタ 86">
            <a:extLst>
              <a:ext uri="{FF2B5EF4-FFF2-40B4-BE49-F238E27FC236}">
                <a16:creationId xmlns:a16="http://schemas.microsoft.com/office/drawing/2014/main" id="{23777AF7-7B65-7466-892D-8FEF1649FB82}"/>
              </a:ext>
            </a:extLst>
          </p:cNvPr>
          <p:cNvCxnSpPr>
            <a:cxnSpLocks/>
            <a:stCxn id="75" idx="0"/>
          </p:cNvCxnSpPr>
          <p:nvPr/>
        </p:nvCxnSpPr>
        <p:spPr>
          <a:xfrm flipH="1">
            <a:off x="5633679" y="5342268"/>
            <a:ext cx="62732" cy="163004"/>
          </a:xfrm>
          <a:prstGeom prst="straightConnector1">
            <a:avLst/>
          </a:prstGeom>
          <a:ln w="25400">
            <a:solidFill>
              <a:srgbClr val="FF0000"/>
            </a:solidFill>
            <a:headEnd type="arrow" w="med" len="med"/>
            <a:tailEnd type="none" w="med" len="med"/>
          </a:ln>
        </p:spPr>
        <p:style>
          <a:lnRef idx="1">
            <a:schemeClr val="dk1"/>
          </a:lnRef>
          <a:fillRef idx="0">
            <a:schemeClr val="dk1"/>
          </a:fillRef>
          <a:effectRef idx="0">
            <a:schemeClr val="dk1"/>
          </a:effectRef>
          <a:fontRef idx="minor">
            <a:schemeClr val="tx1"/>
          </a:fontRef>
        </p:style>
      </p:cxnSp>
      <p:cxnSp>
        <p:nvCxnSpPr>
          <p:cNvPr id="91" name="直線矢印コネクタ 90">
            <a:extLst>
              <a:ext uri="{FF2B5EF4-FFF2-40B4-BE49-F238E27FC236}">
                <a16:creationId xmlns:a16="http://schemas.microsoft.com/office/drawing/2014/main" id="{E9C32E39-214B-BCCF-7467-AE998A6482C2}"/>
              </a:ext>
            </a:extLst>
          </p:cNvPr>
          <p:cNvCxnSpPr>
            <a:cxnSpLocks/>
            <a:stCxn id="48" idx="3"/>
          </p:cNvCxnSpPr>
          <p:nvPr/>
        </p:nvCxnSpPr>
        <p:spPr>
          <a:xfrm>
            <a:off x="6093945" y="5237374"/>
            <a:ext cx="268570" cy="267898"/>
          </a:xfrm>
          <a:prstGeom prst="straightConnector1">
            <a:avLst/>
          </a:prstGeom>
          <a:ln w="25400">
            <a:solidFill>
              <a:srgbClr val="FF0000"/>
            </a:solidFill>
            <a:headEnd type="arrow" w="med" len="med"/>
            <a:tailEnd type="none" w="med" len="med"/>
          </a:ln>
        </p:spPr>
        <p:style>
          <a:lnRef idx="1">
            <a:schemeClr val="dk1"/>
          </a:lnRef>
          <a:fillRef idx="0">
            <a:schemeClr val="dk1"/>
          </a:fillRef>
          <a:effectRef idx="0">
            <a:schemeClr val="dk1"/>
          </a:effectRef>
          <a:fontRef idx="minor">
            <a:schemeClr val="tx1"/>
          </a:fontRef>
        </p:style>
      </p:cxnSp>
      <p:cxnSp>
        <p:nvCxnSpPr>
          <p:cNvPr id="94" name="直線矢印コネクタ 93">
            <a:extLst>
              <a:ext uri="{FF2B5EF4-FFF2-40B4-BE49-F238E27FC236}">
                <a16:creationId xmlns:a16="http://schemas.microsoft.com/office/drawing/2014/main" id="{67D6709D-B648-3131-627A-567FC88DCC18}"/>
              </a:ext>
            </a:extLst>
          </p:cNvPr>
          <p:cNvCxnSpPr>
            <a:cxnSpLocks/>
          </p:cNvCxnSpPr>
          <p:nvPr/>
        </p:nvCxnSpPr>
        <p:spPr>
          <a:xfrm flipH="1">
            <a:off x="4233061" y="5052808"/>
            <a:ext cx="1036581" cy="0"/>
          </a:xfrm>
          <a:prstGeom prst="straightConnector1">
            <a:avLst/>
          </a:prstGeom>
          <a:ln w="57150">
            <a:solidFill>
              <a:srgbClr val="FFC000"/>
            </a:solidFill>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96" name="四角形吹き出し 11">
            <a:extLst>
              <a:ext uri="{FF2B5EF4-FFF2-40B4-BE49-F238E27FC236}">
                <a16:creationId xmlns:a16="http://schemas.microsoft.com/office/drawing/2014/main" id="{474C463F-74BD-3573-CE2A-F7718A1D6ED6}"/>
              </a:ext>
            </a:extLst>
          </p:cNvPr>
          <p:cNvSpPr/>
          <p:nvPr/>
        </p:nvSpPr>
        <p:spPr>
          <a:xfrm>
            <a:off x="467867" y="4537535"/>
            <a:ext cx="2145691" cy="454089"/>
          </a:xfrm>
          <a:prstGeom prst="wedgeRectCallout">
            <a:avLst>
              <a:gd name="adj1" fmla="val 121101"/>
              <a:gd name="adj2" fmla="val 65575"/>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Indicates that this BSS is for low latency traffic</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97" name="四角形吹き出し 11">
            <a:extLst>
              <a:ext uri="{FF2B5EF4-FFF2-40B4-BE49-F238E27FC236}">
                <a16:creationId xmlns:a16="http://schemas.microsoft.com/office/drawing/2014/main" id="{7DABA1B7-C883-146B-A6D6-79E63217E395}"/>
              </a:ext>
            </a:extLst>
          </p:cNvPr>
          <p:cNvSpPr/>
          <p:nvPr/>
        </p:nvSpPr>
        <p:spPr>
          <a:xfrm>
            <a:off x="6567023" y="4354542"/>
            <a:ext cx="1588670" cy="901995"/>
          </a:xfrm>
          <a:prstGeom prst="wedgeRectCallout">
            <a:avLst>
              <a:gd name="adj1" fmla="val -83938"/>
              <a:gd name="adj2" fmla="val 49124"/>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Can set or change the operating channel to avoid using the same channel for low latency BSS.’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98" name="テキスト ボックス 97">
            <a:extLst>
              <a:ext uri="{FF2B5EF4-FFF2-40B4-BE49-F238E27FC236}">
                <a16:creationId xmlns:a16="http://schemas.microsoft.com/office/drawing/2014/main" id="{14AAD198-85FF-A9F3-1375-350BD162BC5E}"/>
              </a:ext>
            </a:extLst>
          </p:cNvPr>
          <p:cNvSpPr txBox="1"/>
          <p:nvPr/>
        </p:nvSpPr>
        <p:spPr>
          <a:xfrm>
            <a:off x="2881925" y="4479337"/>
            <a:ext cx="1450347" cy="261610"/>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Shorter TXOP limit</a:t>
            </a:r>
            <a:endParaRPr kumimoji="1" lang="ja-JP" altLang="en-US" sz="1100" b="1" dirty="0">
              <a:solidFill>
                <a:srgbClr val="C00000"/>
              </a:solidFill>
              <a:latin typeface="+mn-lt"/>
              <a:ea typeface="メイリオ" panose="020B0604030504040204" pitchFamily="50" charset="-128"/>
            </a:endParaRPr>
          </a:p>
        </p:txBody>
      </p:sp>
      <p:sp>
        <p:nvSpPr>
          <p:cNvPr id="99" name="テキスト ボックス 98">
            <a:extLst>
              <a:ext uri="{FF2B5EF4-FFF2-40B4-BE49-F238E27FC236}">
                <a16:creationId xmlns:a16="http://schemas.microsoft.com/office/drawing/2014/main" id="{CFAF15D5-18C3-A780-F400-49F366902C9B}"/>
              </a:ext>
            </a:extLst>
          </p:cNvPr>
          <p:cNvSpPr txBox="1"/>
          <p:nvPr/>
        </p:nvSpPr>
        <p:spPr>
          <a:xfrm>
            <a:off x="5082533" y="4479337"/>
            <a:ext cx="1450347" cy="261610"/>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Normal TXOP limit</a:t>
            </a:r>
            <a:endParaRPr kumimoji="1" lang="ja-JP" altLang="en-US" sz="1100" b="1" dirty="0">
              <a:solidFill>
                <a:srgbClr val="C00000"/>
              </a:solidFill>
              <a:latin typeface="+mn-lt"/>
              <a:ea typeface="メイリオ" panose="020B0604030504040204" pitchFamily="50" charset="-128"/>
            </a:endParaRPr>
          </a:p>
        </p:txBody>
      </p:sp>
      <p:sp>
        <p:nvSpPr>
          <p:cNvPr id="100" name="四角形吹き出し 11">
            <a:extLst>
              <a:ext uri="{FF2B5EF4-FFF2-40B4-BE49-F238E27FC236}">
                <a16:creationId xmlns:a16="http://schemas.microsoft.com/office/drawing/2014/main" id="{47EE9ADC-FE40-3D55-BCBC-6BAB10552C79}"/>
              </a:ext>
            </a:extLst>
          </p:cNvPr>
          <p:cNvSpPr/>
          <p:nvPr/>
        </p:nvSpPr>
        <p:spPr>
          <a:xfrm>
            <a:off x="114821" y="5423770"/>
            <a:ext cx="2145691" cy="581062"/>
          </a:xfrm>
          <a:prstGeom prst="wedgeRectCallout">
            <a:avLst>
              <a:gd name="adj1" fmla="val 66863"/>
              <a:gd name="adj2" fmla="val 12642"/>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STAs with low latency traffic are encouraged to associate with low latency BSS.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grpSp>
        <p:nvGrpSpPr>
          <p:cNvPr id="106" name="グループ化 105">
            <a:extLst>
              <a:ext uri="{FF2B5EF4-FFF2-40B4-BE49-F238E27FC236}">
                <a16:creationId xmlns:a16="http://schemas.microsoft.com/office/drawing/2014/main" id="{78E8E813-A3A6-E256-A165-1FEB9EDA8C7B}"/>
              </a:ext>
            </a:extLst>
          </p:cNvPr>
          <p:cNvGrpSpPr/>
          <p:nvPr/>
        </p:nvGrpSpPr>
        <p:grpSpPr>
          <a:xfrm>
            <a:off x="9912424" y="4391742"/>
            <a:ext cx="550629" cy="463481"/>
            <a:chOff x="2688327" y="1355614"/>
            <a:chExt cx="4290646" cy="3611569"/>
          </a:xfrm>
        </p:grpSpPr>
        <p:sp>
          <p:nvSpPr>
            <p:cNvPr id="107" name="四角形: 角を丸くする 106">
              <a:extLst>
                <a:ext uri="{FF2B5EF4-FFF2-40B4-BE49-F238E27FC236}">
                  <a16:creationId xmlns:a16="http://schemas.microsoft.com/office/drawing/2014/main" id="{66E33108-0E52-78C6-90E2-8C54ADF3B13A}"/>
                </a:ext>
              </a:extLst>
            </p:cNvPr>
            <p:cNvSpPr/>
            <p:nvPr/>
          </p:nvSpPr>
          <p:spPr>
            <a:xfrm>
              <a:off x="2688327" y="4174277"/>
              <a:ext cx="4290646" cy="792906"/>
            </a:xfrm>
            <a:prstGeom prst="roundRect">
              <a:avLst/>
            </a:prstGeom>
            <a:gradFill>
              <a:gsLst>
                <a:gs pos="0">
                  <a:schemeClr val="bg1">
                    <a:lumMod val="85000"/>
                  </a:schemeClr>
                </a:gs>
                <a:gs pos="46000">
                  <a:schemeClr val="bg1">
                    <a:lumMod val="75000"/>
                  </a:schemeClr>
                </a:gs>
                <a:gs pos="100000">
                  <a:schemeClr val="bg1">
                    <a:lumMod val="65000"/>
                  </a:schemeClr>
                </a:gs>
              </a:gsLst>
              <a:lin ang="5400000" scaled="1"/>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08" name="四角形: 角を丸くする 107">
              <a:extLst>
                <a:ext uri="{FF2B5EF4-FFF2-40B4-BE49-F238E27FC236}">
                  <a16:creationId xmlns:a16="http://schemas.microsoft.com/office/drawing/2014/main" id="{A0125A03-CD94-6EDA-4072-79159B43A5E6}"/>
                </a:ext>
              </a:extLst>
            </p:cNvPr>
            <p:cNvSpPr/>
            <p:nvPr/>
          </p:nvSpPr>
          <p:spPr>
            <a:xfrm>
              <a:off x="2854582"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09" name="四角形: 角を丸くする 108">
              <a:extLst>
                <a:ext uri="{FF2B5EF4-FFF2-40B4-BE49-F238E27FC236}">
                  <a16:creationId xmlns:a16="http://schemas.microsoft.com/office/drawing/2014/main" id="{E1E45BDD-EBCF-A881-88D4-A3B7588B8F8D}"/>
                </a:ext>
              </a:extLst>
            </p:cNvPr>
            <p:cNvSpPr/>
            <p:nvPr/>
          </p:nvSpPr>
          <p:spPr>
            <a:xfrm>
              <a:off x="3270219" y="4308306"/>
              <a:ext cx="338903" cy="172650"/>
            </a:xfrm>
            <a:prstGeom prst="roundRect">
              <a:avLst/>
            </a:prstGeom>
            <a:gradFill flip="none" rotWithShape="1">
              <a:gsLst>
                <a:gs pos="0">
                  <a:srgbClr val="CCFFCC"/>
                </a:gs>
                <a:gs pos="48000">
                  <a:srgbClr val="CCFFCC"/>
                </a:gs>
                <a:gs pos="100000">
                  <a:srgbClr val="92D050"/>
                </a:gs>
              </a:gsLst>
              <a:path path="circle">
                <a:fillToRect l="50000" t="50000" r="50000" b="50000"/>
              </a:path>
              <a:tileRect/>
            </a:gradFill>
            <a:ln w="12700">
              <a:noFill/>
            </a:ln>
            <a:effectLst>
              <a:glow rad="63500">
                <a:srgbClr val="92D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0" name="四角形: 角を丸くする 109">
              <a:extLst>
                <a:ext uri="{FF2B5EF4-FFF2-40B4-BE49-F238E27FC236}">
                  <a16:creationId xmlns:a16="http://schemas.microsoft.com/office/drawing/2014/main" id="{3889B81E-1C56-4903-C56B-E9BF6AAFB695}"/>
                </a:ext>
              </a:extLst>
            </p:cNvPr>
            <p:cNvSpPr/>
            <p:nvPr/>
          </p:nvSpPr>
          <p:spPr>
            <a:xfrm>
              <a:off x="3685856"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cxnSp>
          <p:nvCxnSpPr>
            <p:cNvPr id="111" name="直線コネクタ 110">
              <a:extLst>
                <a:ext uri="{FF2B5EF4-FFF2-40B4-BE49-F238E27FC236}">
                  <a16:creationId xmlns:a16="http://schemas.microsoft.com/office/drawing/2014/main" id="{9563B9C1-1C78-18BF-1876-BB575D6E79C5}"/>
                </a:ext>
              </a:extLst>
            </p:cNvPr>
            <p:cNvCxnSpPr/>
            <p:nvPr/>
          </p:nvCxnSpPr>
          <p:spPr>
            <a:xfrm>
              <a:off x="2688327" y="4678242"/>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AB778682-07C3-59A9-63FB-C7D4A244D764}"/>
                </a:ext>
              </a:extLst>
            </p:cNvPr>
            <p:cNvCxnSpPr/>
            <p:nvPr/>
          </p:nvCxnSpPr>
          <p:spPr>
            <a:xfrm>
              <a:off x="2688327" y="4816549"/>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13" name="グループ化 112">
              <a:extLst>
                <a:ext uri="{FF2B5EF4-FFF2-40B4-BE49-F238E27FC236}">
                  <a16:creationId xmlns:a16="http://schemas.microsoft.com/office/drawing/2014/main" id="{A614C4B7-9CC1-3387-F460-E6BCEA2A153D}"/>
                </a:ext>
              </a:extLst>
            </p:cNvPr>
            <p:cNvGrpSpPr/>
            <p:nvPr/>
          </p:nvGrpSpPr>
          <p:grpSpPr>
            <a:xfrm>
              <a:off x="4550530" y="1355614"/>
              <a:ext cx="566240" cy="2818662"/>
              <a:chOff x="4677173" y="2630228"/>
              <a:chExt cx="312954" cy="1544048"/>
            </a:xfrm>
          </p:grpSpPr>
          <p:sp>
            <p:nvSpPr>
              <p:cNvPr id="122" name="台形 121">
                <a:extLst>
                  <a:ext uri="{FF2B5EF4-FFF2-40B4-BE49-F238E27FC236}">
                    <a16:creationId xmlns:a16="http://schemas.microsoft.com/office/drawing/2014/main" id="{B89ABF0D-5695-8C60-E1E0-BA0D1E13F0F6}"/>
                  </a:ext>
                </a:extLst>
              </p:cNvPr>
              <p:cNvSpPr/>
              <p:nvPr/>
            </p:nvSpPr>
            <p:spPr>
              <a:xfrm>
                <a:off x="4677173" y="3897162"/>
                <a:ext cx="312954" cy="277114"/>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3" name="正方形/長方形 122">
                <a:extLst>
                  <a:ext uri="{FF2B5EF4-FFF2-40B4-BE49-F238E27FC236}">
                    <a16:creationId xmlns:a16="http://schemas.microsoft.com/office/drawing/2014/main" id="{389F1498-442B-1E6B-4725-3CF10FFB0EA3}"/>
                  </a:ext>
                </a:extLst>
              </p:cNvPr>
              <p:cNvSpPr/>
              <p:nvPr/>
            </p:nvSpPr>
            <p:spPr>
              <a:xfrm>
                <a:off x="4791157" y="3697410"/>
                <a:ext cx="84985" cy="199751"/>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4" name="台形 123">
                <a:extLst>
                  <a:ext uri="{FF2B5EF4-FFF2-40B4-BE49-F238E27FC236}">
                    <a16:creationId xmlns:a16="http://schemas.microsoft.com/office/drawing/2014/main" id="{A3675AC0-82EB-8E53-1F8F-BB4EB69EF074}"/>
                  </a:ext>
                </a:extLst>
              </p:cNvPr>
              <p:cNvSpPr/>
              <p:nvPr/>
            </p:nvSpPr>
            <p:spPr>
              <a:xfrm rot="10800000">
                <a:off x="4719664" y="2630228"/>
                <a:ext cx="227969" cy="106718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114" name="グループ化 113">
              <a:extLst>
                <a:ext uri="{FF2B5EF4-FFF2-40B4-BE49-F238E27FC236}">
                  <a16:creationId xmlns:a16="http://schemas.microsoft.com/office/drawing/2014/main" id="{E02DA8EC-A7FF-1059-F978-9D3C66980CAD}"/>
                </a:ext>
              </a:extLst>
            </p:cNvPr>
            <p:cNvGrpSpPr/>
            <p:nvPr/>
          </p:nvGrpSpPr>
          <p:grpSpPr>
            <a:xfrm>
              <a:off x="2840201" y="1471526"/>
              <a:ext cx="882589" cy="2702750"/>
              <a:chOff x="2840201" y="1471526"/>
              <a:chExt cx="882589" cy="2702750"/>
            </a:xfrm>
          </p:grpSpPr>
          <p:sp>
            <p:nvSpPr>
              <p:cNvPr id="119" name="台形 118">
                <a:extLst>
                  <a:ext uri="{FF2B5EF4-FFF2-40B4-BE49-F238E27FC236}">
                    <a16:creationId xmlns:a16="http://schemas.microsoft.com/office/drawing/2014/main" id="{D311AF82-F654-2C09-6A4D-CF4BD683CC4C}"/>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0" name="正方形/長方形 119">
                <a:extLst>
                  <a:ext uri="{FF2B5EF4-FFF2-40B4-BE49-F238E27FC236}">
                    <a16:creationId xmlns:a16="http://schemas.microsoft.com/office/drawing/2014/main" id="{D4CAC2E0-F0C0-ABE5-84D5-169402C04BE2}"/>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1" name="台形 120">
                <a:extLst>
                  <a:ext uri="{FF2B5EF4-FFF2-40B4-BE49-F238E27FC236}">
                    <a16:creationId xmlns:a16="http://schemas.microsoft.com/office/drawing/2014/main" id="{BB28222F-C77F-B162-1BBD-D2FD5E99A9F8}"/>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115" name="グループ化 114">
              <a:extLst>
                <a:ext uri="{FF2B5EF4-FFF2-40B4-BE49-F238E27FC236}">
                  <a16:creationId xmlns:a16="http://schemas.microsoft.com/office/drawing/2014/main" id="{1EBE92B4-9C31-2433-F138-DC5516A694F9}"/>
                </a:ext>
              </a:extLst>
            </p:cNvPr>
            <p:cNvGrpSpPr/>
            <p:nvPr/>
          </p:nvGrpSpPr>
          <p:grpSpPr>
            <a:xfrm flipH="1">
              <a:off x="5944509" y="1471526"/>
              <a:ext cx="902696" cy="2702750"/>
              <a:chOff x="2840201" y="1471526"/>
              <a:chExt cx="882589" cy="2702750"/>
            </a:xfrm>
          </p:grpSpPr>
          <p:sp>
            <p:nvSpPr>
              <p:cNvPr id="116" name="台形 115">
                <a:extLst>
                  <a:ext uri="{FF2B5EF4-FFF2-40B4-BE49-F238E27FC236}">
                    <a16:creationId xmlns:a16="http://schemas.microsoft.com/office/drawing/2014/main" id="{D35BA5AE-17C1-6E28-EA93-F7B658647EF3}"/>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7" name="正方形/長方形 116">
                <a:extLst>
                  <a:ext uri="{FF2B5EF4-FFF2-40B4-BE49-F238E27FC236}">
                    <a16:creationId xmlns:a16="http://schemas.microsoft.com/office/drawing/2014/main" id="{B9CF0131-1080-8805-06B0-2174210B2A13}"/>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8" name="台形 117">
                <a:extLst>
                  <a:ext uri="{FF2B5EF4-FFF2-40B4-BE49-F238E27FC236}">
                    <a16:creationId xmlns:a16="http://schemas.microsoft.com/office/drawing/2014/main" id="{59DD2C1B-2B24-0B8A-79CA-E1EFAE03B18A}"/>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sp>
        <p:nvSpPr>
          <p:cNvPr id="125" name="テキスト ボックス 124">
            <a:extLst>
              <a:ext uri="{FF2B5EF4-FFF2-40B4-BE49-F238E27FC236}">
                <a16:creationId xmlns:a16="http://schemas.microsoft.com/office/drawing/2014/main" id="{DEAD5965-C512-0E39-2FA9-96917FE0FA30}"/>
              </a:ext>
            </a:extLst>
          </p:cNvPr>
          <p:cNvSpPr txBox="1"/>
          <p:nvPr/>
        </p:nvSpPr>
        <p:spPr>
          <a:xfrm>
            <a:off x="9549070" y="4037713"/>
            <a:ext cx="1224402" cy="261610"/>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AP MLD</a:t>
            </a:r>
            <a:endParaRPr kumimoji="1" lang="ja-JP" altLang="en-US" sz="1100" b="1" dirty="0">
              <a:solidFill>
                <a:schemeClr val="tx1"/>
              </a:solidFill>
              <a:latin typeface="+mn-lt"/>
              <a:ea typeface="メイリオ" panose="020B0604030504040204" pitchFamily="50" charset="-128"/>
            </a:endParaRPr>
          </a:p>
        </p:txBody>
      </p:sp>
      <p:sp>
        <p:nvSpPr>
          <p:cNvPr id="126" name="楕円 125">
            <a:extLst>
              <a:ext uri="{FF2B5EF4-FFF2-40B4-BE49-F238E27FC236}">
                <a16:creationId xmlns:a16="http://schemas.microsoft.com/office/drawing/2014/main" id="{984B51D4-DDF5-8957-8305-2FE04E64F87F}"/>
              </a:ext>
            </a:extLst>
          </p:cNvPr>
          <p:cNvSpPr/>
          <p:nvPr/>
        </p:nvSpPr>
        <p:spPr bwMode="auto">
          <a:xfrm>
            <a:off x="10074091" y="4915413"/>
            <a:ext cx="227294" cy="1056931"/>
          </a:xfrm>
          <a:prstGeom prst="ellipse">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楕円 126">
            <a:extLst>
              <a:ext uri="{FF2B5EF4-FFF2-40B4-BE49-F238E27FC236}">
                <a16:creationId xmlns:a16="http://schemas.microsoft.com/office/drawing/2014/main" id="{B2774B9F-C813-6854-F8FE-F62909A141E1}"/>
              </a:ext>
            </a:extLst>
          </p:cNvPr>
          <p:cNvSpPr/>
          <p:nvPr/>
        </p:nvSpPr>
        <p:spPr bwMode="auto">
          <a:xfrm rot="1690591">
            <a:off x="9524743" y="4873758"/>
            <a:ext cx="227294" cy="1056931"/>
          </a:xfrm>
          <a:prstGeom prst="ellipse">
            <a:avLst/>
          </a:pr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8" name="楕円 127">
            <a:extLst>
              <a:ext uri="{FF2B5EF4-FFF2-40B4-BE49-F238E27FC236}">
                <a16:creationId xmlns:a16="http://schemas.microsoft.com/office/drawing/2014/main" id="{800CAD30-2B4B-2FD1-15FE-D08E58BEDB44}"/>
              </a:ext>
            </a:extLst>
          </p:cNvPr>
          <p:cNvSpPr/>
          <p:nvPr/>
        </p:nvSpPr>
        <p:spPr bwMode="auto">
          <a:xfrm rot="19800000">
            <a:off x="10635710" y="4873759"/>
            <a:ext cx="227294" cy="1056931"/>
          </a:xfrm>
          <a:prstGeom prst="ellipse">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9" name="テキスト ボックス 128">
            <a:extLst>
              <a:ext uri="{FF2B5EF4-FFF2-40B4-BE49-F238E27FC236}">
                <a16:creationId xmlns:a16="http://schemas.microsoft.com/office/drawing/2014/main" id="{29604B62-D03E-F93E-F205-6BE29F9E6449}"/>
              </a:ext>
            </a:extLst>
          </p:cNvPr>
          <p:cNvSpPr txBox="1"/>
          <p:nvPr/>
        </p:nvSpPr>
        <p:spPr>
          <a:xfrm>
            <a:off x="8452142" y="4433912"/>
            <a:ext cx="1224402"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Link #3</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(for low latency)</a:t>
            </a:r>
            <a:endParaRPr kumimoji="1" lang="ja-JP" altLang="en-US" sz="1100" b="1" dirty="0">
              <a:solidFill>
                <a:schemeClr val="tx1"/>
              </a:solidFill>
              <a:latin typeface="+mn-lt"/>
              <a:ea typeface="メイリオ" panose="020B0604030504040204" pitchFamily="50" charset="-128"/>
            </a:endParaRPr>
          </a:p>
        </p:txBody>
      </p:sp>
      <p:sp>
        <p:nvSpPr>
          <p:cNvPr id="130" name="テキスト ボックス 129">
            <a:extLst>
              <a:ext uri="{FF2B5EF4-FFF2-40B4-BE49-F238E27FC236}">
                <a16:creationId xmlns:a16="http://schemas.microsoft.com/office/drawing/2014/main" id="{A237B912-8769-7B39-C2E1-C3711036CADD}"/>
              </a:ext>
            </a:extLst>
          </p:cNvPr>
          <p:cNvSpPr txBox="1"/>
          <p:nvPr/>
        </p:nvSpPr>
        <p:spPr>
          <a:xfrm>
            <a:off x="8373028" y="4798972"/>
            <a:ext cx="1450347" cy="261610"/>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Shorter TXOP limit</a:t>
            </a:r>
            <a:endParaRPr kumimoji="1" lang="ja-JP" altLang="en-US" sz="1100" b="1" dirty="0">
              <a:solidFill>
                <a:srgbClr val="C00000"/>
              </a:solidFill>
              <a:latin typeface="+mn-lt"/>
              <a:ea typeface="メイリオ" panose="020B0604030504040204" pitchFamily="50" charset="-128"/>
            </a:endParaRPr>
          </a:p>
        </p:txBody>
      </p:sp>
      <p:sp>
        <p:nvSpPr>
          <p:cNvPr id="131" name="テキスト ボックス 130">
            <a:extLst>
              <a:ext uri="{FF2B5EF4-FFF2-40B4-BE49-F238E27FC236}">
                <a16:creationId xmlns:a16="http://schemas.microsoft.com/office/drawing/2014/main" id="{587366D5-A23B-AE62-24FB-0A6AB6F7DB4C}"/>
              </a:ext>
            </a:extLst>
          </p:cNvPr>
          <p:cNvSpPr txBox="1"/>
          <p:nvPr/>
        </p:nvSpPr>
        <p:spPr>
          <a:xfrm>
            <a:off x="10827065" y="4190447"/>
            <a:ext cx="1224402" cy="600164"/>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Link #1-2</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(for non-low latency)</a:t>
            </a:r>
            <a:endParaRPr kumimoji="1" lang="ja-JP" altLang="en-US" sz="1100" b="1" dirty="0">
              <a:solidFill>
                <a:schemeClr val="tx1"/>
              </a:solidFill>
              <a:latin typeface="+mn-lt"/>
              <a:ea typeface="メイリオ" panose="020B0604030504040204" pitchFamily="50" charset="-128"/>
            </a:endParaRPr>
          </a:p>
        </p:txBody>
      </p:sp>
      <p:sp>
        <p:nvSpPr>
          <p:cNvPr id="132" name="テキスト ボックス 131">
            <a:extLst>
              <a:ext uri="{FF2B5EF4-FFF2-40B4-BE49-F238E27FC236}">
                <a16:creationId xmlns:a16="http://schemas.microsoft.com/office/drawing/2014/main" id="{860EA6E3-A5F6-E307-C3BE-C95CF144D422}"/>
              </a:ext>
            </a:extLst>
          </p:cNvPr>
          <p:cNvSpPr txBox="1"/>
          <p:nvPr/>
        </p:nvSpPr>
        <p:spPr>
          <a:xfrm>
            <a:off x="10968413" y="4743617"/>
            <a:ext cx="930516" cy="430887"/>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Normal </a:t>
            </a:r>
            <a:br>
              <a:rPr kumimoji="1" lang="en-US" altLang="ja-JP" sz="1100" b="1" dirty="0">
                <a:solidFill>
                  <a:srgbClr val="C00000"/>
                </a:solidFill>
                <a:latin typeface="+mn-lt"/>
                <a:ea typeface="メイリオ" panose="020B0604030504040204" pitchFamily="50" charset="-128"/>
              </a:rPr>
            </a:br>
            <a:r>
              <a:rPr kumimoji="1" lang="en-US" altLang="ja-JP" sz="1100" b="1" dirty="0">
                <a:solidFill>
                  <a:srgbClr val="C00000"/>
                </a:solidFill>
                <a:latin typeface="+mn-lt"/>
                <a:ea typeface="メイリオ" panose="020B0604030504040204" pitchFamily="50" charset="-128"/>
              </a:rPr>
              <a:t>TXOP limit</a:t>
            </a:r>
            <a:endParaRPr kumimoji="1" lang="ja-JP" altLang="en-US" sz="1100" b="1" dirty="0">
              <a:solidFill>
                <a:srgbClr val="C00000"/>
              </a:solidFill>
              <a:latin typeface="+mn-lt"/>
              <a:ea typeface="メイリオ" panose="020B0604030504040204" pitchFamily="50" charset="-128"/>
            </a:endParaRPr>
          </a:p>
        </p:txBody>
      </p:sp>
      <p:cxnSp>
        <p:nvCxnSpPr>
          <p:cNvPr id="134" name="直線コネクタ 133">
            <a:extLst>
              <a:ext uri="{FF2B5EF4-FFF2-40B4-BE49-F238E27FC236}">
                <a16:creationId xmlns:a16="http://schemas.microsoft.com/office/drawing/2014/main" id="{4BB81197-C1B0-8998-BAE2-0BB0A5289EFA}"/>
              </a:ext>
            </a:extLst>
          </p:cNvPr>
          <p:cNvCxnSpPr>
            <a:cxnSpLocks/>
          </p:cNvCxnSpPr>
          <p:nvPr/>
        </p:nvCxnSpPr>
        <p:spPr bwMode="auto">
          <a:xfrm flipV="1">
            <a:off x="10208013" y="4723335"/>
            <a:ext cx="886269" cy="49763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5" name="直線コネクタ 134">
            <a:extLst>
              <a:ext uri="{FF2B5EF4-FFF2-40B4-BE49-F238E27FC236}">
                <a16:creationId xmlns:a16="http://schemas.microsoft.com/office/drawing/2014/main" id="{86599D79-22E4-FF1E-3968-2C869114911F}"/>
              </a:ext>
            </a:extLst>
          </p:cNvPr>
          <p:cNvCxnSpPr>
            <a:cxnSpLocks/>
          </p:cNvCxnSpPr>
          <p:nvPr/>
        </p:nvCxnSpPr>
        <p:spPr bwMode="auto">
          <a:xfrm flipH="1">
            <a:off x="10723830" y="4721007"/>
            <a:ext cx="380319" cy="6098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7" name="直線コネクタ 136">
            <a:extLst>
              <a:ext uri="{FF2B5EF4-FFF2-40B4-BE49-F238E27FC236}">
                <a16:creationId xmlns:a16="http://schemas.microsoft.com/office/drawing/2014/main" id="{9D637F32-382D-2731-1D04-ECDC5D722869}"/>
              </a:ext>
            </a:extLst>
          </p:cNvPr>
          <p:cNvCxnSpPr>
            <a:cxnSpLocks/>
          </p:cNvCxnSpPr>
          <p:nvPr/>
        </p:nvCxnSpPr>
        <p:spPr bwMode="auto">
          <a:xfrm flipH="1" flipV="1">
            <a:off x="9310453" y="5081634"/>
            <a:ext cx="385440" cy="15457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1" name="直線コネクタ 140">
            <a:extLst>
              <a:ext uri="{FF2B5EF4-FFF2-40B4-BE49-F238E27FC236}">
                <a16:creationId xmlns:a16="http://schemas.microsoft.com/office/drawing/2014/main" id="{6014C331-2EA6-D8BB-67DD-1B0FD47E3F95}"/>
              </a:ext>
            </a:extLst>
          </p:cNvPr>
          <p:cNvCxnSpPr/>
          <p:nvPr/>
        </p:nvCxnSpPr>
        <p:spPr bwMode="auto">
          <a:xfrm>
            <a:off x="8401584" y="3805383"/>
            <a:ext cx="0" cy="2593927"/>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142" name="図 141">
            <a:extLst>
              <a:ext uri="{FF2B5EF4-FFF2-40B4-BE49-F238E27FC236}">
                <a16:creationId xmlns:a16="http://schemas.microsoft.com/office/drawing/2014/main" id="{9F5CE870-BA65-F790-DEBB-A585226F3A02}"/>
              </a:ext>
            </a:extLst>
          </p:cNvPr>
          <p:cNvPicPr>
            <a:picLocks noChangeAspect="1"/>
          </p:cNvPicPr>
          <p:nvPr/>
        </p:nvPicPr>
        <p:blipFill>
          <a:blip r:embed="rId3"/>
          <a:stretch>
            <a:fillRect/>
          </a:stretch>
        </p:blipFill>
        <p:spPr>
          <a:xfrm>
            <a:off x="9314173" y="5813905"/>
            <a:ext cx="453613" cy="444683"/>
          </a:xfrm>
          <a:prstGeom prst="rect">
            <a:avLst/>
          </a:prstGeom>
        </p:spPr>
      </p:pic>
      <p:sp>
        <p:nvSpPr>
          <p:cNvPr id="143" name="テキスト ボックス 142">
            <a:extLst>
              <a:ext uri="{FF2B5EF4-FFF2-40B4-BE49-F238E27FC236}">
                <a16:creationId xmlns:a16="http://schemas.microsoft.com/office/drawing/2014/main" id="{EFA48521-4F65-24FF-13D3-15FCADCE1C4F}"/>
              </a:ext>
            </a:extLst>
          </p:cNvPr>
          <p:cNvSpPr txBox="1"/>
          <p:nvPr/>
        </p:nvSpPr>
        <p:spPr>
          <a:xfrm>
            <a:off x="8535875" y="5984488"/>
            <a:ext cx="785990"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(AGVs)</a:t>
            </a:r>
            <a:endParaRPr kumimoji="1" lang="ja-JP" altLang="en-US" sz="1100" b="1" dirty="0">
              <a:solidFill>
                <a:schemeClr val="tx1"/>
              </a:solidFill>
              <a:latin typeface="+mn-lt"/>
              <a:ea typeface="メイリオ" panose="020B0604030504040204" pitchFamily="50" charset="-128"/>
            </a:endParaRPr>
          </a:p>
        </p:txBody>
      </p:sp>
      <p:pic>
        <p:nvPicPr>
          <p:cNvPr id="144" name="図 143">
            <a:extLst>
              <a:ext uri="{FF2B5EF4-FFF2-40B4-BE49-F238E27FC236}">
                <a16:creationId xmlns:a16="http://schemas.microsoft.com/office/drawing/2014/main" id="{01184C15-ED88-5020-8C5F-1962A676DB86}"/>
              </a:ext>
            </a:extLst>
          </p:cNvPr>
          <p:cNvPicPr>
            <a:picLocks noChangeAspect="1"/>
          </p:cNvPicPr>
          <p:nvPr/>
        </p:nvPicPr>
        <p:blipFill>
          <a:blip r:embed="rId3"/>
          <a:stretch>
            <a:fillRect/>
          </a:stretch>
        </p:blipFill>
        <p:spPr>
          <a:xfrm>
            <a:off x="8881388" y="5346876"/>
            <a:ext cx="453613" cy="444683"/>
          </a:xfrm>
          <a:prstGeom prst="rect">
            <a:avLst/>
          </a:prstGeom>
        </p:spPr>
      </p:pic>
      <p:pic>
        <p:nvPicPr>
          <p:cNvPr id="160" name="図 159" descr="アイコン&#10;&#10;中程度の精度で自動的に生成された説明">
            <a:extLst>
              <a:ext uri="{FF2B5EF4-FFF2-40B4-BE49-F238E27FC236}">
                <a16:creationId xmlns:a16="http://schemas.microsoft.com/office/drawing/2014/main" id="{4DF7D006-83F1-2D49-8C16-CAF2F96E2E61}"/>
              </a:ext>
            </a:extLst>
          </p:cNvPr>
          <p:cNvPicPr>
            <a:picLocks noChangeAspect="1"/>
          </p:cNvPicPr>
          <p:nvPr/>
        </p:nvPicPr>
        <p:blipFill>
          <a:blip r:embed="rId4"/>
          <a:stretch>
            <a:fillRect/>
          </a:stretch>
        </p:blipFill>
        <p:spPr>
          <a:xfrm>
            <a:off x="9948213" y="5536532"/>
            <a:ext cx="470860" cy="581062"/>
          </a:xfrm>
          <a:prstGeom prst="rect">
            <a:avLst/>
          </a:prstGeom>
        </p:spPr>
      </p:pic>
      <p:pic>
        <p:nvPicPr>
          <p:cNvPr id="161" name="図 160" descr="アイコン&#10;&#10;中程度の精度で自動的に生成された説明">
            <a:extLst>
              <a:ext uri="{FF2B5EF4-FFF2-40B4-BE49-F238E27FC236}">
                <a16:creationId xmlns:a16="http://schemas.microsoft.com/office/drawing/2014/main" id="{F894DB1B-B4C6-E171-D0A4-DC0FE3ACBF89}"/>
              </a:ext>
            </a:extLst>
          </p:cNvPr>
          <p:cNvPicPr>
            <a:picLocks noChangeAspect="1"/>
          </p:cNvPicPr>
          <p:nvPr/>
        </p:nvPicPr>
        <p:blipFill>
          <a:blip r:embed="rId4"/>
          <a:stretch>
            <a:fillRect/>
          </a:stretch>
        </p:blipFill>
        <p:spPr>
          <a:xfrm>
            <a:off x="10620722" y="5353100"/>
            <a:ext cx="470860" cy="581062"/>
          </a:xfrm>
          <a:prstGeom prst="rect">
            <a:avLst/>
          </a:prstGeom>
        </p:spPr>
      </p:pic>
      <p:pic>
        <p:nvPicPr>
          <p:cNvPr id="162" name="図 161" descr="アイコン&#10;&#10;中程度の精度で自動的に生成された説明">
            <a:extLst>
              <a:ext uri="{FF2B5EF4-FFF2-40B4-BE49-F238E27FC236}">
                <a16:creationId xmlns:a16="http://schemas.microsoft.com/office/drawing/2014/main" id="{97A2093A-BF3E-DA67-1405-8A69A926DE73}"/>
              </a:ext>
            </a:extLst>
          </p:cNvPr>
          <p:cNvPicPr>
            <a:picLocks noChangeAspect="1"/>
          </p:cNvPicPr>
          <p:nvPr/>
        </p:nvPicPr>
        <p:blipFill>
          <a:blip r:embed="rId4"/>
          <a:stretch>
            <a:fillRect/>
          </a:stretch>
        </p:blipFill>
        <p:spPr>
          <a:xfrm>
            <a:off x="10295947" y="5236510"/>
            <a:ext cx="470860" cy="581062"/>
          </a:xfrm>
          <a:prstGeom prst="rect">
            <a:avLst/>
          </a:prstGeom>
        </p:spPr>
      </p:pic>
      <p:sp>
        <p:nvSpPr>
          <p:cNvPr id="164" name="テキスト ボックス 163">
            <a:extLst>
              <a:ext uri="{FF2B5EF4-FFF2-40B4-BE49-F238E27FC236}">
                <a16:creationId xmlns:a16="http://schemas.microsoft.com/office/drawing/2014/main" id="{24F5A7B4-4287-674F-A5AD-43B876D604D8}"/>
              </a:ext>
            </a:extLst>
          </p:cNvPr>
          <p:cNvSpPr txBox="1"/>
          <p:nvPr/>
        </p:nvSpPr>
        <p:spPr>
          <a:xfrm>
            <a:off x="10062185" y="6018453"/>
            <a:ext cx="1212469"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(Smartphones)</a:t>
            </a:r>
            <a:endParaRPr kumimoji="1" lang="ja-JP" altLang="en-US" sz="1100" b="1" dirty="0">
              <a:solidFill>
                <a:schemeClr val="tx1"/>
              </a:solidFill>
              <a:latin typeface="+mn-lt"/>
              <a:ea typeface="メイリオ" panose="020B0604030504040204" pitchFamily="50" charset="-128"/>
            </a:endParaRPr>
          </a:p>
        </p:txBody>
      </p:sp>
      <p:sp>
        <p:nvSpPr>
          <p:cNvPr id="165" name="四角形吹き出し 11">
            <a:extLst>
              <a:ext uri="{FF2B5EF4-FFF2-40B4-BE49-F238E27FC236}">
                <a16:creationId xmlns:a16="http://schemas.microsoft.com/office/drawing/2014/main" id="{C75D696C-605B-8F69-7402-447B7B34B1CF}"/>
              </a:ext>
            </a:extLst>
          </p:cNvPr>
          <p:cNvSpPr/>
          <p:nvPr/>
        </p:nvSpPr>
        <p:spPr>
          <a:xfrm>
            <a:off x="8747439" y="3387204"/>
            <a:ext cx="2953266" cy="478889"/>
          </a:xfrm>
          <a:prstGeom prst="wedgeRectCallout">
            <a:avLst>
              <a:gd name="adj1" fmla="val -3299"/>
              <a:gd name="adj2" fmla="val 79910"/>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AP MLD indicates whether each link is  planned to be used for low latency traffic respectively..</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1777220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Use of Interworking element for indication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To realize this mechanism for indication of low latency network, it is preferable to reuse and extend the existing information elements (IEs) rather than define new information elements or signaling mechanisms.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will mitigate the impact to the 11bn spec. </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We propose to use and update the Interworking element defined in 11u and utilized for Hotspot 2.0 (</a:t>
            </a:r>
            <a:r>
              <a:rPr lang="en-US" altLang="ja-JP" dirty="0" err="1">
                <a:solidFill>
                  <a:schemeClr val="tx1"/>
                </a:solidFill>
              </a:rPr>
              <a:t>Passpoint</a:t>
            </a:r>
            <a:r>
              <a:rPr lang="en-US" altLang="ja-JP" dirty="0">
                <a:solidFill>
                  <a:schemeClr val="tx1"/>
                </a:solidFill>
              </a:rPr>
              <a: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IE is utilized for active scanning for DMG STAs, generic advertisement service (GAS) protocol, WLAN interworking with external networks procedures, and access network query protocol (ANQP).</a:t>
            </a:r>
          </a:p>
          <a:p>
            <a:pPr>
              <a:lnSpc>
                <a:spcPct val="120000"/>
              </a:lnSpc>
              <a:spcBef>
                <a:spcPts val="1200"/>
              </a:spcBef>
              <a:spcAft>
                <a:spcPts val="200"/>
              </a:spcAft>
              <a:buFont typeface="Arial" panose="020B0604020202020204" pitchFamily="34" charset="0"/>
              <a:buChar char="•"/>
            </a:pPr>
            <a:endParaRPr lang="en-US" altLang="ja-JP" dirty="0">
              <a:solidFill>
                <a:schemeClr val="tx1"/>
              </a:solidFill>
            </a:endParaRPr>
          </a:p>
          <a:p>
            <a:pPr>
              <a:lnSpc>
                <a:spcPct val="120000"/>
              </a:lnSpc>
              <a:spcBef>
                <a:spcPts val="1200"/>
              </a:spcBef>
              <a:spcAft>
                <a:spcPts val="200"/>
              </a:spcAft>
              <a:buFont typeface="Arial" panose="020B0604020202020204" pitchFamily="34" charset="0"/>
              <a:buChar char="•"/>
            </a:pPr>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45250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nSpc>
                <a:spcPct val="120000"/>
              </a:lnSpc>
              <a:spcBef>
                <a:spcPts val="1200"/>
              </a:spcBef>
              <a:spcAft>
                <a:spcPts val="200"/>
              </a:spcAft>
            </a:pPr>
            <a:r>
              <a:rPr lang="en-US" altLang="ja-JP" dirty="0">
                <a:solidFill>
                  <a:schemeClr val="tx1"/>
                </a:solidFill>
              </a:rPr>
              <a:t>Utilize a reserved value of access network types field for low latency networks.</a:t>
            </a:r>
          </a:p>
        </p:txBody>
      </p:sp>
      <p:sp>
        <p:nvSpPr>
          <p:cNvPr id="3" name="コンテンツ プレースホルダー 2"/>
          <p:cNvSpPr>
            <a:spLocks noGrp="1"/>
          </p:cNvSpPr>
          <p:nvPr>
            <p:ph idx="1"/>
          </p:nvPr>
        </p:nvSpPr>
        <p:spPr>
          <a:xfrm>
            <a:off x="426222" y="1981202"/>
            <a:ext cx="6475180" cy="2474021"/>
          </a:xfrm>
        </p:spPr>
        <p:txBody>
          <a:bodyPr>
            <a:normAutofit fontScale="85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Interworking element (defined in 11u)</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Access Network Options field in the Interworking element can identify the type of access network, such as private or public networks.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Values 6 to 13 in Access Network Type in the Access Network Options field are reserved for future use.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We can utilize this reserved value in the Access Network Options field for the indication of low latency network.</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September 2024</a:t>
            </a:r>
            <a:endParaRPr lang="en-GB" dirty="0"/>
          </a:p>
        </p:txBody>
      </p:sp>
      <p:pic>
        <p:nvPicPr>
          <p:cNvPr id="25" name="図 24" descr="テーブル&#10;&#10;自動的に生成された説明">
            <a:extLst>
              <a:ext uri="{FF2B5EF4-FFF2-40B4-BE49-F238E27FC236}">
                <a16:creationId xmlns:a16="http://schemas.microsoft.com/office/drawing/2014/main" id="{63FDA26B-AC7A-A334-8EB0-05835A983D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4496" y="5333788"/>
            <a:ext cx="3268970" cy="1105251"/>
          </a:xfrm>
          <a:prstGeom prst="rect">
            <a:avLst/>
          </a:prstGeom>
        </p:spPr>
      </p:pic>
      <p:pic>
        <p:nvPicPr>
          <p:cNvPr id="26" name="図 25" descr="テーブル が含まれている画像&#10;&#10;自動的に生成された説明">
            <a:extLst>
              <a:ext uri="{FF2B5EF4-FFF2-40B4-BE49-F238E27FC236}">
                <a16:creationId xmlns:a16="http://schemas.microsoft.com/office/drawing/2014/main" id="{07CA24F1-ECB4-18BD-C5FE-846E387FA2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41244" y="4347761"/>
            <a:ext cx="4375473" cy="1087582"/>
          </a:xfrm>
          <a:prstGeom prst="rect">
            <a:avLst/>
          </a:prstGeom>
        </p:spPr>
      </p:pic>
      <p:sp>
        <p:nvSpPr>
          <p:cNvPr id="27" name="正方形/長方形 26">
            <a:extLst>
              <a:ext uri="{FF2B5EF4-FFF2-40B4-BE49-F238E27FC236}">
                <a16:creationId xmlns:a16="http://schemas.microsoft.com/office/drawing/2014/main" id="{EA1BCE9F-3E5B-F342-83C3-1EC06CFF4CBD}"/>
              </a:ext>
            </a:extLst>
          </p:cNvPr>
          <p:cNvSpPr/>
          <p:nvPr/>
        </p:nvSpPr>
        <p:spPr bwMode="auto">
          <a:xfrm>
            <a:off x="2824286"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8D496652-B3D3-FF2A-03FC-FF7D3F0BA435}"/>
              </a:ext>
            </a:extLst>
          </p:cNvPr>
          <p:cNvSpPr/>
          <p:nvPr/>
        </p:nvSpPr>
        <p:spPr bwMode="auto">
          <a:xfrm>
            <a:off x="2320230"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FAABA0E9-9883-590C-C569-60B137C325F1}"/>
              </a:ext>
            </a:extLst>
          </p:cNvPr>
          <p:cNvCxnSpPr/>
          <p:nvPr/>
        </p:nvCxnSpPr>
        <p:spPr bwMode="auto">
          <a:xfrm flipH="1">
            <a:off x="2320230"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6B6FE22D-5477-5211-EE6D-D13EDC31419B}"/>
              </a:ext>
            </a:extLst>
          </p:cNvPr>
          <p:cNvCxnSpPr>
            <a:cxnSpLocks/>
          </p:cNvCxnSpPr>
          <p:nvPr/>
        </p:nvCxnSpPr>
        <p:spPr bwMode="auto">
          <a:xfrm>
            <a:off x="3581431"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1" name="フッター プレースホルダー 4">
            <a:extLst>
              <a:ext uri="{FF2B5EF4-FFF2-40B4-BE49-F238E27FC236}">
                <a16:creationId xmlns:a16="http://schemas.microsoft.com/office/drawing/2014/main" id="{2D3C3466-7536-E05B-4DA5-028073A5A58A}"/>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Akira Kishida, NTT</a:t>
            </a:r>
            <a:endParaRPr lang="en-GB" dirty="0"/>
          </a:p>
        </p:txBody>
      </p:sp>
      <p:pic>
        <p:nvPicPr>
          <p:cNvPr id="33" name="図 32">
            <a:extLst>
              <a:ext uri="{FF2B5EF4-FFF2-40B4-BE49-F238E27FC236}">
                <a16:creationId xmlns:a16="http://schemas.microsoft.com/office/drawing/2014/main" id="{D28883CA-3B75-92EF-D204-0C0A26418301}"/>
              </a:ext>
            </a:extLst>
          </p:cNvPr>
          <p:cNvPicPr>
            <a:picLocks noChangeAspect="1"/>
          </p:cNvPicPr>
          <p:nvPr/>
        </p:nvPicPr>
        <p:blipFill>
          <a:blip r:embed="rId5"/>
          <a:stretch>
            <a:fillRect/>
          </a:stretch>
        </p:blipFill>
        <p:spPr>
          <a:xfrm>
            <a:off x="7036574" y="2045740"/>
            <a:ext cx="4684845" cy="2455067"/>
          </a:xfrm>
          <a:prstGeom prst="rect">
            <a:avLst/>
          </a:prstGeom>
        </p:spPr>
      </p:pic>
      <p:sp>
        <p:nvSpPr>
          <p:cNvPr id="35" name="正方形/長方形 34">
            <a:extLst>
              <a:ext uri="{FF2B5EF4-FFF2-40B4-BE49-F238E27FC236}">
                <a16:creationId xmlns:a16="http://schemas.microsoft.com/office/drawing/2014/main" id="{C993E1FE-8EDD-11A9-DDF8-22998119DE80}"/>
              </a:ext>
            </a:extLst>
          </p:cNvPr>
          <p:cNvSpPr/>
          <p:nvPr/>
        </p:nvSpPr>
        <p:spPr bwMode="auto">
          <a:xfrm>
            <a:off x="7061665" y="3815776"/>
            <a:ext cx="4613302" cy="179719"/>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四角形吹き出し 11">
            <a:extLst>
              <a:ext uri="{FF2B5EF4-FFF2-40B4-BE49-F238E27FC236}">
                <a16:creationId xmlns:a16="http://schemas.microsoft.com/office/drawing/2014/main" id="{4469A36D-3AF5-299F-A900-DD84161D7400}"/>
              </a:ext>
            </a:extLst>
          </p:cNvPr>
          <p:cNvSpPr/>
          <p:nvPr/>
        </p:nvSpPr>
        <p:spPr>
          <a:xfrm>
            <a:off x="9378996" y="3602053"/>
            <a:ext cx="2669699" cy="279562"/>
          </a:xfrm>
          <a:prstGeom prst="wedgeRectCallout">
            <a:avLst>
              <a:gd name="adj1" fmla="val -58427"/>
              <a:gd name="adj2" fmla="val 35826"/>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These values are reserved for future use.</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8" name="表 11">
            <a:extLst>
              <a:ext uri="{FF2B5EF4-FFF2-40B4-BE49-F238E27FC236}">
                <a16:creationId xmlns:a16="http://schemas.microsoft.com/office/drawing/2014/main" id="{445C8206-C669-3BD5-F3A7-EAE7F8590669}"/>
              </a:ext>
            </a:extLst>
          </p:cNvPr>
          <p:cNvGraphicFramePr>
            <a:graphicFrameLocks noGrp="1"/>
          </p:cNvGraphicFramePr>
          <p:nvPr>
            <p:extLst>
              <p:ext uri="{D42A27DB-BD31-4B8C-83A1-F6EECF244321}">
                <p14:modId xmlns:p14="http://schemas.microsoft.com/office/powerpoint/2010/main" val="1669796283"/>
              </p:ext>
            </p:extLst>
          </p:nvPr>
        </p:nvGraphicFramePr>
        <p:xfrm>
          <a:off x="6215024" y="4849249"/>
          <a:ext cx="5714271" cy="1478280"/>
        </p:xfrm>
        <a:graphic>
          <a:graphicData uri="http://schemas.openxmlformats.org/drawingml/2006/table">
            <a:tbl>
              <a:tblPr firstRow="1" bandRow="1">
                <a:tableStyleId>{5940675A-B579-460E-94D1-54222C63F5DA}</a:tableStyleId>
              </a:tblPr>
              <a:tblGrid>
                <a:gridCol w="795379">
                  <a:extLst>
                    <a:ext uri="{9D8B030D-6E8A-4147-A177-3AD203B41FA5}">
                      <a16:colId xmlns:a16="http://schemas.microsoft.com/office/drawing/2014/main" val="2763380618"/>
                    </a:ext>
                  </a:extLst>
                </a:gridCol>
                <a:gridCol w="1003591">
                  <a:extLst>
                    <a:ext uri="{9D8B030D-6E8A-4147-A177-3AD203B41FA5}">
                      <a16:colId xmlns:a16="http://schemas.microsoft.com/office/drawing/2014/main" val="4121463244"/>
                    </a:ext>
                  </a:extLst>
                </a:gridCol>
                <a:gridCol w="3915301">
                  <a:extLst>
                    <a:ext uri="{9D8B030D-6E8A-4147-A177-3AD203B41FA5}">
                      <a16:colId xmlns:a16="http://schemas.microsoft.com/office/drawing/2014/main" val="221358808"/>
                    </a:ext>
                  </a:extLst>
                </a:gridCol>
              </a:tblGrid>
              <a:tr h="331577">
                <a:tc>
                  <a:txBody>
                    <a:bodyPr/>
                    <a:lstStyle/>
                    <a:p>
                      <a:pPr algn="ctr"/>
                      <a:r>
                        <a:rPr kumimoji="1" lang="en-US" altLang="ja-JP" sz="900" dirty="0"/>
                        <a:t>Access network type</a:t>
                      </a:r>
                      <a:endParaRPr kumimoji="1" lang="ja-JP" altLang="en-US" sz="900" dirty="0"/>
                    </a:p>
                  </a:txBody>
                  <a:tcPr/>
                </a:tc>
                <a:tc>
                  <a:txBody>
                    <a:bodyPr/>
                    <a:lstStyle/>
                    <a:p>
                      <a:r>
                        <a:rPr kumimoji="1" lang="en-US" altLang="ja-JP" sz="1100" dirty="0"/>
                        <a:t>Meaning</a:t>
                      </a:r>
                      <a:endParaRPr kumimoji="1" lang="ja-JP" altLang="en-US" sz="1100" dirty="0"/>
                    </a:p>
                  </a:txBody>
                  <a:tcPr/>
                </a:tc>
                <a:tc>
                  <a:txBody>
                    <a:bodyPr/>
                    <a:lstStyle/>
                    <a:p>
                      <a:r>
                        <a:rPr kumimoji="1" lang="en-US" altLang="ja-JP" sz="1100" dirty="0"/>
                        <a:t>Description</a:t>
                      </a:r>
                      <a:endParaRPr kumimoji="1" lang="ja-JP" altLang="en-US" sz="1100" dirty="0"/>
                    </a:p>
                  </a:txBody>
                  <a:tcPr/>
                </a:tc>
                <a:extLst>
                  <a:ext uri="{0D108BD9-81ED-4DB2-BD59-A6C34878D82A}">
                    <a16:rowId xmlns:a16="http://schemas.microsoft.com/office/drawing/2014/main" val="2690196066"/>
                  </a:ext>
                </a:extLst>
              </a:tr>
              <a:tr h="211398">
                <a:tc>
                  <a:txBody>
                    <a:bodyPr/>
                    <a:lstStyle/>
                    <a:p>
                      <a:pPr algn="ctr"/>
                      <a:r>
                        <a:rPr kumimoji="1" lang="en-US" altLang="ja-JP" sz="1100" dirty="0"/>
                        <a:t>…</a:t>
                      </a:r>
                      <a:endParaRPr kumimoji="1" lang="ja-JP" altLang="en-US" sz="1100" dirty="0"/>
                    </a:p>
                  </a:txBody>
                  <a:tcPr/>
                </a:tc>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38893821"/>
                  </a:ext>
                </a:extLst>
              </a:tr>
              <a:tr h="484972">
                <a:tc>
                  <a:txBody>
                    <a:bodyPr/>
                    <a:lstStyle/>
                    <a:p>
                      <a:pPr algn="ctr"/>
                      <a:r>
                        <a:rPr kumimoji="1" lang="en-US" altLang="ja-JP" sz="1100" dirty="0"/>
                        <a:t>6</a:t>
                      </a:r>
                      <a:endParaRPr kumimoji="1" lang="ja-JP" altLang="en-US" sz="1100" dirty="0"/>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Low latency network (TBD)</a:t>
                      </a:r>
                      <a:endParaRPr kumimoji="1" lang="ja-JP" altLang="en-US" sz="1100" dirty="0"/>
                    </a:p>
                  </a:txBody>
                  <a:tcPr>
                    <a:solidFill>
                      <a:schemeClr val="accent5">
                        <a:lumMod val="20000"/>
                        <a:lumOff val="80000"/>
                      </a:schemeClr>
                    </a:solidFill>
                  </a:tcPr>
                </a:tc>
                <a:tc>
                  <a:txBody>
                    <a:bodyPr/>
                    <a:lstStyle/>
                    <a:p>
                      <a:r>
                        <a:rPr kumimoji="1" lang="en-US" altLang="ja-JP" sz="1100" dirty="0"/>
                        <a:t>This network is intended to utilize low latency traffic and may set related parameters and functions for low latency traffic (TBD).</a:t>
                      </a:r>
                      <a:endParaRPr kumimoji="1" lang="ja-JP" altLang="en-US" sz="1100" dirty="0"/>
                    </a:p>
                  </a:txBody>
                  <a:tcPr>
                    <a:solidFill>
                      <a:schemeClr val="accent5">
                        <a:lumMod val="20000"/>
                        <a:lumOff val="80000"/>
                      </a:schemeClr>
                    </a:solidFill>
                  </a:tcPr>
                </a:tc>
                <a:extLst>
                  <a:ext uri="{0D108BD9-81ED-4DB2-BD59-A6C34878D82A}">
                    <a16:rowId xmlns:a16="http://schemas.microsoft.com/office/drawing/2014/main" val="826311638"/>
                  </a:ext>
                </a:extLst>
              </a:tr>
              <a:tr h="211398">
                <a:tc>
                  <a:txBody>
                    <a:bodyPr/>
                    <a:lstStyle/>
                    <a:p>
                      <a:pPr algn="ctr"/>
                      <a:r>
                        <a:rPr kumimoji="1" lang="en-US" altLang="ja-JP" sz="1100" dirty="0"/>
                        <a:t>…</a:t>
                      </a:r>
                      <a:endParaRPr kumimoji="1" lang="ja-JP" altLang="en-US" sz="1100" dirty="0"/>
                    </a:p>
                  </a:txBody>
                  <a:tcPr/>
                </a:tc>
                <a:tc>
                  <a:txBody>
                    <a:bodyPr/>
                    <a:lstStyle/>
                    <a:p>
                      <a:endParaRPr kumimoji="1" lang="ja-JP" altLang="en-US" sz="1100"/>
                    </a:p>
                  </a:txBody>
                  <a:tcPr/>
                </a:tc>
                <a:tc>
                  <a:txBody>
                    <a:bodyPr/>
                    <a:lstStyle/>
                    <a:p>
                      <a:endParaRPr kumimoji="1" lang="ja-JP" altLang="en-US" sz="1100" dirty="0"/>
                    </a:p>
                  </a:txBody>
                  <a:tcPr/>
                </a:tc>
                <a:extLst>
                  <a:ext uri="{0D108BD9-81ED-4DB2-BD59-A6C34878D82A}">
                    <a16:rowId xmlns:a16="http://schemas.microsoft.com/office/drawing/2014/main" val="824999372"/>
                  </a:ext>
                </a:extLst>
              </a:tr>
            </a:tbl>
          </a:graphicData>
        </a:graphic>
      </p:graphicFrame>
      <p:sp>
        <p:nvSpPr>
          <p:cNvPr id="9" name="四角形吹き出し 11">
            <a:extLst>
              <a:ext uri="{FF2B5EF4-FFF2-40B4-BE49-F238E27FC236}">
                <a16:creationId xmlns:a16="http://schemas.microsoft.com/office/drawing/2014/main" id="{4ED30628-2D6A-DED0-D959-3B58E167419F}"/>
              </a:ext>
            </a:extLst>
          </p:cNvPr>
          <p:cNvSpPr/>
          <p:nvPr/>
        </p:nvSpPr>
        <p:spPr>
          <a:xfrm>
            <a:off x="9192344" y="4950201"/>
            <a:ext cx="2669699" cy="382641"/>
          </a:xfrm>
          <a:prstGeom prst="wedgeRectCallout">
            <a:avLst>
              <a:gd name="adj1" fmla="val -97525"/>
              <a:gd name="adj2" fmla="val 80915"/>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This reserved value can be utilized to indicate low latency networks.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656136721"/>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12992</TotalTime>
  <Words>1946</Words>
  <Application>Microsoft Office PowerPoint</Application>
  <PresentationFormat>ワイド画面</PresentationFormat>
  <Paragraphs>282</Paragraphs>
  <Slides>14</Slides>
  <Notes>13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Arial Unicode MS</vt:lpstr>
      <vt:lpstr>メイリオ</vt:lpstr>
      <vt:lpstr>Arial</vt:lpstr>
      <vt:lpstr>Times New Roman</vt:lpstr>
      <vt:lpstr>Office テーマ</vt:lpstr>
      <vt:lpstr>Low Latency BSS Indication</vt:lpstr>
      <vt:lpstr>Introduction</vt:lpstr>
      <vt:lpstr>Motivation</vt:lpstr>
      <vt:lpstr>Problem statement</vt:lpstr>
      <vt:lpstr>Problem statement – cont’d</vt:lpstr>
      <vt:lpstr>Proposed Solution</vt:lpstr>
      <vt:lpstr>Proposed Solution – cont’d</vt:lpstr>
      <vt:lpstr>Use of Interworking element for indication</vt:lpstr>
      <vt:lpstr>Utilize a reserved value of access network types field for low latency networks.</vt:lpstr>
      <vt:lpstr>Summary</vt:lpstr>
      <vt:lpstr>SP</vt:lpstr>
      <vt:lpstr>Reference</vt:lpstr>
      <vt:lpstr>PowerPoint プレゼンテーション</vt:lpstr>
      <vt:lpstr>Indicating detailed network operation intention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cp:lastModifiedBy>
  <cp:revision>788</cp:revision>
  <cp:lastPrinted>1601-01-01T00:00:00Z</cp:lastPrinted>
  <dcterms:created xsi:type="dcterms:W3CDTF">2022-06-09T01:00:07Z</dcterms:created>
  <dcterms:modified xsi:type="dcterms:W3CDTF">2024-09-05T09:47:15Z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