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324" r:id="rId3"/>
    <p:sldId id="336" r:id="rId4"/>
    <p:sldId id="337" r:id="rId5"/>
    <p:sldId id="338" r:id="rId6"/>
    <p:sldId id="339" r:id="rId7"/>
    <p:sldId id="345" r:id="rId8"/>
    <p:sldId id="344" r:id="rId9"/>
    <p:sldId id="340" r:id="rId10"/>
    <p:sldId id="341" r:id="rId11"/>
    <p:sldId id="343"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1"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5256" autoAdjust="0"/>
  </p:normalViewPr>
  <p:slideViewPr>
    <p:cSldViewPr>
      <p:cViewPr varScale="1">
        <p:scale>
          <a:sx n="111" d="100"/>
          <a:sy n="111" d="100"/>
        </p:scale>
        <p:origin x="540" y="96"/>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p>
        </p:txBody>
      </p:sp>
      <p:sp>
        <p:nvSpPr>
          <p:cNvPr id="5" name="日期占位符 4"/>
          <p:cNvSpPr>
            <a:spLocks noGrp="1"/>
          </p:cNvSpPr>
          <p:nvPr>
            <p:ph type="dt" idx="11"/>
          </p:nvPr>
        </p:nvSpPr>
        <p:spPr/>
        <p:txBody>
          <a:bodyPr/>
          <a:lstStyle/>
          <a:p>
            <a:r>
              <a:rPr lang="en-US"/>
              <a:t>Month Year</a:t>
            </a:r>
          </a:p>
        </p:txBody>
      </p:sp>
      <p:sp>
        <p:nvSpPr>
          <p:cNvPr id="6" name="页脚占位符 5"/>
          <p:cNvSpPr>
            <a:spLocks noGrp="1"/>
          </p:cNvSpPr>
          <p:nvPr>
            <p:ph type="ftr" idx="12"/>
          </p:nvPr>
        </p:nvSpPr>
        <p:spPr/>
        <p:txBody>
          <a:bodyPr/>
          <a:lstStyle/>
          <a:p>
            <a:r>
              <a:rPr lang="en-US"/>
              <a:t>John Doe, Some Company</a:t>
            </a:r>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78447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802.11-yy/xxxxr0</a:t>
            </a:r>
          </a:p>
        </p:txBody>
      </p:sp>
      <p:sp>
        <p:nvSpPr>
          <p:cNvPr id="5" name="日期占位符 4"/>
          <p:cNvSpPr>
            <a:spLocks noGrp="1"/>
          </p:cNvSpPr>
          <p:nvPr>
            <p:ph type="dt" idx="11"/>
          </p:nvPr>
        </p:nvSpPr>
        <p:spPr/>
        <p:txBody>
          <a:bodyPr/>
          <a:lstStyle/>
          <a:p>
            <a:r>
              <a:rPr lang="en-US"/>
              <a:t>Month Year</a:t>
            </a:r>
          </a:p>
        </p:txBody>
      </p:sp>
      <p:sp>
        <p:nvSpPr>
          <p:cNvPr id="6" name="页脚占位符 5"/>
          <p:cNvSpPr>
            <a:spLocks noGrp="1"/>
          </p:cNvSpPr>
          <p:nvPr>
            <p:ph type="ftr" idx="12"/>
          </p:nvPr>
        </p:nvSpPr>
        <p:spPr/>
        <p:txBody>
          <a:bodyPr/>
          <a:lstStyle/>
          <a:p>
            <a:r>
              <a:rPr lang="en-US"/>
              <a:t>John Doe, Some Company</a:t>
            </a:r>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51833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134371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Bo Gong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extLst>
      <p:ext uri="{BB962C8B-B14F-4D97-AF65-F5344CB8AC3E}">
        <p14:creationId xmlns:p14="http://schemas.microsoft.com/office/powerpoint/2010/main" val="2036719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872787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a:t>Bo Gong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808259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Bo Gong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676079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a:t>Bo Gong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950454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a:t>Bo Gong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729687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2073316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46555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Bo Gong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a:t>Bo Gong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Bo Gong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a:t>Bo Gong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a:t>Bo Gong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September 2024</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Bo Gong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802.11-24/1492r0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xmlns="" id="{2A92053E-7C27-40A8-89AC-CD01DE709B72}"/>
              </a:ext>
            </a:extLst>
          </p:cNvPr>
          <p:cNvSpPr txBox="1">
            <a:spLocks/>
          </p:cNvSpPr>
          <p:nvPr userDrawn="1"/>
        </p:nvSpPr>
        <p:spPr>
          <a:xfrm>
            <a:off x="1081617" y="48577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2024</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Bo Gong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a:solidFill>
                <a:srgbClr val="FFFFFF"/>
              </a:solidFill>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a:solidFill>
                <a:srgbClr val="FFFFFF"/>
              </a:solidFill>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rgbClr val="000000"/>
                </a:solidFill>
                <a:cs typeface="Arial Unicode MS" charset="0"/>
              </a:rPr>
              <a:t>doc.: IEEE </a:t>
            </a:r>
            <a:r>
              <a:rPr lang="en-GB" sz="1800" b="1" dirty="0" smtClean="0">
                <a:solidFill>
                  <a:srgbClr val="000000"/>
                </a:solidFill>
                <a:cs typeface="Arial Unicode MS" charset="0"/>
              </a:rPr>
              <a:t>802.11-24/1492r0</a:t>
            </a:r>
            <a:endParaRPr lang="en-GB" sz="1800" b="1" dirty="0">
              <a:solidFill>
                <a:srgbClr val="000000"/>
              </a:solidFill>
              <a:cs typeface="Arial Unicode MS" charset="0"/>
            </a:endParaRPr>
          </a:p>
        </p:txBody>
      </p:sp>
    </p:spTree>
    <p:extLst>
      <p:ext uri="{BB962C8B-B14F-4D97-AF65-F5344CB8AC3E}">
        <p14:creationId xmlns:p14="http://schemas.microsoft.com/office/powerpoint/2010/main" val="186288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415480" y="824936"/>
            <a:ext cx="9523784" cy="81527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Comparison between </a:t>
            </a:r>
            <a:r>
              <a:rPr lang="en-GB" dirty="0">
                <a:solidFill>
                  <a:schemeClr val="tx1"/>
                </a:solidFill>
              </a:rPr>
              <a:t>a</a:t>
            </a:r>
            <a:r>
              <a:rPr lang="en-GB" dirty="0"/>
              <a:t> Dynamic and Fixed CSD Start Index Assignment</a:t>
            </a:r>
          </a:p>
        </p:txBody>
      </p:sp>
      <p:sp>
        <p:nvSpPr>
          <p:cNvPr id="3074" name="Rectangle 2"/>
          <p:cNvSpPr>
            <a:spLocks noGrp="1" noChangeArrowheads="1"/>
          </p:cNvSpPr>
          <p:nvPr>
            <p:ph type="subTitle" idx="1"/>
          </p:nvPr>
        </p:nvSpPr>
        <p:spPr>
          <a:xfrm>
            <a:off x="1744680" y="20087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2024-09-08</a:t>
            </a:r>
          </a:p>
        </p:txBody>
      </p:sp>
      <p:sp>
        <p:nvSpPr>
          <p:cNvPr id="7" name="Footer Placeholder 4"/>
          <p:cNvSpPr>
            <a:spLocks noGrp="1"/>
          </p:cNvSpPr>
          <p:nvPr>
            <p:ph type="ftr" idx="11"/>
          </p:nvPr>
        </p:nvSpPr>
        <p:spPr/>
        <p:txBody>
          <a:bodyPr/>
          <a:lstStyle/>
          <a:p>
            <a:r>
              <a:rPr lang="en-US" dirty="0"/>
              <a:t>Bo Gong </a:t>
            </a:r>
            <a:r>
              <a:rPr lang="en-US" altLang="zh-CN" dirty="0"/>
              <a:t>(Huawei)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0780" y="25758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xmlns="" id="{56BFF8FC-15E6-4208-9DB8-296FB6B5AC3E}"/>
              </a:ext>
            </a:extLst>
          </p:cNvPr>
          <p:cNvGraphicFramePr>
            <a:graphicFrameLocks noGrp="1"/>
          </p:cNvGraphicFramePr>
          <p:nvPr>
            <p:extLst>
              <p:ext uri="{D42A27DB-BD31-4B8C-83A1-F6EECF244321}">
                <p14:modId xmlns:p14="http://schemas.microsoft.com/office/powerpoint/2010/main" val="3773610181"/>
              </p:ext>
            </p:extLst>
          </p:nvPr>
        </p:nvGraphicFramePr>
        <p:xfrm>
          <a:off x="1119469" y="3047741"/>
          <a:ext cx="10115805" cy="1570923"/>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xmlns="" val="1982600515"/>
                    </a:ext>
                  </a:extLst>
                </a:gridCol>
                <a:gridCol w="1368152">
                  <a:extLst>
                    <a:ext uri="{9D8B030D-6E8A-4147-A177-3AD203B41FA5}">
                      <a16:colId xmlns:a16="http://schemas.microsoft.com/office/drawing/2014/main" xmlns="" val="2703258511"/>
                    </a:ext>
                  </a:extLst>
                </a:gridCol>
                <a:gridCol w="2440656">
                  <a:extLst>
                    <a:ext uri="{9D8B030D-6E8A-4147-A177-3AD203B41FA5}">
                      <a16:colId xmlns:a16="http://schemas.microsoft.com/office/drawing/2014/main" xmlns="" val="20002"/>
                    </a:ext>
                  </a:extLst>
                </a:gridCol>
                <a:gridCol w="1134957">
                  <a:extLst>
                    <a:ext uri="{9D8B030D-6E8A-4147-A177-3AD203B41FA5}">
                      <a16:colId xmlns:a16="http://schemas.microsoft.com/office/drawing/2014/main" xmlns="" val="20003"/>
                    </a:ext>
                  </a:extLst>
                </a:gridCol>
                <a:gridCol w="3188215">
                  <a:extLst>
                    <a:ext uri="{9D8B030D-6E8A-4147-A177-3AD203B41FA5}">
                      <a16:colId xmlns:a16="http://schemas.microsoft.com/office/drawing/2014/main" xmlns=""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Jian Yu (Ross)</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5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ming.gan@huawei.com</a:t>
                      </a: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
        <p:nvSpPr>
          <p:cNvPr id="11" name="日期占位符 5">
            <a:extLst>
              <a:ext uri="{FF2B5EF4-FFF2-40B4-BE49-F238E27FC236}">
                <a16:creationId xmlns:a16="http://schemas.microsoft.com/office/drawing/2014/main" xmlns="" id="{0CA37A77-337C-4957-813F-577155D2B27E}"/>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p>
          <a:p>
            <a:r>
              <a:rPr lang="en-US" altLang="zh-CN" dirty="0"/>
              <a:t>	</a:t>
            </a:r>
            <a:r>
              <a:rPr lang="en-US" altLang="zh-CN" b="0" dirty="0">
                <a:solidFill>
                  <a:schemeClr val="tx1"/>
                </a:solidFill>
              </a:rPr>
              <a:t>For</a:t>
            </a:r>
            <a:r>
              <a:rPr lang="en-US" altLang="zh-CN" b="0" dirty="0"/>
              <a:t> DRU transmission, the CSD start index for each user is indicated in the </a:t>
            </a:r>
            <a:r>
              <a:rPr lang="en-US" altLang="zh-CN" b="0" dirty="0" smtClean="0"/>
              <a:t>User Info Field of the Trigger frame.</a:t>
            </a:r>
            <a:endParaRPr lang="zh-CN" altLang="en-US" b="0" dirty="0"/>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8" name="日期占位符 5">
            <a:extLst>
              <a:ext uri="{FF2B5EF4-FFF2-40B4-BE49-F238E27FC236}">
                <a16:creationId xmlns:a16="http://schemas.microsoft.com/office/drawing/2014/main" xmlns="" id="{E94E8E09-BFB1-4F97-BEFB-8C0F9552C514}"/>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extLst>
      <p:ext uri="{BB962C8B-B14F-4D97-AF65-F5344CB8AC3E}">
        <p14:creationId xmlns:p14="http://schemas.microsoft.com/office/powerpoint/2010/main" val="2055904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9" name="标题 8"/>
          <p:cNvSpPr>
            <a:spLocks noGrp="1"/>
          </p:cNvSpPr>
          <p:nvPr>
            <p:ph type="title"/>
          </p:nvPr>
        </p:nvSpPr>
        <p:spPr/>
        <p:txBody>
          <a:bodyPr/>
          <a:lstStyle/>
          <a:p>
            <a:r>
              <a:rPr lang="en-US" altLang="zh-CN" dirty="0"/>
              <a:t>Background</a:t>
            </a:r>
            <a:endParaRPr lang="zh-CN" altLang="en-US" dirty="0"/>
          </a:p>
        </p:txBody>
      </p:sp>
      <p:sp>
        <p:nvSpPr>
          <p:cNvPr id="3" name="文本框 2">
            <a:extLst>
              <a:ext uri="{FF2B5EF4-FFF2-40B4-BE49-F238E27FC236}">
                <a16:creationId xmlns:a16="http://schemas.microsoft.com/office/drawing/2014/main" xmlns="" id="{DD728AEB-1C3E-4A00-A1B2-4147F9A263E1}"/>
              </a:ext>
            </a:extLst>
          </p:cNvPr>
          <p:cNvSpPr txBox="1"/>
          <p:nvPr/>
        </p:nvSpPr>
        <p:spPr>
          <a:xfrm>
            <a:off x="1415480" y="1844824"/>
            <a:ext cx="9793088" cy="2246769"/>
          </a:xfrm>
          <a:prstGeom prst="rect">
            <a:avLst/>
          </a:prstGeom>
          <a:noFill/>
        </p:spPr>
        <p:txBody>
          <a:bodyPr wrap="square" rtlCol="0">
            <a:spAutoFit/>
          </a:bodyPr>
          <a:lstStyle/>
          <a:p>
            <a:r>
              <a:rPr lang="en-US" altLang="zh-CN" sz="2000" dirty="0">
                <a:solidFill>
                  <a:schemeClr val="tx1"/>
                </a:solidFill>
              </a:rPr>
              <a:t>For DRU transmission, two schemes are proposed for a</a:t>
            </a:r>
            <a:r>
              <a:rPr lang="en-US" altLang="zh-CN" sz="2000" dirty="0">
                <a:solidFill>
                  <a:srgbClr val="FF0000"/>
                </a:solidFill>
              </a:rPr>
              <a:t> </a:t>
            </a:r>
            <a:r>
              <a:rPr lang="en-US" altLang="zh-CN" sz="2000" dirty="0">
                <a:solidFill>
                  <a:schemeClr val="tx1"/>
                </a:solidFill>
              </a:rPr>
              <a:t>CSD start index assignment.</a:t>
            </a:r>
          </a:p>
          <a:p>
            <a:endParaRPr lang="en-US" altLang="zh-CN" sz="2000" dirty="0">
              <a:solidFill>
                <a:schemeClr val="tx1"/>
              </a:solidFill>
            </a:endParaRPr>
          </a:p>
          <a:p>
            <a:pPr marL="342900" indent="-342900">
              <a:buFont typeface="Wingdings" panose="05000000000000000000" pitchFamily="2" charset="2"/>
              <a:buChar char="l"/>
            </a:pPr>
            <a:r>
              <a:rPr lang="en-US" altLang="zh-CN" sz="2000" dirty="0">
                <a:solidFill>
                  <a:schemeClr val="tx1"/>
                </a:solidFill>
              </a:rPr>
              <a:t>In ref [1], it is suggested that the CSD start index for each user is allocated by an AP and indicated in the User Info field of the trigger frame, referred to as the dynamic scheme.</a:t>
            </a:r>
          </a:p>
          <a:p>
            <a:pPr marL="342900" indent="-342900">
              <a:buFont typeface="Wingdings" panose="05000000000000000000" pitchFamily="2" charset="2"/>
              <a:buChar char="l"/>
            </a:pPr>
            <a:endParaRPr lang="en-US" altLang="zh-CN" sz="2000" dirty="0">
              <a:solidFill>
                <a:schemeClr val="tx1"/>
              </a:solidFill>
            </a:endParaRPr>
          </a:p>
          <a:p>
            <a:pPr marL="342900" indent="-342900">
              <a:buFont typeface="Wingdings" panose="05000000000000000000" pitchFamily="2" charset="2"/>
              <a:buChar char="l"/>
            </a:pPr>
            <a:r>
              <a:rPr lang="en-US" altLang="zh-CN" sz="2000" dirty="0">
                <a:solidFill>
                  <a:schemeClr val="tx1"/>
                </a:solidFill>
              </a:rPr>
              <a:t>In ref [2], it is suggested that the</a:t>
            </a:r>
            <a:r>
              <a:rPr lang="en-US" altLang="zh-CN" sz="2000" dirty="0">
                <a:solidFill>
                  <a:srgbClr val="FF0000"/>
                </a:solidFill>
              </a:rPr>
              <a:t> </a:t>
            </a:r>
            <a:r>
              <a:rPr lang="en-US" altLang="zh-CN" sz="2000" dirty="0">
                <a:solidFill>
                  <a:schemeClr val="tx1"/>
                </a:solidFill>
              </a:rPr>
              <a:t>CSD start index for each user is fixed to the </a:t>
            </a:r>
            <a:r>
              <a:rPr lang="en-US" altLang="zh-CN" sz="2000" dirty="0" smtClean="0">
                <a:solidFill>
                  <a:schemeClr val="tx1"/>
                </a:solidFill>
              </a:rPr>
              <a:t>DRU </a:t>
            </a:r>
            <a:r>
              <a:rPr lang="en-US" altLang="zh-CN" sz="2000" dirty="0">
                <a:solidFill>
                  <a:schemeClr val="tx1"/>
                </a:solidFill>
              </a:rPr>
              <a:t>index, referred to as the fixed scheme.</a:t>
            </a:r>
            <a:endParaRPr lang="zh-CN" altLang="en-US" sz="2000" dirty="0">
              <a:solidFill>
                <a:schemeClr val="tx1"/>
              </a:solidFill>
            </a:endParaRPr>
          </a:p>
        </p:txBody>
      </p:sp>
      <p:sp>
        <p:nvSpPr>
          <p:cNvPr id="8" name="日期占位符 5">
            <a:extLst>
              <a:ext uri="{FF2B5EF4-FFF2-40B4-BE49-F238E27FC236}">
                <a16:creationId xmlns:a16="http://schemas.microsoft.com/office/drawing/2014/main" xmlns="" id="{91F68677-29C3-4304-A86B-CBFF53F0FB5E}"/>
              </a:ext>
            </a:extLst>
          </p:cNvPr>
          <p:cNvSpPr>
            <a:spLocks noGrp="1"/>
          </p:cNvSpPr>
          <p:nvPr>
            <p:ph type="dt" idx="15"/>
          </p:nvPr>
        </p:nvSpPr>
        <p:spPr>
          <a:xfrm>
            <a:off x="929217" y="333375"/>
            <a:ext cx="2499764" cy="273050"/>
          </a:xfrm>
        </p:spPr>
        <p:txBody>
          <a:bodyPr/>
          <a:lstStyle/>
          <a:p>
            <a:r>
              <a:rPr lang="en-GB" dirty="0"/>
              <a:t>September 2024</a:t>
            </a:r>
          </a:p>
        </p:txBody>
      </p:sp>
    </p:spTree>
    <p:extLst>
      <p:ext uri="{BB962C8B-B14F-4D97-AF65-F5344CB8AC3E}">
        <p14:creationId xmlns:p14="http://schemas.microsoft.com/office/powerpoint/2010/main" val="218108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52DC2D2-7FF5-4B16-A52A-1E7145DB2952}"/>
              </a:ext>
            </a:extLst>
          </p:cNvPr>
          <p:cNvSpPr>
            <a:spLocks noGrp="1"/>
          </p:cNvSpPr>
          <p:nvPr>
            <p:ph type="title"/>
          </p:nvPr>
        </p:nvSpPr>
        <p:spPr/>
        <p:txBody>
          <a:bodyPr/>
          <a:lstStyle/>
          <a:p>
            <a:r>
              <a:rPr lang="en-US" altLang="zh-CN" dirty="0"/>
              <a:t>Recap of the Discussion</a:t>
            </a:r>
            <a:endParaRPr lang="zh-CN" altLang="en-US" dirty="0"/>
          </a:p>
        </p:txBody>
      </p:sp>
      <p:sp>
        <p:nvSpPr>
          <p:cNvPr id="3" name="内容占位符 2">
            <a:extLst>
              <a:ext uri="{FF2B5EF4-FFF2-40B4-BE49-F238E27FC236}">
                <a16:creationId xmlns:a16="http://schemas.microsoft.com/office/drawing/2014/main" xmlns="" id="{45507B13-9EC8-4911-92DA-E5D22A3873DD}"/>
              </a:ext>
            </a:extLst>
          </p:cNvPr>
          <p:cNvSpPr>
            <a:spLocks noGrp="1"/>
          </p:cNvSpPr>
          <p:nvPr>
            <p:ph idx="1"/>
          </p:nvPr>
        </p:nvSpPr>
        <p:spPr/>
        <p:txBody>
          <a:bodyPr/>
          <a:lstStyle/>
          <a:p>
            <a:pPr>
              <a:buFont typeface="Wingdings" panose="05000000000000000000" pitchFamily="2" charset="2"/>
              <a:buChar char="Ø"/>
            </a:pPr>
            <a:r>
              <a:rPr lang="en-US" altLang="zh-CN" sz="2000" b="0" dirty="0"/>
              <a:t>In terms of performance, ref [1] points out that </a:t>
            </a:r>
            <a:r>
              <a:rPr lang="en-US" altLang="zh-CN" sz="2000" b="0" dirty="0">
                <a:solidFill>
                  <a:schemeClr val="tx1"/>
                </a:solidFill>
              </a:rPr>
              <a:t>the</a:t>
            </a:r>
            <a:r>
              <a:rPr lang="en-US" altLang="zh-CN" sz="2000" b="0" dirty="0"/>
              <a:t> </a:t>
            </a:r>
            <a:r>
              <a:rPr lang="en-US" altLang="zh-CN" sz="2000" b="0" kern="1200" dirty="0">
                <a:latin typeface="Times New Roman" pitchFamily="16" charset="0"/>
                <a:ea typeface="MS Gothic" charset="-128"/>
              </a:rPr>
              <a:t>dynamic scheme provides more accurate power measurement than </a:t>
            </a:r>
            <a:r>
              <a:rPr lang="en-US" altLang="zh-CN" sz="2000" b="0" kern="1200" dirty="0">
                <a:solidFill>
                  <a:schemeClr val="tx1"/>
                </a:solidFill>
                <a:latin typeface="Times New Roman" pitchFamily="16" charset="0"/>
                <a:ea typeface="MS Gothic" charset="-128"/>
              </a:rPr>
              <a:t>the</a:t>
            </a:r>
            <a:r>
              <a:rPr lang="en-US" altLang="zh-CN" sz="2000" b="0" kern="1200" dirty="0">
                <a:latin typeface="Times New Roman" pitchFamily="16" charset="0"/>
                <a:ea typeface="MS Gothic" charset="-128"/>
              </a:rPr>
              <a:t> fixed scheme and the power gap range gain is up to 5dB. Whilst </a:t>
            </a:r>
            <a:r>
              <a:rPr lang="en-US" altLang="zh-CN" sz="2000" b="0" kern="1200" dirty="0" smtClean="0">
                <a:latin typeface="Times New Roman" pitchFamily="16" charset="0"/>
                <a:ea typeface="MS Gothic" charset="-128"/>
              </a:rPr>
              <a:t>ref </a:t>
            </a:r>
            <a:r>
              <a:rPr lang="en-US" altLang="zh-CN" sz="2000" b="0" kern="1200" dirty="0">
                <a:latin typeface="Times New Roman" pitchFamily="16" charset="0"/>
                <a:ea typeface="MS Gothic" charset="-128"/>
              </a:rPr>
              <a:t>[2] illustrates that the power measurement accuracy of </a:t>
            </a:r>
            <a:r>
              <a:rPr lang="en-US" altLang="zh-CN" sz="2000" b="0" kern="1200" dirty="0" smtClean="0">
                <a:latin typeface="Times New Roman" pitchFamily="16" charset="0"/>
                <a:ea typeface="MS Gothic" charset="-128"/>
              </a:rPr>
              <a:t>the dynamic </a:t>
            </a:r>
            <a:r>
              <a:rPr lang="en-US" altLang="zh-CN" sz="2000" b="0" kern="1200" dirty="0">
                <a:latin typeface="Times New Roman" pitchFamily="16" charset="0"/>
                <a:ea typeface="MS Gothic" charset="-128"/>
              </a:rPr>
              <a:t>and fixed schemes are almost the same. </a:t>
            </a:r>
            <a:r>
              <a:rPr lang="en-US" altLang="zh-CN" sz="2000" b="0" kern="1200" dirty="0">
                <a:solidFill>
                  <a:srgbClr val="FF0000"/>
                </a:solidFill>
                <a:latin typeface="Times New Roman" pitchFamily="16" charset="0"/>
                <a:ea typeface="MS Gothic" charset="-128"/>
              </a:rPr>
              <a:t>For the different opinions, the reason is that ref [1] assumes ideal time synchronization whilst ref [2] assumes a random time synchronization error in the range of [-0.4, 0.4]us for each STA. </a:t>
            </a:r>
            <a:r>
              <a:rPr lang="en-US" altLang="zh-CN" sz="2000" b="0" kern="1200" dirty="0">
                <a:latin typeface="Times New Roman" pitchFamily="16" charset="0"/>
                <a:ea typeface="MS Gothic" charset="-128"/>
              </a:rPr>
              <a:t>Note that ref [1] has considered random phase synchronization error, instead of ideal phase synchronization illustrated in ref [2].</a:t>
            </a:r>
          </a:p>
          <a:p>
            <a:pPr marL="0" indent="0"/>
            <a:endParaRPr lang="en-US" altLang="zh-CN" sz="2000" b="0" kern="1200" dirty="0">
              <a:latin typeface="Times New Roman" pitchFamily="16" charset="0"/>
              <a:ea typeface="MS Gothic" charset="-128"/>
            </a:endParaRPr>
          </a:p>
          <a:p>
            <a:pPr>
              <a:buFont typeface="Wingdings" panose="05000000000000000000" pitchFamily="2" charset="2"/>
              <a:buChar char="Ø"/>
            </a:pPr>
            <a:r>
              <a:rPr lang="en-US" altLang="zh-CN" sz="2000" b="0" kern="1200" dirty="0">
                <a:latin typeface="Times New Roman" pitchFamily="16" charset="0"/>
                <a:ea typeface="MS Gothic" charset="-128"/>
              </a:rPr>
              <a:t>In terms of complexity, ref [1] points out that for </a:t>
            </a:r>
            <a:r>
              <a:rPr lang="en-US" altLang="zh-CN" sz="2000" b="0" kern="1200" dirty="0">
                <a:solidFill>
                  <a:schemeClr val="tx1"/>
                </a:solidFill>
                <a:latin typeface="Times New Roman" pitchFamily="16" charset="0"/>
                <a:ea typeface="MS Gothic" charset="-128"/>
              </a:rPr>
              <a:t>the</a:t>
            </a:r>
            <a:r>
              <a:rPr lang="en-US" altLang="zh-CN" sz="2000" b="0" kern="1200" dirty="0">
                <a:latin typeface="Times New Roman" pitchFamily="16" charset="0"/>
                <a:ea typeface="MS Gothic" charset="-128"/>
              </a:rPr>
              <a:t> fixed scheme, it requires </a:t>
            </a:r>
            <a:r>
              <a:rPr lang="en-US" altLang="zh-CN" sz="2000" b="0" kern="1200" dirty="0">
                <a:solidFill>
                  <a:schemeClr val="tx1"/>
                </a:solidFill>
                <a:latin typeface="Times New Roman" pitchFamily="16" charset="0"/>
                <a:ea typeface="MS Gothic" charset="-128"/>
              </a:rPr>
              <a:t>a</a:t>
            </a:r>
            <a:r>
              <a:rPr lang="en-US" altLang="zh-CN" sz="2000" b="0" kern="1200" dirty="0">
                <a:latin typeface="Times New Roman" pitchFamily="16" charset="0"/>
                <a:ea typeface="MS Gothic" charset="-128"/>
              </a:rPr>
              <a:t> totally new implementation </a:t>
            </a:r>
            <a:r>
              <a:rPr lang="en-US" altLang="zh-CN" sz="2000" b="0" kern="1200" dirty="0">
                <a:solidFill>
                  <a:schemeClr val="tx1"/>
                </a:solidFill>
                <a:latin typeface="Times New Roman" pitchFamily="16" charset="0"/>
                <a:ea typeface="MS Gothic" charset="-128"/>
              </a:rPr>
              <a:t>of </a:t>
            </a:r>
            <a:r>
              <a:rPr lang="en-US" altLang="zh-CN" sz="2000" b="0" kern="1200" dirty="0">
                <a:latin typeface="Times New Roman" pitchFamily="16" charset="0"/>
                <a:ea typeface="MS Gothic" charset="-128"/>
              </a:rPr>
              <a:t>the look-up tables of each DBW. Ref [2] points out that </a:t>
            </a:r>
            <a:r>
              <a:rPr lang="en-US" altLang="zh-CN" sz="2000" b="0" kern="1200" dirty="0">
                <a:solidFill>
                  <a:schemeClr val="tx1"/>
                </a:solidFill>
                <a:latin typeface="Times New Roman" pitchFamily="16" charset="0"/>
                <a:ea typeface="MS Gothic" charset="-128"/>
              </a:rPr>
              <a:t>the</a:t>
            </a:r>
            <a:r>
              <a:rPr lang="en-US" altLang="zh-CN" sz="2000" b="0" kern="1200" dirty="0">
                <a:latin typeface="Times New Roman" pitchFamily="16" charset="0"/>
                <a:ea typeface="MS Gothic" charset="-128"/>
              </a:rPr>
              <a:t> dynamic scheme makes </a:t>
            </a:r>
            <a:r>
              <a:rPr lang="en-US" altLang="zh-CN" sz="2000" b="0" kern="1200" dirty="0">
                <a:solidFill>
                  <a:schemeClr val="tx1"/>
                </a:solidFill>
                <a:latin typeface="Times New Roman" pitchFamily="16" charset="0"/>
                <a:ea typeface="MS Gothic" charset="-128"/>
              </a:rPr>
              <a:t>an</a:t>
            </a:r>
            <a:r>
              <a:rPr lang="en-US" altLang="zh-CN" sz="2000" b="0" kern="1200" dirty="0">
                <a:latin typeface="Times New Roman" pitchFamily="16" charset="0"/>
                <a:ea typeface="MS Gothic" charset="-128"/>
              </a:rPr>
              <a:t> AP scheduler more complex </a:t>
            </a:r>
            <a:r>
              <a:rPr lang="en-US" altLang="zh-CN" sz="2000" b="0" kern="1200" dirty="0">
                <a:solidFill>
                  <a:schemeClr val="tx1"/>
                </a:solidFill>
                <a:latin typeface="Times New Roman" pitchFamily="16" charset="0"/>
                <a:ea typeface="MS Gothic" charset="-128"/>
              </a:rPr>
              <a:t>taking into consideration a </a:t>
            </a:r>
            <a:r>
              <a:rPr lang="en-US" altLang="zh-CN" sz="2000" b="0" kern="1200" dirty="0">
                <a:latin typeface="Times New Roman" pitchFamily="16" charset="0"/>
                <a:ea typeface="MS Gothic" charset="-128"/>
              </a:rPr>
              <a:t>CSD assignment.</a:t>
            </a:r>
            <a:endParaRPr lang="zh-CN" altLang="en-US" sz="2000" b="0" dirty="0"/>
          </a:p>
        </p:txBody>
      </p:sp>
      <p:sp>
        <p:nvSpPr>
          <p:cNvPr id="4" name="灯片编号占位符 3">
            <a:extLst>
              <a:ext uri="{FF2B5EF4-FFF2-40B4-BE49-F238E27FC236}">
                <a16:creationId xmlns:a16="http://schemas.microsoft.com/office/drawing/2014/main" xmlns="" id="{0CD91A75-72A0-4CEF-96AC-0B90966C026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xmlns="" id="{2908F2E5-FA7B-4584-914E-B918E309599F}"/>
              </a:ext>
            </a:extLst>
          </p:cNvPr>
          <p:cNvSpPr>
            <a:spLocks noGrp="1"/>
          </p:cNvSpPr>
          <p:nvPr>
            <p:ph type="ftr" idx="14"/>
          </p:nvPr>
        </p:nvSpPr>
        <p:spPr/>
        <p:txBody>
          <a:bodyPr/>
          <a:lstStyle/>
          <a:p>
            <a:r>
              <a:rPr lang="en-GB"/>
              <a:t>Bo Gong (Huawei)</a:t>
            </a:r>
            <a:endParaRPr lang="en-GB" dirty="0"/>
          </a:p>
        </p:txBody>
      </p:sp>
      <p:sp>
        <p:nvSpPr>
          <p:cNvPr id="6" name="日期占位符 5">
            <a:extLst>
              <a:ext uri="{FF2B5EF4-FFF2-40B4-BE49-F238E27FC236}">
                <a16:creationId xmlns:a16="http://schemas.microsoft.com/office/drawing/2014/main" xmlns="" id="{1A1039EA-EE4E-4826-A4A6-8BE05E833546}"/>
              </a:ext>
            </a:extLst>
          </p:cNvPr>
          <p:cNvSpPr>
            <a:spLocks noGrp="1"/>
          </p:cNvSpPr>
          <p:nvPr>
            <p:ph type="dt" idx="15"/>
          </p:nvPr>
        </p:nvSpPr>
        <p:spPr/>
        <p:txBody>
          <a:bodyPr/>
          <a:lstStyle/>
          <a:p>
            <a:r>
              <a:rPr lang="en-GB" dirty="0"/>
              <a:t>September 2024</a:t>
            </a:r>
          </a:p>
        </p:txBody>
      </p:sp>
    </p:spTree>
    <p:extLst>
      <p:ext uri="{BB962C8B-B14F-4D97-AF65-F5344CB8AC3E}">
        <p14:creationId xmlns:p14="http://schemas.microsoft.com/office/powerpoint/2010/main" val="2155477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Analysis of the Time Synchronization Error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mc:AlternateContent xmlns:mc="http://schemas.openxmlformats.org/markup-compatibility/2006" xmlns:a14="http://schemas.microsoft.com/office/drawing/2010/main">
        <mc:Choice Requires="a14">
          <p:sp>
            <p:nvSpPr>
              <p:cNvPr id="7" name="文本框 6"/>
              <p:cNvSpPr txBox="1"/>
              <p:nvPr/>
            </p:nvSpPr>
            <p:spPr>
              <a:xfrm>
                <a:off x="802591" y="2564904"/>
                <a:ext cx="6474347" cy="3416320"/>
              </a:xfrm>
              <a:prstGeom prst="rect">
                <a:avLst/>
              </a:prstGeom>
              <a:noFill/>
            </p:spPr>
            <p:txBody>
              <a:bodyPr wrap="square" rtlCol="0">
                <a:spAutoFit/>
              </a:bodyPr>
              <a:lstStyle/>
              <a:p>
                <a:pPr marL="285750" indent="-285750">
                  <a:buFont typeface="Wingdings" panose="05000000000000000000" pitchFamily="2" charset="2"/>
                  <a:buChar char="u"/>
                </a:pPr>
                <a:r>
                  <a:rPr lang="en-US" altLang="zh-CN" sz="1600" dirty="0">
                    <a:solidFill>
                      <a:schemeClr val="tx1"/>
                    </a:solidFill>
                    <a:latin typeface="+mn-lt"/>
                  </a:rPr>
                  <a:t>In the section of the 11ax/be Spec for “Transmit requirement for PPDUs sent in response to a triggering frame”, there exists the description that “A STA that transmits TB PPDU in response to a triggering PPDU shall ensure that the transmission start time of the TB PPDU is within </a:t>
                </a:r>
                <a14:m>
                  <m:oMath xmlns:m="http://schemas.openxmlformats.org/officeDocument/2006/math">
                    <m:r>
                      <a:rPr lang="en-US" altLang="zh-CN" sz="1600" i="1" smtClean="0">
                        <a:solidFill>
                          <a:schemeClr val="tx1"/>
                        </a:solidFill>
                        <a:latin typeface="Cambria Math" panose="02040503050406030204" pitchFamily="18" charset="0"/>
                        <a:ea typeface="Cambria Math" panose="02040503050406030204" pitchFamily="18" charset="0"/>
                      </a:rPr>
                      <m:t>±</m:t>
                    </m:r>
                    <m:r>
                      <a:rPr lang="en-US" altLang="zh-CN" sz="1600" b="0" i="1" smtClean="0">
                        <a:solidFill>
                          <a:schemeClr val="tx1"/>
                        </a:solidFill>
                        <a:latin typeface="Cambria Math" panose="02040503050406030204" pitchFamily="18" charset="0"/>
                        <a:ea typeface="Cambria Math" panose="02040503050406030204" pitchFamily="18" charset="0"/>
                      </a:rPr>
                      <m:t>0.4</m:t>
                    </m:r>
                    <m:r>
                      <a:rPr lang="zh-CN" altLang="en-US" sz="1600" b="0" i="1" smtClean="0">
                        <a:solidFill>
                          <a:schemeClr val="tx1"/>
                        </a:solidFill>
                        <a:latin typeface="Cambria Math" panose="02040503050406030204" pitchFamily="18" charset="0"/>
                        <a:ea typeface="Cambria Math" panose="02040503050406030204" pitchFamily="18" charset="0"/>
                      </a:rPr>
                      <m:t>𝜇</m:t>
                    </m:r>
                    <m:r>
                      <a:rPr lang="en-US" altLang="zh-CN" sz="1600" b="0" i="1" smtClean="0">
                        <a:solidFill>
                          <a:schemeClr val="tx1"/>
                        </a:solidFill>
                        <a:latin typeface="Cambria Math" panose="02040503050406030204" pitchFamily="18" charset="0"/>
                        <a:ea typeface="Cambria Math" panose="02040503050406030204" pitchFamily="18" charset="0"/>
                      </a:rPr>
                      <m:t>𝑠</m:t>
                    </m:r>
                  </m:oMath>
                </a14:m>
                <a:r>
                  <a:rPr lang="en-US" altLang="zh-CN" sz="1600" dirty="0">
                    <a:solidFill>
                      <a:schemeClr val="tx1"/>
                    </a:solidFill>
                    <a:latin typeface="+mn-lt"/>
                  </a:rPr>
                  <a:t> + 16</a:t>
                </a:r>
                <a14:m>
                  <m:oMath xmlns:m="http://schemas.openxmlformats.org/officeDocument/2006/math">
                    <m:r>
                      <a:rPr lang="zh-CN" altLang="en-US" sz="1600" i="1">
                        <a:solidFill>
                          <a:schemeClr val="tx1"/>
                        </a:solidFill>
                        <a:latin typeface="Cambria Math" panose="02040503050406030204" pitchFamily="18" charset="0"/>
                        <a:ea typeface="Cambria Math" panose="02040503050406030204" pitchFamily="18" charset="0"/>
                      </a:rPr>
                      <m:t>𝜇</m:t>
                    </m:r>
                    <m:r>
                      <a:rPr lang="en-US" altLang="zh-CN" sz="1600" i="1">
                        <a:solidFill>
                          <a:schemeClr val="tx1"/>
                        </a:solidFill>
                        <a:latin typeface="Cambria Math" panose="02040503050406030204" pitchFamily="18" charset="0"/>
                        <a:ea typeface="Cambria Math" panose="02040503050406030204" pitchFamily="18" charset="0"/>
                      </a:rPr>
                      <m:t>𝑠</m:t>
                    </m:r>
                  </m:oMath>
                </a14:m>
                <a:r>
                  <a:rPr lang="en-US" altLang="zh-CN" sz="1600" dirty="0">
                    <a:solidFill>
                      <a:schemeClr val="tx1"/>
                    </a:solidFill>
                    <a:latin typeface="+mn-lt"/>
                  </a:rPr>
                  <a:t> from the end of the last OFDM symbol of the triggering PPDU”. This sentence means that as soon as the end of the last OFDM symbol of the triggering PPDU arrives, the TB PPDU shall be transmitted in </a:t>
                </a:r>
                <a14:m>
                  <m:oMath xmlns:m="http://schemas.openxmlformats.org/officeDocument/2006/math">
                    <m:r>
                      <a:rPr lang="en-US" altLang="zh-CN" sz="1600" i="1">
                        <a:solidFill>
                          <a:schemeClr val="tx1"/>
                        </a:solidFill>
                        <a:latin typeface="Cambria Math" panose="02040503050406030204" pitchFamily="18" charset="0"/>
                        <a:ea typeface="Cambria Math" panose="02040503050406030204" pitchFamily="18" charset="0"/>
                      </a:rPr>
                      <m:t>±0.4</m:t>
                    </m:r>
                    <m:r>
                      <a:rPr lang="zh-CN" altLang="en-US" sz="1600" i="1">
                        <a:solidFill>
                          <a:schemeClr val="tx1"/>
                        </a:solidFill>
                        <a:latin typeface="Cambria Math" panose="02040503050406030204" pitchFamily="18" charset="0"/>
                        <a:ea typeface="Cambria Math" panose="02040503050406030204" pitchFamily="18" charset="0"/>
                      </a:rPr>
                      <m:t>𝜇</m:t>
                    </m:r>
                    <m:r>
                      <a:rPr lang="en-US" altLang="zh-CN" sz="1600" i="1">
                        <a:solidFill>
                          <a:schemeClr val="tx1"/>
                        </a:solidFill>
                        <a:latin typeface="Cambria Math" panose="02040503050406030204" pitchFamily="18" charset="0"/>
                        <a:ea typeface="Cambria Math" panose="02040503050406030204" pitchFamily="18" charset="0"/>
                      </a:rPr>
                      <m:t>𝑠</m:t>
                    </m:r>
                  </m:oMath>
                </a14:m>
                <a:r>
                  <a:rPr lang="en-US" altLang="zh-CN" sz="1600" dirty="0">
                    <a:solidFill>
                      <a:schemeClr val="tx1"/>
                    </a:solidFill>
                    <a:latin typeface="+mn-lt"/>
                  </a:rPr>
                  <a:t> + 16</a:t>
                </a:r>
                <a14:m>
                  <m:oMath xmlns:m="http://schemas.openxmlformats.org/officeDocument/2006/math">
                    <m:r>
                      <a:rPr lang="zh-CN" altLang="en-US" sz="1600" i="1">
                        <a:solidFill>
                          <a:schemeClr val="tx1"/>
                        </a:solidFill>
                        <a:latin typeface="Cambria Math" panose="02040503050406030204" pitchFamily="18" charset="0"/>
                        <a:ea typeface="Cambria Math" panose="02040503050406030204" pitchFamily="18" charset="0"/>
                      </a:rPr>
                      <m:t>𝜇</m:t>
                    </m:r>
                    <m:r>
                      <a:rPr lang="en-US" altLang="zh-CN" sz="1600" i="1">
                        <a:solidFill>
                          <a:schemeClr val="tx1"/>
                        </a:solidFill>
                        <a:latin typeface="Cambria Math" panose="02040503050406030204" pitchFamily="18" charset="0"/>
                        <a:ea typeface="Cambria Math" panose="02040503050406030204" pitchFamily="18" charset="0"/>
                      </a:rPr>
                      <m:t>𝑠</m:t>
                    </m:r>
                  </m:oMath>
                </a14:m>
                <a:r>
                  <a:rPr lang="en-US" altLang="zh-CN" sz="1600" dirty="0">
                    <a:solidFill>
                      <a:schemeClr val="tx1"/>
                    </a:solidFill>
                    <a:latin typeface="+mn-lt"/>
                  </a:rPr>
                  <a:t>.</a:t>
                </a:r>
              </a:p>
              <a:p>
                <a:endParaRPr lang="en-US" altLang="zh-CN" sz="1600" dirty="0">
                  <a:solidFill>
                    <a:schemeClr val="tx1"/>
                  </a:solidFill>
                  <a:latin typeface="+mn-lt"/>
                </a:endParaRPr>
              </a:p>
              <a:p>
                <a:pPr marL="285750" indent="-285750">
                  <a:buFont typeface="Wingdings" panose="05000000000000000000" pitchFamily="2" charset="2"/>
                  <a:buChar char="u"/>
                </a:pPr>
                <a:r>
                  <a:rPr lang="en-US" altLang="zh-CN" sz="1600" dirty="0">
                    <a:solidFill>
                      <a:schemeClr val="tx1"/>
                    </a:solidFill>
                  </a:rPr>
                  <a:t>For the spec, the reason for selecting </a:t>
                </a:r>
                <a14:m>
                  <m:oMath xmlns:m="http://schemas.openxmlformats.org/officeDocument/2006/math">
                    <m:r>
                      <a:rPr lang="en-US" altLang="zh-CN" sz="1600" i="1">
                        <a:solidFill>
                          <a:schemeClr val="tx1"/>
                        </a:solidFill>
                        <a:latin typeface="Cambria Math" panose="02040503050406030204" pitchFamily="18" charset="0"/>
                        <a:ea typeface="Cambria Math" panose="02040503050406030204" pitchFamily="18" charset="0"/>
                      </a:rPr>
                      <m:t>±0.4</m:t>
                    </m:r>
                    <m:r>
                      <a:rPr lang="zh-CN" altLang="en-US" sz="1600" i="1">
                        <a:solidFill>
                          <a:schemeClr val="tx1"/>
                        </a:solidFill>
                        <a:latin typeface="Cambria Math" panose="02040503050406030204" pitchFamily="18" charset="0"/>
                        <a:ea typeface="Cambria Math" panose="02040503050406030204" pitchFamily="18" charset="0"/>
                      </a:rPr>
                      <m:t>𝜇</m:t>
                    </m:r>
                    <m:r>
                      <a:rPr lang="en-US" altLang="zh-CN" sz="1600" i="1">
                        <a:solidFill>
                          <a:schemeClr val="tx1"/>
                        </a:solidFill>
                        <a:latin typeface="Cambria Math" panose="02040503050406030204" pitchFamily="18" charset="0"/>
                        <a:ea typeface="Cambria Math" panose="02040503050406030204" pitchFamily="18" charset="0"/>
                      </a:rPr>
                      <m:t>𝑠</m:t>
                    </m:r>
                  </m:oMath>
                </a14:m>
                <a:r>
                  <a:rPr lang="en-US" altLang="zh-CN" sz="1600" dirty="0">
                    <a:solidFill>
                      <a:schemeClr val="tx1"/>
                    </a:solidFill>
                  </a:rPr>
                  <a:t> as the time </a:t>
                </a:r>
                <a14:m>
                  <m:oMath xmlns:m="http://schemas.openxmlformats.org/officeDocument/2006/math">
                    <m:r>
                      <m:rPr>
                        <m:sty m:val="p"/>
                      </m:rPr>
                      <a:rPr lang="en-US" altLang="zh-CN" sz="1600">
                        <a:solidFill>
                          <a:schemeClr val="tx1"/>
                        </a:solidFill>
                        <a:latin typeface="Cambria Math" panose="02040503050406030204" pitchFamily="18" charset="0"/>
                        <a:ea typeface="Cambria Math" panose="02040503050406030204" pitchFamily="18" charset="0"/>
                      </a:rPr>
                      <m:t>synchronization</m:t>
                    </m:r>
                    <m:r>
                      <a:rPr lang="en-US" altLang="zh-CN" sz="1600">
                        <a:solidFill>
                          <a:schemeClr val="tx1"/>
                        </a:solidFill>
                        <a:latin typeface="Cambria Math" panose="02040503050406030204" pitchFamily="18" charset="0"/>
                        <a:ea typeface="Cambria Math" panose="02040503050406030204" pitchFamily="18" charset="0"/>
                      </a:rPr>
                      <m:t> </m:t>
                    </m:r>
                    <m:r>
                      <m:rPr>
                        <m:sty m:val="p"/>
                      </m:rPr>
                      <a:rPr lang="en-US" altLang="zh-CN" sz="1600">
                        <a:solidFill>
                          <a:schemeClr val="tx1"/>
                        </a:solidFill>
                        <a:latin typeface="Cambria Math" panose="02040503050406030204" pitchFamily="18" charset="0"/>
                        <a:ea typeface="Cambria Math" panose="02040503050406030204" pitchFamily="18" charset="0"/>
                      </a:rPr>
                      <m:t>error</m:t>
                    </m:r>
                    <m:r>
                      <a:rPr lang="en-US" altLang="zh-CN" sz="1600">
                        <a:solidFill>
                          <a:schemeClr val="tx1"/>
                        </a:solidFill>
                        <a:latin typeface="Cambria Math" panose="02040503050406030204" pitchFamily="18" charset="0"/>
                        <a:ea typeface="Cambria Math" panose="02040503050406030204" pitchFamily="18" charset="0"/>
                      </a:rPr>
                      <m:t> </m:t>
                    </m:r>
                    <m:r>
                      <m:rPr>
                        <m:sty m:val="p"/>
                      </m:rPr>
                      <a:rPr lang="en-US" altLang="zh-CN" sz="1600">
                        <a:solidFill>
                          <a:schemeClr val="tx1"/>
                        </a:solidFill>
                        <a:latin typeface="Cambria Math" panose="02040503050406030204" pitchFamily="18" charset="0"/>
                        <a:ea typeface="Cambria Math" panose="02040503050406030204" pitchFamily="18" charset="0"/>
                      </a:rPr>
                      <m:t>limitation</m:t>
                    </m:r>
                    <m:r>
                      <a:rPr lang="en-US" altLang="zh-CN" sz="1600">
                        <a:solidFill>
                          <a:schemeClr val="tx1"/>
                        </a:solidFill>
                        <a:latin typeface="Cambria Math" panose="02040503050406030204" pitchFamily="18" charset="0"/>
                        <a:ea typeface="Cambria Math" panose="02040503050406030204" pitchFamily="18" charset="0"/>
                      </a:rPr>
                      <m:t> </m:t>
                    </m:r>
                  </m:oMath>
                </a14:m>
                <a:r>
                  <a:rPr lang="en-US" altLang="zh-CN" sz="1600" dirty="0">
                    <a:solidFill>
                      <a:schemeClr val="tx1"/>
                    </a:solidFill>
                  </a:rPr>
                  <a:t>is that </a:t>
                </a:r>
                <a14:m>
                  <m:oMath xmlns:m="http://schemas.openxmlformats.org/officeDocument/2006/math">
                    <m:r>
                      <a:rPr lang="en-US" altLang="zh-CN" sz="1600" i="1">
                        <a:solidFill>
                          <a:schemeClr val="tx1"/>
                        </a:solidFill>
                        <a:latin typeface="Cambria Math" panose="02040503050406030204" pitchFamily="18" charset="0"/>
                        <a:ea typeface="Cambria Math" panose="02040503050406030204" pitchFamily="18" charset="0"/>
                      </a:rPr>
                      <m:t>±0.4</m:t>
                    </m:r>
                    <m:r>
                      <a:rPr lang="zh-CN" altLang="en-US" sz="1600" i="1">
                        <a:solidFill>
                          <a:schemeClr val="tx1"/>
                        </a:solidFill>
                        <a:latin typeface="Cambria Math" panose="02040503050406030204" pitchFamily="18" charset="0"/>
                        <a:ea typeface="Cambria Math" panose="02040503050406030204" pitchFamily="18" charset="0"/>
                      </a:rPr>
                      <m:t>𝜇</m:t>
                    </m:r>
                    <m:r>
                      <a:rPr lang="en-US" altLang="zh-CN" sz="1600" i="1">
                        <a:solidFill>
                          <a:schemeClr val="tx1"/>
                        </a:solidFill>
                        <a:latin typeface="Cambria Math" panose="02040503050406030204" pitchFamily="18" charset="0"/>
                        <a:ea typeface="Cambria Math" panose="02040503050406030204" pitchFamily="18" charset="0"/>
                      </a:rPr>
                      <m:t>𝑠</m:t>
                    </m:r>
                  </m:oMath>
                </a14:m>
                <a:r>
                  <a:rPr lang="en-US" altLang="zh-CN" sz="1600" dirty="0">
                    <a:solidFill>
                      <a:schemeClr val="tx1"/>
                    </a:solidFill>
                  </a:rPr>
                  <a:t> guarantees negligible impact on the PER performance. The </a:t>
                </a:r>
                <a:r>
                  <a:rPr lang="en-US" altLang="zh-CN" sz="1600" dirty="0" smtClean="0">
                    <a:solidFill>
                      <a:schemeClr val="tx1"/>
                    </a:solidFill>
                  </a:rPr>
                  <a:t>simulation results </a:t>
                </a:r>
                <a:r>
                  <a:rPr lang="en-US" altLang="zh-CN" sz="1600" dirty="0">
                    <a:solidFill>
                      <a:schemeClr val="tx1"/>
                    </a:solidFill>
                  </a:rPr>
                  <a:t>can be found in ref [3].</a:t>
                </a:r>
                <a:r>
                  <a:rPr lang="zh-CN" altLang="en-US" sz="1600" dirty="0">
                    <a:solidFill>
                      <a:schemeClr val="tx1"/>
                    </a:solidFill>
                    <a:latin typeface="+mn-lt"/>
                  </a:rPr>
                  <a:t>　</a:t>
                </a:r>
                <a:r>
                  <a:rPr lang="zh-CN" altLang="en-US" dirty="0">
                    <a:solidFill>
                      <a:schemeClr val="tx1"/>
                    </a:solidFill>
                  </a:rPr>
                  <a:t>　　　　</a:t>
                </a:r>
                <a:endParaRPr lang="zh-CN" altLang="en-US" dirty="0"/>
              </a:p>
            </p:txBody>
          </p:sp>
        </mc:Choice>
        <mc:Fallback xmlns="">
          <p:sp>
            <p:nvSpPr>
              <p:cNvPr id="7" name="文本框 6"/>
              <p:cNvSpPr txBox="1">
                <a:spLocks noRot="1" noChangeAspect="1" noMove="1" noResize="1" noEditPoints="1" noAdjustHandles="1" noChangeArrowheads="1" noChangeShapeType="1" noTextEdit="1"/>
              </p:cNvSpPr>
              <p:nvPr/>
            </p:nvSpPr>
            <p:spPr>
              <a:xfrm>
                <a:off x="802591" y="2564904"/>
                <a:ext cx="6474347" cy="3416320"/>
              </a:xfrm>
              <a:prstGeom prst="rect">
                <a:avLst/>
              </a:prstGeom>
              <a:blipFill rotWithShape="0">
                <a:blip r:embed="rId3"/>
                <a:stretch>
                  <a:fillRect l="-377" t="-536" r="-94" b="-893"/>
                </a:stretch>
              </a:blipFill>
            </p:spPr>
            <p:txBody>
              <a:bodyPr/>
              <a:lstStyle/>
              <a:p>
                <a:r>
                  <a:rPr lang="zh-CN" altLang="en-US">
                    <a:noFill/>
                  </a:rPr>
                  <a:t> </a:t>
                </a:r>
              </a:p>
            </p:txBody>
          </p:sp>
        </mc:Fallback>
      </mc:AlternateContent>
      <p:pic>
        <p:nvPicPr>
          <p:cNvPr id="1026" name="Picture 2" descr="C:\Users\g00487387\AppData\Roaming\eSpace_Desktop\UserData\g00487387\imagefiles\F1C76259-8F00-4A54-A01A-5B102356150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2184" y="2514674"/>
            <a:ext cx="3992780" cy="3024336"/>
          </a:xfrm>
          <a:prstGeom prst="rect">
            <a:avLst/>
          </a:prstGeom>
          <a:noFill/>
          <a:extLst>
            <a:ext uri="{909E8E84-426E-40DD-AFC4-6F175D3DCCD1}">
              <a14:hiddenFill xmlns:a14="http://schemas.microsoft.com/office/drawing/2010/main">
                <a:solidFill>
                  <a:srgbClr val="FFFFFF"/>
                </a:solidFill>
              </a14:hiddenFill>
            </a:ext>
          </a:extLst>
        </p:spPr>
      </p:pic>
      <p:sp>
        <p:nvSpPr>
          <p:cNvPr id="8" name="文本框 7"/>
          <p:cNvSpPr txBox="1"/>
          <p:nvPr/>
        </p:nvSpPr>
        <p:spPr>
          <a:xfrm>
            <a:off x="805067" y="1896647"/>
            <a:ext cx="6471871" cy="40011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altLang="zh-CN" sz="2000" dirty="0">
                <a:solidFill>
                  <a:schemeClr val="tx1"/>
                </a:solidFill>
                <a:latin typeface="+mn-lt"/>
              </a:rPr>
              <a:t>1.  Allowed Time </a:t>
            </a:r>
            <a:r>
              <a:rPr lang="en-US" altLang="zh-CN" sz="2000" dirty="0">
                <a:solidFill>
                  <a:schemeClr val="tx1"/>
                </a:solidFill>
              </a:rPr>
              <a:t>Synchronization Error of TB PPDU in Spec</a:t>
            </a:r>
            <a:r>
              <a:rPr lang="en-US" altLang="zh-CN" sz="2000" dirty="0">
                <a:solidFill>
                  <a:schemeClr val="tx1"/>
                </a:solidFill>
                <a:latin typeface="+mn-lt"/>
              </a:rPr>
              <a:t> </a:t>
            </a:r>
            <a:endParaRPr lang="zh-CN" altLang="en-US" sz="2000" dirty="0">
              <a:solidFill>
                <a:schemeClr val="tx1"/>
              </a:solidFill>
              <a:latin typeface="+mn-lt"/>
            </a:endParaRPr>
          </a:p>
        </p:txBody>
      </p:sp>
      <p:sp>
        <p:nvSpPr>
          <p:cNvPr id="9" name="日期占位符 5">
            <a:extLst>
              <a:ext uri="{FF2B5EF4-FFF2-40B4-BE49-F238E27FC236}">
                <a16:creationId xmlns:a16="http://schemas.microsoft.com/office/drawing/2014/main" xmlns="" id="{2FEA9081-9270-44DE-BD21-F3A23A7A2A04}"/>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extLst>
      <p:ext uri="{BB962C8B-B14F-4D97-AF65-F5344CB8AC3E}">
        <p14:creationId xmlns:p14="http://schemas.microsoft.com/office/powerpoint/2010/main" val="1227043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29217" y="2881596"/>
            <a:ext cx="6534935" cy="453863"/>
          </a:xfrm>
        </p:spPr>
        <p:txBody>
          <a:bodyPr/>
          <a:lstStyle/>
          <a:p>
            <a:pPr>
              <a:buFont typeface="Wingdings" panose="05000000000000000000" pitchFamily="2" charset="2"/>
              <a:buChar char="Ø"/>
            </a:pPr>
            <a:r>
              <a:rPr lang="en-US" altLang="zh-CN" sz="2000" b="0" dirty="0"/>
              <a:t>Time synchronization error of the Trigger frame </a:t>
            </a: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9" name="文本框 8"/>
          <p:cNvSpPr txBox="1"/>
          <p:nvPr/>
        </p:nvSpPr>
        <p:spPr>
          <a:xfrm>
            <a:off x="7371283" y="2982080"/>
            <a:ext cx="3883217" cy="523220"/>
          </a:xfrm>
          <a:prstGeom prst="rect">
            <a:avLst/>
          </a:prstGeom>
          <a:ln>
            <a:solidFill>
              <a:schemeClr val="bg2">
                <a:lumMod val="60000"/>
                <a:lumOff val="4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400" dirty="0">
                <a:solidFill>
                  <a:schemeClr val="tx1"/>
                </a:solidFill>
                <a:latin typeface="+mn-lt"/>
              </a:rPr>
              <a:t>BW = 80MHz          Channel D</a:t>
            </a:r>
          </a:p>
          <a:p>
            <a:r>
              <a:rPr lang="en-US" altLang="zh-CN" sz="1400" dirty="0">
                <a:solidFill>
                  <a:schemeClr val="tx1"/>
                </a:solidFill>
                <a:latin typeface="+mn-lt"/>
              </a:rPr>
              <a:t>SNR = 25dB            Frequency offset = 6ppm</a:t>
            </a:r>
            <a:endParaRPr lang="zh-CN" altLang="en-US" sz="1400" dirty="0">
              <a:solidFill>
                <a:schemeClr val="tx1"/>
              </a:solidFill>
              <a:latin typeface="+mn-lt"/>
            </a:endParaRPr>
          </a:p>
        </p:txBody>
      </p:sp>
      <p:pic>
        <p:nvPicPr>
          <p:cNvPr id="2050" name="Picture 2" descr="C:\Users\g00487387\AppData\Roaming\eSpace_Desktop\UserData\g00487387\imagefiles\C60C7FC4-47FD-41F2-B4DF-5FB63F740EE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5713" y="3617601"/>
            <a:ext cx="3848787" cy="2745511"/>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964986" y="991557"/>
            <a:ext cx="7867318" cy="40011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altLang="zh-CN" sz="2000" dirty="0">
                <a:solidFill>
                  <a:schemeClr val="tx1"/>
                </a:solidFill>
              </a:rPr>
              <a:t>2. Required Time Synchronization Error of TB PPDU in practical systems</a:t>
            </a:r>
            <a:endParaRPr lang="zh-CN" altLang="en-US" sz="2000" dirty="0"/>
          </a:p>
        </p:txBody>
      </p:sp>
      <mc:AlternateContent xmlns:mc="http://schemas.openxmlformats.org/markup-compatibility/2006" xmlns:a14="http://schemas.microsoft.com/office/drawing/2010/main">
        <mc:Choice Requires="a14">
          <p:sp>
            <p:nvSpPr>
              <p:cNvPr id="8" name="文本框 7"/>
              <p:cNvSpPr txBox="1"/>
              <p:nvPr/>
            </p:nvSpPr>
            <p:spPr>
              <a:xfrm>
                <a:off x="964986" y="1628800"/>
                <a:ext cx="9523502" cy="1015663"/>
              </a:xfrm>
              <a:prstGeom prst="rect">
                <a:avLst/>
              </a:prstGeom>
              <a:noFill/>
            </p:spPr>
            <p:txBody>
              <a:bodyPr wrap="square" rtlCol="0">
                <a:spAutoFit/>
              </a:bodyPr>
              <a:lstStyle/>
              <a:p>
                <a:r>
                  <a:rPr lang="en-US" altLang="zh-CN" sz="2000" dirty="0">
                    <a:solidFill>
                      <a:schemeClr val="tx1"/>
                    </a:solidFill>
                  </a:rPr>
                  <a:t>What we really care about is the required time synchronization error in the actual TB PPDU transmission. It is up to two factors, which are the time synchronization error of the Trigger frame and the symbol clock error of 16</a:t>
                </a:r>
                <a14:m>
                  <m:oMath xmlns:m="http://schemas.openxmlformats.org/officeDocument/2006/math">
                    <m:r>
                      <a:rPr lang="zh-CN" altLang="en-US" sz="2000" i="1">
                        <a:solidFill>
                          <a:schemeClr val="tx1"/>
                        </a:solidFill>
                        <a:latin typeface="Cambria Math" panose="02040503050406030204" pitchFamily="18" charset="0"/>
                      </a:rPr>
                      <m:t>𝜇</m:t>
                    </m:r>
                    <m:r>
                      <a:rPr lang="en-US" altLang="zh-CN" sz="2000" i="1">
                        <a:solidFill>
                          <a:schemeClr val="tx1"/>
                        </a:solidFill>
                        <a:latin typeface="Cambria Math" panose="02040503050406030204" pitchFamily="18" charset="0"/>
                      </a:rPr>
                      <m:t>𝑠</m:t>
                    </m:r>
                  </m:oMath>
                </a14:m>
                <a:r>
                  <a:rPr lang="en-US" altLang="zh-CN" sz="2000" dirty="0">
                    <a:solidFill>
                      <a:schemeClr val="tx1"/>
                    </a:solidFill>
                  </a:rPr>
                  <a:t>.</a:t>
                </a:r>
              </a:p>
            </p:txBody>
          </p:sp>
        </mc:Choice>
        <mc:Fallback xmlns="">
          <p:sp>
            <p:nvSpPr>
              <p:cNvPr id="8" name="文本框 7"/>
              <p:cNvSpPr txBox="1">
                <a:spLocks noRot="1" noChangeAspect="1" noMove="1" noResize="1" noEditPoints="1" noAdjustHandles="1" noChangeArrowheads="1" noChangeShapeType="1" noTextEdit="1"/>
              </p:cNvSpPr>
              <p:nvPr/>
            </p:nvSpPr>
            <p:spPr>
              <a:xfrm>
                <a:off x="964986" y="1628800"/>
                <a:ext cx="9523502" cy="1015663"/>
              </a:xfrm>
              <a:prstGeom prst="rect">
                <a:avLst/>
              </a:prstGeom>
              <a:blipFill rotWithShape="0">
                <a:blip r:embed="rId3"/>
                <a:stretch>
                  <a:fillRect l="-640" t="-2994" r="-1152" b="-95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文本框 9"/>
              <p:cNvSpPr txBox="1"/>
              <p:nvPr/>
            </p:nvSpPr>
            <p:spPr>
              <a:xfrm>
                <a:off x="1343472" y="3349748"/>
                <a:ext cx="4846496" cy="1323439"/>
              </a:xfrm>
              <a:prstGeom prst="rect">
                <a:avLst/>
              </a:prstGeom>
              <a:noFill/>
            </p:spPr>
            <p:txBody>
              <a:bodyPr wrap="square" rtlCol="0">
                <a:spAutoFit/>
              </a:bodyPr>
              <a:lstStyle/>
              <a:p>
                <a:r>
                  <a:rPr lang="en-US" altLang="zh-CN" sz="1600" dirty="0">
                    <a:solidFill>
                      <a:schemeClr val="tx1"/>
                    </a:solidFill>
                  </a:rPr>
                  <a:t>The time synchronization error is investigated by simulation. The simulation parameters are listed in the framework.</a:t>
                </a:r>
                <a:r>
                  <a:rPr lang="en-US" altLang="zh-CN" sz="1600" dirty="0"/>
                  <a:t> </a:t>
                </a:r>
                <a:r>
                  <a:rPr lang="en-US" altLang="zh-CN" sz="1600" dirty="0">
                    <a:solidFill>
                      <a:schemeClr val="tx1"/>
                    </a:solidFill>
                    <a:latin typeface="+mn-lt"/>
                  </a:rPr>
                  <a:t>From the simulation results,  it can be seen that the time synchronization error of the Trigger frame is smaller than 0.025</a:t>
                </a:r>
                <a14:m>
                  <m:oMath xmlns:m="http://schemas.openxmlformats.org/officeDocument/2006/math">
                    <m:r>
                      <a:rPr lang="zh-CN" altLang="en-US" sz="1600" i="1">
                        <a:solidFill>
                          <a:schemeClr val="tx1"/>
                        </a:solidFill>
                        <a:latin typeface="Cambria Math" panose="02040503050406030204" pitchFamily="18" charset="0"/>
                      </a:rPr>
                      <m:t>𝜇</m:t>
                    </m:r>
                    <m:r>
                      <a:rPr lang="en-US" altLang="zh-CN" sz="1600" i="1">
                        <a:solidFill>
                          <a:schemeClr val="tx1"/>
                        </a:solidFill>
                        <a:latin typeface="Cambria Math" panose="02040503050406030204" pitchFamily="18" charset="0"/>
                      </a:rPr>
                      <m:t>𝑠</m:t>
                    </m:r>
                  </m:oMath>
                </a14:m>
                <a:r>
                  <a:rPr lang="en-US" altLang="zh-CN" sz="1600" dirty="0">
                    <a:solidFill>
                      <a:schemeClr val="tx1"/>
                    </a:solidFill>
                    <a:latin typeface="+mn-lt"/>
                  </a:rPr>
                  <a:t> with a probability of 75%.</a:t>
                </a:r>
              </a:p>
            </p:txBody>
          </p:sp>
        </mc:Choice>
        <mc:Fallback xmlns="">
          <p:sp>
            <p:nvSpPr>
              <p:cNvPr id="10" name="文本框 9"/>
              <p:cNvSpPr txBox="1">
                <a:spLocks noRot="1" noChangeAspect="1" noMove="1" noResize="1" noEditPoints="1" noAdjustHandles="1" noChangeArrowheads="1" noChangeShapeType="1" noTextEdit="1"/>
              </p:cNvSpPr>
              <p:nvPr/>
            </p:nvSpPr>
            <p:spPr>
              <a:xfrm>
                <a:off x="1343472" y="3349748"/>
                <a:ext cx="4846496" cy="1323439"/>
              </a:xfrm>
              <a:prstGeom prst="rect">
                <a:avLst/>
              </a:prstGeom>
              <a:blipFill rotWithShape="0">
                <a:blip r:embed="rId4"/>
                <a:stretch>
                  <a:fillRect l="-629" t="-917" b="-4587"/>
                </a:stretch>
              </a:blipFill>
            </p:spPr>
            <p:txBody>
              <a:bodyPr/>
              <a:lstStyle/>
              <a:p>
                <a:r>
                  <a:rPr lang="zh-CN" altLang="en-US">
                    <a:noFill/>
                  </a:rPr>
                  <a:t> </a:t>
                </a:r>
              </a:p>
            </p:txBody>
          </p:sp>
        </mc:Fallback>
      </mc:AlternateContent>
      <p:sp>
        <p:nvSpPr>
          <p:cNvPr id="11" name="日期占位符 5">
            <a:extLst>
              <a:ext uri="{FF2B5EF4-FFF2-40B4-BE49-F238E27FC236}">
                <a16:creationId xmlns:a16="http://schemas.microsoft.com/office/drawing/2014/main" xmlns="" id="{FCD213EC-AC54-48F6-8508-949735D230A2}"/>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extLst>
      <p:ext uri="{BB962C8B-B14F-4D97-AF65-F5344CB8AC3E}">
        <p14:creationId xmlns:p14="http://schemas.microsoft.com/office/powerpoint/2010/main" val="1893662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p:cNvSpPr>
                <a:spLocks noGrp="1"/>
              </p:cNvSpPr>
              <p:nvPr>
                <p:ph idx="1"/>
              </p:nvPr>
            </p:nvSpPr>
            <p:spPr>
              <a:xfrm>
                <a:off x="866937" y="908720"/>
                <a:ext cx="9837575" cy="1944216"/>
              </a:xfrm>
              <a:noFill/>
            </p:spPr>
            <p:txBody>
              <a:bodyPr/>
              <a:lstStyle/>
              <a:p>
                <a:pPr>
                  <a:buFont typeface="Wingdings" panose="05000000000000000000" pitchFamily="2" charset="2"/>
                  <a:buChar char="Ø"/>
                </a:pPr>
                <a:r>
                  <a:rPr lang="en-US" altLang="zh-CN" sz="2000" b="0" dirty="0"/>
                  <a:t>Symbol clock error for 16</a:t>
                </a:r>
                <a14:m>
                  <m:oMath xmlns:m="http://schemas.openxmlformats.org/officeDocument/2006/math">
                    <m:r>
                      <a:rPr lang="zh-CN" altLang="en-US" sz="2000" b="0" i="1">
                        <a:solidFill>
                          <a:schemeClr val="tx1"/>
                        </a:solidFill>
                        <a:latin typeface="Cambria Math" panose="02040503050406030204" pitchFamily="18" charset="0"/>
                      </a:rPr>
                      <m:t>𝜇</m:t>
                    </m:r>
                    <m:r>
                      <a:rPr lang="en-US" altLang="zh-CN" sz="2000" b="0" i="1">
                        <a:solidFill>
                          <a:schemeClr val="tx1"/>
                        </a:solidFill>
                        <a:latin typeface="Cambria Math" panose="02040503050406030204" pitchFamily="18" charset="0"/>
                      </a:rPr>
                      <m:t>𝑠</m:t>
                    </m:r>
                  </m:oMath>
                </a14:m>
                <a:endParaRPr lang="en-US" altLang="zh-CN" sz="2000" b="0" dirty="0"/>
              </a:p>
              <a:p>
                <a:pPr marL="0" indent="0"/>
                <a:r>
                  <a:rPr lang="en-US" altLang="zh-CN" sz="1600" b="0" dirty="0"/>
                  <a:t>	The symbol clock frequency offset will result in </a:t>
                </a:r>
                <a:r>
                  <a:rPr lang="en-US" altLang="zh-CN" sz="1600" b="0" dirty="0">
                    <a:solidFill>
                      <a:schemeClr val="tx1"/>
                    </a:solidFill>
                  </a:rPr>
                  <a:t>a</a:t>
                </a:r>
                <a:r>
                  <a:rPr lang="en-US" altLang="zh-CN" sz="1600" b="0" dirty="0"/>
                  <a:t> time error. The time error of 16</a:t>
                </a:r>
                <a14:m>
                  <m:oMath xmlns:m="http://schemas.openxmlformats.org/officeDocument/2006/math">
                    <m:r>
                      <a:rPr lang="zh-CN" altLang="en-US" sz="1600" i="1">
                        <a:solidFill>
                          <a:schemeClr val="tx1"/>
                        </a:solidFill>
                        <a:latin typeface="Cambria Math" panose="02040503050406030204" pitchFamily="18" charset="0"/>
                      </a:rPr>
                      <m:t>𝜇</m:t>
                    </m:r>
                    <m:r>
                      <a:rPr lang="en-US" altLang="zh-CN" sz="1600" b="0" i="1">
                        <a:solidFill>
                          <a:schemeClr val="tx1"/>
                        </a:solidFill>
                        <a:latin typeface="Cambria Math" panose="02040503050406030204" pitchFamily="18" charset="0"/>
                      </a:rPr>
                      <m:t>𝑠</m:t>
                    </m:r>
                  </m:oMath>
                </a14:m>
                <a:r>
                  <a:rPr lang="en-US" altLang="zh-CN" sz="1600" dirty="0">
                    <a:solidFill>
                      <a:schemeClr val="tx1"/>
                    </a:solidFill>
                  </a:rPr>
                  <a:t> </a:t>
                </a:r>
                <a:r>
                  <a:rPr lang="en-US" altLang="zh-CN" sz="1600" b="0" dirty="0">
                    <a:solidFill>
                      <a:schemeClr val="tx1"/>
                    </a:solidFill>
                  </a:rPr>
                  <a:t>will be </a:t>
                </a:r>
                <a14:m>
                  <m:oMath xmlns:m="http://schemas.openxmlformats.org/officeDocument/2006/math">
                    <m:f>
                      <m:fPr>
                        <m:ctrlPr>
                          <a:rPr lang="en-US" altLang="zh-CN" sz="1600" b="0" i="1" smtClean="0">
                            <a:solidFill>
                              <a:schemeClr val="tx1"/>
                            </a:solidFill>
                            <a:latin typeface="Cambria Math" panose="02040503050406030204" pitchFamily="18" charset="0"/>
                          </a:rPr>
                        </m:ctrlPr>
                      </m:fPr>
                      <m:num>
                        <m:r>
                          <a:rPr lang="en-US" altLang="zh-CN" sz="1600" b="0" i="1" smtClean="0">
                            <a:solidFill>
                              <a:schemeClr val="tx1"/>
                            </a:solidFill>
                            <a:latin typeface="Cambria Math" panose="02040503050406030204" pitchFamily="18" charset="0"/>
                          </a:rPr>
                          <m:t>16</m:t>
                        </m:r>
                        <m:r>
                          <a:rPr lang="zh-CN" altLang="en-US" sz="1600" b="0" i="1" smtClean="0">
                            <a:solidFill>
                              <a:schemeClr val="tx1"/>
                            </a:solidFill>
                            <a:latin typeface="Cambria Math" panose="02040503050406030204" pitchFamily="18" charset="0"/>
                          </a:rPr>
                          <m:t>𝜇</m:t>
                        </m:r>
                        <m:r>
                          <a:rPr lang="en-US" altLang="zh-CN" sz="1600" b="0" i="1" smtClean="0">
                            <a:solidFill>
                              <a:schemeClr val="tx1"/>
                            </a:solidFill>
                            <a:latin typeface="Cambria Math" panose="02040503050406030204" pitchFamily="18" charset="0"/>
                          </a:rPr>
                          <m:t>𝑠</m:t>
                        </m:r>
                      </m:num>
                      <m:den>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𝑇</m:t>
                            </m:r>
                          </m:e>
                          <m:sub>
                            <m:r>
                              <a:rPr lang="en-US" altLang="zh-CN" sz="1600" b="0" i="1" smtClean="0">
                                <a:solidFill>
                                  <a:schemeClr val="tx1"/>
                                </a:solidFill>
                                <a:latin typeface="Cambria Math" panose="02040503050406030204" pitchFamily="18" charset="0"/>
                              </a:rPr>
                              <m:t>𝑠</m:t>
                            </m:r>
                          </m:sub>
                        </m:sSub>
                      </m:den>
                    </m:f>
                    <m:r>
                      <a:rPr lang="en-US" altLang="zh-CN" sz="1600" b="0" i="1">
                        <a:solidFill>
                          <a:schemeClr val="tx1"/>
                        </a:solidFill>
                        <a:latin typeface="Cambria Math" panose="02040503050406030204" pitchFamily="18" charset="0"/>
                        <a:ea typeface="Cambria Math" panose="02040503050406030204" pitchFamily="18" charset="0"/>
                      </a:rPr>
                      <m:t>∙</m:t>
                    </m:r>
                    <m:sSup>
                      <m:sSupPr>
                        <m:ctrlPr>
                          <a:rPr lang="en-US" altLang="zh-CN" sz="1600" b="0" i="1" smtClean="0">
                            <a:solidFill>
                              <a:schemeClr val="tx1"/>
                            </a:solidFill>
                            <a:latin typeface="Cambria Math" panose="02040503050406030204" pitchFamily="18" charset="0"/>
                            <a:ea typeface="Cambria Math" panose="02040503050406030204" pitchFamily="18" charset="0"/>
                          </a:rPr>
                        </m:ctrlPr>
                      </m:sSupPr>
                      <m:e>
                        <m:sSub>
                          <m:sSubPr>
                            <m:ctrlPr>
                              <a:rPr lang="en-US" altLang="zh-CN" sz="1600" b="0" i="1" smtClean="0">
                                <a:solidFill>
                                  <a:schemeClr val="tx1"/>
                                </a:solidFill>
                                <a:latin typeface="Cambria Math" panose="02040503050406030204" pitchFamily="18" charset="0"/>
                                <a:ea typeface="Cambria Math" panose="02040503050406030204" pitchFamily="18" charset="0"/>
                              </a:rPr>
                            </m:ctrlPr>
                          </m:sSubPr>
                          <m:e>
                            <m:r>
                              <a:rPr lang="en-US" altLang="zh-CN" sz="1600" b="0" i="1" smtClean="0">
                                <a:solidFill>
                                  <a:schemeClr val="tx1"/>
                                </a:solidFill>
                                <a:latin typeface="Cambria Math" panose="02040503050406030204" pitchFamily="18" charset="0"/>
                                <a:ea typeface="Cambria Math" panose="02040503050406030204" pitchFamily="18" charset="0"/>
                              </a:rPr>
                              <m:t>𝑇</m:t>
                            </m:r>
                          </m:e>
                          <m:sub>
                            <m:r>
                              <a:rPr lang="en-US" altLang="zh-CN" sz="1600" b="0" i="1" smtClean="0">
                                <a:solidFill>
                                  <a:schemeClr val="tx1"/>
                                </a:solidFill>
                                <a:latin typeface="Cambria Math" panose="02040503050406030204" pitchFamily="18" charset="0"/>
                                <a:ea typeface="Cambria Math" panose="02040503050406030204" pitchFamily="18" charset="0"/>
                              </a:rPr>
                              <m:t>𝑠</m:t>
                            </m:r>
                          </m:sub>
                        </m:sSub>
                      </m:e>
                      <m:sup>
                        <m:r>
                          <a:rPr lang="en-US" altLang="zh-CN" sz="1600" b="0" i="1" smtClean="0">
                            <a:solidFill>
                              <a:schemeClr val="tx1"/>
                            </a:solidFill>
                            <a:latin typeface="Cambria Math" panose="02040503050406030204" pitchFamily="18" charset="0"/>
                            <a:ea typeface="Cambria Math" panose="02040503050406030204" pitchFamily="18" charset="0"/>
                          </a:rPr>
                          <m:t>′</m:t>
                        </m:r>
                      </m:sup>
                    </m:sSup>
                    <m:r>
                      <a:rPr lang="en-US" altLang="zh-CN" sz="1600" b="0" i="1" smtClean="0">
                        <a:solidFill>
                          <a:schemeClr val="tx1"/>
                        </a:solidFill>
                        <a:latin typeface="Cambria Math" panose="02040503050406030204" pitchFamily="18" charset="0"/>
                        <a:ea typeface="Cambria Math" panose="02040503050406030204" pitchFamily="18" charset="0"/>
                      </a:rPr>
                      <m:t>−</m:t>
                    </m:r>
                    <m:r>
                      <a:rPr lang="en-US" altLang="zh-CN" sz="1600" b="0" i="1">
                        <a:solidFill>
                          <a:schemeClr val="tx1"/>
                        </a:solidFill>
                        <a:latin typeface="Cambria Math" panose="02040503050406030204" pitchFamily="18" charset="0"/>
                      </a:rPr>
                      <m:t>16</m:t>
                    </m:r>
                    <m:r>
                      <a:rPr lang="zh-CN" altLang="en-US" sz="1600" b="0" i="1">
                        <a:solidFill>
                          <a:schemeClr val="tx1"/>
                        </a:solidFill>
                        <a:latin typeface="Cambria Math" panose="02040503050406030204" pitchFamily="18" charset="0"/>
                      </a:rPr>
                      <m:t>𝜇</m:t>
                    </m:r>
                    <m:r>
                      <a:rPr lang="en-US" altLang="zh-CN" sz="1600" b="0" i="1">
                        <a:solidFill>
                          <a:schemeClr val="tx1"/>
                        </a:solidFill>
                        <a:latin typeface="Cambria Math" panose="02040503050406030204" pitchFamily="18" charset="0"/>
                      </a:rPr>
                      <m:t>𝑠</m:t>
                    </m:r>
                  </m:oMath>
                </a14:m>
                <a:r>
                  <a:rPr lang="en-US" altLang="zh-CN" sz="1600" b="0" dirty="0"/>
                  <a:t>, 	in which </a:t>
                </a:r>
                <a14:m>
                  <m:oMath xmlns:m="http://schemas.openxmlformats.org/officeDocument/2006/math">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𝑇</m:t>
                        </m:r>
                      </m:e>
                      <m:sub>
                        <m:r>
                          <a:rPr lang="en-US" altLang="zh-CN" sz="1600" b="0" i="1" smtClean="0">
                            <a:solidFill>
                              <a:schemeClr val="tx1"/>
                            </a:solidFill>
                            <a:latin typeface="Cambria Math" panose="02040503050406030204" pitchFamily="18" charset="0"/>
                          </a:rPr>
                          <m:t>𝑠</m:t>
                        </m:r>
                      </m:sub>
                    </m:sSub>
                  </m:oMath>
                </a14:m>
                <a:r>
                  <a:rPr lang="en-US" altLang="zh-CN" sz="1600" b="0" dirty="0"/>
                  <a:t> is </a:t>
                </a:r>
                <a:r>
                  <a:rPr lang="en-US" altLang="zh-CN" sz="1600" b="0" dirty="0">
                    <a:solidFill>
                      <a:schemeClr val="tx1"/>
                    </a:solidFill>
                  </a:rPr>
                  <a:t>the s</a:t>
                </a:r>
                <a:r>
                  <a:rPr lang="en-US" altLang="zh-CN" sz="1600" b="0" dirty="0"/>
                  <a:t>ampling interval, which is equal to </a:t>
                </a:r>
                <a14:m>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𝑇</m:t>
                        </m:r>
                      </m:e>
                      <m:sub>
                        <m:r>
                          <a:rPr lang="en-US" altLang="zh-CN" sz="1600" b="0" i="1" smtClean="0">
                            <a:latin typeface="Cambria Math" panose="02040503050406030204" pitchFamily="18" charset="0"/>
                          </a:rPr>
                          <m:t>𝑠</m:t>
                        </m:r>
                      </m:sub>
                    </m:sSub>
                    <m:r>
                      <a:rPr lang="en-US" altLang="zh-CN" sz="1600" b="0" i="1" smtClean="0">
                        <a:latin typeface="Cambria Math" panose="02040503050406030204" pitchFamily="18" charset="0"/>
                      </a:rPr>
                      <m:t>=</m:t>
                    </m:r>
                    <m:f>
                      <m:fPr>
                        <m:ctrlPr>
                          <a:rPr lang="en-US" altLang="zh-CN" sz="1600" b="0" i="1" smtClean="0">
                            <a:latin typeface="Cambria Math" panose="02040503050406030204" pitchFamily="18" charset="0"/>
                          </a:rPr>
                        </m:ctrlPr>
                      </m:fPr>
                      <m:num>
                        <m:r>
                          <a:rPr lang="en-US" altLang="zh-CN" sz="1600" b="0" i="1" smtClean="0">
                            <a:latin typeface="Cambria Math" panose="02040503050406030204" pitchFamily="18" charset="0"/>
                          </a:rPr>
                          <m:t>1</m:t>
                        </m:r>
                      </m:num>
                      <m:den>
                        <m:r>
                          <a:rPr lang="en-US" altLang="zh-CN" sz="1600" b="0" i="1" smtClean="0">
                            <a:latin typeface="Cambria Math" panose="02040503050406030204" pitchFamily="18" charset="0"/>
                          </a:rPr>
                          <m:t>𝐵𝑊</m:t>
                        </m:r>
                      </m:den>
                    </m:f>
                    <m:r>
                      <a:rPr lang="en-US" altLang="zh-CN" sz="1600" b="0" i="0" smtClean="0">
                        <a:latin typeface="Cambria Math" panose="02040503050406030204" pitchFamily="18" charset="0"/>
                      </a:rPr>
                      <m:t>,</m:t>
                    </m:r>
                  </m:oMath>
                </a14:m>
                <a:r>
                  <a:rPr lang="en-US" altLang="zh-CN" sz="1600" b="0" dirty="0"/>
                  <a:t> and </a:t>
                </a:r>
                <a14:m>
                  <m:oMath xmlns:m="http://schemas.openxmlformats.org/officeDocument/2006/math">
                    <m:sSup>
                      <m:sSupPr>
                        <m:ctrlPr>
                          <a:rPr lang="en-US" altLang="zh-CN" sz="1600" b="0" i="1">
                            <a:solidFill>
                              <a:schemeClr val="tx1"/>
                            </a:solidFill>
                            <a:latin typeface="Cambria Math" panose="02040503050406030204" pitchFamily="18" charset="0"/>
                            <a:ea typeface="Cambria Math" panose="02040503050406030204" pitchFamily="18" charset="0"/>
                          </a:rPr>
                        </m:ctrlPr>
                      </m:sSupPr>
                      <m:e>
                        <m:sSub>
                          <m:sSubPr>
                            <m:ctrlPr>
                              <a:rPr lang="en-US" altLang="zh-CN" sz="1600" b="0" i="1">
                                <a:solidFill>
                                  <a:schemeClr val="tx1"/>
                                </a:solidFill>
                                <a:latin typeface="Cambria Math" panose="02040503050406030204" pitchFamily="18" charset="0"/>
                                <a:ea typeface="Cambria Math" panose="02040503050406030204" pitchFamily="18" charset="0"/>
                              </a:rPr>
                            </m:ctrlPr>
                          </m:sSubPr>
                          <m:e>
                            <m:r>
                              <a:rPr lang="en-US" altLang="zh-CN" sz="1600" b="0" i="1">
                                <a:solidFill>
                                  <a:schemeClr val="tx1"/>
                                </a:solidFill>
                                <a:latin typeface="Cambria Math" panose="02040503050406030204" pitchFamily="18" charset="0"/>
                                <a:ea typeface="Cambria Math" panose="02040503050406030204" pitchFamily="18" charset="0"/>
                              </a:rPr>
                              <m:t>𝑇</m:t>
                            </m:r>
                          </m:e>
                          <m:sub>
                            <m:r>
                              <a:rPr lang="en-US" altLang="zh-CN" sz="1600" b="0" i="1">
                                <a:solidFill>
                                  <a:schemeClr val="tx1"/>
                                </a:solidFill>
                                <a:latin typeface="Cambria Math" panose="02040503050406030204" pitchFamily="18" charset="0"/>
                                <a:ea typeface="Cambria Math" panose="02040503050406030204" pitchFamily="18" charset="0"/>
                              </a:rPr>
                              <m:t>𝑠</m:t>
                            </m:r>
                          </m:sub>
                        </m:sSub>
                      </m:e>
                      <m:sup>
                        <m:r>
                          <a:rPr lang="en-US" altLang="zh-CN" sz="1600" b="0" i="1">
                            <a:solidFill>
                              <a:schemeClr val="tx1"/>
                            </a:solidFill>
                            <a:latin typeface="Cambria Math" panose="02040503050406030204" pitchFamily="18" charset="0"/>
                            <a:ea typeface="Cambria Math" panose="02040503050406030204" pitchFamily="18" charset="0"/>
                          </a:rPr>
                          <m:t>′</m:t>
                        </m:r>
                      </m:sup>
                    </m:sSup>
                  </m:oMath>
                </a14:m>
                <a:r>
                  <a:rPr lang="en-US" altLang="zh-CN" sz="1600" b="0" dirty="0"/>
                  <a:t> represents the sampling interval </a:t>
                </a:r>
                <a:r>
                  <a:rPr lang="en-US" altLang="zh-CN" sz="1600" b="0" dirty="0" smtClean="0"/>
                  <a:t>when 	there exists a</a:t>
                </a:r>
                <a:r>
                  <a:rPr lang="en-US" altLang="zh-CN" sz="1600" b="0" dirty="0" smtClean="0">
                    <a:highlight>
                      <a:srgbClr val="FFFF00"/>
                    </a:highlight>
                  </a:rPr>
                  <a:t> </a:t>
                </a:r>
                <a:r>
                  <a:rPr lang="en-US" altLang="zh-CN" sz="1600" b="0" dirty="0" smtClean="0"/>
                  <a:t>symbol </a:t>
                </a:r>
                <a:r>
                  <a:rPr lang="en-US" altLang="zh-CN" sz="1600" b="0" dirty="0"/>
                  <a:t>clock frequency offset of 6ppm</a:t>
                </a:r>
                <a:r>
                  <a:rPr lang="en-US" altLang="zh-CN" sz="1600" b="0" dirty="0" smtClean="0"/>
                  <a:t>. </a:t>
                </a:r>
                <a:r>
                  <a:rPr lang="en-US" altLang="zh-CN" sz="1600" b="0" dirty="0"/>
                  <a:t>By simple calculation, the time error of 16</a:t>
                </a:r>
                <a14:m>
                  <m:oMath xmlns:m="http://schemas.openxmlformats.org/officeDocument/2006/math">
                    <m:r>
                      <a:rPr lang="zh-CN" altLang="en-US" sz="1600" i="1">
                        <a:solidFill>
                          <a:schemeClr val="tx1"/>
                        </a:solidFill>
                        <a:latin typeface="Cambria Math" panose="02040503050406030204" pitchFamily="18" charset="0"/>
                      </a:rPr>
                      <m:t>𝜇</m:t>
                    </m:r>
                    <m:r>
                      <a:rPr lang="en-US" altLang="zh-CN" sz="1600" b="0" i="1">
                        <a:solidFill>
                          <a:schemeClr val="tx1"/>
                        </a:solidFill>
                        <a:latin typeface="Cambria Math" panose="02040503050406030204" pitchFamily="18" charset="0"/>
                      </a:rPr>
                      <m:t>𝑠</m:t>
                    </m:r>
                  </m:oMath>
                </a14:m>
                <a:r>
                  <a:rPr lang="en-US" altLang="zh-CN" sz="1600" dirty="0">
                    <a:solidFill>
                      <a:schemeClr val="tx1"/>
                    </a:solidFill>
                  </a:rPr>
                  <a:t> </a:t>
                </a:r>
                <a:r>
                  <a:rPr lang="en-US" altLang="zh-CN" sz="1600" b="0" dirty="0">
                    <a:solidFill>
                      <a:schemeClr val="tx1"/>
                    </a:solidFill>
                  </a:rPr>
                  <a:t>will be </a:t>
                </a:r>
              </a:p>
              <a:p>
                <a:pPr marL="0" indent="0"/>
                <a:r>
                  <a:rPr lang="en-US" altLang="zh-CN" sz="1600" b="0" dirty="0">
                    <a:solidFill>
                      <a:schemeClr val="tx1"/>
                    </a:solidFill>
                  </a:rPr>
                  <a:t>	 </a:t>
                </a:r>
                <a14:m>
                  <m:oMath xmlns:m="http://schemas.openxmlformats.org/officeDocument/2006/math">
                    <m:f>
                      <m:fPr>
                        <m:ctrlPr>
                          <a:rPr lang="en-US" altLang="zh-CN" sz="1600" b="0" i="1">
                            <a:solidFill>
                              <a:schemeClr val="tx1"/>
                            </a:solidFill>
                            <a:latin typeface="Cambria Math" panose="02040503050406030204" pitchFamily="18" charset="0"/>
                          </a:rPr>
                        </m:ctrlPr>
                      </m:fPr>
                      <m:num>
                        <m:r>
                          <a:rPr lang="en-US" altLang="zh-CN" sz="1600" b="0" i="1">
                            <a:solidFill>
                              <a:schemeClr val="tx1"/>
                            </a:solidFill>
                            <a:latin typeface="Cambria Math" panose="02040503050406030204" pitchFamily="18" charset="0"/>
                          </a:rPr>
                          <m:t>16</m:t>
                        </m:r>
                        <m:r>
                          <a:rPr lang="zh-CN" altLang="en-US" sz="1600" b="0" i="1">
                            <a:solidFill>
                              <a:schemeClr val="tx1"/>
                            </a:solidFill>
                            <a:latin typeface="Cambria Math" panose="02040503050406030204" pitchFamily="18" charset="0"/>
                          </a:rPr>
                          <m:t>𝜇</m:t>
                        </m:r>
                        <m:r>
                          <a:rPr lang="en-US" altLang="zh-CN" sz="1600" b="0" i="1">
                            <a:solidFill>
                              <a:schemeClr val="tx1"/>
                            </a:solidFill>
                            <a:latin typeface="Cambria Math" panose="02040503050406030204" pitchFamily="18" charset="0"/>
                          </a:rPr>
                          <m:t>𝑠</m:t>
                        </m:r>
                      </m:num>
                      <m:den>
                        <m:sSub>
                          <m:sSubPr>
                            <m:ctrlPr>
                              <a:rPr lang="en-US" altLang="zh-CN" sz="1600" b="0" i="1">
                                <a:solidFill>
                                  <a:schemeClr val="tx1"/>
                                </a:solidFill>
                                <a:latin typeface="Cambria Math" panose="02040503050406030204" pitchFamily="18" charset="0"/>
                              </a:rPr>
                            </m:ctrlPr>
                          </m:sSubPr>
                          <m:e>
                            <m:r>
                              <a:rPr lang="en-US" altLang="zh-CN" sz="1600" b="0" i="1">
                                <a:solidFill>
                                  <a:schemeClr val="tx1"/>
                                </a:solidFill>
                                <a:latin typeface="Cambria Math" panose="02040503050406030204" pitchFamily="18" charset="0"/>
                              </a:rPr>
                              <m:t>𝑇</m:t>
                            </m:r>
                          </m:e>
                          <m:sub>
                            <m:r>
                              <a:rPr lang="en-US" altLang="zh-CN" sz="1600" b="0" i="1">
                                <a:solidFill>
                                  <a:schemeClr val="tx1"/>
                                </a:solidFill>
                                <a:latin typeface="Cambria Math" panose="02040503050406030204" pitchFamily="18" charset="0"/>
                              </a:rPr>
                              <m:t>𝑠</m:t>
                            </m:r>
                          </m:sub>
                        </m:sSub>
                      </m:den>
                    </m:f>
                    <m:r>
                      <a:rPr lang="en-US" altLang="zh-CN" sz="1600" b="0" i="1">
                        <a:solidFill>
                          <a:schemeClr val="tx1"/>
                        </a:solidFill>
                        <a:latin typeface="Cambria Math" panose="02040503050406030204" pitchFamily="18" charset="0"/>
                        <a:ea typeface="Cambria Math" panose="02040503050406030204" pitchFamily="18" charset="0"/>
                      </a:rPr>
                      <m:t>∙</m:t>
                    </m:r>
                    <m:sSup>
                      <m:sSupPr>
                        <m:ctrlPr>
                          <a:rPr lang="en-US" altLang="zh-CN" sz="1600" b="0" i="1">
                            <a:solidFill>
                              <a:schemeClr val="tx1"/>
                            </a:solidFill>
                            <a:latin typeface="Cambria Math" panose="02040503050406030204" pitchFamily="18" charset="0"/>
                            <a:ea typeface="Cambria Math" panose="02040503050406030204" pitchFamily="18" charset="0"/>
                          </a:rPr>
                        </m:ctrlPr>
                      </m:sSupPr>
                      <m:e>
                        <m:sSub>
                          <m:sSubPr>
                            <m:ctrlPr>
                              <a:rPr lang="en-US" altLang="zh-CN" sz="1600" b="0" i="1">
                                <a:solidFill>
                                  <a:schemeClr val="tx1"/>
                                </a:solidFill>
                                <a:latin typeface="Cambria Math" panose="02040503050406030204" pitchFamily="18" charset="0"/>
                                <a:ea typeface="Cambria Math" panose="02040503050406030204" pitchFamily="18" charset="0"/>
                              </a:rPr>
                            </m:ctrlPr>
                          </m:sSubPr>
                          <m:e>
                            <m:r>
                              <a:rPr lang="en-US" altLang="zh-CN" sz="1600" b="0" i="1">
                                <a:solidFill>
                                  <a:schemeClr val="tx1"/>
                                </a:solidFill>
                                <a:latin typeface="Cambria Math" panose="02040503050406030204" pitchFamily="18" charset="0"/>
                                <a:ea typeface="Cambria Math" panose="02040503050406030204" pitchFamily="18" charset="0"/>
                              </a:rPr>
                              <m:t>𝑇</m:t>
                            </m:r>
                          </m:e>
                          <m:sub>
                            <m:r>
                              <a:rPr lang="en-US" altLang="zh-CN" sz="1600" b="0" i="1">
                                <a:solidFill>
                                  <a:schemeClr val="tx1"/>
                                </a:solidFill>
                                <a:latin typeface="Cambria Math" panose="02040503050406030204" pitchFamily="18" charset="0"/>
                                <a:ea typeface="Cambria Math" panose="02040503050406030204" pitchFamily="18" charset="0"/>
                              </a:rPr>
                              <m:t>𝑠</m:t>
                            </m:r>
                          </m:sub>
                        </m:sSub>
                      </m:e>
                      <m:sup>
                        <m:r>
                          <a:rPr lang="en-US" altLang="zh-CN" sz="1600" b="0" i="1">
                            <a:solidFill>
                              <a:schemeClr val="tx1"/>
                            </a:solidFill>
                            <a:latin typeface="Cambria Math" panose="02040503050406030204" pitchFamily="18" charset="0"/>
                            <a:ea typeface="Cambria Math" panose="02040503050406030204" pitchFamily="18" charset="0"/>
                          </a:rPr>
                          <m:t>′</m:t>
                        </m:r>
                      </m:sup>
                    </m:sSup>
                    <m:r>
                      <a:rPr lang="en-US" altLang="zh-CN" sz="1600" b="0" i="1">
                        <a:solidFill>
                          <a:schemeClr val="tx1"/>
                        </a:solidFill>
                        <a:latin typeface="Cambria Math" panose="02040503050406030204" pitchFamily="18" charset="0"/>
                        <a:ea typeface="Cambria Math" panose="02040503050406030204" pitchFamily="18" charset="0"/>
                      </a:rPr>
                      <m:t>−</m:t>
                    </m:r>
                    <m:r>
                      <a:rPr lang="en-US" altLang="zh-CN" sz="1600" b="0" i="1">
                        <a:solidFill>
                          <a:schemeClr val="tx1"/>
                        </a:solidFill>
                        <a:latin typeface="Cambria Math" panose="02040503050406030204" pitchFamily="18" charset="0"/>
                      </a:rPr>
                      <m:t>16</m:t>
                    </m:r>
                    <m:r>
                      <a:rPr lang="zh-CN" altLang="en-US" sz="1600" b="0" i="1">
                        <a:solidFill>
                          <a:schemeClr val="tx1"/>
                        </a:solidFill>
                        <a:latin typeface="Cambria Math" panose="02040503050406030204" pitchFamily="18" charset="0"/>
                      </a:rPr>
                      <m:t>𝜇</m:t>
                    </m:r>
                    <m:r>
                      <a:rPr lang="en-US" altLang="zh-CN" sz="1600" b="0" i="1">
                        <a:solidFill>
                          <a:schemeClr val="tx1"/>
                        </a:solidFill>
                        <a:latin typeface="Cambria Math" panose="02040503050406030204" pitchFamily="18" charset="0"/>
                      </a:rPr>
                      <m:t>𝑠</m:t>
                    </m:r>
                    <m:r>
                      <a:rPr lang="en-US" altLang="zh-CN" sz="1600" b="0" i="1" smtClean="0">
                        <a:solidFill>
                          <a:schemeClr val="tx1"/>
                        </a:solidFill>
                        <a:latin typeface="Cambria Math" panose="02040503050406030204" pitchFamily="18" charset="0"/>
                      </a:rPr>
                      <m:t>=</m:t>
                    </m:r>
                    <m:r>
                      <a:rPr lang="en-US" altLang="zh-CN" sz="1600" b="0" i="0" smtClean="0">
                        <a:solidFill>
                          <a:schemeClr val="tx1"/>
                        </a:solidFill>
                        <a:latin typeface="Cambria Math" panose="02040503050406030204" pitchFamily="18" charset="0"/>
                      </a:rPr>
                      <m:t> </m:t>
                    </m:r>
                  </m:oMath>
                </a14:m>
                <a:r>
                  <a:rPr lang="en-US" altLang="zh-CN" sz="1600" b="0" dirty="0"/>
                  <a:t>0.000096</a:t>
                </a:r>
                <a14:m>
                  <m:oMath xmlns:m="http://schemas.openxmlformats.org/officeDocument/2006/math">
                    <m:r>
                      <a:rPr lang="zh-CN" altLang="en-US" sz="1600" b="0" i="1">
                        <a:solidFill>
                          <a:schemeClr val="tx1"/>
                        </a:solidFill>
                        <a:latin typeface="Cambria Math" panose="02040503050406030204" pitchFamily="18" charset="0"/>
                      </a:rPr>
                      <m:t>𝜇</m:t>
                    </m:r>
                    <m:r>
                      <a:rPr lang="en-US" altLang="zh-CN" sz="1600" b="0" i="1">
                        <a:solidFill>
                          <a:schemeClr val="tx1"/>
                        </a:solidFill>
                        <a:latin typeface="Cambria Math" panose="02040503050406030204" pitchFamily="18" charset="0"/>
                      </a:rPr>
                      <m:t>𝑠</m:t>
                    </m:r>
                  </m:oMath>
                </a14:m>
                <a:r>
                  <a:rPr lang="en-US" altLang="zh-CN" sz="1600" b="0" dirty="0"/>
                  <a:t>.</a:t>
                </a:r>
              </a:p>
              <a:p>
                <a:pPr marL="0" indent="0"/>
                <a:endParaRPr lang="en-US" altLang="zh-CN" sz="1600" b="0"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866937" y="908720"/>
                <a:ext cx="9837575" cy="1944216"/>
              </a:xfrm>
              <a:blipFill rotWithShape="0">
                <a:blip r:embed="rId2"/>
                <a:stretch>
                  <a:fillRect l="-558" t="-1567"/>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mc:AlternateContent xmlns:mc="http://schemas.openxmlformats.org/markup-compatibility/2006" xmlns:a14="http://schemas.microsoft.com/office/drawing/2010/main">
        <mc:Choice Requires="a14">
          <p:sp>
            <p:nvSpPr>
              <p:cNvPr id="7" name="文本框 6"/>
              <p:cNvSpPr txBox="1"/>
              <p:nvPr/>
            </p:nvSpPr>
            <p:spPr>
              <a:xfrm>
                <a:off x="1271464" y="3429000"/>
                <a:ext cx="8568952" cy="1754326"/>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indent="0"/>
                <a:r>
                  <a:rPr lang="en-US" altLang="zh-CN" sz="1800" dirty="0">
                    <a:solidFill>
                      <a:schemeClr val="tx1"/>
                    </a:solidFill>
                    <a:latin typeface="+mn-lt"/>
                  </a:rPr>
                  <a:t>Considering that 0.000096</a:t>
                </a:r>
                <a14:m>
                  <m:oMath xmlns:m="http://schemas.openxmlformats.org/officeDocument/2006/math">
                    <m:r>
                      <a:rPr lang="zh-CN" altLang="en-US" sz="1800" i="1">
                        <a:solidFill>
                          <a:schemeClr val="tx1"/>
                        </a:solidFill>
                        <a:latin typeface="Cambria Math" panose="02040503050406030204" pitchFamily="18" charset="0"/>
                      </a:rPr>
                      <m:t>𝜇</m:t>
                    </m:r>
                    <m:r>
                      <a:rPr lang="en-US" altLang="zh-CN" sz="1800" i="1">
                        <a:solidFill>
                          <a:schemeClr val="tx1"/>
                        </a:solidFill>
                        <a:latin typeface="Cambria Math" panose="02040503050406030204" pitchFamily="18" charset="0"/>
                      </a:rPr>
                      <m:t>𝑠</m:t>
                    </m:r>
                    <m:r>
                      <a:rPr lang="en-US" altLang="zh-CN" sz="1800" i="1" dirty="0">
                        <a:solidFill>
                          <a:schemeClr val="tx1"/>
                        </a:solidFill>
                        <a:latin typeface="Cambria Math" panose="02040503050406030204" pitchFamily="18" charset="0"/>
                        <a:ea typeface="Cambria Math" panose="02040503050406030204" pitchFamily="18" charset="0"/>
                      </a:rPr>
                      <m:t>≪</m:t>
                    </m:r>
                  </m:oMath>
                </a14:m>
                <a:r>
                  <a:rPr lang="en-US" altLang="zh-CN" sz="1800" dirty="0">
                    <a:solidFill>
                      <a:schemeClr val="tx1"/>
                    </a:solidFill>
                    <a:latin typeface="+mn-lt"/>
                  </a:rPr>
                  <a:t> 0.025</a:t>
                </a:r>
                <a14:m>
                  <m:oMath xmlns:m="http://schemas.openxmlformats.org/officeDocument/2006/math">
                    <m:r>
                      <a:rPr lang="zh-CN" altLang="en-US" sz="1800" i="1">
                        <a:solidFill>
                          <a:schemeClr val="tx1"/>
                        </a:solidFill>
                        <a:latin typeface="Cambria Math" panose="02040503050406030204" pitchFamily="18" charset="0"/>
                      </a:rPr>
                      <m:t>𝜇</m:t>
                    </m:r>
                    <m:r>
                      <a:rPr lang="en-US" altLang="zh-CN" sz="1800" i="1">
                        <a:solidFill>
                          <a:schemeClr val="tx1"/>
                        </a:solidFill>
                        <a:latin typeface="Cambria Math" panose="02040503050406030204" pitchFamily="18" charset="0"/>
                      </a:rPr>
                      <m:t>𝑠</m:t>
                    </m:r>
                    <m:r>
                      <a:rPr lang="en-US" altLang="zh-CN" sz="1800">
                        <a:solidFill>
                          <a:schemeClr val="tx1"/>
                        </a:solidFill>
                        <a:latin typeface="Cambria Math" panose="02040503050406030204" pitchFamily="18" charset="0"/>
                      </a:rPr>
                      <m:t>, </m:t>
                    </m:r>
                  </m:oMath>
                </a14:m>
                <a:r>
                  <a:rPr lang="en-US" altLang="zh-CN" sz="1800" dirty="0">
                    <a:solidFill>
                      <a:schemeClr val="tx1"/>
                    </a:solidFill>
                    <a:latin typeface="+mn-lt"/>
                  </a:rPr>
                  <a:t>it can be believed that </a:t>
                </a:r>
                <a:r>
                  <a:rPr lang="en-US" altLang="zh-CN" sz="1800" dirty="0">
                    <a:solidFill>
                      <a:srgbClr val="FF0000"/>
                    </a:solidFill>
                    <a:latin typeface="+mn-lt"/>
                  </a:rPr>
                  <a:t>the required time synchronization error for TB PPDU is about 0.025</a:t>
                </a:r>
                <a14:m>
                  <m:oMath xmlns:m="http://schemas.openxmlformats.org/officeDocument/2006/math">
                    <m:r>
                      <a:rPr lang="zh-CN" altLang="en-US" sz="1800" i="1">
                        <a:solidFill>
                          <a:srgbClr val="FF0000"/>
                        </a:solidFill>
                        <a:latin typeface="Cambria Math" panose="02040503050406030204" pitchFamily="18" charset="0"/>
                      </a:rPr>
                      <m:t>𝜇</m:t>
                    </m:r>
                    <m:r>
                      <a:rPr lang="en-US" altLang="zh-CN" sz="1800" i="1">
                        <a:solidFill>
                          <a:srgbClr val="FF0000"/>
                        </a:solidFill>
                        <a:latin typeface="Cambria Math" panose="02040503050406030204" pitchFamily="18" charset="0"/>
                      </a:rPr>
                      <m:t>𝑠</m:t>
                    </m:r>
                  </m:oMath>
                </a14:m>
                <a:r>
                  <a:rPr lang="en-US" altLang="zh-CN" sz="1800" dirty="0">
                    <a:solidFill>
                      <a:srgbClr val="FF0000"/>
                    </a:solidFill>
                    <a:latin typeface="+mn-lt"/>
                  </a:rPr>
                  <a:t> in most scenarios</a:t>
                </a:r>
                <a:r>
                  <a:rPr lang="en-US" altLang="zh-CN" sz="1800" dirty="0">
                    <a:solidFill>
                      <a:schemeClr val="tx1"/>
                    </a:solidFill>
                    <a:latin typeface="+mn-lt"/>
                  </a:rPr>
                  <a:t>. It can be expected that the power gap range incurred by collision and non-optimal CSD allocation shown in ref [1] will not be affected significantly. This means that the</a:t>
                </a:r>
                <a:r>
                  <a:rPr lang="en-US" altLang="zh-CN" sz="1800" dirty="0">
                    <a:solidFill>
                      <a:srgbClr val="FF0000"/>
                    </a:solidFill>
                    <a:latin typeface="+mn-lt"/>
                  </a:rPr>
                  <a:t> </a:t>
                </a:r>
                <a:r>
                  <a:rPr lang="en-US" altLang="zh-CN" sz="1800" dirty="0">
                    <a:latin typeface="Times New Roman" pitchFamily="16" charset="0"/>
                    <a:ea typeface="MS Gothic" charset="-128"/>
                  </a:rPr>
                  <a:t>dynamic scheme provides </a:t>
                </a:r>
                <a:r>
                  <a:rPr lang="en-US" altLang="zh-CN" sz="1800" dirty="0">
                    <a:solidFill>
                      <a:schemeClr val="tx1"/>
                    </a:solidFill>
                    <a:latin typeface="Times New Roman" pitchFamily="16" charset="0"/>
                    <a:ea typeface="MS Gothic" charset="-128"/>
                  </a:rPr>
                  <a:t>a</a:t>
                </a:r>
                <a:r>
                  <a:rPr lang="en-US" altLang="zh-CN" sz="1800" dirty="0">
                    <a:solidFill>
                      <a:srgbClr val="FF0000"/>
                    </a:solidFill>
                    <a:latin typeface="Times New Roman" pitchFamily="16" charset="0"/>
                    <a:ea typeface="MS Gothic" charset="-128"/>
                  </a:rPr>
                  <a:t> </a:t>
                </a:r>
                <a:r>
                  <a:rPr lang="en-US" altLang="zh-CN" sz="1800" dirty="0">
                    <a:latin typeface="Times New Roman" pitchFamily="16" charset="0"/>
                    <a:ea typeface="MS Gothic" charset="-128"/>
                  </a:rPr>
                  <a:t>more accurate power measurement than </a:t>
                </a:r>
                <a:r>
                  <a:rPr lang="en-US" altLang="zh-CN" sz="1800" dirty="0">
                    <a:solidFill>
                      <a:schemeClr val="tx1"/>
                    </a:solidFill>
                    <a:latin typeface="Times New Roman" pitchFamily="16" charset="0"/>
                    <a:ea typeface="MS Gothic" charset="-128"/>
                  </a:rPr>
                  <a:t>the</a:t>
                </a:r>
                <a:r>
                  <a:rPr lang="en-US" altLang="zh-CN" sz="1800" dirty="0">
                    <a:latin typeface="Times New Roman" pitchFamily="16" charset="0"/>
                    <a:ea typeface="MS Gothic" charset="-128"/>
                  </a:rPr>
                  <a:t> fixed scheme and the power gap range gain is up to 5dB. </a:t>
                </a:r>
                <a:endParaRPr lang="zh-CN" altLang="en-US" sz="1800" dirty="0">
                  <a:solidFill>
                    <a:schemeClr val="tx1"/>
                  </a:solidFill>
                  <a:latin typeface="+mn-lt"/>
                </a:endParaRPr>
              </a:p>
            </p:txBody>
          </p:sp>
        </mc:Choice>
        <mc:Fallback xmlns="">
          <p:sp>
            <p:nvSpPr>
              <p:cNvPr id="7" name="文本框 6"/>
              <p:cNvSpPr txBox="1">
                <a:spLocks noRot="1" noChangeAspect="1" noMove="1" noResize="1" noEditPoints="1" noAdjustHandles="1" noChangeArrowheads="1" noChangeShapeType="1" noTextEdit="1"/>
              </p:cNvSpPr>
              <p:nvPr/>
            </p:nvSpPr>
            <p:spPr>
              <a:xfrm>
                <a:off x="1271464" y="3429000"/>
                <a:ext cx="8568952" cy="1754326"/>
              </a:xfrm>
              <a:prstGeom prst="rect">
                <a:avLst/>
              </a:prstGeom>
              <a:blipFill rotWithShape="0">
                <a:blip r:embed="rId3"/>
                <a:stretch>
                  <a:fillRect l="-497" t="-1375" b="-3780"/>
                </a:stretch>
              </a:blipFill>
            </p:spPr>
            <p:txBody>
              <a:bodyPr/>
              <a:lstStyle/>
              <a:p>
                <a:r>
                  <a:rPr lang="zh-CN" altLang="en-US">
                    <a:noFill/>
                  </a:rPr>
                  <a:t> </a:t>
                </a:r>
              </a:p>
            </p:txBody>
          </p:sp>
        </mc:Fallback>
      </mc:AlternateContent>
      <p:sp>
        <p:nvSpPr>
          <p:cNvPr id="8" name="日期占位符 5">
            <a:extLst>
              <a:ext uri="{FF2B5EF4-FFF2-40B4-BE49-F238E27FC236}">
                <a16:creationId xmlns:a16="http://schemas.microsoft.com/office/drawing/2014/main" xmlns="" id="{67592881-27EA-48D0-8C03-E5E2AC7E998D}"/>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extLst>
      <p:ext uri="{BB962C8B-B14F-4D97-AF65-F5344CB8AC3E}">
        <p14:creationId xmlns:p14="http://schemas.microsoft.com/office/powerpoint/2010/main" val="3494831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49075" y="1850750"/>
            <a:ext cx="10091736" cy="1021070"/>
          </a:xfrm>
        </p:spPr>
        <p:style>
          <a:lnRef idx="2">
            <a:schemeClr val="dk1"/>
          </a:lnRef>
          <a:fillRef idx="1">
            <a:schemeClr val="lt1"/>
          </a:fillRef>
          <a:effectRef idx="0">
            <a:schemeClr val="dk1"/>
          </a:effectRef>
          <a:fontRef idx="minor">
            <a:schemeClr val="dk1"/>
          </a:fontRef>
        </p:style>
        <p:txBody>
          <a:bodyPr/>
          <a:lstStyle/>
          <a:p>
            <a:r>
              <a:rPr lang="en-US" altLang="zh-CN" sz="1600" b="0" kern="1200" dirty="0">
                <a:ea typeface="MS Gothic" charset="-128"/>
              </a:rPr>
              <a:t>	Ref [2] points out that </a:t>
            </a:r>
            <a:r>
              <a:rPr lang="en-US" altLang="zh-CN" sz="1600" b="0" kern="1200" dirty="0">
                <a:solidFill>
                  <a:schemeClr val="tx1"/>
                </a:solidFill>
                <a:ea typeface="MS Gothic" charset="-128"/>
              </a:rPr>
              <a:t>the</a:t>
            </a:r>
            <a:r>
              <a:rPr lang="en-US" altLang="zh-CN" sz="1600" b="0" kern="1200" dirty="0">
                <a:ea typeface="MS Gothic" charset="-128"/>
              </a:rPr>
              <a:t> dynamic scheme makes </a:t>
            </a:r>
            <a:r>
              <a:rPr lang="en-US" altLang="zh-CN" sz="1600" b="0" kern="1200" dirty="0">
                <a:solidFill>
                  <a:schemeClr val="tx1"/>
                </a:solidFill>
                <a:ea typeface="MS Gothic" charset="-128"/>
              </a:rPr>
              <a:t>an</a:t>
            </a:r>
            <a:r>
              <a:rPr lang="en-US" altLang="zh-CN" sz="1600" b="0" kern="1200" dirty="0">
                <a:ea typeface="MS Gothic" charset="-128"/>
              </a:rPr>
              <a:t> AP scheduler more complex </a:t>
            </a:r>
            <a:r>
              <a:rPr lang="en-US" altLang="zh-CN" sz="1600" b="0" kern="1200" dirty="0">
                <a:solidFill>
                  <a:schemeClr val="tx1"/>
                </a:solidFill>
                <a:ea typeface="MS Gothic" charset="-128"/>
              </a:rPr>
              <a:t>taking into consideration </a:t>
            </a:r>
            <a:r>
              <a:rPr lang="en-US" altLang="zh-CN" sz="1600" b="0" kern="1200" dirty="0">
                <a:ea typeface="MS Gothic" charset="-128"/>
              </a:rPr>
              <a:t>a CSD assignment. We have listed the actions of the dynamic and fixed schemes in the following table. Overall, the complexity seems not </a:t>
            </a:r>
            <a:r>
              <a:rPr lang="en-US" altLang="zh-CN" sz="1600" b="0" kern="1200" dirty="0">
                <a:solidFill>
                  <a:schemeClr val="tx1"/>
                </a:solidFill>
                <a:ea typeface="MS Gothic" charset="-128"/>
              </a:rPr>
              <a:t>to be </a:t>
            </a:r>
            <a:r>
              <a:rPr lang="en-US" altLang="zh-CN" sz="1600" b="0" kern="1200" dirty="0">
                <a:ea typeface="MS Gothic" charset="-128"/>
              </a:rPr>
              <a:t>a big issue for both schemes. </a:t>
            </a:r>
            <a:r>
              <a:rPr lang="en-US" altLang="zh-CN" sz="1600" b="0" kern="1200" dirty="0" smtClean="0">
                <a:ea typeface="MS Gothic" charset="-128"/>
              </a:rPr>
              <a:t>Whilst </a:t>
            </a:r>
            <a:r>
              <a:rPr lang="en-US" altLang="zh-CN" sz="1600" b="0" kern="1200" dirty="0" smtClean="0">
                <a:solidFill>
                  <a:schemeClr val="tx1"/>
                </a:solidFill>
                <a:ea typeface="MS Gothic" charset="-128"/>
              </a:rPr>
              <a:t>the</a:t>
            </a:r>
            <a:r>
              <a:rPr lang="en-US" altLang="zh-CN" sz="1600" b="0" kern="1200" dirty="0" smtClean="0">
                <a:ea typeface="MS Gothic" charset="-128"/>
              </a:rPr>
              <a:t> </a:t>
            </a:r>
            <a:r>
              <a:rPr lang="en-US" altLang="zh-CN" sz="1600" b="0" kern="1200" dirty="0">
                <a:ea typeface="MS Gothic" charset="-128"/>
              </a:rPr>
              <a:t>fixed scheme requires </a:t>
            </a:r>
            <a:r>
              <a:rPr lang="en-US" altLang="zh-CN" sz="1600" b="0" kern="1200" dirty="0">
                <a:solidFill>
                  <a:schemeClr val="tx1"/>
                </a:solidFill>
                <a:ea typeface="MS Gothic" charset="-128"/>
              </a:rPr>
              <a:t>a</a:t>
            </a:r>
            <a:r>
              <a:rPr lang="en-US" altLang="zh-CN" sz="1600" b="0" kern="1200" dirty="0">
                <a:ea typeface="MS Gothic" charset="-128"/>
              </a:rPr>
              <a:t> totally new implementation for establishing and searching the mapping table of DRU index and CSD start index.</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标题 1"/>
          <p:cNvSpPr>
            <a:spLocks noGrp="1"/>
          </p:cNvSpPr>
          <p:nvPr>
            <p:ph type="title"/>
          </p:nvPr>
        </p:nvSpPr>
        <p:spPr/>
        <p:txBody>
          <a:bodyPr/>
          <a:lstStyle/>
          <a:p>
            <a:r>
              <a:rPr lang="en-US" altLang="zh-CN" dirty="0"/>
              <a:t>Analysis of the Implementation Complexity</a:t>
            </a:r>
            <a:endParaRPr lang="zh-CN" altLang="en-US" dirty="0"/>
          </a:p>
        </p:txBody>
      </p:sp>
      <p:graphicFrame>
        <p:nvGraphicFramePr>
          <p:cNvPr id="11" name="表格 10"/>
          <p:cNvGraphicFramePr>
            <a:graphicFrameLocks noGrp="1"/>
          </p:cNvGraphicFramePr>
          <p:nvPr>
            <p:extLst>
              <p:ext uri="{D42A27DB-BD31-4B8C-83A1-F6EECF244321}">
                <p14:modId xmlns:p14="http://schemas.microsoft.com/office/powerpoint/2010/main" val="3210531853"/>
              </p:ext>
            </p:extLst>
          </p:nvPr>
        </p:nvGraphicFramePr>
        <p:xfrm>
          <a:off x="1044824" y="3087152"/>
          <a:ext cx="10441159" cy="2844800"/>
        </p:xfrm>
        <a:graphic>
          <a:graphicData uri="http://schemas.openxmlformats.org/drawingml/2006/table">
            <a:tbl>
              <a:tblPr firstRow="1" bandRow="1">
                <a:tableStyleId>{5C22544A-7EE6-4342-B048-85BDC9FD1C3A}</a:tableStyleId>
              </a:tblPr>
              <a:tblGrid>
                <a:gridCol w="1953022">
                  <a:extLst>
                    <a:ext uri="{9D8B030D-6E8A-4147-A177-3AD203B41FA5}">
                      <a16:colId xmlns:a16="http://schemas.microsoft.com/office/drawing/2014/main" xmlns="" val="20000"/>
                    </a:ext>
                  </a:extLst>
                </a:gridCol>
                <a:gridCol w="2223443">
                  <a:extLst>
                    <a:ext uri="{9D8B030D-6E8A-4147-A177-3AD203B41FA5}">
                      <a16:colId xmlns:a16="http://schemas.microsoft.com/office/drawing/2014/main" xmlns="" val="20001"/>
                    </a:ext>
                  </a:extLst>
                </a:gridCol>
                <a:gridCol w="2208417">
                  <a:extLst>
                    <a:ext uri="{9D8B030D-6E8A-4147-A177-3AD203B41FA5}">
                      <a16:colId xmlns:a16="http://schemas.microsoft.com/office/drawing/2014/main" xmlns="" val="20002"/>
                    </a:ext>
                  </a:extLst>
                </a:gridCol>
                <a:gridCol w="1968046">
                  <a:extLst>
                    <a:ext uri="{9D8B030D-6E8A-4147-A177-3AD203B41FA5}">
                      <a16:colId xmlns:a16="http://schemas.microsoft.com/office/drawing/2014/main" xmlns="" val="20003"/>
                    </a:ext>
                  </a:extLst>
                </a:gridCol>
                <a:gridCol w="2088231">
                  <a:extLst>
                    <a:ext uri="{9D8B030D-6E8A-4147-A177-3AD203B41FA5}">
                      <a16:colId xmlns:a16="http://schemas.microsoft.com/office/drawing/2014/main" xmlns="" val="20004"/>
                    </a:ext>
                  </a:extLst>
                </a:gridCol>
              </a:tblGrid>
              <a:tr h="370840">
                <a:tc>
                  <a:txBody>
                    <a:bodyPr/>
                    <a:lstStyle/>
                    <a:p>
                      <a:endParaRPr lang="zh-CN" altLang="en-US" dirty="0"/>
                    </a:p>
                  </a:txBody>
                  <a:tcPr/>
                </a:tc>
                <a:tc gridSpan="2">
                  <a:txBody>
                    <a:bodyPr/>
                    <a:lstStyle/>
                    <a:p>
                      <a:pPr algn="ctr"/>
                      <a:r>
                        <a:rPr lang="en-US" altLang="zh-CN" dirty="0">
                          <a:solidFill>
                            <a:schemeClr val="tx1"/>
                          </a:solidFill>
                        </a:rPr>
                        <a:t>AP</a:t>
                      </a:r>
                      <a:endParaRPr lang="zh-CN" altLang="en-US" dirty="0">
                        <a:solidFill>
                          <a:schemeClr val="tx1"/>
                        </a:solidFill>
                      </a:endParaRPr>
                    </a:p>
                  </a:txBody>
                  <a:tcPr/>
                </a:tc>
                <a:tc hMerge="1">
                  <a:txBody>
                    <a:bodyPr/>
                    <a:lstStyle/>
                    <a:p>
                      <a:endParaRPr lang="zh-CN" altLang="en-US" dirty="0"/>
                    </a:p>
                  </a:txBody>
                  <a:tcPr/>
                </a:tc>
                <a:tc gridSpan="2">
                  <a:txBody>
                    <a:bodyPr/>
                    <a:lstStyle/>
                    <a:p>
                      <a:pPr algn="ctr"/>
                      <a:r>
                        <a:rPr lang="en-US" altLang="zh-CN" dirty="0">
                          <a:solidFill>
                            <a:schemeClr val="tx1"/>
                          </a:solidFill>
                        </a:rPr>
                        <a:t>Non-AP STA</a:t>
                      </a:r>
                      <a:endParaRPr lang="zh-CN" altLang="en-US" dirty="0">
                        <a:solidFill>
                          <a:schemeClr val="tx1"/>
                        </a:solidFill>
                      </a:endParaRPr>
                    </a:p>
                  </a:txBody>
                  <a:tcPr/>
                </a:tc>
                <a:tc hMerge="1">
                  <a:txBody>
                    <a:bodyPr/>
                    <a:lstStyle/>
                    <a:p>
                      <a:endParaRPr lang="zh-CN" altLang="en-US" dirty="0"/>
                    </a:p>
                  </a:txBody>
                  <a:tcPr/>
                </a:tc>
                <a:extLst>
                  <a:ext uri="{0D108BD9-81ED-4DB2-BD59-A6C34878D82A}">
                    <a16:rowId xmlns:a16="http://schemas.microsoft.com/office/drawing/2014/main" xmlns="" val="10000"/>
                  </a:ext>
                </a:extLst>
              </a:tr>
              <a:tr h="370840">
                <a:tc>
                  <a:txBody>
                    <a:bodyPr/>
                    <a:lstStyle/>
                    <a:p>
                      <a:endParaRPr lang="zh-CN" altLang="en-US" dirty="0"/>
                    </a:p>
                  </a:txBody>
                  <a:tcPr/>
                </a:tc>
                <a:tc>
                  <a:txBody>
                    <a:bodyPr/>
                    <a:lstStyle/>
                    <a:p>
                      <a:pPr algn="ctr"/>
                      <a:r>
                        <a:rPr lang="en-US" altLang="zh-CN" dirty="0"/>
                        <a:t>Actions</a:t>
                      </a:r>
                      <a:endParaRPr lang="zh-CN" altLang="en-US" dirty="0"/>
                    </a:p>
                  </a:txBody>
                  <a:tcPr/>
                </a:tc>
                <a:tc>
                  <a:txBody>
                    <a:bodyPr/>
                    <a:lstStyle/>
                    <a:p>
                      <a:pPr algn="ctr"/>
                      <a:r>
                        <a:rPr lang="en-US" altLang="zh-CN" dirty="0"/>
                        <a:t>Complexity</a:t>
                      </a:r>
                      <a:endParaRPr lang="zh-CN" altLang="en-US" dirty="0"/>
                    </a:p>
                  </a:txBody>
                  <a:tcPr/>
                </a:tc>
                <a:tc>
                  <a:txBody>
                    <a:bodyPr/>
                    <a:lstStyle/>
                    <a:p>
                      <a:pPr algn="ctr"/>
                      <a:r>
                        <a:rPr lang="en-US" altLang="zh-CN" dirty="0"/>
                        <a:t>Actions</a:t>
                      </a:r>
                      <a:endParaRPr lang="zh-CN" altLang="en-US" dirty="0"/>
                    </a:p>
                  </a:txBody>
                  <a:tcPr/>
                </a:tc>
                <a:tc>
                  <a:txBody>
                    <a:bodyPr/>
                    <a:lstStyle/>
                    <a:p>
                      <a:pPr algn="ctr"/>
                      <a:r>
                        <a:rPr lang="en-US" altLang="zh-CN" dirty="0"/>
                        <a:t>Complexity</a:t>
                      </a:r>
                      <a:endParaRPr lang="zh-CN" altLang="en-US" dirty="0"/>
                    </a:p>
                  </a:txBody>
                  <a:tcPr/>
                </a:tc>
                <a:extLst>
                  <a:ext uri="{0D108BD9-81ED-4DB2-BD59-A6C34878D82A}">
                    <a16:rowId xmlns:a16="http://schemas.microsoft.com/office/drawing/2014/main" xmlns="" val="10001"/>
                  </a:ext>
                </a:extLst>
              </a:tr>
              <a:tr h="1211891">
                <a:tc>
                  <a:txBody>
                    <a:bodyPr/>
                    <a:lstStyle/>
                    <a:p>
                      <a:r>
                        <a:rPr lang="en-US" altLang="zh-CN" dirty="0"/>
                        <a:t>Dynamic</a:t>
                      </a:r>
                      <a:r>
                        <a:rPr lang="en-US" altLang="zh-CN" baseline="0" dirty="0"/>
                        <a:t> scheme</a:t>
                      </a:r>
                      <a:endParaRPr lang="zh-CN" altLang="en-US" dirty="0"/>
                    </a:p>
                  </a:txBody>
                  <a:tcPr/>
                </a:tc>
                <a:tc>
                  <a:txBody>
                    <a:bodyPr/>
                    <a:lstStyle/>
                    <a:p>
                      <a:r>
                        <a:rPr lang="en-US" altLang="zh-CN" sz="1400" dirty="0">
                          <a:latin typeface="+mn-lt"/>
                        </a:rPr>
                        <a:t>Allocate</a:t>
                      </a:r>
                      <a:r>
                        <a:rPr lang="en-US" altLang="zh-CN" sz="1400" baseline="0" dirty="0">
                          <a:latin typeface="+mn-lt"/>
                        </a:rPr>
                        <a:t> CSDs for each user </a:t>
                      </a:r>
                      <a:r>
                        <a:rPr lang="en-US" altLang="zh-CN" sz="1400" baseline="0" dirty="0" smtClean="0">
                          <a:latin typeface="+mn-lt"/>
                        </a:rPr>
                        <a:t>similar to </a:t>
                      </a:r>
                      <a:r>
                        <a:rPr lang="en-US" altLang="zh-CN" sz="1400" baseline="0" dirty="0">
                          <a:latin typeface="+mn-lt"/>
                        </a:rPr>
                        <a:t>the current </a:t>
                      </a:r>
                      <a:r>
                        <a:rPr lang="en-US" altLang="zh-CN" sz="1400" dirty="0">
                          <a:solidFill>
                            <a:schemeClr val="tx1"/>
                          </a:solidFill>
                          <a:latin typeface="+mn-lt"/>
                          <a:cs typeface="Times New Roman" panose="02020603050405020304" pitchFamily="18" charset="0"/>
                        </a:rPr>
                        <a:t>CSD allocation</a:t>
                      </a:r>
                      <a:r>
                        <a:rPr lang="en-US" altLang="zh-CN" sz="1400" baseline="0" dirty="0">
                          <a:solidFill>
                            <a:schemeClr val="tx1"/>
                          </a:solidFill>
                          <a:latin typeface="+mn-lt"/>
                          <a:cs typeface="Times New Roman" panose="02020603050405020304" pitchFamily="18" charset="0"/>
                        </a:rPr>
                        <a:t> of UL MUMIMO</a:t>
                      </a:r>
                      <a:r>
                        <a:rPr lang="en-US" altLang="zh-CN" sz="1400" dirty="0">
                          <a:solidFill>
                            <a:schemeClr val="tx1"/>
                          </a:solidFill>
                          <a:latin typeface="+mn-lt"/>
                          <a:cs typeface="Times New Roman" panose="02020603050405020304" pitchFamily="18" charset="0"/>
                        </a:rPr>
                        <a:t>.</a:t>
                      </a:r>
                      <a:endParaRPr lang="zh-CN" altLang="en-US" sz="1400" dirty="0">
                        <a:latin typeface="+mn-lt"/>
                      </a:endParaRPr>
                    </a:p>
                  </a:txBody>
                  <a:tcPr/>
                </a:tc>
                <a:tc>
                  <a:txBody>
                    <a:bodyPr/>
                    <a:lstStyle/>
                    <a:p>
                      <a:pPr marL="285750" indent="-285750">
                        <a:buFont typeface="Arial" panose="020B0604020202020204" pitchFamily="34" charset="0"/>
                        <a:buChar char="•"/>
                      </a:pPr>
                      <a:r>
                        <a:rPr lang="en-US" altLang="zh-CN" sz="1400" dirty="0">
                          <a:solidFill>
                            <a:schemeClr val="tx1"/>
                          </a:solidFill>
                          <a:latin typeface="+mn-lt"/>
                          <a:cs typeface="Times New Roman" panose="02020603050405020304" pitchFamily="18" charset="0"/>
                        </a:rPr>
                        <a:t>Negligible</a:t>
                      </a:r>
                      <a:r>
                        <a:rPr lang="en-US" altLang="zh-CN" sz="1400" dirty="0">
                          <a:latin typeface="+mn-lt"/>
                        </a:rPr>
                        <a:t> complexity</a:t>
                      </a:r>
                      <a:r>
                        <a:rPr lang="en-US" altLang="zh-CN" sz="1400" dirty="0">
                          <a:solidFill>
                            <a:schemeClr val="tx1"/>
                          </a:solidFill>
                          <a:latin typeface="+mn-lt"/>
                          <a:cs typeface="Times New Roman" panose="02020603050405020304" pitchFamily="18" charset="0"/>
                        </a:rPr>
                        <a:t>.</a:t>
                      </a:r>
                    </a:p>
                    <a:p>
                      <a:pPr marL="285750" indent="-285750">
                        <a:buFont typeface="Arial" panose="020B0604020202020204" pitchFamily="34" charset="0"/>
                        <a:buChar char="•"/>
                      </a:pPr>
                      <a:r>
                        <a:rPr lang="en-US" altLang="zh-CN" sz="1400" dirty="0">
                          <a:solidFill>
                            <a:schemeClr val="tx1"/>
                          </a:solidFill>
                          <a:latin typeface="+mn-lt"/>
                          <a:cs typeface="Times New Roman" panose="02020603050405020304" pitchFamily="18" charset="0"/>
                        </a:rPr>
                        <a:t>Can </a:t>
                      </a:r>
                      <a:r>
                        <a:rPr lang="en-US" altLang="zh-CN" sz="1400" dirty="0" smtClean="0">
                          <a:solidFill>
                            <a:schemeClr val="tx1"/>
                          </a:solidFill>
                          <a:latin typeface="+mn-lt"/>
                          <a:cs typeface="Times New Roman" panose="02020603050405020304" pitchFamily="18" charset="0"/>
                        </a:rPr>
                        <a:t>mainly reuse </a:t>
                      </a:r>
                      <a:r>
                        <a:rPr lang="en-US" altLang="zh-CN" sz="1400" dirty="0">
                          <a:solidFill>
                            <a:schemeClr val="tx1"/>
                          </a:solidFill>
                          <a:latin typeface="+mn-lt"/>
                          <a:cs typeface="Times New Roman" panose="02020603050405020304" pitchFamily="18" charset="0"/>
                        </a:rPr>
                        <a:t>the implementation of UL MUMIMO CSD allocation.</a:t>
                      </a:r>
                      <a:endParaRPr lang="zh-CN" altLang="en-US" sz="1400" dirty="0">
                        <a:latin typeface="+mn-lt"/>
                      </a:endParaRPr>
                    </a:p>
                  </a:txBody>
                  <a:tcPr/>
                </a:tc>
                <a:tc>
                  <a:txBody>
                    <a:bodyPr/>
                    <a:lstStyle/>
                    <a:p>
                      <a:r>
                        <a:rPr lang="en-US" altLang="zh-CN" sz="1400" dirty="0">
                          <a:latin typeface="+mn-lt"/>
                        </a:rPr>
                        <a:t>Obtain CSD</a:t>
                      </a:r>
                      <a:r>
                        <a:rPr lang="en-US" altLang="zh-CN" sz="1400" baseline="0" dirty="0">
                          <a:latin typeface="+mn-lt"/>
                        </a:rPr>
                        <a:t> start index from User Info Field as </a:t>
                      </a:r>
                      <a:r>
                        <a:rPr lang="en-US" altLang="zh-CN" sz="1400" baseline="0" dirty="0">
                          <a:solidFill>
                            <a:schemeClr val="tx1"/>
                          </a:solidFill>
                          <a:latin typeface="+mn-lt"/>
                          <a:cs typeface="Times New Roman" panose="02020603050405020304" pitchFamily="18" charset="0"/>
                        </a:rPr>
                        <a:t>UL MUMIMO</a:t>
                      </a:r>
                      <a:r>
                        <a:rPr lang="en-US" altLang="zh-CN" sz="1400" baseline="0" dirty="0">
                          <a:latin typeface="+mn-lt"/>
                        </a:rPr>
                        <a:t>.</a:t>
                      </a:r>
                      <a:endParaRPr lang="zh-CN" altLang="en-US" sz="1400" dirty="0">
                        <a:latin typeface="+mn-lt"/>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solidFill>
                            <a:schemeClr val="tx1"/>
                          </a:solidFill>
                          <a:latin typeface="+mn-lt"/>
                          <a:cs typeface="Times New Roman" panose="02020603050405020304" pitchFamily="18" charset="0"/>
                        </a:rPr>
                        <a:t>Negligible</a:t>
                      </a:r>
                      <a:r>
                        <a:rPr lang="en-US" altLang="zh-CN" sz="1400" dirty="0">
                          <a:latin typeface="+mn-lt"/>
                        </a:rPr>
                        <a:t> complexity</a:t>
                      </a:r>
                      <a:r>
                        <a:rPr lang="en-US" altLang="zh-CN" sz="1400" dirty="0">
                          <a:solidFill>
                            <a:schemeClr val="tx1"/>
                          </a:solidFill>
                          <a:latin typeface="+mn-lt"/>
                          <a:cs typeface="Times New Roman" panose="02020603050405020304" pitchFamily="18"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solidFill>
                            <a:schemeClr val="tx1"/>
                          </a:solidFill>
                          <a:latin typeface="+mn-lt"/>
                          <a:cs typeface="Times New Roman" panose="02020603050405020304" pitchFamily="18" charset="0"/>
                        </a:rPr>
                        <a:t>Can reuse the implementation of UL MUMIMO CSD obtaining.</a:t>
                      </a:r>
                      <a:endParaRPr lang="zh-CN" altLang="en-US" sz="1400" dirty="0">
                        <a:latin typeface="+mn-lt"/>
                      </a:endParaRPr>
                    </a:p>
                    <a:p>
                      <a:endParaRPr lang="zh-CN" altLang="en-US" sz="1400" dirty="0">
                        <a:latin typeface="+mn-lt"/>
                      </a:endParaRPr>
                    </a:p>
                  </a:txBody>
                  <a:tcPr/>
                </a:tc>
                <a:extLst>
                  <a:ext uri="{0D108BD9-81ED-4DB2-BD59-A6C34878D82A}">
                    <a16:rowId xmlns:a16="http://schemas.microsoft.com/office/drawing/2014/main" xmlns="" val="10002"/>
                  </a:ext>
                </a:extLst>
              </a:tr>
              <a:tr h="370840">
                <a:tc>
                  <a:txBody>
                    <a:bodyPr/>
                    <a:lstStyle/>
                    <a:p>
                      <a:r>
                        <a:rPr lang="en-US" altLang="zh-CN" dirty="0"/>
                        <a:t>Fixed scheme</a:t>
                      </a:r>
                      <a:endParaRPr lang="zh-CN" altLang="en-US" dirty="0"/>
                    </a:p>
                  </a:txBody>
                  <a:tcPr/>
                </a:tc>
                <a:tc>
                  <a:txBody>
                    <a:bodyPr/>
                    <a:lstStyle/>
                    <a:p>
                      <a:r>
                        <a:rPr lang="en-US" altLang="zh-CN" sz="1400" dirty="0">
                          <a:latin typeface="+mn-lt"/>
                        </a:rPr>
                        <a:t>None</a:t>
                      </a:r>
                      <a:endParaRPr lang="zh-CN" altLang="en-US" sz="1400" dirty="0">
                        <a:latin typeface="+mn-lt"/>
                      </a:endParaRPr>
                    </a:p>
                  </a:txBody>
                  <a:tcPr/>
                </a:tc>
                <a:tc>
                  <a:txBody>
                    <a:bodyPr/>
                    <a:lstStyle/>
                    <a:p>
                      <a:r>
                        <a:rPr lang="en-US" altLang="zh-CN" sz="1400" dirty="0">
                          <a:latin typeface="+mn-lt"/>
                        </a:rPr>
                        <a:t>None</a:t>
                      </a:r>
                      <a:endParaRPr lang="zh-CN" altLang="en-US" sz="1400" dirty="0">
                        <a:latin typeface="+mn-lt"/>
                      </a:endParaRPr>
                    </a:p>
                  </a:txBody>
                  <a:tcPr/>
                </a:tc>
                <a:tc>
                  <a:txBody>
                    <a:bodyPr/>
                    <a:lstStyle/>
                    <a:p>
                      <a:r>
                        <a:rPr lang="en-US" altLang="zh-CN" sz="1400" dirty="0">
                          <a:latin typeface="+mn-lt"/>
                        </a:rPr>
                        <a:t>Look up table for each DBW.</a:t>
                      </a:r>
                      <a:endParaRPr lang="zh-CN" altLang="en-US" sz="1400" dirty="0">
                        <a:latin typeface="+mn-lt"/>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solidFill>
                            <a:schemeClr val="tx1"/>
                          </a:solidFill>
                          <a:latin typeface="+mn-lt"/>
                          <a:cs typeface="Times New Roman" panose="02020603050405020304" pitchFamily="18" charset="0"/>
                        </a:rPr>
                        <a:t>Negligible</a:t>
                      </a:r>
                      <a:r>
                        <a:rPr lang="en-US" altLang="zh-CN" sz="1400" dirty="0">
                          <a:latin typeface="+mn-lt"/>
                        </a:rPr>
                        <a:t> complexity</a:t>
                      </a:r>
                      <a:r>
                        <a:rPr lang="en-US" altLang="zh-CN" sz="1400" dirty="0">
                          <a:solidFill>
                            <a:schemeClr val="tx1"/>
                          </a:solidFill>
                          <a:latin typeface="+mn-lt"/>
                          <a:cs typeface="Times New Roman" panose="02020603050405020304" pitchFamily="18" charset="0"/>
                        </a:rPr>
                        <a:t>. </a:t>
                      </a:r>
                    </a:p>
                    <a:p>
                      <a:pPr marL="285750" indent="-285750">
                        <a:buFont typeface="Arial" panose="020B0604020202020204" pitchFamily="34" charset="0"/>
                        <a:buChar char="•"/>
                      </a:pPr>
                      <a:r>
                        <a:rPr lang="en-US" altLang="zh-CN" sz="1400" dirty="0">
                          <a:latin typeface="+mn-lt"/>
                        </a:rPr>
                        <a:t>Totally New implementation.</a:t>
                      </a:r>
                      <a:endParaRPr lang="zh-CN" altLang="en-US" sz="1400" dirty="0">
                        <a:latin typeface="+mn-lt"/>
                      </a:endParaRPr>
                    </a:p>
                  </a:txBody>
                  <a:tcPr/>
                </a:tc>
                <a:extLst>
                  <a:ext uri="{0D108BD9-81ED-4DB2-BD59-A6C34878D82A}">
                    <a16:rowId xmlns:a16="http://schemas.microsoft.com/office/drawing/2014/main" xmlns="" val="10003"/>
                  </a:ext>
                </a:extLst>
              </a:tr>
            </a:tbl>
          </a:graphicData>
        </a:graphic>
      </p:graphicFrame>
      <p:sp>
        <p:nvSpPr>
          <p:cNvPr id="8" name="日期占位符 5">
            <a:extLst>
              <a:ext uri="{FF2B5EF4-FFF2-40B4-BE49-F238E27FC236}">
                <a16:creationId xmlns:a16="http://schemas.microsoft.com/office/drawing/2014/main" xmlns="" id="{3249C1C1-A50B-4392-BA42-932C6A4D77A8}"/>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extLst>
      <p:ext uri="{BB962C8B-B14F-4D97-AF65-F5344CB8AC3E}">
        <p14:creationId xmlns:p14="http://schemas.microsoft.com/office/powerpoint/2010/main" val="1037483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914400" y="2060849"/>
            <a:ext cx="10582200" cy="2808312"/>
          </a:xfrm>
        </p:spPr>
        <p:txBody>
          <a:bodyPr/>
          <a:lstStyle/>
          <a:p>
            <a:r>
              <a:rPr lang="en-US" altLang="zh-CN" sz="2000" b="0" dirty="0"/>
              <a:t>	In this proposal, we compare two CSD start index allocation schemes, which are </a:t>
            </a:r>
            <a:r>
              <a:rPr lang="en-US" altLang="zh-CN" sz="2000" b="0" dirty="0" smtClean="0"/>
              <a:t>the dynamic </a:t>
            </a:r>
            <a:r>
              <a:rPr lang="en-US" altLang="zh-CN" sz="2000" b="0" dirty="0"/>
              <a:t>and fixed schemes. Through simple analysis, it can be found that </a:t>
            </a:r>
          </a:p>
          <a:p>
            <a:pPr lvl="1">
              <a:buFont typeface="Wingdings" panose="05000000000000000000" pitchFamily="2" charset="2"/>
              <a:buChar char="Ø"/>
            </a:pPr>
            <a:r>
              <a:rPr lang="en-US" altLang="zh-CN" b="0" dirty="0">
                <a:solidFill>
                  <a:schemeClr val="tx1"/>
                </a:solidFill>
              </a:rPr>
              <a:t>The d</a:t>
            </a:r>
            <a:r>
              <a:rPr lang="en-US" altLang="zh-CN" b="0" dirty="0"/>
              <a:t>ynamic scheme provides higher power measurement accuracy than </a:t>
            </a:r>
            <a:r>
              <a:rPr lang="en-US" altLang="zh-CN" b="0" dirty="0">
                <a:solidFill>
                  <a:schemeClr val="tx1"/>
                </a:solidFill>
              </a:rPr>
              <a:t>the</a:t>
            </a:r>
            <a:r>
              <a:rPr lang="en-US" altLang="zh-CN" b="0" dirty="0">
                <a:solidFill>
                  <a:srgbClr val="FF0000"/>
                </a:solidFill>
              </a:rPr>
              <a:t> </a:t>
            </a:r>
            <a:r>
              <a:rPr lang="en-US" altLang="zh-CN" b="0" dirty="0"/>
              <a:t>fixed scheme </a:t>
            </a:r>
            <a:r>
              <a:rPr lang="en-US" altLang="zh-CN" kern="1200" dirty="0">
                <a:latin typeface="Times New Roman" pitchFamily="16" charset="0"/>
                <a:ea typeface="MS Gothic" charset="-128"/>
              </a:rPr>
              <a:t>and the power gap range gain is up to 5dB</a:t>
            </a:r>
            <a:r>
              <a:rPr lang="en-US" altLang="zh-CN" b="0" dirty="0"/>
              <a:t>.</a:t>
            </a:r>
          </a:p>
          <a:p>
            <a:pPr lvl="1">
              <a:buFont typeface="Wingdings" panose="05000000000000000000" pitchFamily="2" charset="2"/>
              <a:buChar char="Ø"/>
            </a:pPr>
            <a:r>
              <a:rPr lang="en-US" altLang="zh-CN" b="0" dirty="0">
                <a:solidFill>
                  <a:schemeClr val="tx1"/>
                </a:solidFill>
              </a:rPr>
              <a:t>The d</a:t>
            </a:r>
            <a:r>
              <a:rPr lang="en-US" altLang="zh-CN" b="0" dirty="0"/>
              <a:t>ynamic scheme can reuse the implementation of </a:t>
            </a:r>
            <a:r>
              <a:rPr lang="en-US" altLang="zh-CN" dirty="0">
                <a:solidFill>
                  <a:schemeClr val="tx1"/>
                </a:solidFill>
              </a:rPr>
              <a:t>a</a:t>
            </a:r>
            <a:r>
              <a:rPr lang="en-US" altLang="zh-CN" dirty="0"/>
              <a:t> </a:t>
            </a:r>
            <a:r>
              <a:rPr lang="en-US" altLang="zh-CN" b="0" dirty="0"/>
              <a:t>UL MUMIMO CSD allocation, whilst </a:t>
            </a:r>
            <a:r>
              <a:rPr lang="en-US" altLang="zh-CN" b="0" dirty="0">
                <a:solidFill>
                  <a:schemeClr val="tx1"/>
                </a:solidFill>
              </a:rPr>
              <a:t>the</a:t>
            </a:r>
            <a:r>
              <a:rPr lang="en-US" altLang="zh-CN" b="0" dirty="0"/>
              <a:t> fixed scheme requires </a:t>
            </a:r>
            <a:r>
              <a:rPr lang="en-US" altLang="zh-CN" b="0" dirty="0">
                <a:solidFill>
                  <a:schemeClr val="tx1"/>
                </a:solidFill>
              </a:rPr>
              <a:t>a</a:t>
            </a:r>
            <a:r>
              <a:rPr lang="en-US" altLang="zh-CN" b="0" dirty="0"/>
              <a:t> totally new implementation for </a:t>
            </a:r>
            <a:r>
              <a:rPr lang="en-US" altLang="zh-CN" kern="1200" dirty="0">
                <a:ea typeface="MS Gothic" charset="-128"/>
              </a:rPr>
              <a:t>establishing and searching the look-up tables of different DBWs</a:t>
            </a:r>
            <a:r>
              <a:rPr lang="en-US" altLang="zh-CN" b="0" dirty="0"/>
              <a:t>.</a:t>
            </a:r>
          </a:p>
          <a:p>
            <a:pPr marL="0" indent="0"/>
            <a:r>
              <a:rPr lang="en-US" altLang="zh-CN" sz="2000" b="0" dirty="0"/>
              <a:t>	Thus, </a:t>
            </a:r>
            <a:r>
              <a:rPr lang="en-US" altLang="zh-CN" sz="2000" b="0" dirty="0">
                <a:solidFill>
                  <a:schemeClr val="tx1"/>
                </a:solidFill>
              </a:rPr>
              <a:t>a</a:t>
            </a:r>
            <a:r>
              <a:rPr lang="en-US" altLang="zh-CN" sz="2000" b="0" dirty="0"/>
              <a:t> dynamic scheme is more appropriate in terms of both performance and </a:t>
            </a:r>
            <a:r>
              <a:rPr lang="en-US" altLang="zh-CN" sz="2000" b="0" dirty="0" smtClean="0"/>
              <a:t>implementation.</a:t>
            </a:r>
            <a:endParaRPr lang="en-US" altLang="zh-CN" sz="20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日期占位符 5">
            <a:extLst>
              <a:ext uri="{FF2B5EF4-FFF2-40B4-BE49-F238E27FC236}">
                <a16:creationId xmlns:a16="http://schemas.microsoft.com/office/drawing/2014/main" xmlns="" id="{56DE1DF3-5D92-448E-B77E-7ABD79B25740}"/>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extLst>
      <p:ext uri="{BB962C8B-B14F-4D97-AF65-F5344CB8AC3E}">
        <p14:creationId xmlns:p14="http://schemas.microsoft.com/office/powerpoint/2010/main" val="3168644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914401" y="1981201"/>
            <a:ext cx="10361084" cy="1879847"/>
          </a:xfrm>
        </p:spPr>
        <p:txBody>
          <a:bodyPr/>
          <a:lstStyle/>
          <a:p>
            <a:r>
              <a:rPr lang="en-US" altLang="zh-CN" sz="2000" b="0" dirty="0"/>
              <a:t>[1] </a:t>
            </a:r>
            <a:r>
              <a:rPr lang="en-GB" altLang="zh-CN" sz="2000" b="0" dirty="0"/>
              <a:t>11-24-1172-01-00bn-CSD indication design</a:t>
            </a:r>
          </a:p>
          <a:p>
            <a:r>
              <a:rPr lang="en-GB" altLang="zh-CN" sz="2000" b="0" dirty="0"/>
              <a:t>[2] 11-24-1188-01-00bn-</a:t>
            </a:r>
            <a:r>
              <a:rPr lang="en-US" altLang="zh-CN" sz="2000" b="0" dirty="0"/>
              <a:t>Global CSD Index Assignment for DRU STF Transmission in 11bn</a:t>
            </a:r>
          </a:p>
          <a:p>
            <a:r>
              <a:rPr lang="en-US" altLang="zh-CN" sz="2000" b="0" dirty="0"/>
              <a:t>[3] 11-14-0818-01-00ax-requirements for synchronization</a:t>
            </a:r>
            <a:endParaRPr lang="en-GB" altLang="zh-CN" sz="2000" b="0" dirty="0"/>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日期占位符 5">
            <a:extLst>
              <a:ext uri="{FF2B5EF4-FFF2-40B4-BE49-F238E27FC236}">
                <a16:creationId xmlns:a16="http://schemas.microsoft.com/office/drawing/2014/main" xmlns="" id="{4A39A45F-C4DA-4694-AA2D-6778B79851F1}"/>
              </a:ext>
            </a:extLst>
          </p:cNvPr>
          <p:cNvSpPr txBox="1">
            <a:spLocks/>
          </p:cNvSpPr>
          <p:nvPr/>
        </p:nvSpPr>
        <p:spPr>
          <a:xfrm>
            <a:off x="839416" y="27052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800" b="1" dirty="0">
                <a:solidFill>
                  <a:schemeClr val="tx1"/>
                </a:solidFill>
              </a:rPr>
              <a:t>September 2024</a:t>
            </a:r>
          </a:p>
        </p:txBody>
      </p:sp>
    </p:spTree>
    <p:extLst>
      <p:ext uri="{BB962C8B-B14F-4D97-AF65-F5344CB8AC3E}">
        <p14:creationId xmlns:p14="http://schemas.microsoft.com/office/powerpoint/2010/main" val="2006456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2">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37017</TotalTime>
  <Words>931</Words>
  <Application>Microsoft Office PowerPoint</Application>
  <PresentationFormat>宽屏</PresentationFormat>
  <Paragraphs>115</Paragraphs>
  <Slides>10</Slides>
  <Notes>3</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10</vt:i4>
      </vt:variant>
    </vt:vector>
  </HeadingPairs>
  <TitlesOfParts>
    <vt:vector size="19" baseType="lpstr">
      <vt:lpstr>Arial Unicode MS</vt:lpstr>
      <vt:lpstr>MS Gothic</vt:lpstr>
      <vt:lpstr>宋体</vt:lpstr>
      <vt:lpstr>Arial</vt:lpstr>
      <vt:lpstr>Cambria Math</vt:lpstr>
      <vt:lpstr>Times New Roman</vt:lpstr>
      <vt:lpstr>Wingdings</vt:lpstr>
      <vt:lpstr>Office 主题​​</vt:lpstr>
      <vt:lpstr>1_Office 主题​​</vt:lpstr>
      <vt:lpstr>Comparison between a Dynamic and Fixed CSD Start Index Assignment</vt:lpstr>
      <vt:lpstr>Background</vt:lpstr>
      <vt:lpstr>Recap of the Discussion</vt:lpstr>
      <vt:lpstr>Analysis of the Time Synchronization Error </vt:lpstr>
      <vt:lpstr>PowerPoint 演示文稿</vt:lpstr>
      <vt:lpstr>PowerPoint 演示文稿</vt:lpstr>
      <vt:lpstr>Analysis of the Implementation Complexity</vt:lpstr>
      <vt:lpstr>Summary</vt:lpstr>
      <vt:lpstr>Reference</vt:lpstr>
      <vt:lpstr>SP 1</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2001</cp:revision>
  <cp:lastPrinted>1601-01-01T00:00:00Z</cp:lastPrinted>
  <dcterms:created xsi:type="dcterms:W3CDTF">2023-05-31T01:05:25Z</dcterms:created>
  <dcterms:modified xsi:type="dcterms:W3CDTF">2024-09-05T13:16:44Z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(3)56RG54WrnUZg3PDdFma2V6t5QzbYuPlJn8gTPw5oFjpLQs1GrucKSDLjuukuEdU9iVaoqJAu
tcFV/99qC8y9Fyq0cJsSHqIcD1YaCzjV8lj8Bee/jSWbvQzI/Qc+HE7eGR8G2tGs+UyfC13e
0khfv82YjEJyWgrTFMWhwEpXVozFSTYcERCWTPAPBZt/1oe2VTat9ge+a3wpmc7sqnhFK23z
Dvs/7dsz9mn0GUr+DO</vt:lpwstr>
  </property>
  <property fmtid="{D5CDD505-2E9C-101B-9397-08002B2CF9AE}" pid="3" name="_2015_ms_pID_7253431">
    <vt:lpwstr>Qthgd00RAzP/N2phU/pNFnt6HDR+FTmRET7RXC+FGm3JX+DN3wp/O2
SZ2P60vtlWtvecm8WF5MM1IXuOun2xobn9YiDJCMTKwlB6DjnWjQ1DaQhLw+eVW82yiRsBZH
GfMT2fjty4yuqShdkEnQ9NGhTfKtduSjQK03p0hA4BqAC32woCahlpPQUBtgJE5ok1X98teA
dPjZuriA7yYuGavFFwQr9+S2wvlWt7zqnb9M</vt:lpwstr>
  </property>
  <property fmtid="{D5CDD505-2E9C-101B-9397-08002B2CF9AE}" pid="4" name="_2015_ms_pID_7253432">
    <vt:lpwstr>GQ==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1725499311</vt:lpwstr>
  </property>
</Properties>
</file>