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459" r:id="rId3"/>
    <p:sldId id="472" r:id="rId4"/>
    <p:sldId id="482" r:id="rId5"/>
    <p:sldId id="476" r:id="rId6"/>
    <p:sldId id="478" r:id="rId7"/>
    <p:sldId id="463" r:id="rId8"/>
    <p:sldId id="471" r:id="rId9"/>
    <p:sldId id="464" r:id="rId10"/>
    <p:sldId id="483" r:id="rId11"/>
    <p:sldId id="48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99" autoAdjust="0"/>
    <p:restoredTop sz="93484" autoAdjust="0"/>
  </p:normalViewPr>
  <p:slideViewPr>
    <p:cSldViewPr>
      <p:cViewPr varScale="1">
        <p:scale>
          <a:sx n="125" d="100"/>
          <a:sy n="125" d="100"/>
        </p:scale>
        <p:origin x="32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6187" y="8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802.11-24/1489r0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58209"/>
            <a:ext cx="8904287" cy="819506"/>
          </a:xfrm>
        </p:spPr>
        <p:txBody>
          <a:bodyPr/>
          <a:lstStyle/>
          <a:p>
            <a:r>
              <a:rPr lang="en-US" altLang="zh-CN" sz="3200" dirty="0"/>
              <a:t>Signaling for DRU Transmission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908843" y="1792121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2024-09-06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64016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use 4-bit bitmap in Common Info field/Special User Info field for DRU indication?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 bit/80MHz to indicate each 80MHz is used for DRU or RRU</a:t>
            </a:r>
          </a:p>
          <a:p>
            <a:pPr marL="400050" lvl="1" indent="0">
              <a:buNone/>
            </a:pP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65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800" dirty="0">
                <a:effectLst/>
                <a:latin typeface="+mj-lt"/>
                <a:ea typeface="Times New Roman" panose="02020603050405020304" pitchFamily="18" charset="0"/>
              </a:rPr>
              <a:t>Re-purpose 2 bits of SS Allocation subfield in User Info field for distribution bandwidth indication if DRU</a:t>
            </a:r>
            <a:endParaRPr lang="en-US" sz="14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71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609600" y="1447800"/>
            <a:ext cx="8305800" cy="3189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/>
              <a:t> </a:t>
            </a:r>
            <a:r>
              <a:rPr lang="en-US" sz="2000" dirty="0"/>
              <a:t> Several DRU operation modes for UHR TB PPDU transmission have been discussed in contributions [1~3],  such as: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DRU tone distribution over entire PPDU bandwidth of 20/40/80MHz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For non-punctured 80MHz PPDU, DRU can be transmitted with distribution BW of 20MHz + 20MHz + 40MHz  or 40MHz + 20MHz + 20MHz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Hybrid mode of DRU and RRU on different 80MHz subblocks in wide bandwidth of 160MHz and 320MHz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/>
              <a:t>Punctured mode operation of DRU distributed on 20MHz and 40MHz in 80MHz bandwidth or in 80MHz frequency subblocks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contribution, we will propose the signaling methods in trigger frame to enable above DRU operation modes.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Introduction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6005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58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Example Illustration of DRU Operation Modes</a:t>
            </a:r>
            <a:endParaRPr lang="zh-TW" altLang="en-US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9CE947-6920-097F-11B3-4D37E26651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005703"/>
              </p:ext>
            </p:extLst>
          </p:nvPr>
        </p:nvGraphicFramePr>
        <p:xfrm>
          <a:off x="2299864" y="1890774"/>
          <a:ext cx="3065464" cy="241729"/>
        </p:xfrm>
        <a:graphic>
          <a:graphicData uri="http://schemas.openxmlformats.org/drawingml/2006/table">
            <a:tbl>
              <a:tblPr/>
              <a:tblGrid>
                <a:gridCol w="3065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8736D56-FB88-81BA-25A4-91EF6D85D5A7}"/>
              </a:ext>
            </a:extLst>
          </p:cNvPr>
          <p:cNvSpPr txBox="1"/>
          <p:nvPr/>
        </p:nvSpPr>
        <p:spPr>
          <a:xfrm>
            <a:off x="3113644" y="1599323"/>
            <a:ext cx="15247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DRU on 80MHz PPDU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9DC8B21-E9EA-882E-FD6A-73B3D76C24AE}"/>
              </a:ext>
            </a:extLst>
          </p:cNvPr>
          <p:cNvCxnSpPr>
            <a:cxnSpLocks/>
          </p:cNvCxnSpPr>
          <p:nvPr/>
        </p:nvCxnSpPr>
        <p:spPr bwMode="auto">
          <a:xfrm>
            <a:off x="2336283" y="1827626"/>
            <a:ext cx="303374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C19048B-535E-9485-4E6F-0B6753F62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53220"/>
              </p:ext>
            </p:extLst>
          </p:nvPr>
        </p:nvGraphicFramePr>
        <p:xfrm>
          <a:off x="2313175" y="4878436"/>
          <a:ext cx="6140326" cy="228069"/>
        </p:xfrm>
        <a:graphic>
          <a:graphicData uri="http://schemas.openxmlformats.org/drawingml/2006/table">
            <a:tbl>
              <a:tblPr/>
              <a:tblGrid>
                <a:gridCol w="3070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0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0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5C2CEE10-72C1-AB68-FDA8-816E3E5C1DB4}"/>
              </a:ext>
            </a:extLst>
          </p:cNvPr>
          <p:cNvSpPr txBox="1"/>
          <p:nvPr/>
        </p:nvSpPr>
        <p:spPr>
          <a:xfrm>
            <a:off x="210589" y="1869050"/>
            <a:ext cx="15886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DRU on 80MHz PPDU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3075BEB-85A1-D4DF-6932-695EBC7B5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63056"/>
              </p:ext>
            </p:extLst>
          </p:nvPr>
        </p:nvGraphicFramePr>
        <p:xfrm>
          <a:off x="2299864" y="3767376"/>
          <a:ext cx="3070162" cy="222442"/>
        </p:xfrm>
        <a:graphic>
          <a:graphicData uri="http://schemas.openxmlformats.org/drawingml/2006/table">
            <a:tbl>
              <a:tblPr/>
              <a:tblGrid>
                <a:gridCol w="852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F528E25-F4B2-789F-E8BB-2459813119F5}"/>
              </a:ext>
            </a:extLst>
          </p:cNvPr>
          <p:cNvCxnSpPr>
            <a:cxnSpLocks/>
          </p:cNvCxnSpPr>
          <p:nvPr/>
        </p:nvCxnSpPr>
        <p:spPr>
          <a:xfrm>
            <a:off x="2301376" y="4078863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8A698DF-506E-B01E-C708-56B98EA633A9}"/>
              </a:ext>
            </a:extLst>
          </p:cNvPr>
          <p:cNvSpPr txBox="1"/>
          <p:nvPr/>
        </p:nvSpPr>
        <p:spPr>
          <a:xfrm>
            <a:off x="2190484" y="4124585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4A8E327-2CC3-3E29-A15D-19051C9E3C95}"/>
              </a:ext>
            </a:extLst>
          </p:cNvPr>
          <p:cNvCxnSpPr>
            <a:cxnSpLocks/>
          </p:cNvCxnSpPr>
          <p:nvPr/>
        </p:nvCxnSpPr>
        <p:spPr>
          <a:xfrm>
            <a:off x="4012683" y="4064981"/>
            <a:ext cx="1357343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83B0D2E-32D7-B93B-A064-1B421C78F49D}"/>
              </a:ext>
            </a:extLst>
          </p:cNvPr>
          <p:cNvSpPr txBox="1"/>
          <p:nvPr/>
        </p:nvSpPr>
        <p:spPr>
          <a:xfrm>
            <a:off x="4106202" y="4095822"/>
            <a:ext cx="1263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40MHz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6B3D83A-5A1F-F8E9-E589-D70C00791EA8}"/>
              </a:ext>
            </a:extLst>
          </p:cNvPr>
          <p:cNvSpPr txBox="1"/>
          <p:nvPr/>
        </p:nvSpPr>
        <p:spPr>
          <a:xfrm>
            <a:off x="3233823" y="3948696"/>
            <a:ext cx="757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20MHz is punctured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04874C32-83D1-F07C-88A3-B49979CFE4E3}"/>
              </a:ext>
            </a:extLst>
          </p:cNvPr>
          <p:cNvCxnSpPr>
            <a:cxnSpLocks/>
          </p:cNvCxnSpPr>
          <p:nvPr/>
        </p:nvCxnSpPr>
        <p:spPr>
          <a:xfrm>
            <a:off x="2299864" y="3669088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B5ADB64-2808-8743-B8F6-8332DFFBEFC9}"/>
              </a:ext>
            </a:extLst>
          </p:cNvPr>
          <p:cNvSpPr txBox="1"/>
          <p:nvPr/>
        </p:nvSpPr>
        <p:spPr>
          <a:xfrm>
            <a:off x="3564325" y="3479050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633B4055-5B04-EB41-EE17-5F549DF74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24168"/>
              </p:ext>
            </p:extLst>
          </p:nvPr>
        </p:nvGraphicFramePr>
        <p:xfrm>
          <a:off x="2317023" y="5820659"/>
          <a:ext cx="3076535" cy="222442"/>
        </p:xfrm>
        <a:graphic>
          <a:graphicData uri="http://schemas.openxmlformats.org/drawingml/2006/table">
            <a:tbl>
              <a:tblPr/>
              <a:tblGrid>
                <a:gridCol w="3076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DnDiag">
                      <a:fgClr>
                        <a:schemeClr val="tx1">
                          <a:lumMod val="85000"/>
                          <a:lumOff val="15000"/>
                        </a:schemeClr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5FC1593-FC3A-F71F-DB14-642CECEA0253}"/>
              </a:ext>
            </a:extLst>
          </p:cNvPr>
          <p:cNvCxnSpPr>
            <a:cxnSpLocks/>
          </p:cNvCxnSpPr>
          <p:nvPr/>
        </p:nvCxnSpPr>
        <p:spPr>
          <a:xfrm>
            <a:off x="2318536" y="6132146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BD8A118-B7DB-9394-CD02-61B0E0006791}"/>
              </a:ext>
            </a:extLst>
          </p:cNvPr>
          <p:cNvCxnSpPr>
            <a:cxnSpLocks/>
          </p:cNvCxnSpPr>
          <p:nvPr/>
        </p:nvCxnSpPr>
        <p:spPr>
          <a:xfrm>
            <a:off x="4029843" y="6132146"/>
            <a:ext cx="1368415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8EF701A-646E-1210-6B8D-5C8D6F97C3D8}"/>
              </a:ext>
            </a:extLst>
          </p:cNvPr>
          <p:cNvCxnSpPr>
            <a:cxnSpLocks/>
          </p:cNvCxnSpPr>
          <p:nvPr/>
        </p:nvCxnSpPr>
        <p:spPr>
          <a:xfrm>
            <a:off x="2317024" y="5722371"/>
            <a:ext cx="3070163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606461C-0E80-56C1-6F66-199CB9076C6F}"/>
              </a:ext>
            </a:extLst>
          </p:cNvPr>
          <p:cNvSpPr txBox="1"/>
          <p:nvPr/>
        </p:nvSpPr>
        <p:spPr>
          <a:xfrm>
            <a:off x="3642146" y="5487336"/>
            <a:ext cx="6974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1D7A4D95-0570-5C4A-E6A5-F17EF4D51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22180"/>
              </p:ext>
            </p:extLst>
          </p:nvPr>
        </p:nvGraphicFramePr>
        <p:xfrm>
          <a:off x="5387186" y="5823239"/>
          <a:ext cx="3070162" cy="219415"/>
        </p:xfrm>
        <a:graphic>
          <a:graphicData uri="http://schemas.openxmlformats.org/drawingml/2006/table">
            <a:tbl>
              <a:tblPr/>
              <a:tblGrid>
                <a:gridCol w="307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9A9DC52-70A2-9097-4D1D-A9B9714BF5B1}"/>
              </a:ext>
            </a:extLst>
          </p:cNvPr>
          <p:cNvCxnSpPr>
            <a:cxnSpLocks/>
          </p:cNvCxnSpPr>
          <p:nvPr/>
        </p:nvCxnSpPr>
        <p:spPr>
          <a:xfrm>
            <a:off x="5387186" y="5722371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A8BE829-5C93-BC3C-7DB2-1709179900FC}"/>
              </a:ext>
            </a:extLst>
          </p:cNvPr>
          <p:cNvSpPr txBox="1"/>
          <p:nvPr/>
        </p:nvSpPr>
        <p:spPr>
          <a:xfrm>
            <a:off x="7006589" y="5451317"/>
            <a:ext cx="5879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6866FBF-0E81-89F9-57B0-2B90BA79BD33}"/>
              </a:ext>
            </a:extLst>
          </p:cNvPr>
          <p:cNvSpPr txBox="1"/>
          <p:nvPr/>
        </p:nvSpPr>
        <p:spPr>
          <a:xfrm>
            <a:off x="6620643" y="6032224"/>
            <a:ext cx="1186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80MHz</a:t>
            </a:r>
          </a:p>
        </p:txBody>
      </p:sp>
      <p:graphicFrame>
        <p:nvGraphicFramePr>
          <p:cNvPr id="62" name="Table 61">
            <a:extLst>
              <a:ext uri="{FF2B5EF4-FFF2-40B4-BE49-F238E27FC236}">
                <a16:creationId xmlns:a16="http://schemas.microsoft.com/office/drawing/2014/main" id="{3868DA60-60AB-A1B5-0AC0-41F594E00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99634"/>
              </p:ext>
            </p:extLst>
          </p:nvPr>
        </p:nvGraphicFramePr>
        <p:xfrm>
          <a:off x="2302478" y="2692203"/>
          <a:ext cx="3085559" cy="222442"/>
        </p:xfrm>
        <a:graphic>
          <a:graphicData uri="http://schemas.openxmlformats.org/drawingml/2006/table">
            <a:tbl>
              <a:tblPr/>
              <a:tblGrid>
                <a:gridCol w="85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3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Vert">
                      <a:fgClr>
                        <a:schemeClr val="bg1">
                          <a:lumMod val="7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TextBox 71">
            <a:extLst>
              <a:ext uri="{FF2B5EF4-FFF2-40B4-BE49-F238E27FC236}">
                <a16:creationId xmlns:a16="http://schemas.microsoft.com/office/drawing/2014/main" id="{6D87672B-488B-C759-D061-AE0382B1811F}"/>
              </a:ext>
            </a:extLst>
          </p:cNvPr>
          <p:cNvSpPr txBox="1"/>
          <p:nvPr/>
        </p:nvSpPr>
        <p:spPr>
          <a:xfrm>
            <a:off x="2249196" y="6140855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E02120D-DFCA-46E9-CE96-02EF9B6B24C1}"/>
              </a:ext>
            </a:extLst>
          </p:cNvPr>
          <p:cNvSpPr txBox="1"/>
          <p:nvPr/>
        </p:nvSpPr>
        <p:spPr>
          <a:xfrm>
            <a:off x="4164914" y="6112092"/>
            <a:ext cx="1263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40MHz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97BA95BE-F292-F63C-8B2B-CE4753F2D43F}"/>
              </a:ext>
            </a:extLst>
          </p:cNvPr>
          <p:cNvCxnSpPr>
            <a:cxnSpLocks/>
          </p:cNvCxnSpPr>
          <p:nvPr/>
        </p:nvCxnSpPr>
        <p:spPr>
          <a:xfrm>
            <a:off x="2313176" y="4822254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110330AE-06C8-AA3B-75EC-E92721CCB43B}"/>
              </a:ext>
            </a:extLst>
          </p:cNvPr>
          <p:cNvSpPr txBox="1"/>
          <p:nvPr/>
        </p:nvSpPr>
        <p:spPr>
          <a:xfrm>
            <a:off x="3577637" y="4632216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50E6809-E414-1443-2E35-A30D1EAE95C5}"/>
              </a:ext>
            </a:extLst>
          </p:cNvPr>
          <p:cNvCxnSpPr>
            <a:cxnSpLocks/>
          </p:cNvCxnSpPr>
          <p:nvPr/>
        </p:nvCxnSpPr>
        <p:spPr>
          <a:xfrm>
            <a:off x="5394410" y="4822254"/>
            <a:ext cx="307016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961EA997-5355-CF2C-EA35-9A861CF38EA5}"/>
              </a:ext>
            </a:extLst>
          </p:cNvPr>
          <p:cNvSpPr txBox="1"/>
          <p:nvPr/>
        </p:nvSpPr>
        <p:spPr>
          <a:xfrm>
            <a:off x="6658871" y="4632216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B07D8BE-D989-BC46-908E-BD5B68D771D3}"/>
              </a:ext>
            </a:extLst>
          </p:cNvPr>
          <p:cNvSpPr txBox="1"/>
          <p:nvPr/>
        </p:nvSpPr>
        <p:spPr>
          <a:xfrm>
            <a:off x="3400369" y="5073040"/>
            <a:ext cx="1186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80MHz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B875884-9E14-45E8-AEC6-AD9673CBA674}"/>
              </a:ext>
            </a:extLst>
          </p:cNvPr>
          <p:cNvSpPr txBox="1"/>
          <p:nvPr/>
        </p:nvSpPr>
        <p:spPr>
          <a:xfrm>
            <a:off x="6439675" y="5054919"/>
            <a:ext cx="1186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RRU on 80MHz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11DBA32-610F-8F60-1BF8-2EFCE5F8F216}"/>
              </a:ext>
            </a:extLst>
          </p:cNvPr>
          <p:cNvCxnSpPr>
            <a:cxnSpLocks/>
          </p:cNvCxnSpPr>
          <p:nvPr/>
        </p:nvCxnSpPr>
        <p:spPr>
          <a:xfrm>
            <a:off x="2287287" y="2975712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5D89E2E-86B6-57ED-217E-79D7654736E3}"/>
              </a:ext>
            </a:extLst>
          </p:cNvPr>
          <p:cNvSpPr txBox="1"/>
          <p:nvPr/>
        </p:nvSpPr>
        <p:spPr>
          <a:xfrm>
            <a:off x="2176395" y="3021434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6334E162-7774-CFBB-E217-22E48C649C4F}"/>
              </a:ext>
            </a:extLst>
          </p:cNvPr>
          <p:cNvCxnSpPr>
            <a:cxnSpLocks/>
          </p:cNvCxnSpPr>
          <p:nvPr/>
        </p:nvCxnSpPr>
        <p:spPr>
          <a:xfrm>
            <a:off x="3163128" y="2989325"/>
            <a:ext cx="86972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43B27289-FE1C-A768-857A-4FEBBA0FFE80}"/>
              </a:ext>
            </a:extLst>
          </p:cNvPr>
          <p:cNvSpPr txBox="1"/>
          <p:nvPr/>
        </p:nvSpPr>
        <p:spPr>
          <a:xfrm>
            <a:off x="3052236" y="3035047"/>
            <a:ext cx="1060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20MHz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8DDBD3C-36E0-A930-7FEB-6E1604804814}"/>
              </a:ext>
            </a:extLst>
          </p:cNvPr>
          <p:cNvCxnSpPr>
            <a:cxnSpLocks/>
          </p:cNvCxnSpPr>
          <p:nvPr/>
        </p:nvCxnSpPr>
        <p:spPr>
          <a:xfrm>
            <a:off x="4025995" y="2993083"/>
            <a:ext cx="1357343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482BEEA0-57A6-2782-6DB7-379F8BB737DF}"/>
              </a:ext>
            </a:extLst>
          </p:cNvPr>
          <p:cNvSpPr txBox="1"/>
          <p:nvPr/>
        </p:nvSpPr>
        <p:spPr>
          <a:xfrm>
            <a:off x="4119514" y="3023924"/>
            <a:ext cx="1263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DRU on 40MHz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A4EEB6-B616-D81D-9E07-32B297001DAB}"/>
              </a:ext>
            </a:extLst>
          </p:cNvPr>
          <p:cNvSpPr txBox="1"/>
          <p:nvPr/>
        </p:nvSpPr>
        <p:spPr>
          <a:xfrm>
            <a:off x="237837" y="2529924"/>
            <a:ext cx="1588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DRU on non-punctured 80MHz PPDU with distribution BW:</a:t>
            </a:r>
          </a:p>
          <a:p>
            <a:r>
              <a:rPr lang="en-US" sz="1100" dirty="0"/>
              <a:t>20M+20M+40M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FE61D4B-4BA1-648A-A668-F88D5477DF73}"/>
              </a:ext>
            </a:extLst>
          </p:cNvPr>
          <p:cNvSpPr txBox="1"/>
          <p:nvPr/>
        </p:nvSpPr>
        <p:spPr>
          <a:xfrm>
            <a:off x="262979" y="3647976"/>
            <a:ext cx="15886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DRU on a punctured 80MHz PPDU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DB5E022-C357-7E4F-60BD-46E9D4EAECF4}"/>
              </a:ext>
            </a:extLst>
          </p:cNvPr>
          <p:cNvSpPr txBox="1"/>
          <p:nvPr/>
        </p:nvSpPr>
        <p:spPr>
          <a:xfrm>
            <a:off x="256032" y="4753413"/>
            <a:ext cx="1801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Hybrid mode of DRU &amp; RRU on a 160MHz PPDU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A940445-2B2B-9B59-D01E-1C1612E6BCFC}"/>
              </a:ext>
            </a:extLst>
          </p:cNvPr>
          <p:cNvSpPr txBox="1"/>
          <p:nvPr/>
        </p:nvSpPr>
        <p:spPr>
          <a:xfrm>
            <a:off x="262128" y="5741151"/>
            <a:ext cx="18013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Per-80MHz DRU on a 160MHz PPDU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3703ECE-1354-0D65-EF8E-74AFDD14F5F6}"/>
              </a:ext>
            </a:extLst>
          </p:cNvPr>
          <p:cNvSpPr txBox="1"/>
          <p:nvPr/>
        </p:nvSpPr>
        <p:spPr>
          <a:xfrm>
            <a:off x="295020" y="114485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an example, the following illustrates some DRU operation modes, and DRU signaling should have the flexibility to enable those mode operations</a:t>
            </a:r>
          </a:p>
        </p:txBody>
      </p:sp>
    </p:spTree>
    <p:extLst>
      <p:ext uri="{BB962C8B-B14F-4D97-AF65-F5344CB8AC3E}">
        <p14:creationId xmlns:p14="http://schemas.microsoft.com/office/powerpoint/2010/main" val="3331893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General Considerations for DRU Signaling</a:t>
            </a:r>
            <a:endParaRPr lang="zh-TW" alt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CA3F0E-6FD5-5A00-BE38-C98EFE051C1E}"/>
              </a:ext>
            </a:extLst>
          </p:cNvPr>
          <p:cNvSpPr txBox="1"/>
          <p:nvPr/>
        </p:nvSpPr>
        <p:spPr>
          <a:xfrm>
            <a:off x="457200" y="1219200"/>
            <a:ext cx="8028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 To enable the different DRU operation modes, the following info should be indicated in UHR trigger frame: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 </a:t>
            </a:r>
            <a:r>
              <a:rPr lang="en-US" sz="1400" b="1" dirty="0"/>
              <a:t>RU type</a:t>
            </a:r>
            <a:r>
              <a:rPr lang="en-US" sz="1400" dirty="0"/>
              <a:t>:  DRU or RRU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 </a:t>
            </a:r>
            <a:r>
              <a:rPr lang="en-US" sz="1400" b="1" dirty="0"/>
              <a:t>DRU distribution bandwidth </a:t>
            </a:r>
            <a:r>
              <a:rPr lang="en-US" sz="1400" dirty="0"/>
              <a:t>if DRU is transmitted: 20MHz/40MHz/80MHz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 </a:t>
            </a:r>
            <a:r>
              <a:rPr lang="en-US" sz="1400" b="1" dirty="0"/>
              <a:t>DRU Allocation</a:t>
            </a:r>
            <a:r>
              <a:rPr lang="en-US" sz="1400" dirty="0"/>
              <a:t>: DRU index/ size (DRU26/52/106/242/484)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892106-8091-49FB-653B-3EAAECF004F5}"/>
              </a:ext>
            </a:extLst>
          </p:cNvPr>
          <p:cNvSpPr txBox="1"/>
          <p:nvPr/>
        </p:nvSpPr>
        <p:spPr>
          <a:xfrm>
            <a:off x="457200" y="2412230"/>
            <a:ext cx="85344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/>
              <a:t> For DRU allocation indication, existing entries in 11be RU Allocation subfield table can be reused for DRU allocation: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DRU tone plan proposed in [3,4] preserves the same hierarchical structure as RRU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DRU tone sizes proposed in [1,2] are a subset of RRU, DRU tone plan in [1 2] has the same number of DRUs as RRUs of the same size</a:t>
            </a:r>
          </a:p>
          <a:p>
            <a:pPr lvl="1"/>
            <a:r>
              <a:rPr lang="en-US" sz="1400" dirty="0">
                <a:sym typeface="Wingdings" panose="05000000000000000000" pitchFamily="2" charset="2"/>
              </a:rPr>
              <a:t> Allow to have one RU Allocation Subfield Table for both DRU and RRU</a:t>
            </a:r>
            <a:endParaRPr lang="en-US" sz="1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/>
              <a:t> RU type indication is per-80MHz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DRUs and RRUs are not allowed for hybrid transmission within 80 MHz frequency subblock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>
              <a:buFont typeface="Arial" pitchFamily="34" charset="0"/>
              <a:buChar char="•"/>
            </a:pPr>
            <a:endParaRPr lang="en-US" sz="1400" dirty="0"/>
          </a:p>
          <a:p>
            <a:pPr>
              <a:buFont typeface="Arial" pitchFamily="34" charset="0"/>
              <a:buChar char="•"/>
            </a:pPr>
            <a:r>
              <a:rPr lang="en-US" sz="1400" dirty="0"/>
              <a:t> If DRU transmission is assigned for UL TB PPDU</a:t>
            </a:r>
            <a:r>
              <a:rPr lang="en-US" sz="1400" dirty="0">
                <a:latin typeface="+mj-lt"/>
              </a:rPr>
              <a:t>, </a:t>
            </a:r>
            <a:r>
              <a:rPr lang="en-US" sz="1400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DRU distribution BW should be indicated in the corresponding user info field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Distribution BW of 20MHz, 40MHz or 80MHz is indicated in user info field for DRU transmission </a:t>
            </a:r>
          </a:p>
        </p:txBody>
      </p:sp>
    </p:spTree>
    <p:extLst>
      <p:ext uri="{BB962C8B-B14F-4D97-AF65-F5344CB8AC3E}">
        <p14:creationId xmlns:p14="http://schemas.microsoft.com/office/powerpoint/2010/main" val="270988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79393"/>
          </a:xfrm>
        </p:spPr>
        <p:txBody>
          <a:bodyPr>
            <a:noAutofit/>
          </a:bodyPr>
          <a:lstStyle/>
          <a:p>
            <a:r>
              <a:rPr lang="en-US" altLang="zh-TW" sz="2400" dirty="0"/>
              <a:t>Proposal of Signaling for DRU </a:t>
            </a:r>
            <a:endParaRPr lang="zh-TW" altLang="en-US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FDBC30-7294-E1E1-C468-240740E757DD}"/>
              </a:ext>
            </a:extLst>
          </p:cNvPr>
          <p:cNvSpPr/>
          <p:nvPr/>
        </p:nvSpPr>
        <p:spPr>
          <a:xfrm>
            <a:off x="323461" y="5246914"/>
            <a:ext cx="2572138" cy="4463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Common Info Field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C345257-B6D6-9DAF-002D-B846E0601829}"/>
              </a:ext>
            </a:extLst>
          </p:cNvPr>
          <p:cNvSpPr/>
          <p:nvPr/>
        </p:nvSpPr>
        <p:spPr>
          <a:xfrm>
            <a:off x="2895599" y="5246914"/>
            <a:ext cx="2362199" cy="4463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Special User Info Field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DAA7363-5D08-78A5-CD9F-68E023C7DD9A}"/>
              </a:ext>
            </a:extLst>
          </p:cNvPr>
          <p:cNvSpPr txBox="1"/>
          <p:nvPr/>
        </p:nvSpPr>
        <p:spPr>
          <a:xfrm>
            <a:off x="1345940" y="4535299"/>
            <a:ext cx="32641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100" dirty="0"/>
              <a:t> </a:t>
            </a:r>
            <a:r>
              <a:rPr lang="en-US" sz="1100" b="1" dirty="0"/>
              <a:t>4bit</a:t>
            </a:r>
            <a:r>
              <a:rPr lang="en-US" sz="1100" dirty="0"/>
              <a:t> bitmap in Common Info field/Special User Info field,  </a:t>
            </a:r>
            <a:r>
              <a:rPr lang="en-US" sz="1100" b="1" dirty="0"/>
              <a:t>1bit</a:t>
            </a:r>
            <a:r>
              <a:rPr lang="en-US" sz="1100" dirty="0"/>
              <a:t> per 80MHz to indicate each 80MHz is used for DRU or RRU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F994817-2591-BAD1-4616-380876470D4D}"/>
              </a:ext>
            </a:extLst>
          </p:cNvPr>
          <p:cNvSpPr txBox="1"/>
          <p:nvPr/>
        </p:nvSpPr>
        <p:spPr>
          <a:xfrm>
            <a:off x="5689589" y="4339080"/>
            <a:ext cx="321672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100" dirty="0"/>
              <a:t> Re-purpose </a:t>
            </a:r>
            <a:r>
              <a:rPr lang="en-US" sz="1100" b="1" dirty="0"/>
              <a:t>2bits</a:t>
            </a:r>
            <a:r>
              <a:rPr lang="en-US" sz="1100" dirty="0"/>
              <a:t> of  SS Allocation Subfield  in User Info field for distribution BW indication if DRU is transmitted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DEDFC19-7199-21F9-E15D-3EC237A41A09}"/>
              </a:ext>
            </a:extLst>
          </p:cNvPr>
          <p:cNvSpPr/>
          <p:nvPr/>
        </p:nvSpPr>
        <p:spPr>
          <a:xfrm>
            <a:off x="5257800" y="5257800"/>
            <a:ext cx="3494314" cy="4463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User Info Field     </a:t>
            </a:r>
          </a:p>
        </p:txBody>
      </p:sp>
      <p:sp>
        <p:nvSpPr>
          <p:cNvPr id="50" name="Rounded Rectangle 14">
            <a:extLst>
              <a:ext uri="{FF2B5EF4-FFF2-40B4-BE49-F238E27FC236}">
                <a16:creationId xmlns:a16="http://schemas.microsoft.com/office/drawing/2014/main" id="{93646598-73A2-0311-0406-6AF389E2EE94}"/>
              </a:ext>
            </a:extLst>
          </p:cNvPr>
          <p:cNvSpPr/>
          <p:nvPr/>
        </p:nvSpPr>
        <p:spPr>
          <a:xfrm>
            <a:off x="7402285" y="5301343"/>
            <a:ext cx="1023256" cy="3374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SS Allocation Subfield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EF17477-190C-6F71-39EB-A6065C6E631F}"/>
              </a:ext>
            </a:extLst>
          </p:cNvPr>
          <p:cNvSpPr txBox="1"/>
          <p:nvPr/>
        </p:nvSpPr>
        <p:spPr>
          <a:xfrm>
            <a:off x="470599" y="1195780"/>
            <a:ext cx="80105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+mj-lt"/>
                <a:ea typeface="Calibri" panose="020F0502020204030204" pitchFamily="34" charset="0"/>
              </a:rPr>
              <a:t>DRU signaling should be carried in UHR trigger frame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b="1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RU Type  indication: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Using 4-bit bitmap in Common Info field/Special User Info field for DRU indication</a:t>
            </a:r>
            <a:endParaRPr lang="en-US" sz="1400" dirty="0"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 bit/80MHz to indicate each 80MHz is used for DRU or RRU</a:t>
            </a:r>
            <a:endParaRPr lang="en-US" sz="14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+mj-lt"/>
                <a:ea typeface="SimSun" panose="02010600030101010101" pitchFamily="2" charset="-122"/>
              </a:rPr>
              <a:t> 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DRU Distribution BW indication: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Re-purpose 2 bits of  SS Allocation subfield</a:t>
            </a:r>
            <a:r>
              <a:rPr lang="en-U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 User Info field for distribution BW indication if </a:t>
            </a:r>
            <a:r>
              <a:rPr lang="en-U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n-US" sz="14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is transmitted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4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Number of Spatial streams signaling could be limited up to 2 streams; Other info indications in User Info field such as MCS, Coding, target received power </a:t>
            </a:r>
            <a:r>
              <a:rPr lang="en-US" sz="1400" dirty="0" err="1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etc</a:t>
            </a:r>
            <a:r>
              <a:rPr lang="en-US" sz="14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should be kept the same as RRU signaling </a:t>
            </a:r>
            <a:endParaRPr lang="en-US" sz="14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A0B4C7B-57D5-0425-918F-3CBF4451904F}"/>
              </a:ext>
            </a:extLst>
          </p:cNvPr>
          <p:cNvCxnSpPr>
            <a:cxnSpLocks/>
            <a:endCxn id="50" idx="0"/>
          </p:cNvCxnSpPr>
          <p:nvPr/>
        </p:nvCxnSpPr>
        <p:spPr>
          <a:xfrm>
            <a:off x="7075712" y="4716608"/>
            <a:ext cx="838201" cy="584735"/>
          </a:xfrm>
          <a:prstGeom prst="straightConnector1">
            <a:avLst/>
          </a:prstGeom>
          <a:ln w="12700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782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54999"/>
          </a:xfrm>
        </p:spPr>
        <p:txBody>
          <a:bodyPr>
            <a:noAutofit/>
          </a:bodyPr>
          <a:lstStyle/>
          <a:p>
            <a:r>
              <a:rPr lang="en-US" altLang="zh-TW" dirty="0"/>
              <a:t>Example </a:t>
            </a:r>
            <a:r>
              <a:rPr lang="en-US" altLang="zh-TW" sz="2400" dirty="0"/>
              <a:t>Illustration</a:t>
            </a:r>
            <a:r>
              <a:rPr lang="en-US" altLang="zh-TW" dirty="0"/>
              <a:t> of DRU Signaling</a:t>
            </a:r>
            <a:endParaRPr lang="zh-TW" alt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F66F7E-1B17-8C33-3B60-5E599EE60503}"/>
              </a:ext>
            </a:extLst>
          </p:cNvPr>
          <p:cNvSpPr txBox="1"/>
          <p:nvPr/>
        </p:nvSpPr>
        <p:spPr>
          <a:xfrm>
            <a:off x="1599120" y="5940531"/>
            <a:ext cx="617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(NOTE: above bit-value assignment is just for illustration purpose)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3BC077-F957-B7C6-15E7-399C1DB208C9}"/>
              </a:ext>
            </a:extLst>
          </p:cNvPr>
          <p:cNvSpPr txBox="1"/>
          <p:nvPr/>
        </p:nvSpPr>
        <p:spPr>
          <a:xfrm>
            <a:off x="1762093" y="4032757"/>
            <a:ext cx="17411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DRU on 1</a:t>
            </a:r>
            <a:r>
              <a:rPr lang="en-US" sz="1000" baseline="30000" dirty="0"/>
              <a:t>st</a:t>
            </a:r>
            <a:r>
              <a:rPr lang="en-US" sz="1000" dirty="0"/>
              <a:t> punctured 80MHz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8D5BC2-20BB-0052-9093-9534D14E9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241404"/>
              </p:ext>
            </p:extLst>
          </p:nvPr>
        </p:nvGraphicFramePr>
        <p:xfrm>
          <a:off x="3525606" y="3698149"/>
          <a:ext cx="3622492" cy="290027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0F7719-E9BE-5F06-1F68-6C6C6B3FA2F8}"/>
              </a:ext>
            </a:extLst>
          </p:cNvPr>
          <p:cNvCxnSpPr>
            <a:cxnSpLocks/>
          </p:cNvCxnSpPr>
          <p:nvPr/>
        </p:nvCxnSpPr>
        <p:spPr bwMode="auto">
          <a:xfrm>
            <a:off x="1705811" y="4046266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6A822D54-0FB4-6D1A-5D27-10D92CB2CF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871867"/>
              </p:ext>
            </p:extLst>
          </p:nvPr>
        </p:nvGraphicFramePr>
        <p:xfrm>
          <a:off x="1722207" y="3698283"/>
          <a:ext cx="1803399" cy="289892"/>
        </p:xfrm>
        <a:graphic>
          <a:graphicData uri="http://schemas.openxmlformats.org/drawingml/2006/table">
            <a:tbl>
              <a:tblPr/>
              <a:tblGrid>
                <a:gridCol w="500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8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9772B932-6B4C-CCFC-126D-7916569A50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227736"/>
              </p:ext>
            </p:extLst>
          </p:nvPr>
        </p:nvGraphicFramePr>
        <p:xfrm>
          <a:off x="7156188" y="3698148"/>
          <a:ext cx="1753745" cy="289887"/>
        </p:xfrm>
        <a:graphic>
          <a:graphicData uri="http://schemas.openxmlformats.org/drawingml/2006/table">
            <a:tbl>
              <a:tblPr/>
              <a:tblGrid>
                <a:gridCol w="1753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9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6A2E8803-1C19-BBB2-5472-CDAD5C84EBD9}"/>
              </a:ext>
            </a:extLst>
          </p:cNvPr>
          <p:cNvSpPr txBox="1"/>
          <p:nvPr/>
        </p:nvSpPr>
        <p:spPr>
          <a:xfrm>
            <a:off x="3475057" y="4041234"/>
            <a:ext cx="2005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DRU on 2</a:t>
            </a:r>
            <a:r>
              <a:rPr lang="en-US" sz="1000" baseline="30000" dirty="0"/>
              <a:t>nd</a:t>
            </a:r>
            <a:r>
              <a:rPr lang="en-US" sz="1000" dirty="0"/>
              <a:t> non-punctured 80MHz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76B2FD3-F20D-E6E3-0B1E-1B3797D1C3B8}"/>
              </a:ext>
            </a:extLst>
          </p:cNvPr>
          <p:cNvCxnSpPr>
            <a:cxnSpLocks/>
          </p:cNvCxnSpPr>
          <p:nvPr/>
        </p:nvCxnSpPr>
        <p:spPr bwMode="auto">
          <a:xfrm>
            <a:off x="3539389" y="4055410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5A15967-590F-3855-C9F6-5999A001AC52}"/>
              </a:ext>
            </a:extLst>
          </p:cNvPr>
          <p:cNvSpPr txBox="1"/>
          <p:nvPr/>
        </p:nvSpPr>
        <p:spPr>
          <a:xfrm>
            <a:off x="5622877" y="4032756"/>
            <a:ext cx="1236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RRU on 3</a:t>
            </a:r>
            <a:r>
              <a:rPr lang="en-US" sz="1000" baseline="30000" dirty="0"/>
              <a:t>rd</a:t>
            </a:r>
            <a:r>
              <a:rPr lang="en-US" sz="1000" dirty="0"/>
              <a:t> 80MHz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F83D81B-FB4C-6466-4D34-EA2450DC04CF}"/>
              </a:ext>
            </a:extLst>
          </p:cNvPr>
          <p:cNvCxnSpPr>
            <a:cxnSpLocks/>
          </p:cNvCxnSpPr>
          <p:nvPr/>
        </p:nvCxnSpPr>
        <p:spPr bwMode="auto">
          <a:xfrm>
            <a:off x="5324747" y="4057791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F49DFBB-1193-5A0D-1536-CB755556AFDC}"/>
              </a:ext>
            </a:extLst>
          </p:cNvPr>
          <p:cNvSpPr txBox="1"/>
          <p:nvPr/>
        </p:nvSpPr>
        <p:spPr>
          <a:xfrm>
            <a:off x="7070236" y="4044648"/>
            <a:ext cx="2018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DRU on 4</a:t>
            </a:r>
            <a:r>
              <a:rPr lang="en-US" sz="1000" baseline="30000" dirty="0"/>
              <a:t>th</a:t>
            </a:r>
            <a:r>
              <a:rPr lang="en-US" sz="1000" dirty="0"/>
              <a:t> non-punctured 80MHz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614BD0B-7E75-1DF5-5D3D-38CD0251109A}"/>
              </a:ext>
            </a:extLst>
          </p:cNvPr>
          <p:cNvCxnSpPr>
            <a:cxnSpLocks/>
          </p:cNvCxnSpPr>
          <p:nvPr/>
        </p:nvCxnSpPr>
        <p:spPr bwMode="auto">
          <a:xfrm>
            <a:off x="7134568" y="4058824"/>
            <a:ext cx="183249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3046B03-6566-E5B4-D08D-9397C2C45B50}"/>
              </a:ext>
            </a:extLst>
          </p:cNvPr>
          <p:cNvSpPr txBox="1"/>
          <p:nvPr/>
        </p:nvSpPr>
        <p:spPr>
          <a:xfrm>
            <a:off x="276070" y="2574745"/>
            <a:ext cx="4409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4-bit bitmap in Common Field (or Special User Info Field) to indicate </a:t>
            </a:r>
            <a:r>
              <a:rPr lang="en-US" sz="1000" b="1" dirty="0"/>
              <a:t>RU type </a:t>
            </a:r>
          </a:p>
          <a:p>
            <a:r>
              <a:rPr lang="en-US" sz="1000" dirty="0"/>
              <a:t>(e.g. assume 1 for DRU; 0 for RRU)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42C310-B5E4-DD2F-01DD-D952664A219A}"/>
              </a:ext>
            </a:extLst>
          </p:cNvPr>
          <p:cNvSpPr txBox="1"/>
          <p:nvPr/>
        </p:nvSpPr>
        <p:spPr>
          <a:xfrm>
            <a:off x="2462014" y="3085311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</a:t>
            </a:r>
          </a:p>
          <a:p>
            <a:pPr algn="ctr"/>
            <a:r>
              <a:rPr lang="en-US" sz="1000" dirty="0"/>
              <a:t>(DRU)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A3B9B5C-168B-3141-11F8-93585156AE21}"/>
              </a:ext>
            </a:extLst>
          </p:cNvPr>
          <p:cNvSpPr txBox="1"/>
          <p:nvPr/>
        </p:nvSpPr>
        <p:spPr>
          <a:xfrm>
            <a:off x="4220854" y="3057509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</a:t>
            </a:r>
          </a:p>
          <a:p>
            <a:pPr algn="ctr"/>
            <a:r>
              <a:rPr lang="en-US" sz="1000" dirty="0"/>
              <a:t>(DRU)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13D8FD3-87D5-553B-9F61-B183E397A2A4}"/>
              </a:ext>
            </a:extLst>
          </p:cNvPr>
          <p:cNvSpPr txBox="1"/>
          <p:nvPr/>
        </p:nvSpPr>
        <p:spPr>
          <a:xfrm>
            <a:off x="6048694" y="3022359"/>
            <a:ext cx="534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0</a:t>
            </a:r>
          </a:p>
          <a:p>
            <a:pPr algn="ctr"/>
            <a:r>
              <a:rPr lang="en-US" sz="1000" dirty="0"/>
              <a:t>(RRU)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10244B0-5698-CF73-1A6E-676E7F02305B}"/>
              </a:ext>
            </a:extLst>
          </p:cNvPr>
          <p:cNvSpPr txBox="1"/>
          <p:nvPr/>
        </p:nvSpPr>
        <p:spPr>
          <a:xfrm>
            <a:off x="7841910" y="3025346"/>
            <a:ext cx="542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1</a:t>
            </a:r>
          </a:p>
          <a:p>
            <a:pPr algn="ctr"/>
            <a:r>
              <a:rPr lang="en-US" sz="1000" dirty="0"/>
              <a:t>(DRU)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26C2BC4-CC02-963D-C4A2-F2480AE5DB3F}"/>
              </a:ext>
            </a:extLst>
          </p:cNvPr>
          <p:cNvSpPr txBox="1"/>
          <p:nvPr/>
        </p:nvSpPr>
        <p:spPr>
          <a:xfrm>
            <a:off x="443686" y="5013864"/>
            <a:ext cx="4964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Distribution BW </a:t>
            </a:r>
            <a:r>
              <a:rPr lang="en-US" sz="1000" dirty="0"/>
              <a:t>indication by re-purposing 2 bits of SS Allocation subfield, e.g. assume:</a:t>
            </a:r>
          </a:p>
          <a:p>
            <a:pPr lvl="1"/>
            <a:r>
              <a:rPr lang="en-US" sz="1000" dirty="0"/>
              <a:t>“00” for distribution BW 20MHz</a:t>
            </a:r>
          </a:p>
          <a:p>
            <a:pPr lvl="1"/>
            <a:r>
              <a:rPr lang="en-US" sz="1000" dirty="0"/>
              <a:t>“01” for distribution BW 40MHz</a:t>
            </a:r>
          </a:p>
          <a:p>
            <a:pPr lvl="1"/>
            <a:r>
              <a:rPr lang="en-US" sz="1000" dirty="0"/>
              <a:t>“10” for distribution BW 80MHz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CD44AD6-30AD-31DD-B775-52F88B444E0C}"/>
              </a:ext>
            </a:extLst>
          </p:cNvPr>
          <p:cNvSpPr txBox="1"/>
          <p:nvPr/>
        </p:nvSpPr>
        <p:spPr>
          <a:xfrm>
            <a:off x="1693497" y="4350830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“00”</a:t>
            </a:r>
          </a:p>
          <a:p>
            <a:pPr algn="ctr"/>
            <a:r>
              <a:rPr lang="en-US" sz="1000" dirty="0"/>
              <a:t>(20MHz)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42701F-4ABB-D467-EF25-07BE2A9F8EC7}"/>
              </a:ext>
            </a:extLst>
          </p:cNvPr>
          <p:cNvSpPr txBox="1"/>
          <p:nvPr/>
        </p:nvSpPr>
        <p:spPr>
          <a:xfrm>
            <a:off x="2831071" y="4350830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“01”</a:t>
            </a:r>
          </a:p>
          <a:p>
            <a:pPr algn="ctr"/>
            <a:r>
              <a:rPr lang="en-US" sz="1000" dirty="0"/>
              <a:t>(40MHz)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875E3BE-A96B-E118-923A-7B0582998FC8}"/>
              </a:ext>
            </a:extLst>
          </p:cNvPr>
          <p:cNvSpPr txBox="1"/>
          <p:nvPr/>
        </p:nvSpPr>
        <p:spPr>
          <a:xfrm>
            <a:off x="4120461" y="4354791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“10”</a:t>
            </a:r>
          </a:p>
          <a:p>
            <a:pPr algn="ctr"/>
            <a:r>
              <a:rPr lang="en-US" sz="1000" dirty="0"/>
              <a:t>(80MHz)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B8B03CC-A2E4-C3BC-AEC8-E593BB27768B}"/>
              </a:ext>
            </a:extLst>
          </p:cNvPr>
          <p:cNvSpPr txBox="1"/>
          <p:nvPr/>
        </p:nvSpPr>
        <p:spPr>
          <a:xfrm>
            <a:off x="303506" y="1253484"/>
            <a:ext cx="48591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Assume UHR TB PPDU with BW=320MHz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following example illustrates per-80MHz based operation scenarios: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DRU on punctured 80MHz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DRU on no-punctured 80MHz with distribution BW of 80 MHz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Hybrid mode of DRU and RRU on different 80 MHz subblock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B27EACE-C83C-901A-925E-F3409BD0210A}"/>
              </a:ext>
            </a:extLst>
          </p:cNvPr>
          <p:cNvSpPr txBox="1"/>
          <p:nvPr/>
        </p:nvSpPr>
        <p:spPr>
          <a:xfrm>
            <a:off x="405747" y="3113041"/>
            <a:ext cx="8149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RU Type: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E2F75F9-329E-66C0-FF8D-529D9DD41389}"/>
              </a:ext>
            </a:extLst>
          </p:cNvPr>
          <p:cNvSpPr txBox="1"/>
          <p:nvPr/>
        </p:nvSpPr>
        <p:spPr>
          <a:xfrm>
            <a:off x="273564" y="4460179"/>
            <a:ext cx="1325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Distribution BW: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B33DC6-54A4-2611-C1FB-44BE308D2E45}"/>
              </a:ext>
            </a:extLst>
          </p:cNvPr>
          <p:cNvSpPr txBox="1"/>
          <p:nvPr/>
        </p:nvSpPr>
        <p:spPr>
          <a:xfrm>
            <a:off x="7701078" y="4354791"/>
            <a:ext cx="6639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“10”</a:t>
            </a:r>
          </a:p>
          <a:p>
            <a:pPr algn="ctr"/>
            <a:r>
              <a:rPr lang="en-US" sz="1000" dirty="0"/>
              <a:t>(80MHz)</a:t>
            </a:r>
          </a:p>
        </p:txBody>
      </p:sp>
    </p:spTree>
    <p:extLst>
      <p:ext uri="{BB962C8B-B14F-4D97-AF65-F5344CB8AC3E}">
        <p14:creationId xmlns:p14="http://schemas.microsoft.com/office/powerpoint/2010/main" val="196251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latin typeface="+mj-lt"/>
              </a:rPr>
              <a:t>The flexible signaling methods are proposed in this contribution to enable different DRU operation modes:</a:t>
            </a:r>
          </a:p>
          <a:p>
            <a:pPr lvl="1"/>
            <a:r>
              <a:rPr lang="en-US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Use one RU Allocation subfield table in UHR trigger frame for both RRU and DRU allocation</a:t>
            </a:r>
          </a:p>
          <a:p>
            <a:pPr lvl="1"/>
            <a:r>
              <a:rPr lang="en-US" dirty="0">
                <a:effectLst/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Use 4-bit bitmap in Common Info field/Special User Info field for DRU or RRU transmission for each 80 MHz frequency subblock</a:t>
            </a:r>
          </a:p>
          <a:p>
            <a:pPr lvl="1"/>
            <a:r>
              <a:rPr lang="en-US" dirty="0">
                <a:effectLst/>
                <a:latin typeface="+mj-lt"/>
                <a:ea typeface="Times New Roman" panose="02020603050405020304" pitchFamily="18" charset="0"/>
              </a:rPr>
              <a:t>Re-purpose 2 bits of SS Allocation subfield in User Info field in UHR trigger frame for distribution BW indication if DRU is assigned for UL TB PPDU transmission</a:t>
            </a:r>
            <a:endParaRPr lang="en-US" dirty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16382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[1] 11-23-2020-01-00bn-high-level-perspective-on-distributed-tone-ru-for-11bn</a:t>
            </a:r>
          </a:p>
          <a:p>
            <a:pPr marL="0" indent="0">
              <a:buNone/>
            </a:pPr>
            <a:r>
              <a:rPr lang="en-US" dirty="0"/>
              <a:t>[2] 11-23-1988-02-00bn-considerations-on-dru-design-and-application</a:t>
            </a:r>
          </a:p>
          <a:p>
            <a:pPr marL="0" indent="0">
              <a:buNone/>
            </a:pPr>
            <a:r>
              <a:rPr lang="en-US" dirty="0"/>
              <a:t>[3] 11-23-2021-01-00bn-principle-and-methodology-for-dru-tone-plan-design</a:t>
            </a:r>
          </a:p>
          <a:p>
            <a:pPr marL="0" indent="0">
              <a:buNone/>
            </a:pPr>
            <a:r>
              <a:rPr lang="en-US" dirty="0"/>
              <a:t>[4] 11-24-0468-02-00bn-dru-tone-plan-for-11bn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76297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sz="2000" b="0" dirty="0"/>
              <a:t>Do you agree to include the following text to the 11bn SFD?</a:t>
            </a:r>
          </a:p>
          <a:p>
            <a:pPr marL="400050" lvl="1" indent="0">
              <a:buNone/>
            </a:pPr>
            <a:r>
              <a:rPr lang="en-US" dirty="0">
                <a:latin typeface="+mj-lt"/>
                <a:ea typeface="Calibri" panose="020F0502020204030204" pitchFamily="34" charset="0"/>
              </a:rPr>
              <a:t>D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RU signaling are contained in both common info field and user info field (leave reserved bit in user info field untouched)</a:t>
            </a: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163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116291</TotalTime>
  <Words>1155</Words>
  <Application>Microsoft Office PowerPoint</Application>
  <PresentationFormat>On-screen Show (4:3)</PresentationFormat>
  <Paragraphs>183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Times New Roman</vt:lpstr>
      <vt:lpstr>802-11-Submission</vt:lpstr>
      <vt:lpstr>Signaling for DRU Transmission</vt:lpstr>
      <vt:lpstr>Introduction</vt:lpstr>
      <vt:lpstr>Example Illustration of DRU Operation Modes</vt:lpstr>
      <vt:lpstr>General Considerations for DRU Signaling</vt:lpstr>
      <vt:lpstr>Proposal of Signaling for DRU </vt:lpstr>
      <vt:lpstr>Example Illustration of DRU Signaling</vt:lpstr>
      <vt:lpstr>Summary</vt:lpstr>
      <vt:lpstr>Reference</vt:lpstr>
      <vt:lpstr>Straw Poll #1</vt:lpstr>
      <vt:lpstr>Straw Poll #2</vt:lpstr>
      <vt:lpstr>Straw Poll #3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1512</cp:revision>
  <cp:lastPrinted>1998-02-10T13:28:06Z</cp:lastPrinted>
  <dcterms:created xsi:type="dcterms:W3CDTF">2007-05-21T21:00:37Z</dcterms:created>
  <dcterms:modified xsi:type="dcterms:W3CDTF">2024-09-07T23:52:15Z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2024-07-11T18:05:11Z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fa5a82b3-6934-4bac-923b-df446851be46</vt:lpwstr>
  </property>
  <property fmtid="{D5CDD505-2E9C-101B-9397-08002B2CF9AE}" pid="9" name="MSIP_Label_83bcef13-7cac-433f-ba1d-47a323951816_ContentBits">
    <vt:lpwstr>0</vt:lpwstr>
  </property>
</Properties>
</file>