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459" r:id="rId3"/>
    <p:sldId id="472" r:id="rId4"/>
    <p:sldId id="477" r:id="rId5"/>
    <p:sldId id="476" r:id="rId6"/>
    <p:sldId id="478" r:id="rId7"/>
    <p:sldId id="481" r:id="rId8"/>
    <p:sldId id="479" r:id="rId9"/>
    <p:sldId id="480" r:id="rId10"/>
    <p:sldId id="463" r:id="rId11"/>
    <p:sldId id="471" r:id="rId12"/>
    <p:sldId id="464" r:id="rId13"/>
    <p:sldId id="475" r:id="rId14"/>
    <p:sldId id="482" r:id="rId15"/>
    <p:sldId id="483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99" autoAdjust="0"/>
    <p:restoredTop sz="93484" autoAdjust="0"/>
  </p:normalViewPr>
  <p:slideViewPr>
    <p:cSldViewPr>
      <p:cViewPr varScale="1">
        <p:scale>
          <a:sx n="111" d="100"/>
          <a:sy n="111" d="100"/>
        </p:scale>
        <p:origin x="132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90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802.11-24/1488r1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r>
              <a:rPr lang="en-US" altLang="zh-CN" sz="3200" dirty="0"/>
              <a:t>ELR PPDU Transmission Design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08843" y="1792121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64016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RRU52 with 4x DUP was proposed in this contribution for ELR data transmission:</a:t>
            </a:r>
          </a:p>
          <a:p>
            <a:pPr lvl="1">
              <a:buFontTx/>
              <a:buChar char="-"/>
            </a:pPr>
            <a:r>
              <a:rPr lang="en-US" dirty="0"/>
              <a:t>Simple for implementation</a:t>
            </a:r>
          </a:p>
          <a:p>
            <a:pPr lvl="1">
              <a:buFontTx/>
              <a:buChar char="-"/>
            </a:pPr>
            <a:r>
              <a:rPr lang="en-US" dirty="0"/>
              <a:t>Reuse most of existing designs</a:t>
            </a:r>
          </a:p>
          <a:p>
            <a:pPr lvl="1">
              <a:buFontTx/>
              <a:buChar char="-"/>
            </a:pPr>
            <a:r>
              <a:rPr lang="en-US" dirty="0"/>
              <a:t>Meet design target</a:t>
            </a:r>
          </a:p>
          <a:p>
            <a:pPr lvl="1">
              <a:buFontTx/>
              <a:buChar char="-"/>
            </a:pPr>
            <a:r>
              <a:rPr lang="en-US" dirty="0"/>
              <a:t>Simple for signaling</a:t>
            </a:r>
          </a:p>
          <a:p>
            <a:pPr lvl="1">
              <a:buFontTx/>
              <a:buChar char="-"/>
            </a:pPr>
            <a:r>
              <a:rPr lang="en-US" dirty="0"/>
              <a:t>Minimal efforts for spec changes/modifications</a:t>
            </a:r>
          </a:p>
          <a:p>
            <a:pPr lvl="1">
              <a:buFontTx/>
              <a:buChar char="-"/>
            </a:pPr>
            <a:endParaRPr lang="en-US" b="1" dirty="0"/>
          </a:p>
          <a:p>
            <a:r>
              <a:rPr lang="en-US" dirty="0"/>
              <a:t>A simple PAPR reduction method also proposed for RRU52 4x DUP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11-22-1928-01-0uhr-enhanced-long-range-usage-scenarios-design-target-and-feasibility</a:t>
            </a:r>
          </a:p>
          <a:p>
            <a:pPr marL="0" indent="0">
              <a:buNone/>
            </a:pPr>
            <a:r>
              <a:rPr lang="en-US" dirty="0"/>
              <a:t>[2] 11-24-0873-02-00bn-design-targets-and-considerations-for-enhanced-long-range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76297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dirty="0">
                <a:latin typeface="+mj-lt"/>
              </a:rPr>
              <a:t>Do you agree to include the following text to the 11bn SFD?</a:t>
            </a:r>
            <a:endParaRPr lang="en-US" dirty="0">
              <a:effectLst/>
              <a:latin typeface="+mj-lt"/>
              <a:ea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1600" dirty="0">
                <a:effectLst/>
                <a:latin typeface="+mj-lt"/>
                <a:ea typeface="Calibri" panose="020F0502020204030204" pitchFamily="34" charset="0"/>
              </a:rPr>
              <a:t>ELR transmission schemes use RRU52 with four times duplication in frequency domain in 20MHz </a:t>
            </a:r>
            <a:endParaRPr lang="en-US" sz="16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16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>
                <a:latin typeface="+mj-lt"/>
              </a:rPr>
              <a:t>Do you agree to include the following text to the 11bn SFD?</a:t>
            </a:r>
            <a:endParaRPr lang="en-US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ELR PPDU only supports the following two modulation and coding schemes: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BPSK with coding rate R=1/2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QPSK with coding rate R=1/2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63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/>
          <a:p>
            <a:r>
              <a:rPr lang="en-US" dirty="0">
                <a:latin typeface="+mj-lt"/>
              </a:rPr>
              <a:t>Do you agree to include the following text to the 11bn SFD?</a:t>
            </a:r>
            <a:endParaRPr lang="en-US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ELR transmission shall apply the phase rotations as below for both BPSK and QPSK modulations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rotation of -1 will be applied on data subcarriers of lower half of RU3 and upper half of RU4 for 52-tone regular RU (RRU52) on 20MHz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D8E003-8844-7260-839A-E781036CA0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453384"/>
            <a:ext cx="7071705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9358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2845"/>
            <a:ext cx="7772400" cy="1400355"/>
          </a:xfrm>
        </p:spPr>
        <p:txBody>
          <a:bodyPr/>
          <a:lstStyle/>
          <a:p>
            <a:pPr marL="400050" lvl="1" indent="0">
              <a:buNone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Do you agree to include the following text to the 11bn SFD?</a:t>
            </a:r>
            <a:endParaRPr lang="en-US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dirty="0"/>
              <a:t>Pilot values and mapping rules of ELR-SIG and Data symbols in ELR PPDU are the same as that of four RRU52 in DL OFDMA</a:t>
            </a: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88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09600" y="1447800"/>
            <a:ext cx="8229600" cy="2776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Enhanced Long Range (ELR) for UHR was proposed in contribution [1] to address the link budge/coverage range imbalance issues between DL &amp; UL,  which are caused by the difference Tx power and number of antennas at AP and STA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Contribution [2] discussed the ELR design targets in term of PHY data rates, coverage range improvement comparing to 11g, e.g.: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/>
              <a:t>PHY rate: 	~1.5Mbps and ~3.0Mbps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/>
              <a:t>Range: 	~6dB and 3dB range better than 11g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contribution, we will propose data portion transmission methods for ELR PPDU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Introduction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600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2400" dirty="0"/>
              <a:t>General Consideration of ELR Data Transmission</a:t>
            </a:r>
            <a:endParaRPr lang="zh-TW" altLang="en-US" sz="24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2AAECDD-9919-4585-099F-B7FB5024D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4135"/>
            <a:ext cx="8001000" cy="417102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Meet ELR design target:</a:t>
            </a:r>
          </a:p>
          <a:p>
            <a:pPr lvl="1">
              <a:spcBef>
                <a:spcPts val="0"/>
              </a:spcBef>
            </a:pPr>
            <a:r>
              <a:rPr lang="en-US" altLang="zh-TW" sz="1400" b="0" dirty="0"/>
              <a:t>Data rate: e.g. ~1.5Mbps and ~3.0Mbps</a:t>
            </a:r>
          </a:p>
          <a:p>
            <a:pPr lvl="1">
              <a:spcBef>
                <a:spcPts val="0"/>
              </a:spcBef>
            </a:pPr>
            <a:r>
              <a:rPr lang="en-US" altLang="zh-TW" sz="1400" dirty="0"/>
              <a:t>Close the UL/DL coverage range gap (e.g. ~6dB range improvement vs 11g)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altLang="zh-TW" dirty="0"/>
              <a:t>Simple for implementation</a:t>
            </a:r>
          </a:p>
          <a:p>
            <a:pPr>
              <a:spcBef>
                <a:spcPts val="0"/>
              </a:spcBef>
            </a:pP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Reuse existing designs as much as possible</a:t>
            </a:r>
          </a:p>
          <a:p>
            <a:pPr>
              <a:spcBef>
                <a:spcPts val="0"/>
              </a:spcBef>
            </a:pP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Minimize the efforts for spec changes/modifications</a:t>
            </a:r>
          </a:p>
          <a:p>
            <a:pPr>
              <a:spcBef>
                <a:spcPts val="0"/>
              </a:spcBef>
            </a:pP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Avoid unnecessary complexity such as new coding, new numerology </a:t>
            </a:r>
            <a:r>
              <a:rPr lang="en-US" altLang="zh-TW" dirty="0" err="1"/>
              <a:t>etc</a:t>
            </a:r>
            <a:endParaRPr lang="en-US" altLang="zh-TW" dirty="0"/>
          </a:p>
          <a:p>
            <a:pPr>
              <a:spcBef>
                <a:spcPts val="0"/>
              </a:spcBef>
            </a:pP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Simple for signaling </a:t>
            </a:r>
          </a:p>
        </p:txBody>
      </p:sp>
    </p:spTree>
    <p:extLst>
      <p:ext uri="{BB962C8B-B14F-4D97-AF65-F5344CB8AC3E}">
        <p14:creationId xmlns:p14="http://schemas.microsoft.com/office/powerpoint/2010/main" val="333189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6387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Studies for ELR Data Symbol Transmission</a:t>
            </a:r>
            <a:endParaRPr lang="zh-TW" alt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297DDD-E8E6-65BE-4BDE-B1DCEB96E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119878"/>
            <a:ext cx="8001000" cy="4876800"/>
          </a:xfrm>
        </p:spPr>
        <p:txBody>
          <a:bodyPr/>
          <a:lstStyle/>
          <a:p>
            <a:r>
              <a:rPr lang="en-US" altLang="zh-TW" dirty="0"/>
              <a:t>Several design candidates/options have been studied, evaluated and compared, such as:</a:t>
            </a:r>
          </a:p>
          <a:p>
            <a:pPr lvl="1"/>
            <a:r>
              <a:rPr lang="en-US" altLang="zh-TW" sz="1400" dirty="0"/>
              <a:t>Using DRU (e.g. 26-tone or 52-tone DRU on BW20) as a narrowband transmission</a:t>
            </a:r>
          </a:p>
          <a:p>
            <a:pPr lvl="1"/>
            <a:r>
              <a:rPr lang="en-US" altLang="zh-TW" sz="1400" dirty="0"/>
              <a:t>Symbol Repetition in Time Domain to achieve combining gain</a:t>
            </a:r>
          </a:p>
          <a:p>
            <a:pPr lvl="1"/>
            <a:r>
              <a:rPr lang="en-US" altLang="zh-TW" sz="1400" dirty="0"/>
              <a:t>Coded Bits duplication to achieve effective low coding rate</a:t>
            </a:r>
          </a:p>
          <a:p>
            <a:pPr lvl="1"/>
            <a:r>
              <a:rPr lang="en-US" altLang="zh-TW" sz="1400" dirty="0"/>
              <a:t>Tone repetition in frequency domain to achieve frequency diversity and combining gain</a:t>
            </a:r>
          </a:p>
          <a:p>
            <a:pPr lvl="1"/>
            <a:endParaRPr lang="en-US" altLang="zh-TW" sz="1400" dirty="0"/>
          </a:p>
          <a:p>
            <a:r>
              <a:rPr lang="en-US" altLang="zh-TW" dirty="0"/>
              <a:t>Above design options have some potential issues such as:</a:t>
            </a:r>
          </a:p>
          <a:p>
            <a:pPr lvl="1"/>
            <a:r>
              <a:rPr lang="en-US" altLang="zh-TW" sz="1400" dirty="0"/>
              <a:t>Implementation complexity concerns</a:t>
            </a:r>
          </a:p>
          <a:p>
            <a:pPr lvl="1"/>
            <a:r>
              <a:rPr lang="en-US" altLang="zh-TW" sz="1400" dirty="0"/>
              <a:t>Performance disadvantage</a:t>
            </a:r>
          </a:p>
          <a:p>
            <a:pPr lvl="1"/>
            <a:r>
              <a:rPr lang="en-US" altLang="zh-TW" sz="1400" dirty="0"/>
              <a:t>Specification efforts</a:t>
            </a:r>
          </a:p>
          <a:p>
            <a:pPr lvl="1"/>
            <a:r>
              <a:rPr lang="en-US" altLang="zh-TW" sz="1400" dirty="0"/>
              <a:t>New numerology</a:t>
            </a:r>
          </a:p>
          <a:p>
            <a:pPr lvl="1"/>
            <a:endParaRPr lang="en-US" altLang="zh-TW" dirty="0"/>
          </a:p>
          <a:p>
            <a:r>
              <a:rPr lang="en-US" altLang="zh-TW" b="1" dirty="0"/>
              <a:t>In this contribution, we propose a method of ELR payload transmission by using 52-tone RRU with 4 times duplication in frequency domain (RRU52 4x DUP)</a:t>
            </a:r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0562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RRU52 4x DUP for ELR PPDU</a:t>
            </a:r>
            <a:endParaRPr lang="zh-TW" altLang="en-US" sz="2400" dirty="0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B05C1A1A-BF83-D2A1-E024-12A5A170BCB6}"/>
              </a:ext>
            </a:extLst>
          </p:cNvPr>
          <p:cNvSpPr/>
          <p:nvPr/>
        </p:nvSpPr>
        <p:spPr bwMode="auto">
          <a:xfrm>
            <a:off x="1986437" y="1676400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1FD838D7-45B8-44CF-DCDC-9EA6FE3AABEC}"/>
              </a:ext>
            </a:extLst>
          </p:cNvPr>
          <p:cNvSpPr/>
          <p:nvPr/>
        </p:nvSpPr>
        <p:spPr bwMode="auto">
          <a:xfrm>
            <a:off x="3118562" y="1676400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9794D66D-08AB-6EA4-B7CB-D47E79879578}"/>
              </a:ext>
            </a:extLst>
          </p:cNvPr>
          <p:cNvSpPr/>
          <p:nvPr/>
        </p:nvSpPr>
        <p:spPr bwMode="auto">
          <a:xfrm>
            <a:off x="4953000" y="1676400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AD74B0B4-1F49-4637-2886-F2FAADF2AC8E}"/>
              </a:ext>
            </a:extLst>
          </p:cNvPr>
          <p:cNvSpPr/>
          <p:nvPr/>
        </p:nvSpPr>
        <p:spPr bwMode="auto">
          <a:xfrm>
            <a:off x="6085125" y="1676400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6D8822BA-4A5B-0B98-DEAB-2CA888AC0656}"/>
              </a:ext>
            </a:extLst>
          </p:cNvPr>
          <p:cNvSpPr/>
          <p:nvPr/>
        </p:nvSpPr>
        <p:spPr bwMode="auto">
          <a:xfrm>
            <a:off x="4201807" y="1676400"/>
            <a:ext cx="323625" cy="261016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Times New Roman" pitchFamily="18" charset="0"/>
              </a:rPr>
              <a:t>13</a:t>
            </a:r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B3D9C31F-29EE-53DF-7B29-D641557AA67D}"/>
              </a:ext>
            </a:extLst>
          </p:cNvPr>
          <p:cNvSpPr/>
          <p:nvPr/>
        </p:nvSpPr>
        <p:spPr bwMode="auto">
          <a:xfrm>
            <a:off x="4633869" y="1676400"/>
            <a:ext cx="323625" cy="261016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Times New Roman" pitchFamily="18" charset="0"/>
              </a:rPr>
              <a:t>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460B51-11E2-BA03-43C7-A8B0A8805279}"/>
              </a:ext>
            </a:extLst>
          </p:cNvPr>
          <p:cNvSpPr txBox="1"/>
          <p:nvPr/>
        </p:nvSpPr>
        <p:spPr>
          <a:xfrm>
            <a:off x="3476150" y="1483838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FFD58B-871A-F73C-5576-2258001A2657}"/>
              </a:ext>
            </a:extLst>
          </p:cNvPr>
          <p:cNvSpPr txBox="1"/>
          <p:nvPr/>
        </p:nvSpPr>
        <p:spPr>
          <a:xfrm>
            <a:off x="5281683" y="1483838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0D43FF-70F4-F597-23C0-5F591E3F8AF9}"/>
              </a:ext>
            </a:extLst>
          </p:cNvPr>
          <p:cNvSpPr txBox="1"/>
          <p:nvPr/>
        </p:nvSpPr>
        <p:spPr>
          <a:xfrm>
            <a:off x="6463635" y="1500842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C478F6-5BE3-22FE-56DD-E0C2CB3F3314}"/>
              </a:ext>
            </a:extLst>
          </p:cNvPr>
          <p:cNvSpPr txBox="1"/>
          <p:nvPr/>
        </p:nvSpPr>
        <p:spPr>
          <a:xfrm>
            <a:off x="1004747" y="1710955"/>
            <a:ext cx="910506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RRU52 4x DUP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E71C97-C146-67BC-78C5-2D45F6CA60B9}"/>
              </a:ext>
            </a:extLst>
          </p:cNvPr>
          <p:cNvSpPr txBox="1"/>
          <p:nvPr/>
        </p:nvSpPr>
        <p:spPr>
          <a:xfrm>
            <a:off x="2189979" y="1374173"/>
            <a:ext cx="855949" cy="30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RRU52 based encoding/mod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A14924-E0EF-50AF-647E-627DFCF13726}"/>
              </a:ext>
            </a:extLst>
          </p:cNvPr>
          <p:cNvSpPr txBox="1"/>
          <p:nvPr/>
        </p:nvSpPr>
        <p:spPr>
          <a:xfrm>
            <a:off x="228601" y="2516022"/>
            <a:ext cx="893673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Frequency duplication (DUP) has been used in several places in 11ax/be for better reliability: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HE-SIG-A/B/U-SIG/EHT-SIG per-20MHz subchannel DUP (e.g. 2x/4x/8x DUP, </a:t>
            </a:r>
            <a:r>
              <a:rPr lang="en-US" sz="1400" dirty="0" err="1"/>
              <a:t>etc</a:t>
            </a:r>
            <a:r>
              <a:rPr lang="en-US" sz="1400" dirty="0"/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MCS14 is RU484 2x DUP, RU996 2x DUP </a:t>
            </a:r>
            <a:r>
              <a:rPr lang="en-US" sz="1400" dirty="0" err="1"/>
              <a:t>etc</a:t>
            </a:r>
            <a:r>
              <a:rPr lang="en-US" sz="1400" dirty="0"/>
              <a:t>  in 11be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RRU52 4x DUP has the similarity with existing DUP modes, and it is just simply to extend to RRU52 with 4x DUP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RRU52 4x DUP </a:t>
            </a:r>
            <a:r>
              <a:rPr lang="en-US" sz="1400" dirty="0"/>
              <a:t>is the simplest way to achieve ELR design target and the closest to what we have in existing designs: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No new numerology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Using existing MCS0 and MCS1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Achieve design target with good margin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Less efforts for spec changes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Simple for implementation by reusing most of existing designs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09903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MCS and Data Rates for ELR PPDU</a:t>
            </a:r>
            <a:endParaRPr lang="zh-TW" altLang="en-US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9492CC-3E12-13E7-E21B-4CD9C3EFB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01463"/>
              </p:ext>
            </p:extLst>
          </p:nvPr>
        </p:nvGraphicFramePr>
        <p:xfrm>
          <a:off x="495301" y="3429000"/>
          <a:ext cx="8153398" cy="101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3532">
                  <a:extLst>
                    <a:ext uri="{9D8B030D-6E8A-4147-A177-3AD203B41FA5}">
                      <a16:colId xmlns:a16="http://schemas.microsoft.com/office/drawing/2014/main" val="2903164080"/>
                    </a:ext>
                  </a:extLst>
                </a:gridCol>
                <a:gridCol w="1283079">
                  <a:extLst>
                    <a:ext uri="{9D8B030D-6E8A-4147-A177-3AD203B41FA5}">
                      <a16:colId xmlns:a16="http://schemas.microsoft.com/office/drawing/2014/main" val="2592361699"/>
                    </a:ext>
                  </a:extLst>
                </a:gridCol>
                <a:gridCol w="935328">
                  <a:extLst>
                    <a:ext uri="{9D8B030D-6E8A-4147-A177-3AD203B41FA5}">
                      <a16:colId xmlns:a16="http://schemas.microsoft.com/office/drawing/2014/main" val="2452837287"/>
                    </a:ext>
                  </a:extLst>
                </a:gridCol>
                <a:gridCol w="731474">
                  <a:extLst>
                    <a:ext uri="{9D8B030D-6E8A-4147-A177-3AD203B41FA5}">
                      <a16:colId xmlns:a16="http://schemas.microsoft.com/office/drawing/2014/main" val="625030481"/>
                    </a:ext>
                  </a:extLst>
                </a:gridCol>
                <a:gridCol w="611562">
                  <a:extLst>
                    <a:ext uri="{9D8B030D-6E8A-4147-A177-3AD203B41FA5}">
                      <a16:colId xmlns:a16="http://schemas.microsoft.com/office/drawing/2014/main" val="2429457713"/>
                    </a:ext>
                  </a:extLst>
                </a:gridCol>
                <a:gridCol w="575587">
                  <a:extLst>
                    <a:ext uri="{9D8B030D-6E8A-4147-A177-3AD203B41FA5}">
                      <a16:colId xmlns:a16="http://schemas.microsoft.com/office/drawing/2014/main" val="830340546"/>
                    </a:ext>
                  </a:extLst>
                </a:gridCol>
                <a:gridCol w="575587">
                  <a:extLst>
                    <a:ext uri="{9D8B030D-6E8A-4147-A177-3AD203B41FA5}">
                      <a16:colId xmlns:a16="http://schemas.microsoft.com/office/drawing/2014/main" val="2963943674"/>
                    </a:ext>
                  </a:extLst>
                </a:gridCol>
                <a:gridCol w="803423">
                  <a:extLst>
                    <a:ext uri="{9D8B030D-6E8A-4147-A177-3AD203B41FA5}">
                      <a16:colId xmlns:a16="http://schemas.microsoft.com/office/drawing/2014/main" val="4069035161"/>
                    </a:ext>
                  </a:extLst>
                </a:gridCol>
                <a:gridCol w="733873">
                  <a:extLst>
                    <a:ext uri="{9D8B030D-6E8A-4147-A177-3AD203B41FA5}">
                      <a16:colId xmlns:a16="http://schemas.microsoft.com/office/drawing/2014/main" val="502966618"/>
                    </a:ext>
                  </a:extLst>
                </a:gridCol>
                <a:gridCol w="561197">
                  <a:extLst>
                    <a:ext uri="{9D8B030D-6E8A-4147-A177-3AD203B41FA5}">
                      <a16:colId xmlns:a16="http://schemas.microsoft.com/office/drawing/2014/main" val="2625299303"/>
                    </a:ext>
                  </a:extLst>
                </a:gridCol>
                <a:gridCol w="618756">
                  <a:extLst>
                    <a:ext uri="{9D8B030D-6E8A-4147-A177-3AD203B41FA5}">
                      <a16:colId xmlns:a16="http://schemas.microsoft.com/office/drawing/2014/main" val="1216952268"/>
                    </a:ext>
                  </a:extLst>
                </a:gridCol>
              </a:tblGrid>
              <a:tr h="25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ELR-MCS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Duplication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Modulation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Nbpscs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Nsd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Ncbps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Ndbps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Data rate (Mb/s)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2032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0.8us GI</a:t>
                      </a:r>
                      <a:endParaRPr lang="en-US" sz="10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1.6us GI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3.2us GI</a:t>
                      </a:r>
                      <a:endParaRPr lang="en-US" sz="10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92605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RRU52 4x DUP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BPSK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1/2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 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1.76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1.50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32074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RRU52 4x DUP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QPSK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1/2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3.53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3.00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64014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CB9A2-A1E2-5696-725D-64EA999DA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DengXian" panose="02010600030101010101" pitchFamily="2" charset="-122"/>
              </a:rPr>
              <a:t>The following MCSs and data rates are proposed for ELR PPDU</a:t>
            </a:r>
          </a:p>
          <a:p>
            <a:pPr marL="742950"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DengXian" panose="02010600030101010101" pitchFamily="2" charset="-122"/>
              </a:rPr>
              <a:t>Simple for signaling and specification</a:t>
            </a:r>
          </a:p>
          <a:p>
            <a:pPr marL="742950"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a typeface="DengXian" panose="02010600030101010101" pitchFamily="2" charset="-122"/>
              </a:rPr>
              <a:t>Good performance</a:t>
            </a:r>
            <a:endParaRPr lang="en-US" sz="1200" dirty="0">
              <a:effectLst/>
              <a:ea typeface="DengXian" panose="02010600030101010101" pitchFamily="2" charset="-122"/>
            </a:endParaRPr>
          </a:p>
          <a:p>
            <a:pPr marL="742950"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a typeface="DengXian" panose="02010600030101010101" pitchFamily="2" charset="-122"/>
              </a:rPr>
              <a:t>Reuse most of existing designs</a:t>
            </a:r>
            <a:endParaRPr lang="en-US" sz="1200" dirty="0">
              <a:effectLst/>
              <a:ea typeface="DengXian" panose="02010600030101010101" pitchFamily="2" charset="-122"/>
            </a:endParaRP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482CCB5-3D26-5FB0-BE36-EE0D80EF7D70}"/>
              </a:ext>
            </a:extLst>
          </p:cNvPr>
          <p:cNvSpPr/>
          <p:nvPr/>
        </p:nvSpPr>
        <p:spPr bwMode="auto">
          <a:xfrm>
            <a:off x="4521223" y="2190542"/>
            <a:ext cx="381000" cy="1524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FEF119-B70D-978A-93F3-6BBF6DD20225}"/>
              </a:ext>
            </a:extLst>
          </p:cNvPr>
          <p:cNvSpPr txBox="1"/>
          <p:nvPr/>
        </p:nvSpPr>
        <p:spPr>
          <a:xfrm>
            <a:off x="5098113" y="2075240"/>
            <a:ext cx="1742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meet design target </a:t>
            </a:r>
          </a:p>
        </p:txBody>
      </p:sp>
    </p:spTree>
    <p:extLst>
      <p:ext uri="{BB962C8B-B14F-4D97-AF65-F5344CB8AC3E}">
        <p14:creationId xmlns:p14="http://schemas.microsoft.com/office/powerpoint/2010/main" val="28047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22256"/>
            <a:ext cx="7772400" cy="361771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PER Performance Simulations</a:t>
            </a:r>
            <a:endParaRPr lang="zh-TW" alt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925FE5-DBBF-CE87-CF0F-793211D59CAC}"/>
              </a:ext>
            </a:extLst>
          </p:cNvPr>
          <p:cNvSpPr txBox="1"/>
          <p:nvPr/>
        </p:nvSpPr>
        <p:spPr>
          <a:xfrm>
            <a:off x="4800600" y="2193292"/>
            <a:ext cx="3897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ELR/UL vs 11g/DL: 4 antennas at AP; 2 antennas at STA</a:t>
            </a: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~ 11dB  gain for 1.67Mbps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&gt; 8.0dB gain for 3.33Mbps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087C01-65F7-C638-8A9D-F4E6613E7890}"/>
              </a:ext>
            </a:extLst>
          </p:cNvPr>
          <p:cNvSpPr txBox="1"/>
          <p:nvPr/>
        </p:nvSpPr>
        <p:spPr>
          <a:xfrm>
            <a:off x="370435" y="2237596"/>
            <a:ext cx="3897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ELR/UL vs 11g/DL: 1 antennas at AP; 1 antennas at STA</a:t>
            </a: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&gt; 8.0dB gain for 1.67Mbps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&gt; 5.0dB gain for 3.33Mbps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7A6BD4F-C71A-32AE-0513-2F2649BDD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59" y="1031688"/>
            <a:ext cx="7772400" cy="1048481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ea typeface="DengXian" panose="02010600030101010101" pitchFamily="2" charset="-122"/>
              </a:rPr>
              <a:t>Simulation Settings: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a typeface="DengXian" panose="02010600030101010101" pitchFamily="2" charset="-122"/>
              </a:rPr>
              <a:t>11g/DL vs ELR/UL;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a typeface="DengXian" panose="02010600030101010101" pitchFamily="2" charset="-122"/>
              </a:rPr>
              <a:t>1T1R1SS (i.e. 1x1x1); 2T4R1SS(i.e. 2x4x1, 2T@STA, 4R@AP for ELR/UL)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ea typeface="DengXian" panose="02010600030101010101" pitchFamily="2" charset="-122"/>
              </a:rPr>
              <a:t>D-NLOS, LDPC, MCS0/1</a:t>
            </a:r>
            <a:r>
              <a:rPr lang="en-US" sz="1100" dirty="0">
                <a:ea typeface="DengXian" panose="02010600030101010101" pitchFamily="2" charset="-122"/>
              </a:rPr>
              <a:t>, 256Byte packet</a:t>
            </a:r>
            <a:endParaRPr lang="en-US" sz="1100" dirty="0">
              <a:effectLst/>
              <a:ea typeface="DengXia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a typeface="DengXian" panose="02010600030101010101" pitchFamily="2" charset="-122"/>
              </a:rPr>
              <a:t>2x LTF mode with two ELR-LTF symbols with 3dB power boost, estimated channel with smoothing</a:t>
            </a: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B1ECA6-F88C-74DF-07CF-056242440C3C}"/>
              </a:ext>
            </a:extLst>
          </p:cNvPr>
          <p:cNvSpPr txBox="1"/>
          <p:nvPr/>
        </p:nvSpPr>
        <p:spPr>
          <a:xfrm>
            <a:off x="2133600" y="6068052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1x1x1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1F831D-D9C7-9F9F-1A06-8B17C035010E}"/>
              </a:ext>
            </a:extLst>
          </p:cNvPr>
          <p:cNvSpPr txBox="1"/>
          <p:nvPr/>
        </p:nvSpPr>
        <p:spPr>
          <a:xfrm>
            <a:off x="6707647" y="6019645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2x4x1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76F8F75-E930-38A8-9B9A-60908A5CB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583" y="2982567"/>
            <a:ext cx="4346518" cy="311392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148E3D-C847-05FA-F4CF-D3C695E12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1" y="2971800"/>
            <a:ext cx="4496559" cy="32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39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PAPR Reduction for RRU52 4x DUP</a:t>
            </a:r>
            <a:endParaRPr lang="zh-TW" alt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8F2444-9493-3A51-5D67-F722684750C5}"/>
              </a:ext>
            </a:extLst>
          </p:cNvPr>
          <p:cNvSpPr txBox="1"/>
          <p:nvPr/>
        </p:nvSpPr>
        <p:spPr>
          <a:xfrm>
            <a:off x="437294" y="1219200"/>
            <a:ext cx="86305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RRU52 with 4x DUP has higher PAPR without applying PAPR reduction mask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propose the following simple PAPR reduction method which can reduces PAPR significantly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Splitting 2 segments (lower half &amp; upper half) for each RRU52, each segment has 24 data subcarriers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Total 8 segments for four RRU52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the ELR data transmission shall apply the phase rotations as below for both BPSK and QPSK modulations: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2B348DF-1DB6-708A-1C7B-51E96B3B9F31}"/>
              </a:ext>
            </a:extLst>
          </p:cNvPr>
          <p:cNvGrpSpPr/>
          <p:nvPr/>
        </p:nvGrpSpPr>
        <p:grpSpPr>
          <a:xfrm>
            <a:off x="838200" y="3733800"/>
            <a:ext cx="7407725" cy="1676527"/>
            <a:chOff x="1113340" y="2990178"/>
            <a:chExt cx="7407725" cy="1676527"/>
          </a:xfrm>
        </p:grpSpPr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D8E314C9-1A63-772C-9C47-0E8E51DD8735}"/>
                </a:ext>
              </a:extLst>
            </p:cNvPr>
            <p:cNvSpPr/>
            <p:nvPr/>
          </p:nvSpPr>
          <p:spPr bwMode="auto">
            <a:xfrm>
              <a:off x="2095030" y="3578076"/>
              <a:ext cx="1078750" cy="261016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F3DAD512-7BE2-2F20-C276-6D00B26B6562}"/>
                </a:ext>
              </a:extLst>
            </p:cNvPr>
            <p:cNvSpPr/>
            <p:nvPr/>
          </p:nvSpPr>
          <p:spPr bwMode="auto">
            <a:xfrm>
              <a:off x="3227155" y="3578076"/>
              <a:ext cx="1078750" cy="261016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C8F730C9-28DA-59D3-9449-F7EF4A10AD6D}"/>
                </a:ext>
              </a:extLst>
            </p:cNvPr>
            <p:cNvSpPr/>
            <p:nvPr/>
          </p:nvSpPr>
          <p:spPr bwMode="auto">
            <a:xfrm>
              <a:off x="5061593" y="3578076"/>
              <a:ext cx="1078750" cy="261016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B380B56B-5D3E-D0B6-F167-6AEAF3A792DC}"/>
                </a:ext>
              </a:extLst>
            </p:cNvPr>
            <p:cNvSpPr/>
            <p:nvPr/>
          </p:nvSpPr>
          <p:spPr bwMode="auto">
            <a:xfrm>
              <a:off x="6193718" y="3578076"/>
              <a:ext cx="1078750" cy="261016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9E10019D-EE93-9744-CE1A-45D7EAE49005}"/>
                </a:ext>
              </a:extLst>
            </p:cNvPr>
            <p:cNvSpPr/>
            <p:nvPr/>
          </p:nvSpPr>
          <p:spPr bwMode="auto">
            <a:xfrm>
              <a:off x="4310400" y="3578076"/>
              <a:ext cx="323625" cy="261016"/>
            </a:xfrm>
            <a:prstGeom prst="trapezoid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85000"/>
                    </a:schemeClr>
                  </a:solidFill>
                  <a:effectLst/>
                  <a:latin typeface="Times New Roman" pitchFamily="18" charset="0"/>
                </a:rPr>
                <a:t>13</a:t>
              </a:r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7D0F25EC-3B17-51C6-6155-02E86C2A33ED}"/>
                </a:ext>
              </a:extLst>
            </p:cNvPr>
            <p:cNvSpPr/>
            <p:nvPr/>
          </p:nvSpPr>
          <p:spPr bwMode="auto">
            <a:xfrm>
              <a:off x="4742462" y="3578076"/>
              <a:ext cx="323625" cy="261016"/>
            </a:xfrm>
            <a:prstGeom prst="trapezoid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85000"/>
                    </a:schemeClr>
                  </a:solidFill>
                  <a:effectLst/>
                  <a:latin typeface="Times New Roman" pitchFamily="18" charset="0"/>
                </a:rPr>
                <a:t>13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76EF319-BADF-C39F-A10A-2E7F36BF2BF2}"/>
                </a:ext>
              </a:extLst>
            </p:cNvPr>
            <p:cNvSpPr txBox="1"/>
            <p:nvPr/>
          </p:nvSpPr>
          <p:spPr>
            <a:xfrm>
              <a:off x="3564340" y="3144803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DUP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BE1A104-BA73-C85C-26A1-60D212E4F25E}"/>
                </a:ext>
              </a:extLst>
            </p:cNvPr>
            <p:cNvSpPr txBox="1"/>
            <p:nvPr/>
          </p:nvSpPr>
          <p:spPr>
            <a:xfrm>
              <a:off x="5407388" y="3115802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DUP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F543497-15D8-A3CE-730F-EA0C646BB9DF}"/>
                </a:ext>
              </a:extLst>
            </p:cNvPr>
            <p:cNvSpPr txBox="1"/>
            <p:nvPr/>
          </p:nvSpPr>
          <p:spPr>
            <a:xfrm>
              <a:off x="6551825" y="3161807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DUP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901306B-E1C5-619F-9182-9821DF42969D}"/>
                </a:ext>
              </a:extLst>
            </p:cNvPr>
            <p:cNvSpPr txBox="1"/>
            <p:nvPr/>
          </p:nvSpPr>
          <p:spPr>
            <a:xfrm>
              <a:off x="1113340" y="3612631"/>
              <a:ext cx="910506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RRU52 4x DUP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DF86401-918C-77E2-D45B-6BC24B58762F}"/>
                </a:ext>
              </a:extLst>
            </p:cNvPr>
            <p:cNvSpPr txBox="1"/>
            <p:nvPr/>
          </p:nvSpPr>
          <p:spPr>
            <a:xfrm>
              <a:off x="2302077" y="2990178"/>
              <a:ext cx="855949" cy="309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RRU52 based encoding/mod 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2DF578C-7EC9-73A1-CF22-B22B871C2B25}"/>
                </a:ext>
              </a:extLst>
            </p:cNvPr>
            <p:cNvCxnSpPr/>
            <p:nvPr/>
          </p:nvCxnSpPr>
          <p:spPr>
            <a:xfrm>
              <a:off x="2645788" y="3394139"/>
              <a:ext cx="0" cy="65560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79BA371-DB09-6CCA-13C4-54E1E622E54D}"/>
                </a:ext>
              </a:extLst>
            </p:cNvPr>
            <p:cNvCxnSpPr/>
            <p:nvPr/>
          </p:nvCxnSpPr>
          <p:spPr>
            <a:xfrm>
              <a:off x="3752845" y="3394139"/>
              <a:ext cx="0" cy="65560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B60857D-2DE7-7F37-0B17-5221E247B9D2}"/>
                </a:ext>
              </a:extLst>
            </p:cNvPr>
            <p:cNvCxnSpPr/>
            <p:nvPr/>
          </p:nvCxnSpPr>
          <p:spPr>
            <a:xfrm>
              <a:off x="5598898" y="3394139"/>
              <a:ext cx="0" cy="65560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3CA4A389-4686-2FAE-00A7-074EF0BED10E}"/>
                </a:ext>
              </a:extLst>
            </p:cNvPr>
            <p:cNvCxnSpPr/>
            <p:nvPr/>
          </p:nvCxnSpPr>
          <p:spPr>
            <a:xfrm>
              <a:off x="6743335" y="3394139"/>
              <a:ext cx="0" cy="65560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3E0769C-0595-A9C3-026A-D916042CC8F5}"/>
                </a:ext>
              </a:extLst>
            </p:cNvPr>
            <p:cNvSpPr txBox="1"/>
            <p:nvPr/>
          </p:nvSpPr>
          <p:spPr>
            <a:xfrm>
              <a:off x="2279559" y="3886200"/>
              <a:ext cx="4810020" cy="261016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200" dirty="0">
                  <a:solidFill>
                    <a:srgbClr val="1717A3"/>
                  </a:solidFill>
                </a:rPr>
                <a:t>1            1                1           1                                -1           1                1           -1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0554CC3-32A8-8666-0076-F8723B70C9C3}"/>
                    </a:ext>
                  </a:extLst>
                </p:cNvPr>
                <p:cNvSpPr txBox="1"/>
                <p:nvPr/>
              </p:nvSpPr>
              <p:spPr>
                <a:xfrm>
                  <a:off x="2295802" y="3298344"/>
                  <a:ext cx="677206" cy="25301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oMath>
                    </m:oMathPara>
                  </a14:m>
                  <a:endParaRPr lang="en-US" sz="1000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CB7CEE2A-BA7D-668E-8D5B-F75287B101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5802" y="3298344"/>
                  <a:ext cx="677206" cy="25301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7124304-3E4A-64E1-48A6-774F260253C8}"/>
                </a:ext>
              </a:extLst>
            </p:cNvPr>
            <p:cNvSpPr txBox="1"/>
            <p:nvPr/>
          </p:nvSpPr>
          <p:spPr>
            <a:xfrm>
              <a:off x="2793424" y="3630958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100" dirty="0"/>
                <a:t>RU1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79D9F51-7003-8630-6345-C8877B13FECC}"/>
                </a:ext>
              </a:extLst>
            </p:cNvPr>
            <p:cNvSpPr txBox="1"/>
            <p:nvPr/>
          </p:nvSpPr>
          <p:spPr>
            <a:xfrm>
              <a:off x="3930568" y="3630957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100" dirty="0"/>
                <a:t>RU2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1D11B27-2CB3-2F45-1E09-330BD1CAE81C}"/>
                </a:ext>
              </a:extLst>
            </p:cNvPr>
            <p:cNvSpPr txBox="1"/>
            <p:nvPr/>
          </p:nvSpPr>
          <p:spPr>
            <a:xfrm>
              <a:off x="5791954" y="3630956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100" dirty="0"/>
                <a:t>RU3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35E003F-5296-65CB-3337-177A85F45D47}"/>
                </a:ext>
              </a:extLst>
            </p:cNvPr>
            <p:cNvSpPr txBox="1"/>
            <p:nvPr/>
          </p:nvSpPr>
          <p:spPr>
            <a:xfrm>
              <a:off x="6907933" y="3630955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100" dirty="0"/>
                <a:t>RU4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714B5A0-CDCE-333B-AE91-3E530790AE08}"/>
                </a:ext>
              </a:extLst>
            </p:cNvPr>
            <p:cNvSpPr txBox="1"/>
            <p:nvPr/>
          </p:nvSpPr>
          <p:spPr>
            <a:xfrm>
              <a:off x="4266536" y="4241118"/>
              <a:ext cx="1431486" cy="34690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000" dirty="0"/>
                <a:t>lower half of data tones on RU3 is rotated by “-1”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CE6A490-B043-8235-B19C-E562DD17A361}"/>
                </a:ext>
              </a:extLst>
            </p:cNvPr>
            <p:cNvSpPr txBox="1"/>
            <p:nvPr/>
          </p:nvSpPr>
          <p:spPr>
            <a:xfrm>
              <a:off x="7089579" y="4319798"/>
              <a:ext cx="1431486" cy="34690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000" dirty="0"/>
                <a:t>upper half of data tones on RU4 is rotated by “-1”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97C0F104-2AB2-344F-0A29-52B951313FA1}"/>
                </a:ext>
              </a:extLst>
            </p:cNvPr>
            <p:cNvCxnSpPr>
              <a:stCxn id="58" idx="0"/>
            </p:cNvCxnSpPr>
            <p:nvPr/>
          </p:nvCxnSpPr>
          <p:spPr>
            <a:xfrm flipV="1">
              <a:off x="4982279" y="4023029"/>
              <a:ext cx="298478" cy="218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FB225ED8-1AFB-3301-9BC8-3759B06AEBDD}"/>
                </a:ext>
              </a:extLst>
            </p:cNvPr>
            <p:cNvCxnSpPr/>
            <p:nvPr/>
          </p:nvCxnSpPr>
          <p:spPr>
            <a:xfrm flipH="1" flipV="1">
              <a:off x="7075901" y="4060228"/>
              <a:ext cx="277673" cy="1975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B9F3EA72-5394-A823-13BB-1EFD59FE571B}"/>
              </a:ext>
            </a:extLst>
          </p:cNvPr>
          <p:cNvSpPr txBox="1"/>
          <p:nvPr/>
        </p:nvSpPr>
        <p:spPr>
          <a:xfrm>
            <a:off x="751264" y="2327585"/>
            <a:ext cx="59476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400" dirty="0"/>
              <a:t>The rotation of -1 will be applied on data subcarriers of lower half of RU3 and upper half of RU4 for 52-tone regular RU (RRU52) on 20MHz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1070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3810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PAPR Performance with Proposed PAPR Reduction Mask</a:t>
            </a:r>
            <a:endParaRPr lang="zh-TW" alt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FBA6AB-1868-CD03-C9B0-F4D1034A1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318" y="2362200"/>
            <a:ext cx="4724400" cy="33255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D9CA01-8D54-07A9-47F5-9B5179496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2378720"/>
            <a:ext cx="4527892" cy="32925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1D108D-5ACB-50B7-D73E-A57FCB727E12}"/>
              </a:ext>
            </a:extLst>
          </p:cNvPr>
          <p:cNvSpPr txBox="1"/>
          <p:nvPr/>
        </p:nvSpPr>
        <p:spPr>
          <a:xfrm>
            <a:off x="381000" y="1261109"/>
            <a:ext cx="85021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PAPR of RRU52 4x DUP can be significantly reduced by applying proposed simple PAPR reduction mask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PAPR performance in the following plots are simulated for both BPSK &amp; QPSK with 50,000 OFDM symbols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64E9E-0094-7013-690C-E7AAD25AB1C5}"/>
              </a:ext>
            </a:extLst>
          </p:cNvPr>
          <p:cNvSpPr txBox="1"/>
          <p:nvPr/>
        </p:nvSpPr>
        <p:spPr>
          <a:xfrm>
            <a:off x="2133600" y="200938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BPSK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A389DF-2D9E-6189-F362-DCF4DBD9590A}"/>
              </a:ext>
            </a:extLst>
          </p:cNvPr>
          <p:cNvSpPr txBox="1"/>
          <p:nvPr/>
        </p:nvSpPr>
        <p:spPr>
          <a:xfrm>
            <a:off x="6553200" y="200174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QPSK</a:t>
            </a:r>
          </a:p>
        </p:txBody>
      </p:sp>
    </p:spTree>
    <p:extLst>
      <p:ext uri="{BB962C8B-B14F-4D97-AF65-F5344CB8AC3E}">
        <p14:creationId xmlns:p14="http://schemas.microsoft.com/office/powerpoint/2010/main" val="35778987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116398</TotalTime>
  <Words>1259</Words>
  <Application>Microsoft Office PowerPoint</Application>
  <PresentationFormat>On-screen Show (4:3)</PresentationFormat>
  <Paragraphs>226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Courier New</vt:lpstr>
      <vt:lpstr>Times New Roman</vt:lpstr>
      <vt:lpstr>802-11-Submission</vt:lpstr>
      <vt:lpstr>ELR PPDU Transmission Design</vt:lpstr>
      <vt:lpstr>Introduction</vt:lpstr>
      <vt:lpstr>General Consideration of ELR Data Transmission</vt:lpstr>
      <vt:lpstr>Studies for ELR Data Symbol Transmission</vt:lpstr>
      <vt:lpstr>RRU52 4x DUP for ELR PPDU</vt:lpstr>
      <vt:lpstr>MCS and Data Rates for ELR PPDU</vt:lpstr>
      <vt:lpstr>PER Performance Simulations</vt:lpstr>
      <vt:lpstr>PAPR Reduction for RRU52 4x DUP</vt:lpstr>
      <vt:lpstr>PAPR Performance with Proposed PAPR Reduction Mask</vt:lpstr>
      <vt:lpstr>Summary</vt:lpstr>
      <vt:lpstr>Reference</vt:lpstr>
      <vt:lpstr>Straw Poll #1</vt:lpstr>
      <vt:lpstr>Straw Poll #2</vt:lpstr>
      <vt:lpstr>Straw Poll #3</vt:lpstr>
      <vt:lpstr>Straw Poll #4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1526</cp:revision>
  <cp:lastPrinted>1998-02-10T13:28:06Z</cp:lastPrinted>
  <dcterms:created xsi:type="dcterms:W3CDTF">2007-05-21T21:00:37Z</dcterms:created>
  <dcterms:modified xsi:type="dcterms:W3CDTF">2024-11-13T19:54:21Z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2024-07-11T18:05:11Z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fa5a82b3-6934-4bac-923b-df446851be46</vt:lpwstr>
  </property>
  <property fmtid="{D5CDD505-2E9C-101B-9397-08002B2CF9AE}" pid="9" name="MSIP_Label_83bcef13-7cac-433f-ba1d-47a323951816_ContentBits">
    <vt:lpwstr>0</vt:lpwstr>
  </property>
</Properties>
</file>