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603" r:id="rId6"/>
    <p:sldId id="758" r:id="rId7"/>
    <p:sldId id="760" r:id="rId8"/>
    <p:sldId id="762" r:id="rId9"/>
    <p:sldId id="754" r:id="rId10"/>
    <p:sldId id="752" r:id="rId11"/>
    <p:sldId id="761" r:id="rId12"/>
    <p:sldId id="747" r:id="rId13"/>
    <p:sldId id="763" r:id="rId14"/>
    <p:sldId id="764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B120"/>
    <a:srgbClr val="0072BD"/>
    <a:srgbClr val="D9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4E877-436A-42C2-B313-695F01F59B57}" v="17" dt="2024-09-02T06:40:31.9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79" d="100"/>
          <a:sy n="7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7D64E877-436A-42C2-B313-695F01F59B57}"/>
    <pc:docChg chg="undo redo custSel addSld delSld modSld">
      <pc:chgData name="Rainer Strobel" userId="2f077573-362c-4efe-a658-171d725f9cf0" providerId="ADAL" clId="{7D64E877-436A-42C2-B313-695F01F59B57}" dt="2024-09-02T06:42:25.555" v="652" actId="20577"/>
      <pc:docMkLst>
        <pc:docMk/>
      </pc:docMkLst>
      <pc:sldChg chg="modSp mod">
        <pc:chgData name="Rainer Strobel" userId="2f077573-362c-4efe-a658-171d725f9cf0" providerId="ADAL" clId="{7D64E877-436A-42C2-B313-695F01F59B57}" dt="2024-09-01T18:57:13.946" v="592" actId="20577"/>
        <pc:sldMkLst>
          <pc:docMk/>
          <pc:sldMk cId="0" sldId="256"/>
        </pc:sldMkLst>
        <pc:spChg chg="mod">
          <ac:chgData name="Rainer Strobel" userId="2f077573-362c-4efe-a658-171d725f9cf0" providerId="ADAL" clId="{7D64E877-436A-42C2-B313-695F01F59B57}" dt="2024-09-01T18:57:13.946" v="5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ainer Strobel" userId="2f077573-362c-4efe-a658-171d725f9cf0" providerId="ADAL" clId="{7D64E877-436A-42C2-B313-695F01F59B57}" dt="2024-09-02T06:42:25.555" v="652" actId="20577"/>
        <pc:sldMkLst>
          <pc:docMk/>
          <pc:sldMk cId="0" sldId="264"/>
        </pc:sldMkLst>
        <pc:spChg chg="mod">
          <ac:chgData name="Rainer Strobel" userId="2f077573-362c-4efe-a658-171d725f9cf0" providerId="ADAL" clId="{7D64E877-436A-42C2-B313-695F01F59B57}" dt="2024-09-02T06:42:25.555" v="652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 delCm modCm">
        <pc:chgData name="Rainer Strobel" userId="2f077573-362c-4efe-a658-171d725f9cf0" providerId="ADAL" clId="{7D64E877-436A-42C2-B313-695F01F59B57}" dt="2024-09-01T18:57:23.268" v="593"/>
        <pc:sldMkLst>
          <pc:docMk/>
          <pc:sldMk cId="2123289712" sldId="603"/>
        </pc:sldMkLst>
        <pc:spChg chg="mod">
          <ac:chgData name="Rainer Strobel" userId="2f077573-362c-4efe-a658-171d725f9cf0" providerId="ADAL" clId="{7D64E877-436A-42C2-B313-695F01F59B57}" dt="2024-08-27T10:33:20.407" v="559" actId="20577"/>
          <ac:spMkLst>
            <pc:docMk/>
            <pc:sldMk cId="2123289712" sldId="603"/>
            <ac:spMk id="3" creationId="{ED0F3F4D-C6E4-EE18-51FE-27DD633BA05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7D64E877-436A-42C2-B313-695F01F59B57}" dt="2024-09-01T18:57:23.268" v="593"/>
              <pc2:cmMkLst xmlns:pc2="http://schemas.microsoft.com/office/powerpoint/2019/9/main/command">
                <pc:docMk/>
                <pc:sldMk cId="2123289712" sldId="603"/>
                <pc2:cmMk id="{258DFADC-3B08-4D19-870A-976C9CDE9230}"/>
              </pc2:cmMkLst>
              <pc226:cmRplyChg chg="add">
                <pc226:chgData name="Rainer Strobel" userId="2f077573-362c-4efe-a658-171d725f9cf0" providerId="ADAL" clId="{7D64E877-436A-42C2-B313-695F01F59B57}" dt="2024-08-27T08:42:39.269" v="231"/>
                <pc2:cmRplyMkLst xmlns:pc2="http://schemas.microsoft.com/office/powerpoint/2019/9/main/command">
                  <pc:docMk/>
                  <pc:sldMk cId="2123289712" sldId="603"/>
                  <pc2:cmMk id="{258DFADC-3B08-4D19-870A-976C9CDE9230}"/>
                  <pc2:cmRplyMk id="{8865A5E5-41AE-4D18-AA1B-FAAD5B174240}"/>
                </pc2:cmRplyMkLst>
              </pc226:cmRplyChg>
            </pc226:cmChg>
          </p:ext>
        </pc:extLst>
      </pc:sldChg>
      <pc:sldChg chg="del">
        <pc:chgData name="Rainer Strobel" userId="2f077573-362c-4efe-a658-171d725f9cf0" providerId="ADAL" clId="{7D64E877-436A-42C2-B313-695F01F59B57}" dt="2024-08-27T08:48:41.123" v="371" actId="47"/>
        <pc:sldMkLst>
          <pc:docMk/>
          <pc:sldMk cId="279367275" sldId="640"/>
        </pc:sldMkLst>
      </pc:sldChg>
      <pc:sldChg chg="modSp mod delCm modCm">
        <pc:chgData name="Rainer Strobel" userId="2f077573-362c-4efe-a658-171d725f9cf0" providerId="ADAL" clId="{7D64E877-436A-42C2-B313-695F01F59B57}" dt="2024-09-02T06:42:03.518" v="649"/>
        <pc:sldMkLst>
          <pc:docMk/>
          <pc:sldMk cId="3402193329" sldId="747"/>
        </pc:sldMkLst>
        <pc:spChg chg="mod">
          <ac:chgData name="Rainer Strobel" userId="2f077573-362c-4efe-a658-171d725f9cf0" providerId="ADAL" clId="{7D64E877-436A-42C2-B313-695F01F59B57}" dt="2024-09-02T06:41:58.605" v="648" actId="20577"/>
          <ac:spMkLst>
            <pc:docMk/>
            <pc:sldMk cId="3402193329" sldId="747"/>
            <ac:spMk id="3" creationId="{A6799DC5-10C0-658E-9DE4-B9567DE60D6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7D64E877-436A-42C2-B313-695F01F59B57}" dt="2024-09-02T06:42:03.518" v="649"/>
              <pc2:cmMkLst xmlns:pc2="http://schemas.microsoft.com/office/powerpoint/2019/9/main/command">
                <pc:docMk/>
                <pc:sldMk cId="3402193329" sldId="747"/>
                <pc2:cmMk id="{975E90B4-55C2-4B4A-914B-AF0C9C5918BD}"/>
              </pc2:cmMkLst>
            </pc226:cmChg>
          </p:ext>
        </pc:extLst>
      </pc:sldChg>
      <pc:sldChg chg="modSp mod">
        <pc:chgData name="Rainer Strobel" userId="2f077573-362c-4efe-a658-171d725f9cf0" providerId="ADAL" clId="{7D64E877-436A-42C2-B313-695F01F59B57}" dt="2024-09-02T06:39:33.262" v="599" actId="20577"/>
        <pc:sldMkLst>
          <pc:docMk/>
          <pc:sldMk cId="1439148448" sldId="752"/>
        </pc:sldMkLst>
        <pc:spChg chg="mod">
          <ac:chgData name="Rainer Strobel" userId="2f077573-362c-4efe-a658-171d725f9cf0" providerId="ADAL" clId="{7D64E877-436A-42C2-B313-695F01F59B57}" dt="2024-09-02T06:39:33.262" v="599" actId="20577"/>
          <ac:spMkLst>
            <pc:docMk/>
            <pc:sldMk cId="1439148448" sldId="752"/>
            <ac:spMk id="3" creationId="{361DA49F-6659-D60E-B6C6-8801DDB696AE}"/>
          </ac:spMkLst>
        </pc:spChg>
      </pc:sldChg>
      <pc:sldChg chg="del">
        <pc:chgData name="Rainer Strobel" userId="2f077573-362c-4efe-a658-171d725f9cf0" providerId="ADAL" clId="{7D64E877-436A-42C2-B313-695F01F59B57}" dt="2024-08-27T08:48:37.260" v="369" actId="47"/>
        <pc:sldMkLst>
          <pc:docMk/>
          <pc:sldMk cId="3474474036" sldId="753"/>
        </pc:sldMkLst>
      </pc:sldChg>
      <pc:sldChg chg="modSp mod delCm modCm">
        <pc:chgData name="Rainer Strobel" userId="2f077573-362c-4efe-a658-171d725f9cf0" providerId="ADAL" clId="{7D64E877-436A-42C2-B313-695F01F59B57}" dt="2024-08-27T08:44:02.109" v="258" actId="207"/>
        <pc:sldMkLst>
          <pc:docMk/>
          <pc:sldMk cId="524724992" sldId="754"/>
        </pc:sldMkLst>
        <pc:spChg chg="mod">
          <ac:chgData name="Rainer Strobel" userId="2f077573-362c-4efe-a658-171d725f9cf0" providerId="ADAL" clId="{7D64E877-436A-42C2-B313-695F01F59B57}" dt="2024-08-27T08:44:02.109" v="258" actId="207"/>
          <ac:spMkLst>
            <pc:docMk/>
            <pc:sldMk cId="524724992" sldId="754"/>
            <ac:spMk id="3" creationId="{361DA49F-6659-D60E-B6C6-8801DDB696A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7D64E877-436A-42C2-B313-695F01F59B57}" dt="2024-08-27T08:43:44.932" v="247"/>
              <pc2:cmMkLst xmlns:pc2="http://schemas.microsoft.com/office/powerpoint/2019/9/main/command">
                <pc:docMk/>
                <pc:sldMk cId="524724992" sldId="754"/>
                <pc2:cmMk id="{B872AD5A-BD6B-4CEA-A2ED-6E332119561E}"/>
              </pc2:cmMkLst>
            </pc226:cmChg>
          </p:ext>
        </pc:extLst>
      </pc:sldChg>
      <pc:sldChg chg="del">
        <pc:chgData name="Rainer Strobel" userId="2f077573-362c-4efe-a658-171d725f9cf0" providerId="ADAL" clId="{7D64E877-436A-42C2-B313-695F01F59B57}" dt="2024-08-27T08:48:35.366" v="367" actId="47"/>
        <pc:sldMkLst>
          <pc:docMk/>
          <pc:sldMk cId="2141301917" sldId="755"/>
        </pc:sldMkLst>
      </pc:sldChg>
      <pc:sldChg chg="del">
        <pc:chgData name="Rainer Strobel" userId="2f077573-362c-4efe-a658-171d725f9cf0" providerId="ADAL" clId="{7D64E877-436A-42C2-B313-695F01F59B57}" dt="2024-08-27T08:48:36.330" v="368" actId="47"/>
        <pc:sldMkLst>
          <pc:docMk/>
          <pc:sldMk cId="2368900675" sldId="756"/>
        </pc:sldMkLst>
      </pc:sldChg>
      <pc:sldChg chg="del">
        <pc:chgData name="Rainer Strobel" userId="2f077573-362c-4efe-a658-171d725f9cf0" providerId="ADAL" clId="{7D64E877-436A-42C2-B313-695F01F59B57}" dt="2024-08-27T08:48:38.017" v="370" actId="47"/>
        <pc:sldMkLst>
          <pc:docMk/>
          <pc:sldMk cId="1258814966" sldId="757"/>
        </pc:sldMkLst>
      </pc:sldChg>
      <pc:sldChg chg="modSp mod">
        <pc:chgData name="Rainer Strobel" userId="2f077573-362c-4efe-a658-171d725f9cf0" providerId="ADAL" clId="{7D64E877-436A-42C2-B313-695F01F59B57}" dt="2024-08-27T08:42:55.776" v="236" actId="115"/>
        <pc:sldMkLst>
          <pc:docMk/>
          <pc:sldMk cId="3071931848" sldId="758"/>
        </pc:sldMkLst>
        <pc:spChg chg="mod">
          <ac:chgData name="Rainer Strobel" userId="2f077573-362c-4efe-a658-171d725f9cf0" providerId="ADAL" clId="{7D64E877-436A-42C2-B313-695F01F59B57}" dt="2024-08-27T08:42:55.776" v="236" actId="115"/>
          <ac:spMkLst>
            <pc:docMk/>
            <pc:sldMk cId="3071931848" sldId="758"/>
            <ac:spMk id="3" creationId="{8E8C3434-282B-9239-EC5A-5C3FC0FE01F1}"/>
          </ac:spMkLst>
        </pc:spChg>
      </pc:sldChg>
      <pc:sldChg chg="modSp mod">
        <pc:chgData name="Rainer Strobel" userId="2f077573-362c-4efe-a658-171d725f9cf0" providerId="ADAL" clId="{7D64E877-436A-42C2-B313-695F01F59B57}" dt="2024-08-27T08:43:11.867" v="239" actId="115"/>
        <pc:sldMkLst>
          <pc:docMk/>
          <pc:sldMk cId="2087773347" sldId="760"/>
        </pc:sldMkLst>
        <pc:spChg chg="mod">
          <ac:chgData name="Rainer Strobel" userId="2f077573-362c-4efe-a658-171d725f9cf0" providerId="ADAL" clId="{7D64E877-436A-42C2-B313-695F01F59B57}" dt="2024-08-27T08:43:11.867" v="239" actId="115"/>
          <ac:spMkLst>
            <pc:docMk/>
            <pc:sldMk cId="2087773347" sldId="760"/>
            <ac:spMk id="3" creationId="{361DA49F-6659-D60E-B6C6-8801DDB696AE}"/>
          </ac:spMkLst>
        </pc:spChg>
      </pc:sldChg>
      <pc:sldChg chg="modSp mod delCm modCm">
        <pc:chgData name="Rainer Strobel" userId="2f077573-362c-4efe-a658-171d725f9cf0" providerId="ADAL" clId="{7D64E877-436A-42C2-B313-695F01F59B57}" dt="2024-08-27T08:52:57.939" v="372"/>
        <pc:sldMkLst>
          <pc:docMk/>
          <pc:sldMk cId="25504537" sldId="761"/>
        </pc:sldMkLst>
        <pc:spChg chg="mod">
          <ac:chgData name="Rainer Strobel" userId="2f077573-362c-4efe-a658-171d725f9cf0" providerId="ADAL" clId="{7D64E877-436A-42C2-B313-695F01F59B57}" dt="2024-08-27T08:44:26.757" v="262" actId="207"/>
          <ac:spMkLst>
            <pc:docMk/>
            <pc:sldMk cId="25504537" sldId="761"/>
            <ac:spMk id="3" creationId="{F2B59AD7-2514-9A50-0935-033B682FE2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7D64E877-436A-42C2-B313-695F01F59B57}" dt="2024-08-27T08:52:57.939" v="372"/>
              <pc2:cmMkLst xmlns:pc2="http://schemas.microsoft.com/office/powerpoint/2019/9/main/command">
                <pc:docMk/>
                <pc:sldMk cId="25504537" sldId="761"/>
                <pc2:cmMk id="{9F471B44-6AAD-4FED-86F0-7C01CCCE7717}"/>
              </pc2:cmMkLst>
            </pc226:cmChg>
          </p:ext>
        </pc:extLst>
      </pc:sldChg>
      <pc:sldChg chg="addSp modSp mod">
        <pc:chgData name="Rainer Strobel" userId="2f077573-362c-4efe-a658-171d725f9cf0" providerId="ADAL" clId="{7D64E877-436A-42C2-B313-695F01F59B57}" dt="2024-09-02T06:38:28.935" v="598" actId="1076"/>
        <pc:sldMkLst>
          <pc:docMk/>
          <pc:sldMk cId="3321380440" sldId="762"/>
        </pc:sldMkLst>
        <pc:spChg chg="mod">
          <ac:chgData name="Rainer Strobel" userId="2f077573-362c-4efe-a658-171d725f9cf0" providerId="ADAL" clId="{7D64E877-436A-42C2-B313-695F01F59B57}" dt="2024-08-27T08:43:28.127" v="241" actId="207"/>
          <ac:spMkLst>
            <pc:docMk/>
            <pc:sldMk cId="3321380440" sldId="762"/>
            <ac:spMk id="3" creationId="{361DA49F-6659-D60E-B6C6-8801DDB696AE}"/>
          </ac:spMkLst>
        </pc:spChg>
        <pc:spChg chg="add mod">
          <ac:chgData name="Rainer Strobel" userId="2f077573-362c-4efe-a658-171d725f9cf0" providerId="ADAL" clId="{7D64E877-436A-42C2-B313-695F01F59B57}" dt="2024-09-02T06:38:28.935" v="598" actId="1076"/>
          <ac:spMkLst>
            <pc:docMk/>
            <pc:sldMk cId="3321380440" sldId="762"/>
            <ac:spMk id="4" creationId="{05E15054-4B7D-CDEF-FBF8-05CB61207776}"/>
          </ac:spMkLst>
        </pc:spChg>
      </pc:sldChg>
      <pc:sldChg chg="add">
        <pc:chgData name="Rainer Strobel" userId="2f077573-362c-4efe-a658-171d725f9cf0" providerId="ADAL" clId="{7D64E877-436A-42C2-B313-695F01F59B57}" dt="2024-08-27T08:48:27.743" v="366"/>
        <pc:sldMkLst>
          <pc:docMk/>
          <pc:sldMk cId="322493782" sldId="7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802.11-yy/1487r0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802.11-yy/1487r0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802.11-yy/1487r0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LDPC and Framing Settings for Ultra High Reliability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01-September-24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781862"/>
              </p:ext>
            </p:extLst>
          </p:nvPr>
        </p:nvGraphicFramePr>
        <p:xfrm>
          <a:off x="1858699" y="2530540"/>
          <a:ext cx="786923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368" imgH="2548489" progId="Word.Document.8">
                  <p:embed/>
                </p:oleObj>
              </mc:Choice>
              <mc:Fallback>
                <p:oleObj name="Document" r:id="rId3" imgW="8240368" imgH="254848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699" y="2530540"/>
                        <a:ext cx="7869238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F4519-6BBC-9B5F-234A-3E9DB2F2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799DC5-10C0-658E-9DE4-B9567DE60D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For increased reliability, allow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de-DE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𝐂𝐖</m:t>
                        </m:r>
                      </m:sub>
                    </m:sSub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⌈"/>
                        <m:endChr m:val="⌉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de-DE" sz="24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𝐩𝐥𝐝</m:t>
                                </m:r>
                              </m:sub>
                            </m:sSub>
                          </m:num>
                          <m:den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𝟑𝟖𝟖𝟖</m:t>
                            </m:r>
                            <m:r>
                              <a:rPr lang="de-DE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de-DE" dirty="0"/>
                  <a:t>?</a:t>
                </a:r>
              </a:p>
              <a:p>
                <a:endParaRPr lang="de-D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Yes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No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Abstain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799DC5-10C0-658E-9DE4-B9567DE60D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EF988-C7B5-BE8D-2D6E-E95D2464A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DD011-0A6D-BAB9-292B-E3F0A34AE8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D0DB35-80BA-9B90-BCC4-66E936A584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830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F4519-6BBC-9B5F-234A-3E9DB2F2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9DC5-10C0-658E-9DE4-B9567DE60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Do you agree to improve tail latency by uneqal protection of LDPC codewords within a frame?</a:t>
            </a:r>
          </a:p>
          <a:p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Abstain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EF988-C7B5-BE8D-2D6E-E95D2464A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DD011-0A6D-BAB9-292B-E3F0A34AE8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D0DB35-80BA-9B90-BCC4-66E936A584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93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b="0" dirty="0">
                <a:solidFill>
                  <a:schemeClr val="tx1"/>
                </a:solidFill>
                <a:ea typeface="Malgun Gothic" panose="020B0503020000020004" pitchFamily="34" charset="-127"/>
              </a:rPr>
              <a:t>[1] </a:t>
            </a:r>
            <a:r>
              <a:rPr lang="en-US" b="0" dirty="0" err="1">
                <a:solidFill>
                  <a:schemeClr val="tx1"/>
                </a:solidFill>
                <a:ea typeface="Malgun Gothic" panose="020B0503020000020004" pitchFamily="34" charset="-127"/>
              </a:rPr>
              <a:t>Rethna</a:t>
            </a:r>
            <a:r>
              <a:rPr lang="en-US" b="0" dirty="0">
                <a:solidFill>
                  <a:schemeClr val="tx1"/>
                </a:solidFill>
                <a:ea typeface="Malgun Gothic" panose="020B0503020000020004" pitchFamily="34" charset="-127"/>
              </a:rPr>
              <a:t> Pulikkoonattu et.al, “Longer Block-Length LDPC Codes”, </a:t>
            </a:r>
            <a:r>
              <a:rPr lang="en-US" b="0">
                <a:solidFill>
                  <a:schemeClr val="tx1"/>
                </a:solidFill>
                <a:ea typeface="Malgun Gothic" panose="020B0503020000020004" pitchFamily="34" charset="-127"/>
              </a:rPr>
              <a:t>IEEE 802.11-23-1985R4</a:t>
            </a:r>
            <a:r>
              <a:rPr lang="en-US" b="0" dirty="0">
                <a:solidFill>
                  <a:schemeClr val="tx1"/>
                </a:solidFill>
                <a:ea typeface="Malgun Gothic" panose="020B0503020000020004" pitchFamily="34" charset="-127"/>
              </a:rPr>
              <a:t>, 2024-05-12</a:t>
            </a:r>
          </a:p>
          <a:p>
            <a:pPr marL="0" indent="0"/>
            <a:r>
              <a:rPr lang="en-US" b="0" dirty="0">
                <a:solidFill>
                  <a:schemeClr val="tx1"/>
                </a:solidFill>
                <a:ea typeface="Malgun Gothic" panose="020B0503020000020004" pitchFamily="34" charset="-127"/>
              </a:rPr>
              <a:t>[2] Rainer Strobel et.al, “Investigation of LDPC Improvements”, IEEE 802.11-24-1159r1, 2024-07-09</a:t>
            </a:r>
            <a:endParaRPr lang="en-GB" b="0" dirty="0">
              <a:ea typeface="Malgun Gothic" panose="020B0503020000020004" pitchFamily="34" charset="-127"/>
            </a:endParaRPr>
          </a:p>
          <a:p>
            <a:pPr marL="0" indent="0"/>
            <a:r>
              <a:rPr lang="en-US" b="0" dirty="0">
                <a:solidFill>
                  <a:schemeClr val="tx1"/>
                </a:solidFill>
                <a:ea typeface="Malgun Gothic" panose="020B0503020000020004" pitchFamily="34" charset="-127"/>
              </a:rPr>
              <a:t>[3] </a:t>
            </a:r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Sigurd Schelstraete</a:t>
            </a:r>
            <a:r>
              <a:rPr lang="en-US" b="0" dirty="0">
                <a:solidFill>
                  <a:schemeClr val="tx1"/>
                </a:solidFill>
                <a:ea typeface="Malgun Gothic" panose="020B0503020000020004" pitchFamily="34" charset="-127"/>
              </a:rPr>
              <a:t> et.al, “UHR preamble signaling”, IEEE 802.11-24 1461r0, 2024-08-29</a:t>
            </a:r>
          </a:p>
          <a:p>
            <a:pPr marL="0" indent="0"/>
            <a:endParaRPr lang="en-GB" b="0" dirty="0">
              <a:ea typeface="Malgun Gothic" panose="020B0503020000020004" pitchFamily="34" charset="-127"/>
            </a:endParaRPr>
          </a:p>
          <a:p>
            <a:pPr marL="0" indent="0"/>
            <a:endParaRPr lang="en-GB" b="0" dirty="0">
              <a:ea typeface="Malgun Gothic" panose="020B0503020000020004" pitchFamily="34" charset="-127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LDPC Improvements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Larger size LDPC codes are part of the TGBN SFD [1, 2], which will provide higher performance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[3] presents the rules for the LDPC codeword size and minimum number of LDPC codewords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With further framing improvements, reliability and latency can be improved, especially for large PPDUs and </a:t>
            </a:r>
            <a:r>
              <a:rPr lang="en-US">
                <a:solidFill>
                  <a:schemeClr val="tx1"/>
                </a:solidFill>
              </a:rPr>
              <a:t>high rates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This paper discusses extensions framing extensions to increase reliability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more shortening and less repetitions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Unequal overhead distribution within the frame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Specifically, to provide better protection for initial MPDUs of the payload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73F1F-4292-C05B-73B7-930C78A5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Framing Parameters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8C3434-282B-9239-EC5A-5C3FC0FE01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Review of other framing parameters: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dirty="0"/>
                  <a:t>Number of OFDM symbols: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SYM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DBPS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de-DE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dirty="0"/>
                  <a:t>Number of LDPC codewords: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cw</m:t>
                        </m:r>
                      </m:sub>
                    </m:sSub>
                    <m:r>
                      <a:rPr lang="de-D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num>
                          <m:den>
                            <m:r>
                              <a:rPr lang="de-DE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3888</m:t>
                            </m:r>
                            <m:r>
                              <a:rPr lang="de-DE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</m:oMath>
                </a14:m>
                <a:r>
                  <a:rPr lang="de-DE" dirty="0"/>
                  <a:t>	(if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avbits</m:t>
                        </m:r>
                      </m:sub>
                    </m:sSub>
                  </m:oMath>
                </a14:m>
                <a:r>
                  <a:rPr lang="de-DE" dirty="0"/>
                  <a:t>&gt;3888)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dirty="0"/>
                  <a:t>Shortening: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shrt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0,</m:t>
                            </m:r>
                            <m:d>
                              <m:d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CW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LDPC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</m:d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de-DE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dirty="0"/>
                  <a:t>Puncturing:   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punc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0,</m:t>
                            </m:r>
                            <m:d>
                              <m:d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CW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LDPC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shrt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de-DE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dirty="0"/>
                  <a:t>Repetitions:		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rep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0,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avbits</m:t>
                                </m:r>
                              </m:sub>
                            </m:s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CW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LDPC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</m:d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de-DE" dirty="0"/>
              </a:p>
              <a:p>
                <a:pPr marL="57150" indent="0"/>
                <a:r>
                  <a:rPr lang="de-DE" dirty="0"/>
                  <a:t>Improvement potential: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de-DE" dirty="0"/>
                  <a:t>OFDM settings used for higher rates (high MCS, many carriers) lead to high number of repetition bits </a:t>
                </a:r>
                <a:r>
                  <a:rPr lang="de-DE" dirty="0">
                    <a:sym typeface="Wingdings" panose="05000000000000000000" pitchFamily="2" charset="2"/>
                  </a:rPr>
                  <a:t> </a:t>
                </a:r>
                <a:r>
                  <a:rPr lang="de-D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inefficient (see next slide)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de-D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Unequal protection of initial symbols </a:t>
                </a:r>
                <a:r>
                  <a:rPr lang="de-DE" dirty="0">
                    <a:sym typeface="Wingdings" panose="05000000000000000000" pitchFamily="2" charset="2"/>
                  </a:rPr>
                  <a:t>in the frame can improve reliability</a:t>
                </a:r>
                <a:endParaRPr lang="de-DE" dirty="0"/>
              </a:p>
              <a:p>
                <a:pPr marL="57150" indent="0"/>
                <a:endParaRPr lang="de-D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8C3434-282B-9239-EC5A-5C3FC0FE01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b="-4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25501-0113-B3BB-B086-9B5B08E17B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3DA-7AFC-0A20-D0A9-A8710FD32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87FD4F-6258-B385-0E5B-18F17037BD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93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DADB-6ECB-C699-4D2B-F50A8CDC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Repetitions vs. Shortening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1DA49F-6659-D60E-B6C6-8801DDB696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914400" y="1677986"/>
                <a:ext cx="5943599" cy="4646614"/>
              </a:xfrm>
            </p:spPr>
            <p:txBody>
              <a:bodyPr/>
              <a:lstStyle/>
              <a:p>
                <a:r>
                  <a:rPr lang="de-DE" dirty="0"/>
                  <a:t>Repetitions and shortening improve the packer error rate at the cost of higher overhead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LDPC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shrt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CW</m:t>
                                </m:r>
                              </m:sub>
                            </m:sSub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LDPC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shrt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CW</m:t>
                                </m:r>
                              </m:sub>
                            </m:sSub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punc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CW</m:t>
                                </m:r>
                              </m:sub>
                            </m:sSub>
                          </m:den>
                        </m:f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rep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CW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US" dirty="0"/>
                  <a:t>Shortening is much more efficient than </a:t>
                </a:r>
                <a:r>
                  <a:rPr lang="en-US" dirty="0">
                    <a:solidFill>
                      <a:schemeClr val="tx1"/>
                    </a:solidFill>
                  </a:rPr>
                  <a:t>bit repetitions to increase robustness</a:t>
                </a:r>
              </a:p>
              <a:p>
                <a:pPr marL="1257300" lvl="2" indent="-4572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See figure: higher SNR gain for similar reduction in code rate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US" dirty="0"/>
                  <a:t>For &gt;1dB increased robustness, a change of code rate is most efficient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1DA49F-6659-D60E-B6C6-8801DDB69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914400" y="1677986"/>
                <a:ext cx="5943599" cy="4646614"/>
              </a:xfrm>
              <a:blipFill>
                <a:blip r:embed="rId2"/>
                <a:stretch>
                  <a:fillRect l="-2051" t="-1311" r="-513" b="-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91A86-28B1-204D-C02A-1AB57656512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6BD82-7A7B-DC47-1D60-59BAA5EFB4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10F89-5B80-493E-7699-7729D02E72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CB15EE-1B4A-67C2-BCD6-C86ADA79146A}"/>
              </a:ext>
            </a:extLst>
          </p:cNvPr>
          <p:cNvSpPr txBox="1"/>
          <p:nvPr/>
        </p:nvSpPr>
        <p:spPr>
          <a:xfrm>
            <a:off x="7924800" y="4755463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MCS 8 (code rate ¾, 256-QAM)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A4AE8742-4F1E-50A8-CEF1-F5CA8FC2CF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26770" y="1371600"/>
            <a:ext cx="5080000" cy="3410485"/>
          </a:xfrm>
        </p:spPr>
      </p:pic>
    </p:spTree>
    <p:extLst>
      <p:ext uri="{BB962C8B-B14F-4D97-AF65-F5344CB8AC3E}">
        <p14:creationId xmlns:p14="http://schemas.microsoft.com/office/powerpoint/2010/main" val="2087773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DADB-6ECB-C699-4D2B-F50A8CDC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Framing Changes for more Shortening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1DA49F-6659-D60E-B6C6-8801DDB696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914400" y="1981201"/>
                <a:ext cx="10591800" cy="4113213"/>
              </a:xfrm>
            </p:spPr>
            <p:txBody>
              <a:bodyPr/>
              <a:lstStyle/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US" dirty="0"/>
                  <a:t>Increasing </a:t>
                </a:r>
                <a:r>
                  <a:rPr lang="en-US" i="1" dirty="0"/>
                  <a:t>N</a:t>
                </a:r>
                <a:r>
                  <a:rPr lang="en-US" baseline="-25000" dirty="0"/>
                  <a:t>CW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to beyond the required minimum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CW</m:t>
                        </m:r>
                      </m:sub>
                    </m:sSub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⌈"/>
                        <m:endChr m:val="⌉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2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num>
                          <m:den>
                            <m:r>
                              <a:rPr lang="de-DE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3888</m:t>
                            </m:r>
                            <m:r>
                              <a:rPr lang="de-DE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) will give more shortening and less repetition bits without further changes in the framing rules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1DA49F-6659-D60E-B6C6-8801DDB69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914400" y="1981201"/>
                <a:ext cx="10591800" cy="411321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91A86-28B1-204D-C02A-1AB57656512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6BD82-7A7B-DC47-1D60-59BAA5EFB4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10F89-5B80-493E-7699-7729D02E72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8749155-5CB9-E606-23E8-837C2D79FD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86" t="2381" r="4286"/>
          <a:stretch/>
        </p:blipFill>
        <p:spPr>
          <a:xfrm>
            <a:off x="7416032" y="3107716"/>
            <a:ext cx="4246027" cy="3400140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D9ADF85-3A55-55F1-8DDC-388684A07C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l="4668" r="7031"/>
          <a:stretch/>
        </p:blipFill>
        <p:spPr>
          <a:xfrm>
            <a:off x="1595381" y="3200401"/>
            <a:ext cx="4260058" cy="32389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384C6F-C63A-9C64-7630-04B57FC1FA05}"/>
                  </a:ext>
                </a:extLst>
              </p:cNvPr>
              <p:cNvSpPr txBox="1"/>
              <p:nvPr/>
            </p:nvSpPr>
            <p:spPr>
              <a:xfrm rot="16200000">
                <a:off x="-52157" y="4675345"/>
                <a:ext cx="2533073" cy="649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C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CW</m:t>
                        </m:r>
                      </m:sub>
                    </m:sSub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2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num>
                          <m:den>
                            <m:r>
                              <a:rPr lang="de-DE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3888</m:t>
                            </m:r>
                            <m:r>
                              <a:rPr lang="de-DE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</m:oMath>
                </a14:m>
                <a:r>
                  <a:rPr lang="de-DE" dirty="0"/>
                  <a:t>t </a:t>
                </a:r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384C6F-C63A-9C64-7630-04B57FC1F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52157" y="4675345"/>
                <a:ext cx="2533073" cy="649986"/>
              </a:xfrm>
              <a:prstGeom prst="rect">
                <a:avLst/>
              </a:prstGeom>
              <a:blipFill>
                <a:blip r:embed="rId5"/>
                <a:stretch>
                  <a:fillRect t="-1928" r="-6542" b="-3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1E2D4A4-687E-8206-7CC5-EBE00590BA5A}"/>
                  </a:ext>
                </a:extLst>
              </p:cNvPr>
              <p:cNvSpPr txBox="1"/>
              <p:nvPr/>
            </p:nvSpPr>
            <p:spPr>
              <a:xfrm rot="16200000">
                <a:off x="5146453" y="4362028"/>
                <a:ext cx="3864158" cy="649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2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num>
                          <m:den>
                            <m:r>
                              <a:rPr lang="de-DE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3888</m:t>
                            </m:r>
                            <m:r>
                              <a:rPr lang="de-DE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  <m:r>
                      <a:rPr lang="de-DE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CW</m:t>
                        </m:r>
                      </m:sub>
                    </m:sSub>
                    <m:r>
                      <a:rPr lang="de-DE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⌈"/>
                        <m:endChr m:val="⌉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num>
                          <m:den>
                            <m: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3888</m:t>
                            </m:r>
                            <m: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+4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1E2D4A4-687E-8206-7CC5-EBE00590B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146453" y="4362028"/>
                <a:ext cx="3864158" cy="649986"/>
              </a:xfrm>
              <a:prstGeom prst="rect">
                <a:avLst/>
              </a:prstGeom>
              <a:blipFill>
                <a:blip r:embed="rId6"/>
                <a:stretch>
                  <a:fillRect r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05E15054-4B7D-CDEF-FBF8-05CB61207776}"/>
              </a:ext>
            </a:extLst>
          </p:cNvPr>
          <p:cNvSpPr/>
          <p:nvPr/>
        </p:nvSpPr>
        <p:spPr bwMode="auto">
          <a:xfrm>
            <a:off x="3750749" y="5791200"/>
            <a:ext cx="381000" cy="30321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138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DADB-6ECB-C699-4D2B-F50A8CDC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Variable Signal Quality within Frame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DA49F-6659-D60E-B6C6-8801DDB696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Signal quality within a PPDU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Due to receiver convergence, error rate at the frame start can be high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Even a small penalty of 0.5-1dB causes a significant increase of errors</a:t>
            </a:r>
          </a:p>
          <a:p>
            <a:pPr marL="0" indent="0"/>
            <a:r>
              <a:rPr lang="en-US" sz="2400" dirty="0"/>
              <a:t>Message Priority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Some of the content of the frame may require increased protection, e.g., retransmitted packets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91A86-28B1-204D-C02A-1AB57656512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6BD82-7A7B-DC47-1D60-59BAA5EFB4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10F89-5B80-493E-7699-7729D02E72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7ECEA4-CB06-502A-C420-BBBD4CBA5E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84" y="1367179"/>
            <a:ext cx="5080000" cy="2670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8C55A3-837B-4016-D534-FC0853C65F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3891067"/>
            <a:ext cx="4889501" cy="25645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7A16E3D-883F-D4D0-ED04-3C32EB61F926}"/>
              </a:ext>
            </a:extLst>
          </p:cNvPr>
          <p:cNvSpPr txBox="1"/>
          <p:nvPr/>
        </p:nvSpPr>
        <p:spPr>
          <a:xfrm>
            <a:off x="2438400" y="6172199"/>
            <a:ext cx="6247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SU beamformed transmission, 2x LTF, MCS4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2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DADB-6ECB-C699-4D2B-F50A8CDC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Unequal Protection Framing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DA49F-6659-D60E-B6C6-8801DDB69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591800" cy="4113213"/>
          </a:xfrm>
        </p:spPr>
        <p:txBody>
          <a:bodyPr/>
          <a:lstStyle/>
          <a:p>
            <a:r>
              <a:rPr lang="de-DE" dirty="0"/>
              <a:t>Increase protection at the frame start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Shortening bits are moved to the frame start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Puncturing bits are used at the end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Repetition bits are minimized (extra LDPC codewords)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91A86-28B1-204D-C02A-1AB57656512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6BD82-7A7B-DC47-1D60-59BAA5EFB4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10F89-5B80-493E-7699-7729D02E72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1" name="Content Placeholder 10" descr="A diagram of data processing&#10;&#10;Description automatically generated">
            <a:extLst>
              <a:ext uri="{FF2B5EF4-FFF2-40B4-BE49-F238E27FC236}">
                <a16:creationId xmlns:a16="http://schemas.microsoft.com/office/drawing/2014/main" id="{C9738127-3EA2-1A9B-7936-5D38F3D16C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799" y="3962400"/>
            <a:ext cx="6935157" cy="2209799"/>
          </a:xfrm>
        </p:spPr>
      </p:pic>
    </p:spTree>
    <p:extLst>
      <p:ext uri="{BB962C8B-B14F-4D97-AF65-F5344CB8AC3E}">
        <p14:creationId xmlns:p14="http://schemas.microsoft.com/office/powerpoint/2010/main" val="143914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6D5FA-F8D4-9735-8841-E7DE2CBA5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Latency Improvement with Unequal Protection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59AD7-2514-9A50-0935-033B682FE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6391870" cy="4113213"/>
          </a:xfrm>
        </p:spPr>
        <p:txBody>
          <a:bodyPr/>
          <a:lstStyle/>
          <a:p>
            <a:r>
              <a:rPr lang="de-DE" sz="2400" dirty="0"/>
              <a:t>Constant PER: Link adaptation assumption</a:t>
            </a:r>
          </a:p>
          <a:p>
            <a:r>
              <a:rPr lang="de-DE" sz="2400" dirty="0"/>
              <a:t>Actual situation: Higher PER at frame start</a:t>
            </a:r>
          </a:p>
          <a:p>
            <a:r>
              <a:rPr lang="de-DE" sz="2400" dirty="0"/>
              <a:t>Unequal protection: PER of initial symbols can be </a:t>
            </a:r>
            <a:r>
              <a:rPr lang="de-DE" sz="2400" dirty="0">
                <a:solidFill>
                  <a:schemeClr val="tx1"/>
                </a:solidFill>
              </a:rPr>
              <a:t>made</a:t>
            </a:r>
            <a:r>
              <a:rPr lang="de-DE" sz="2400" dirty="0"/>
              <a:t> lower than average PER</a:t>
            </a:r>
          </a:p>
          <a:p>
            <a:r>
              <a:rPr lang="de-DE" sz="2400" dirty="0"/>
              <a:t>Assumptions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Receiver convergence as shown on Slide 6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Retransmitted packets at the PPDU start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Fixed protection, 10 initial symbols, 1dB extra margin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Avg. PER 0.1, mcs 4, 1 spatial stream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DA72D-524B-CDD6-16F3-F06EC7454D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AA833-DB3C-271A-BE2D-BC86CF5861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EF924-9C52-2F9C-D8BB-FA8CA4C9EF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F7CCA4E-CF50-78EE-459E-ED80E9CCC3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271" y="1481548"/>
            <a:ext cx="3666936" cy="248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9A098AC-46E4-973A-89E3-8B4A1A9C7C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471" y="3918481"/>
            <a:ext cx="3455736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04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F4519-6BBC-9B5F-234A-3E9DB2F2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Conclusions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799DC5-10C0-658E-9DE4-B9567DE60D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/>
                <a:r>
                  <a:rPr lang="en-US" dirty="0"/>
                  <a:t>The Choice of LDPC framing parameters can be improved in several ways: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Choosing shortening over repetition improves reliability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With a small change of the framing rules, e.g., allowing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CW</m:t>
                        </m:r>
                      </m:sub>
                    </m:sSub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⌈"/>
                        <m:endChr m:val="⌉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pld</m:t>
                                </m:r>
                              </m:sub>
                            </m:sSub>
                          </m:num>
                          <m:den>
                            <m:r>
                              <a:rPr lang="de-DE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3888</m:t>
                            </m:r>
                            <m:r>
                              <a:rPr lang="de-DE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, more shortening bits and less repetition bits are used.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LDPC parameters can be chosen to provide higher protection for the start of the payload, the retransmitted packets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An unequal distribution of the puncturing and shortening bits within the frame provides a latency improvement.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799DC5-10C0-658E-9DE4-B9567DE60D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EF988-C7B5-BE8D-2D6E-E95D2464A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DD011-0A6D-BAB9-292B-E3F0A34AE8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D0DB35-80BA-9B90-BCC4-66E936A584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193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FD8765-F216-4334-9215-D52A9F60AE0E}">
  <ds:schemaRefs>
    <ds:schemaRef ds:uri="9bfd848a-1557-471e-aab3-1b6857636095"/>
    <ds:schemaRef ds:uri="http://schemas.microsoft.com/office/2006/metadata/properties"/>
    <ds:schemaRef ds:uri="http://purl.org/dc/dcmitype/"/>
    <ds:schemaRef ds:uri="6b22517d-d879-4a65-9734-496d2dd5d1e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A44E49-E848-4F2D-8892-724AA4903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31419</TotalTime>
  <Words>786</Words>
  <Application>Microsoft Office PowerPoint</Application>
  <PresentationFormat>Widescreen</PresentationFormat>
  <Paragraphs>119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Malgun Gothic</vt:lpstr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LDPC and Framing Settings for Ultra High Reliability</vt:lpstr>
      <vt:lpstr>Introduction</vt:lpstr>
      <vt:lpstr>Framing Parameters</vt:lpstr>
      <vt:lpstr>Repetitions vs. Shortening</vt:lpstr>
      <vt:lpstr>Framing Changes for more Shortening</vt:lpstr>
      <vt:lpstr>Variable Signal Quality within Frame</vt:lpstr>
      <vt:lpstr>Unequal Protection Framing</vt:lpstr>
      <vt:lpstr>Latency Improvement with Unequal Protection</vt:lpstr>
      <vt:lpstr>Conclusions</vt:lpstr>
      <vt:lpstr>SP</vt:lpstr>
      <vt:lpstr>SP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7</cp:revision>
  <cp:lastPrinted>1601-01-01T00:00:00Z</cp:lastPrinted>
  <dcterms:created xsi:type="dcterms:W3CDTF">2023-12-07T08:56:55Z</dcterms:created>
  <dcterms:modified xsi:type="dcterms:W3CDTF">2024-09-03T01:42:18Z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