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1"/>
  </p:notesMasterIdLst>
  <p:handoutMasterIdLst>
    <p:handoutMasterId r:id="rId22"/>
  </p:handoutMasterIdLst>
  <p:sldIdLst>
    <p:sldId id="283" r:id="rId2"/>
    <p:sldId id="435" r:id="rId3"/>
    <p:sldId id="448" r:id="rId4"/>
    <p:sldId id="450" r:id="rId5"/>
    <p:sldId id="451" r:id="rId6"/>
    <p:sldId id="453" r:id="rId7"/>
    <p:sldId id="452" r:id="rId8"/>
    <p:sldId id="449" r:id="rId9"/>
    <p:sldId id="459" r:id="rId10"/>
    <p:sldId id="445" r:id="rId11"/>
    <p:sldId id="442" r:id="rId12"/>
    <p:sldId id="447" r:id="rId13"/>
    <p:sldId id="456" r:id="rId14"/>
    <p:sldId id="455" r:id="rId15"/>
    <p:sldId id="460" r:id="rId16"/>
    <p:sldId id="457" r:id="rId17"/>
    <p:sldId id="446" r:id="rId18"/>
    <p:sldId id="458" r:id="rId19"/>
    <p:sldId id="454"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6400" autoAdjust="0"/>
  </p:normalViewPr>
  <p:slideViewPr>
    <p:cSldViewPr>
      <p:cViewPr varScale="1">
        <p:scale>
          <a:sx n="111" d="100"/>
          <a:sy n="111" d="100"/>
        </p:scale>
        <p:origin x="954" y="11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7" d="100"/>
          <a:sy n="117" d="100"/>
        </p:scale>
        <p:origin x="2058" y="10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620315" cy="276999"/>
          </a:xfrm>
        </p:spPr>
        <p:txBody>
          <a:bodyPr/>
          <a:lstStyle/>
          <a:p>
            <a:pPr>
              <a:defRPr/>
            </a:pPr>
            <a:r>
              <a:rPr lang="en-US" altLang="ko-KR" dirty="0" smtClean="0"/>
              <a:t>September. 2024</a:t>
            </a:r>
            <a:endParaRPr lang="en-US" altLang="ko-KR"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altLang="ko-KR"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802.11-24/1485r1</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anggook.kim@lge.com" TargetMode="External"/><Relationship Id="rId3" Type="http://schemas.openxmlformats.org/officeDocument/2006/relationships/hyperlink" Target="mailto:dongguk.lim@lge.com" TargetMode="External"/><Relationship Id="rId7" Type="http://schemas.openxmlformats.org/officeDocument/2006/relationships/hyperlink" Target="mailto:hg.cho@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insik0618.jung@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 Target="slide8.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Considerations for ELR PPDU format</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2024-09-xx</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133719099"/>
              </p:ext>
            </p:extLst>
          </p:nvPr>
        </p:nvGraphicFramePr>
        <p:xfrm>
          <a:off x="762000" y="2895600"/>
          <a:ext cx="7620000" cy="2409826"/>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Jung</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insik0618.jung@lge.com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84598"/>
                  </a:ext>
                </a:extLst>
              </a:tr>
              <a:tr h="314325">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hlinkClick r:id="rId7"/>
                        </a:rPr>
                        <a:t>hg.cho@lge.com</a:t>
                      </a:r>
                      <a:r>
                        <a:rPr lang="en-US" altLang="ko-KR" sz="1100" dirty="0" smtClean="0"/>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798548"/>
                  </a:ext>
                </a:extLst>
              </a:tr>
              <a:tr h="39290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10680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Treena</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Diego, CA 92131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8"/>
                        </a:rPr>
                        <a:t>sanggook.kim@lge.com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942211"/>
                  </a:ext>
                </a:extLst>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67802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September, 2024</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dirty="0"/>
          </a:p>
        </p:txBody>
      </p:sp>
      <p:sp>
        <p:nvSpPr>
          <p:cNvPr id="3" name="내용 개체 틀 2"/>
          <p:cNvSpPr>
            <a:spLocks noGrp="1"/>
          </p:cNvSpPr>
          <p:nvPr>
            <p:ph idx="1"/>
          </p:nvPr>
        </p:nvSpPr>
        <p:spPr/>
        <p:txBody>
          <a:bodyPr/>
          <a:lstStyle/>
          <a:p>
            <a:r>
              <a:rPr lang="en-US" altLang="ko-KR" dirty="0" smtClean="0"/>
              <a:t>In this contribution, we looked into the configuration of ELR PPDU. </a:t>
            </a:r>
          </a:p>
          <a:p>
            <a:pPr lvl="1"/>
            <a:r>
              <a:rPr lang="en-US" altLang="ko-KR" dirty="0" smtClean="0"/>
              <a:t>To avoid the spoofing error of ELR PPDU and ensure transmission protection, the ELR PPDU contains the legacy preamble portion, i.e., L-STF, L-LTF, L-SIG, RL-SIG, U-SIG. </a:t>
            </a:r>
          </a:p>
          <a:p>
            <a:pPr lvl="1"/>
            <a:r>
              <a:rPr lang="en-US" altLang="ko-KR" dirty="0" smtClean="0"/>
              <a:t>ELR preamble portion may be consist of ELR-STF, ELR-LTF, ELT-SIG fields. </a:t>
            </a:r>
          </a:p>
          <a:p>
            <a:pPr lvl="2"/>
            <a:r>
              <a:rPr lang="en-US" altLang="ko-KR" dirty="0"/>
              <a:t>The ELR-STF may be used for the identification of ELR PPDU. </a:t>
            </a:r>
          </a:p>
          <a:p>
            <a:pPr lvl="2"/>
            <a:r>
              <a:rPr lang="en-US" altLang="ko-KR" dirty="0"/>
              <a:t>The ELR-SIG may contain the version-independent information of U-SIG and the information related to the transmission of data fields. </a:t>
            </a:r>
            <a:endParaRPr lang="ko-KR" altLang="en-US" dirty="0"/>
          </a:p>
        </p:txBody>
      </p:sp>
      <p:sp>
        <p:nvSpPr>
          <p:cNvPr id="4" name="날짜 개체 틀 3"/>
          <p:cNvSpPr>
            <a:spLocks noGrp="1"/>
          </p:cNvSpPr>
          <p:nvPr>
            <p:ph type="dt" sz="half" idx="2"/>
          </p:nvPr>
        </p:nvSpPr>
        <p:spPr>
          <a:xfrm>
            <a:off x="696913" y="332601"/>
            <a:ext cx="1678023" cy="276999"/>
          </a:xfrm>
        </p:spPr>
        <p:txBody>
          <a:bodyPr/>
          <a:lstStyle/>
          <a:p>
            <a:pPr>
              <a:defRPr/>
            </a:pPr>
            <a:r>
              <a:rPr lang="ko-KR" altLang="en-US" dirty="0"/>
              <a:t> </a:t>
            </a:r>
            <a:r>
              <a:rPr lang="en-US" altLang="ko-KR" dirty="0"/>
              <a:t>September, 2024</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pic>
        <p:nvPicPr>
          <p:cNvPr id="7" name="그림 6"/>
          <p:cNvPicPr>
            <a:picLocks noChangeAspect="1"/>
          </p:cNvPicPr>
          <p:nvPr/>
        </p:nvPicPr>
        <p:blipFill>
          <a:blip r:embed="rId2"/>
          <a:stretch>
            <a:fillRect/>
          </a:stretch>
        </p:blipFill>
        <p:spPr>
          <a:xfrm>
            <a:off x="620713" y="5439860"/>
            <a:ext cx="7989887" cy="732340"/>
          </a:xfrm>
          <a:prstGeom prst="rect">
            <a:avLst/>
          </a:prstGeom>
        </p:spPr>
      </p:pic>
    </p:spTree>
    <p:extLst>
      <p:ext uri="{BB962C8B-B14F-4D97-AF65-F5344CB8AC3E}">
        <p14:creationId xmlns:p14="http://schemas.microsoft.com/office/powerpoint/2010/main" val="3876437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a:t>
            </a:r>
            <a:r>
              <a:rPr lang="en-US" altLang="ko-KR" dirty="0" smtClean="0"/>
              <a:t>in </a:t>
            </a:r>
            <a:r>
              <a:rPr lang="en-US" altLang="ko-KR" dirty="0"/>
              <a:t>the 11bn SFD</a:t>
            </a:r>
            <a:r>
              <a:rPr lang="en-US" altLang="ko-KR" dirty="0" smtClean="0"/>
              <a:t>?</a:t>
            </a:r>
          </a:p>
          <a:p>
            <a:pPr lvl="1"/>
            <a:r>
              <a:rPr lang="en-US" altLang="ko-KR" dirty="0" smtClean="0"/>
              <a:t>The ELR PPDU consists of the legacy preamble portion, the ELR preamble potion, and data field. </a:t>
            </a:r>
          </a:p>
          <a:p>
            <a:pPr lvl="2"/>
            <a:r>
              <a:rPr lang="en-US" altLang="ko-KR" dirty="0" smtClean="0"/>
              <a:t>The details of legacy preamble portion and ELR preamble portion are TBD. </a:t>
            </a:r>
            <a:endParaRPr lang="ko-KR" altLang="en-US" dirty="0"/>
          </a:p>
        </p:txBody>
      </p:sp>
      <p:sp>
        <p:nvSpPr>
          <p:cNvPr id="4" name="날짜 개체 틀 3"/>
          <p:cNvSpPr>
            <a:spLocks noGrp="1"/>
          </p:cNvSpPr>
          <p:nvPr>
            <p:ph type="dt" sz="half" idx="2"/>
          </p:nvPr>
        </p:nvSpPr>
        <p:spPr>
          <a:xfrm>
            <a:off x="696913" y="332601"/>
            <a:ext cx="1678023" cy="276999"/>
          </a:xfrm>
        </p:spPr>
        <p:txBody>
          <a:bodyPr/>
          <a:lstStyle/>
          <a:p>
            <a:pPr>
              <a:defRPr/>
            </a:pPr>
            <a:r>
              <a:rPr lang="ko-KR" altLang="en-US" dirty="0"/>
              <a:t> </a:t>
            </a:r>
            <a:r>
              <a:rPr lang="en-US" altLang="ko-KR" dirty="0"/>
              <a:t>September, 2024</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844150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a:t>
            </a:r>
            <a:r>
              <a:rPr lang="en-US" altLang="ko-KR" dirty="0" smtClean="0"/>
              <a:t>in </a:t>
            </a:r>
            <a:r>
              <a:rPr lang="en-US" altLang="ko-KR" dirty="0"/>
              <a:t>the 11bn SFD</a:t>
            </a:r>
            <a:r>
              <a:rPr lang="en-US" altLang="ko-KR" dirty="0" smtClean="0"/>
              <a:t>?</a:t>
            </a:r>
          </a:p>
          <a:p>
            <a:pPr lvl="1"/>
            <a:r>
              <a:rPr lang="en-US" altLang="ko-KR" dirty="0" smtClean="0"/>
              <a:t>The Legacy preamble portion </a:t>
            </a:r>
            <a:r>
              <a:rPr lang="en-US" altLang="ko-KR" dirty="0"/>
              <a:t>included in ELR </a:t>
            </a:r>
            <a:r>
              <a:rPr lang="en-US" altLang="ko-KR" dirty="0" smtClean="0"/>
              <a:t>PPDU is configured with </a:t>
            </a:r>
            <a:r>
              <a:rPr lang="en-US" altLang="ko-KR" dirty="0"/>
              <a:t>L</a:t>
            </a:r>
            <a:r>
              <a:rPr lang="en-US" altLang="ko-KR" dirty="0" smtClean="0"/>
              <a:t>-STF, L-LTF, L-SIG, RL-SIG, and, U-SIG. </a:t>
            </a:r>
          </a:p>
          <a:p>
            <a:pPr lvl="1"/>
            <a:endParaRPr lang="en-US" altLang="ko-KR" dirty="0"/>
          </a:p>
          <a:p>
            <a:pPr lvl="1"/>
            <a:endParaRPr lang="en-US" altLang="ko-KR"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pic>
        <p:nvPicPr>
          <p:cNvPr id="8" name="그림 7"/>
          <p:cNvPicPr>
            <a:picLocks noChangeAspect="1"/>
          </p:cNvPicPr>
          <p:nvPr/>
        </p:nvPicPr>
        <p:blipFill>
          <a:blip r:embed="rId2"/>
          <a:stretch>
            <a:fillRect/>
          </a:stretch>
        </p:blipFill>
        <p:spPr>
          <a:xfrm>
            <a:off x="1524000" y="3429000"/>
            <a:ext cx="3893024" cy="678375"/>
          </a:xfrm>
          <a:prstGeom prst="rect">
            <a:avLst/>
          </a:prstGeom>
        </p:spPr>
      </p:pic>
      <p:sp>
        <p:nvSpPr>
          <p:cNvPr id="9" name="TextBox 8"/>
          <p:cNvSpPr txBox="1"/>
          <p:nvPr/>
        </p:nvSpPr>
        <p:spPr>
          <a:xfrm>
            <a:off x="5334000" y="3471446"/>
            <a:ext cx="338554" cy="338554"/>
          </a:xfrm>
          <a:prstGeom prst="rect">
            <a:avLst/>
          </a:prstGeom>
          <a:noFill/>
        </p:spPr>
        <p:txBody>
          <a:bodyPr wrap="none" rtlCol="0">
            <a:spAutoFit/>
          </a:bodyPr>
          <a:lstStyle/>
          <a:p>
            <a:r>
              <a:rPr lang="ko-KR" altLang="en-US" sz="1600" dirty="0" smtClean="0"/>
              <a:t>∙∙∙</a:t>
            </a:r>
            <a:endParaRPr lang="ko-KR" altLang="en-US" sz="1600" dirty="0"/>
          </a:p>
        </p:txBody>
      </p:sp>
    </p:spTree>
    <p:extLst>
      <p:ext uri="{BB962C8B-B14F-4D97-AF65-F5344CB8AC3E}">
        <p14:creationId xmlns:p14="http://schemas.microsoft.com/office/powerpoint/2010/main" val="492112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3</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The U-SIG </a:t>
            </a:r>
            <a:r>
              <a:rPr lang="en-US" altLang="ko-KR" dirty="0" smtClean="0"/>
              <a:t>field in ELR PPDU consists of 2 OFDM symbols and includes the same version </a:t>
            </a:r>
            <a:r>
              <a:rPr lang="en-US" altLang="ko-KR" dirty="0"/>
              <a:t>independent </a:t>
            </a:r>
            <a:r>
              <a:rPr lang="en-US" altLang="ko-KR" dirty="0" smtClean="0"/>
              <a:t>fields defined in the U-SIG field of EHT PPDU</a:t>
            </a:r>
          </a:p>
          <a:p>
            <a:pPr lvl="2"/>
            <a:r>
              <a:rPr lang="en-US" altLang="ko-KR" dirty="0" smtClean="0"/>
              <a:t>The details for </a:t>
            </a:r>
            <a:r>
              <a:rPr lang="en-US" altLang="ko-KR" dirty="0"/>
              <a:t>the version dependent fields </a:t>
            </a:r>
            <a:r>
              <a:rPr lang="en-US" altLang="ko-KR" dirty="0" smtClean="0"/>
              <a:t>are TBD.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564381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The </a:t>
            </a:r>
            <a:r>
              <a:rPr lang="en-US" altLang="ko-KR" dirty="0" smtClean="0"/>
              <a:t>ELR </a:t>
            </a:r>
            <a:r>
              <a:rPr lang="en-US" altLang="ko-KR" dirty="0"/>
              <a:t>preamble portion </a:t>
            </a:r>
            <a:r>
              <a:rPr lang="en-US" altLang="ko-KR" dirty="0" smtClean="0"/>
              <a:t>included in ELR-PPDU is </a:t>
            </a:r>
            <a:r>
              <a:rPr lang="en-US" altLang="ko-KR" dirty="0"/>
              <a:t>configured with </a:t>
            </a:r>
            <a:r>
              <a:rPr lang="en-US" altLang="ko-KR" dirty="0" smtClean="0"/>
              <a:t>ELR-STF</a:t>
            </a:r>
            <a:r>
              <a:rPr lang="en-US" altLang="ko-KR" dirty="0"/>
              <a:t>, ELR-LTF, and, ELR-SIG. </a:t>
            </a:r>
            <a:endParaRPr lang="en-US" altLang="ko-KR" dirty="0" smtClean="0"/>
          </a:p>
          <a:p>
            <a:pPr lvl="2"/>
            <a:r>
              <a:rPr lang="en-US" altLang="ko-KR" dirty="0" smtClean="0"/>
              <a:t>The configuration of each field is TBD. </a:t>
            </a:r>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
        <p:nvSpPr>
          <p:cNvPr id="8" name="TextBox 7"/>
          <p:cNvSpPr txBox="1"/>
          <p:nvPr/>
        </p:nvSpPr>
        <p:spPr>
          <a:xfrm>
            <a:off x="1795046" y="3753224"/>
            <a:ext cx="338554" cy="338554"/>
          </a:xfrm>
          <a:prstGeom prst="rect">
            <a:avLst/>
          </a:prstGeom>
          <a:noFill/>
        </p:spPr>
        <p:txBody>
          <a:bodyPr wrap="none" rtlCol="0">
            <a:spAutoFit/>
          </a:bodyPr>
          <a:lstStyle/>
          <a:p>
            <a:r>
              <a:rPr lang="ko-KR" altLang="en-US" sz="1600" dirty="0" smtClean="0"/>
              <a:t>∙∙∙</a:t>
            </a:r>
            <a:endParaRPr lang="ko-KR" altLang="en-US" sz="1600" dirty="0"/>
          </a:p>
        </p:txBody>
      </p:sp>
      <p:sp>
        <p:nvSpPr>
          <p:cNvPr id="10" name="TextBox 9"/>
          <p:cNvSpPr txBox="1"/>
          <p:nvPr/>
        </p:nvSpPr>
        <p:spPr>
          <a:xfrm>
            <a:off x="5156030" y="3753224"/>
            <a:ext cx="338554" cy="338554"/>
          </a:xfrm>
          <a:prstGeom prst="rect">
            <a:avLst/>
          </a:prstGeom>
          <a:noFill/>
        </p:spPr>
        <p:txBody>
          <a:bodyPr wrap="none" rtlCol="0">
            <a:spAutoFit/>
          </a:bodyPr>
          <a:lstStyle/>
          <a:p>
            <a:r>
              <a:rPr lang="ko-KR" altLang="en-US" sz="1600" dirty="0" smtClean="0"/>
              <a:t>∙∙∙</a:t>
            </a:r>
            <a:endParaRPr lang="ko-KR" altLang="en-US" sz="1600" dirty="0"/>
          </a:p>
        </p:txBody>
      </p:sp>
      <p:pic>
        <p:nvPicPr>
          <p:cNvPr id="11" name="그림 10"/>
          <p:cNvPicPr>
            <a:picLocks noChangeAspect="1"/>
          </p:cNvPicPr>
          <p:nvPr/>
        </p:nvPicPr>
        <p:blipFill>
          <a:blip r:embed="rId2"/>
          <a:stretch>
            <a:fillRect/>
          </a:stretch>
        </p:blipFill>
        <p:spPr>
          <a:xfrm>
            <a:off x="2069373" y="3667066"/>
            <a:ext cx="3086657" cy="828733"/>
          </a:xfrm>
          <a:prstGeom prst="rect">
            <a:avLst/>
          </a:prstGeom>
        </p:spPr>
      </p:pic>
    </p:spTree>
    <p:extLst>
      <p:ext uri="{BB962C8B-B14F-4D97-AF65-F5344CB8AC3E}">
        <p14:creationId xmlns:p14="http://schemas.microsoft.com/office/powerpoint/2010/main" val="97917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5</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In the ELR transmission, the power boosting is applied on L-STF, L-LTF, ELR-STF, and ELR-LTF. </a:t>
            </a:r>
          </a:p>
          <a:p>
            <a:pPr lvl="2"/>
            <a:r>
              <a:rPr lang="en-US" altLang="ko-KR" dirty="0"/>
              <a:t>The value of power boosting is </a:t>
            </a:r>
            <a:r>
              <a:rPr lang="en-US" altLang="ko-KR" dirty="0" smtClean="0"/>
              <a:t>3. </a:t>
            </a:r>
            <a:endParaRPr lang="en-US" altLang="ko-KR" dirty="0"/>
          </a:p>
          <a:p>
            <a:pPr lvl="2"/>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496583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6</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smtClean="0"/>
              <a:t>ELR-SIG in ELR-PPDU includes the following fields</a:t>
            </a:r>
          </a:p>
          <a:p>
            <a:pPr lvl="2"/>
            <a:r>
              <a:rPr lang="en-US" altLang="ko-KR" dirty="0" smtClean="0"/>
              <a:t>PHY </a:t>
            </a:r>
            <a:r>
              <a:rPr lang="en-US" altLang="ko-KR" dirty="0"/>
              <a:t>Version </a:t>
            </a:r>
            <a:r>
              <a:rPr lang="en-US" altLang="ko-KR" dirty="0" smtClean="0"/>
              <a:t>Identifier</a:t>
            </a:r>
          </a:p>
          <a:p>
            <a:pPr lvl="2"/>
            <a:r>
              <a:rPr lang="en-US" altLang="ko-KR" smtClean="0"/>
              <a:t>BSS color</a:t>
            </a:r>
            <a:endParaRPr lang="en-US" altLang="ko-KR" dirty="0" smtClean="0"/>
          </a:p>
          <a:p>
            <a:pPr lvl="2"/>
            <a:r>
              <a:rPr lang="en-US" altLang="ko-KR" dirty="0" smtClean="0"/>
              <a:t>MCS</a:t>
            </a:r>
          </a:p>
          <a:p>
            <a:pPr lvl="2"/>
            <a:r>
              <a:rPr lang="en-US" altLang="ko-KR" dirty="0"/>
              <a:t>Coding </a:t>
            </a:r>
            <a:endParaRPr lang="en-US" altLang="ko-KR" dirty="0" smtClean="0"/>
          </a:p>
          <a:p>
            <a:pPr lvl="1"/>
            <a:r>
              <a:rPr lang="en-US" altLang="ko-KR" dirty="0" smtClean="0"/>
              <a:t>The other fields of ELR-SIG field is TBD.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460256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r>
              <a:rPr lang="en-US" altLang="ko-KR" dirty="0"/>
              <a:t>[1] </a:t>
            </a:r>
            <a:r>
              <a:rPr lang="en-US" altLang="ko-KR" dirty="0" smtClean="0"/>
              <a:t>11-24-0873-02-00bn-design-targets-and-considerations-for-enhanced-long-range</a:t>
            </a:r>
          </a:p>
          <a:p>
            <a:r>
              <a:rPr lang="en-US" altLang="ko-KR" dirty="0" smtClean="0"/>
              <a:t>[2]11-24-1184-00-00bn-Considerations </a:t>
            </a:r>
            <a:r>
              <a:rPr lang="en-US" altLang="ko-KR" dirty="0"/>
              <a:t>on ELR transmission</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spTree>
    <p:extLst>
      <p:ext uri="{BB962C8B-B14F-4D97-AF65-F5344CB8AC3E}">
        <p14:creationId xmlns:p14="http://schemas.microsoft.com/office/powerpoint/2010/main" val="27268535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 U-SIG performance </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sp>
        <p:nvSpPr>
          <p:cNvPr id="7" name="오른쪽 화살표 6">
            <a:hlinkClick r:id="rId2" action="ppaction://hlinksldjump"/>
          </p:cNvPr>
          <p:cNvSpPr/>
          <p:nvPr/>
        </p:nvSpPr>
        <p:spPr bwMode="auto">
          <a:xfrm rot="10800000">
            <a:off x="8438744" y="6134100"/>
            <a:ext cx="248055" cy="266700"/>
          </a:xfrm>
          <a:prstGeom prst="rightArrow">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8" name="그림 7"/>
          <p:cNvPicPr>
            <a:picLocks noChangeAspect="1"/>
          </p:cNvPicPr>
          <p:nvPr/>
        </p:nvPicPr>
        <p:blipFill>
          <a:blip r:embed="rId3"/>
          <a:stretch>
            <a:fillRect/>
          </a:stretch>
        </p:blipFill>
        <p:spPr>
          <a:xfrm>
            <a:off x="0" y="2514600"/>
            <a:ext cx="4738029" cy="3325190"/>
          </a:xfrm>
          <a:prstGeom prst="rect">
            <a:avLst/>
          </a:prstGeom>
        </p:spPr>
      </p:pic>
      <p:pic>
        <p:nvPicPr>
          <p:cNvPr id="11" name="그림 10"/>
          <p:cNvPicPr>
            <a:picLocks noChangeAspect="1"/>
          </p:cNvPicPr>
          <p:nvPr/>
        </p:nvPicPr>
        <p:blipFill>
          <a:blip r:embed="rId4"/>
          <a:stretch>
            <a:fillRect/>
          </a:stretch>
        </p:blipFill>
        <p:spPr>
          <a:xfrm>
            <a:off x="4268788" y="2514600"/>
            <a:ext cx="4738029" cy="3325190"/>
          </a:xfrm>
          <a:prstGeom prst="rect">
            <a:avLst/>
          </a:prstGeom>
        </p:spPr>
      </p:pic>
    </p:spTree>
    <p:extLst>
      <p:ext uri="{BB962C8B-B14F-4D97-AF65-F5344CB8AC3E}">
        <p14:creationId xmlns:p14="http://schemas.microsoft.com/office/powerpoint/2010/main" val="28671686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 Packet classification</a:t>
            </a:r>
            <a:endParaRPr lang="ko-KR" altLang="en-US" dirty="0"/>
          </a:p>
        </p:txBody>
      </p:sp>
      <p:sp>
        <p:nvSpPr>
          <p:cNvPr id="3" name="내용 개체 틀 2"/>
          <p:cNvSpPr>
            <a:spLocks noGrp="1"/>
          </p:cNvSpPr>
          <p:nvPr>
            <p:ph idx="1"/>
          </p:nvPr>
        </p:nvSpPr>
        <p:spPr/>
        <p:txBody>
          <a:bodyPr>
            <a:normAutofit fontScale="77500" lnSpcReduction="20000"/>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lvl="1"/>
            <a:endParaRPr lang="en-US" altLang="ko-KR" dirty="0" smtClean="0"/>
          </a:p>
          <a:p>
            <a:pPr lvl="1"/>
            <a:r>
              <a:rPr lang="en-US" altLang="ko-KR" dirty="0" smtClean="0"/>
              <a:t>HT-MM : LENGTH%3 == 0 + HT-SIG1 QBPSK + HT-SIG2 QBPSK</a:t>
            </a:r>
          </a:p>
          <a:p>
            <a:pPr lvl="1"/>
            <a:r>
              <a:rPr lang="en-US" altLang="ko-KR" dirty="0" smtClean="0"/>
              <a:t>VHT : </a:t>
            </a:r>
            <a:r>
              <a:rPr lang="en-US" altLang="ko-KR" dirty="0"/>
              <a:t>LENGTH%3 == 0 + </a:t>
            </a:r>
            <a:r>
              <a:rPr lang="en-US" altLang="ko-KR" dirty="0" smtClean="0"/>
              <a:t>VHT-SIG1 BPSK + VHT-SIG2 QBPSK</a:t>
            </a:r>
          </a:p>
          <a:p>
            <a:pPr lvl="1"/>
            <a:r>
              <a:rPr lang="en-US" altLang="ko-KR" dirty="0" smtClean="0"/>
              <a:t>HE SU/MU </a:t>
            </a:r>
            <a:r>
              <a:rPr lang="en-US" altLang="ko-KR" dirty="0"/>
              <a:t>: LENGTH%3 </a:t>
            </a:r>
            <a:r>
              <a:rPr lang="en-US" altLang="ko-KR" dirty="0" smtClean="0"/>
              <a:t>~= 0 +RL-SIG + HE-SIGA1 BPSK + HE-SIGA2 BPSK</a:t>
            </a:r>
          </a:p>
          <a:p>
            <a:pPr lvl="1"/>
            <a:r>
              <a:rPr lang="en-US" altLang="ko-KR" dirty="0" smtClean="0"/>
              <a:t>HE ER SU : </a:t>
            </a:r>
            <a:r>
              <a:rPr lang="en-US" altLang="ko-KR" dirty="0"/>
              <a:t>LENGTH%3 ~= 0 +RL-SIG + HE-SIGA1 BPSK + HE-SIGA2 </a:t>
            </a:r>
            <a:r>
              <a:rPr lang="en-US" altLang="ko-KR" dirty="0" smtClean="0"/>
              <a:t>QBPSK</a:t>
            </a:r>
          </a:p>
          <a:p>
            <a:pPr lvl="1"/>
            <a:r>
              <a:rPr lang="en-US" altLang="ko-KR" dirty="0" smtClean="0"/>
              <a:t>EHT MU PPDU </a:t>
            </a:r>
            <a:r>
              <a:rPr lang="en-US" altLang="ko-KR" dirty="0"/>
              <a:t>: LENGTH%3 = 0 + RL-SIG + U-SIG1 BPSK+ U-SIG2 BPSK + PHY identifier field = </a:t>
            </a:r>
            <a:r>
              <a:rPr lang="en-US" altLang="ko-KR" dirty="0" smtClean="0"/>
              <a:t>0</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July.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pic>
        <p:nvPicPr>
          <p:cNvPr id="9" name="그림 8"/>
          <p:cNvPicPr>
            <a:picLocks noChangeAspect="1"/>
          </p:cNvPicPr>
          <p:nvPr/>
        </p:nvPicPr>
        <p:blipFill>
          <a:blip r:embed="rId2"/>
          <a:stretch>
            <a:fillRect/>
          </a:stretch>
        </p:blipFill>
        <p:spPr>
          <a:xfrm>
            <a:off x="464288" y="1600200"/>
            <a:ext cx="8079637" cy="2667000"/>
          </a:xfrm>
          <a:prstGeom prst="rect">
            <a:avLst/>
          </a:prstGeom>
        </p:spPr>
      </p:pic>
    </p:spTree>
    <p:extLst>
      <p:ext uri="{BB962C8B-B14F-4D97-AF65-F5344CB8AC3E}">
        <p14:creationId xmlns:p14="http://schemas.microsoft.com/office/powerpoint/2010/main" val="2770334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p:txBody>
          <a:bodyPr>
            <a:normAutofit fontScale="92500"/>
          </a:bodyPr>
          <a:lstStyle/>
          <a:p>
            <a:r>
              <a:rPr lang="en-US" altLang="ko-KR" dirty="0"/>
              <a:t>The ELR transmission was discussed in the previous F2F meeting to resolve the problem of TX power imbalance. </a:t>
            </a:r>
          </a:p>
          <a:p>
            <a:pPr lvl="1"/>
            <a:endParaRPr lang="en-US" altLang="ko-KR" dirty="0"/>
          </a:p>
          <a:p>
            <a:r>
              <a:rPr lang="en-US" altLang="ko-KR" dirty="0" smtClean="0"/>
              <a:t>And, the following ELR PPDU format has been suggested in [1].</a:t>
            </a:r>
          </a:p>
          <a:p>
            <a:pPr marL="0" indent="0">
              <a:buNone/>
            </a:pPr>
            <a:r>
              <a:rPr lang="en-US" altLang="ko-KR" dirty="0" smtClean="0"/>
              <a:t>	 </a:t>
            </a:r>
          </a:p>
          <a:p>
            <a:pPr lvl="1"/>
            <a:endParaRPr lang="en-US" altLang="ko-KR" dirty="0"/>
          </a:p>
          <a:p>
            <a:pPr lvl="1"/>
            <a:endParaRPr lang="en-US" altLang="ko-KR" dirty="0" smtClean="0"/>
          </a:p>
          <a:p>
            <a:r>
              <a:rPr lang="en-US" altLang="ko-KR" dirty="0" smtClean="0"/>
              <a:t>In </a:t>
            </a:r>
            <a:r>
              <a:rPr lang="en-US" altLang="ko-KR" dirty="0"/>
              <a:t>this contribution, we investigated </a:t>
            </a:r>
            <a:r>
              <a:rPr lang="en-US" altLang="ko-KR" dirty="0" smtClean="0"/>
              <a:t>more considerations of the Legacy preamble and ELR preamble portions </a:t>
            </a:r>
            <a:r>
              <a:rPr lang="en-US" altLang="ko-KR" dirty="0"/>
              <a:t>for configuring the ELR PPDU </a:t>
            </a:r>
            <a:r>
              <a:rPr lang="en-US" altLang="ko-KR" dirty="0" smtClean="0"/>
              <a:t>format.</a:t>
            </a:r>
            <a:endParaRPr lang="ko-KR" altLang="en-US" dirty="0"/>
          </a:p>
        </p:txBody>
      </p:sp>
      <p:sp>
        <p:nvSpPr>
          <p:cNvPr id="4" name="날짜 개체 틀 3"/>
          <p:cNvSpPr>
            <a:spLocks noGrp="1"/>
          </p:cNvSpPr>
          <p:nvPr>
            <p:ph type="dt" sz="half" idx="2"/>
          </p:nvPr>
        </p:nvSpPr>
        <p:spPr>
          <a:xfrm>
            <a:off x="696913" y="332601"/>
            <a:ext cx="1678023" cy="276999"/>
          </a:xfrm>
        </p:spPr>
        <p:txBody>
          <a:bodyPr/>
          <a:lstStyle/>
          <a:p>
            <a:pPr>
              <a:defRPr/>
            </a:pPr>
            <a:r>
              <a:rPr lang="ko-KR" altLang="en-US" dirty="0"/>
              <a:t> </a:t>
            </a:r>
            <a:r>
              <a:rPr lang="en-US" altLang="ko-KR" dirty="0"/>
              <a:t>September, 2024</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grpSp>
        <p:nvGrpSpPr>
          <p:cNvPr id="10" name="그룹 9"/>
          <p:cNvGrpSpPr/>
          <p:nvPr/>
        </p:nvGrpSpPr>
        <p:grpSpPr>
          <a:xfrm>
            <a:off x="1099020" y="3733800"/>
            <a:ext cx="6978180" cy="517321"/>
            <a:chOff x="1099020" y="4191000"/>
            <a:chExt cx="6978180" cy="517321"/>
          </a:xfrm>
        </p:grpSpPr>
        <p:sp>
          <p:nvSpPr>
            <p:cNvPr id="7" name="Rectangle 10">
              <a:extLst>
                <a:ext uri="{FF2B5EF4-FFF2-40B4-BE49-F238E27FC236}">
                  <a16:creationId xmlns:a16="http://schemas.microsoft.com/office/drawing/2014/main" id="{8B5E2C93-5B3C-18CA-BD54-E5389FF8D890}"/>
                </a:ext>
              </a:extLst>
            </p:cNvPr>
            <p:cNvSpPr/>
            <p:nvPr/>
          </p:nvSpPr>
          <p:spPr bwMode="auto">
            <a:xfrm>
              <a:off x="1099020" y="4191000"/>
              <a:ext cx="2231790" cy="51732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Legacy Preamble</a:t>
              </a:r>
            </a:p>
          </p:txBody>
        </p:sp>
        <p:sp>
          <p:nvSpPr>
            <p:cNvPr id="8" name="Rectangle 11">
              <a:extLst>
                <a:ext uri="{FF2B5EF4-FFF2-40B4-BE49-F238E27FC236}">
                  <a16:creationId xmlns:a16="http://schemas.microsoft.com/office/drawing/2014/main" id="{5AC3B348-9CB8-A812-BBD9-A288F3F74294}"/>
                </a:ext>
              </a:extLst>
            </p:cNvPr>
            <p:cNvSpPr/>
            <p:nvPr/>
          </p:nvSpPr>
          <p:spPr bwMode="auto">
            <a:xfrm>
              <a:off x="3330810" y="4191000"/>
              <a:ext cx="2231790" cy="51732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Preamble</a:t>
              </a:r>
            </a:p>
          </p:txBody>
        </p:sp>
        <p:sp>
          <p:nvSpPr>
            <p:cNvPr id="9" name="Rectangle 12">
              <a:extLst>
                <a:ext uri="{FF2B5EF4-FFF2-40B4-BE49-F238E27FC236}">
                  <a16:creationId xmlns:a16="http://schemas.microsoft.com/office/drawing/2014/main" id="{32A1BCAB-D8FA-2874-53C8-D5005954886B}"/>
                </a:ext>
              </a:extLst>
            </p:cNvPr>
            <p:cNvSpPr/>
            <p:nvPr/>
          </p:nvSpPr>
          <p:spPr bwMode="auto">
            <a:xfrm>
              <a:off x="5562600" y="4191000"/>
              <a:ext cx="2514600" cy="517321"/>
            </a:xfrm>
            <a:prstGeom prst="rect">
              <a:avLst/>
            </a:prstGeom>
            <a:solidFill>
              <a:schemeClr val="accent5">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Data</a:t>
              </a:r>
            </a:p>
          </p:txBody>
        </p:sp>
      </p:grpSp>
    </p:spTree>
    <p:extLst>
      <p:ext uri="{BB962C8B-B14F-4D97-AF65-F5344CB8AC3E}">
        <p14:creationId xmlns:p14="http://schemas.microsoft.com/office/powerpoint/2010/main" val="1210409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Legacy preamble portion (1/4)</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To coexist with legacy STA and 3</a:t>
            </a:r>
            <a:r>
              <a:rPr lang="en-US" altLang="ko-KR" baseline="30000" dirty="0" smtClean="0"/>
              <a:t>rd</a:t>
            </a:r>
            <a:r>
              <a:rPr lang="en-US" altLang="ko-KR" dirty="0" smtClean="0"/>
              <a:t> party devices, ELR PPDU should contain the legacy preamble consisting of L-STF, L-LTF, L-SIG, and RL-SIG like conventional PPDU formats.</a:t>
            </a:r>
          </a:p>
          <a:p>
            <a:pPr lvl="1"/>
            <a:r>
              <a:rPr lang="en-US" altLang="ko-KR" dirty="0" smtClean="0"/>
              <a:t>Herein, the L-SIG and RL-SIG are set to equal with the L-SIG and RL-SIG in the EHT PPDU.</a:t>
            </a:r>
          </a:p>
          <a:p>
            <a:pPr lvl="1"/>
            <a:r>
              <a:rPr lang="en-US" altLang="ko-KR" dirty="0" smtClean="0"/>
              <a:t>Similar to HE-ER PPDU, the power boosting may be adopted in L-STF and L-LTF.</a:t>
            </a:r>
          </a:p>
          <a:p>
            <a:pPr marL="457200" lvl="1" indent="0">
              <a:buNone/>
            </a:pPr>
            <a:r>
              <a:rPr lang="en-US" altLang="ko-KR" dirty="0" smtClean="0"/>
              <a:t>  </a:t>
            </a:r>
          </a:p>
          <a:p>
            <a:r>
              <a:rPr lang="en-US" altLang="ko-KR" dirty="0" smtClean="0"/>
              <a:t>In addition, to avoid the ambiguity of ELR PPDU </a:t>
            </a:r>
            <a:r>
              <a:rPr lang="en-US" altLang="ko-KR" dirty="0"/>
              <a:t>packet classification </a:t>
            </a:r>
            <a:r>
              <a:rPr lang="en-US" altLang="ko-KR" dirty="0" smtClean="0"/>
              <a:t>and ensure ELR transmission, we can consider including the U-SIG field in the ELR PPDU. </a:t>
            </a:r>
          </a:p>
          <a:p>
            <a:pPr lvl="1"/>
            <a:r>
              <a:rPr lang="en-US" altLang="ko-KR" dirty="0"/>
              <a:t>Based on the decision of the previous F2F meeting, the PHY identifier field of the U-SIG field in the ELR PPDU is set to 1. </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397833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Legacy preamble </a:t>
            </a:r>
            <a:r>
              <a:rPr lang="en-US" altLang="ko-KR" dirty="0" smtClean="0"/>
              <a:t>portion (2/4)</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Packet classification perspective</a:t>
            </a:r>
          </a:p>
          <a:p>
            <a:pPr lvl="1"/>
            <a:r>
              <a:rPr lang="en-US" altLang="ko-KR" dirty="0" smtClean="0"/>
              <a:t>ELR PPDU includes two BPSK symbols after L-SIG by including the RL-SIG and U-SIG fields. </a:t>
            </a:r>
          </a:p>
          <a:p>
            <a:pPr lvl="2"/>
            <a:r>
              <a:rPr lang="en-US" altLang="ko-KR" dirty="0" smtClean="0"/>
              <a:t>Therefore, the STAs before 11ax </a:t>
            </a:r>
            <a:r>
              <a:rPr lang="en-US" altLang="ko-KR" dirty="0"/>
              <a:t>that receiving ELR PPDU will </a:t>
            </a:r>
            <a:r>
              <a:rPr lang="en-US" altLang="ko-KR" dirty="0" smtClean="0"/>
              <a:t>recognize it as a non-HT PPDU.</a:t>
            </a:r>
          </a:p>
          <a:p>
            <a:pPr lvl="1"/>
            <a:r>
              <a:rPr lang="en-US" altLang="ko-KR" dirty="0" smtClean="0"/>
              <a:t>Meanwhile, 11ax or 11be STA can recognize whether it is its own version’s PPDU or not with the following when receiving the ELR PPDU.</a:t>
            </a:r>
          </a:p>
          <a:p>
            <a:pPr lvl="2"/>
            <a:r>
              <a:rPr lang="en-US" altLang="ko-KR" dirty="0" smtClean="0"/>
              <a:t>Through the repetition check of the L-SIG field and calculating MOD( LENGTH,3), it can be done. </a:t>
            </a:r>
          </a:p>
          <a:p>
            <a:pPr lvl="3"/>
            <a:r>
              <a:rPr lang="en-US" altLang="ko-KR" dirty="0" smtClean="0"/>
              <a:t>The LENGTH field of the L-SIG field is set equal to that of 11be. Thus, 11ax STA can know that the received PPDU is not HE PPDU.</a:t>
            </a:r>
          </a:p>
          <a:p>
            <a:pPr lvl="3"/>
            <a:r>
              <a:rPr lang="en-US" altLang="ko-KR" dirty="0" smtClean="0"/>
              <a:t>Also, 11be STA can recognize that received PPDU is the PPDU of the next version protocol by using the value of the PHY identifier field in the U-SIG field. </a:t>
            </a:r>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1670906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Legacy preamble portion </a:t>
            </a:r>
            <a:r>
              <a:rPr lang="en-US" altLang="ko-KR" dirty="0" smtClean="0"/>
              <a:t>(3/4)</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Protection perspective</a:t>
            </a:r>
          </a:p>
          <a:p>
            <a:pPr lvl="1"/>
            <a:r>
              <a:rPr lang="en-US" altLang="ko-KR" sz="1800" dirty="0" smtClean="0"/>
              <a:t>The ELR transmission may be protected by using the LENGTH field of L-SIG field but it is not reliable because only 1 parity bit is used to check whether it is correct.  </a:t>
            </a:r>
          </a:p>
          <a:p>
            <a:pPr lvl="1"/>
            <a:r>
              <a:rPr lang="en-US" altLang="ko-KR" sz="1800" dirty="0" smtClean="0"/>
              <a:t>Thus, to ensure the reliable protection of the ELR transmission, we can use the TXOP field by including the U-SIG in the ELR PPDU. </a:t>
            </a:r>
          </a:p>
          <a:p>
            <a:pPr lvl="1"/>
            <a:r>
              <a:rPr lang="en-US" altLang="ko-KR" sz="1800" dirty="0" smtClean="0"/>
              <a:t>Therefore, 11be STA or 11bn STA which is not a intended STA can perform the TXOP protection for the ELR transmission. </a:t>
            </a:r>
          </a:p>
          <a:p>
            <a:pPr lvl="1"/>
            <a:endParaRPr lang="en-US" altLang="ko-KR" sz="1600" dirty="0"/>
          </a:p>
          <a:p>
            <a:r>
              <a:rPr lang="en-US" altLang="ko-KR" sz="2000" dirty="0" smtClean="0"/>
              <a:t>Legacy preamble portion of the ELR PPDU </a:t>
            </a:r>
          </a:p>
          <a:p>
            <a:endParaRPr lang="ko-KR" altLang="en-US" sz="2000"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pic>
        <p:nvPicPr>
          <p:cNvPr id="8" name="그림 7"/>
          <p:cNvPicPr>
            <a:picLocks noChangeAspect="1"/>
          </p:cNvPicPr>
          <p:nvPr/>
        </p:nvPicPr>
        <p:blipFill>
          <a:blip r:embed="rId2"/>
          <a:stretch>
            <a:fillRect/>
          </a:stretch>
        </p:blipFill>
        <p:spPr>
          <a:xfrm>
            <a:off x="1371600" y="5334000"/>
            <a:ext cx="3893024" cy="678375"/>
          </a:xfrm>
          <a:prstGeom prst="rect">
            <a:avLst/>
          </a:prstGeom>
        </p:spPr>
      </p:pic>
      <p:sp>
        <p:nvSpPr>
          <p:cNvPr id="9" name="TextBox 8"/>
          <p:cNvSpPr txBox="1"/>
          <p:nvPr/>
        </p:nvSpPr>
        <p:spPr>
          <a:xfrm>
            <a:off x="5181600" y="5376446"/>
            <a:ext cx="338554" cy="338554"/>
          </a:xfrm>
          <a:prstGeom prst="rect">
            <a:avLst/>
          </a:prstGeom>
          <a:noFill/>
        </p:spPr>
        <p:txBody>
          <a:bodyPr wrap="none" rtlCol="0">
            <a:spAutoFit/>
          </a:bodyPr>
          <a:lstStyle/>
          <a:p>
            <a:r>
              <a:rPr lang="ko-KR" altLang="en-US" sz="1600" dirty="0" smtClean="0"/>
              <a:t>∙∙∙</a:t>
            </a:r>
            <a:endParaRPr lang="ko-KR" altLang="en-US" sz="1600" dirty="0"/>
          </a:p>
        </p:txBody>
      </p:sp>
    </p:spTree>
    <p:extLst>
      <p:ext uri="{BB962C8B-B14F-4D97-AF65-F5344CB8AC3E}">
        <p14:creationId xmlns:p14="http://schemas.microsoft.com/office/powerpoint/2010/main" val="2660670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Legacy preamble portion </a:t>
            </a:r>
            <a:r>
              <a:rPr lang="en-US" altLang="ko-KR" dirty="0" smtClean="0"/>
              <a:t>(4/4</a:t>
            </a:r>
            <a:r>
              <a:rPr lang="en-US" altLang="ko-KR" dirty="0"/>
              <a:t>)</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The U-SIG field of ELR PPDU </a:t>
            </a:r>
          </a:p>
          <a:p>
            <a:pPr lvl="1"/>
            <a:r>
              <a:rPr lang="en-US" altLang="ko-KR" dirty="0"/>
              <a:t>The U-SIG field of ELR PPDU </a:t>
            </a:r>
            <a:r>
              <a:rPr lang="en-US" altLang="ko-KR" dirty="0" smtClean="0"/>
              <a:t>consists of 2 OFDM symbols and includes the 5 version independent fields, i.e., </a:t>
            </a:r>
            <a:r>
              <a:rPr lang="en-US" altLang="ko-KR" dirty="0"/>
              <a:t>PHY Version Identifier, Bandwidth, UL/DL, BSS Color, and </a:t>
            </a:r>
            <a:r>
              <a:rPr lang="en-US" altLang="ko-KR" dirty="0" smtClean="0"/>
              <a:t>TXOP as defined in 11be. </a:t>
            </a:r>
          </a:p>
          <a:p>
            <a:pPr lvl="2"/>
            <a:r>
              <a:rPr lang="en-US" altLang="ko-KR" dirty="0" smtClean="0"/>
              <a:t>Herein, the Bandwidth field is set to 20MHz in the ELR transmission. </a:t>
            </a:r>
          </a:p>
          <a:p>
            <a:pPr lvl="2"/>
            <a:endParaRPr lang="en-US" altLang="ko-KR" dirty="0" smtClean="0"/>
          </a:p>
          <a:p>
            <a:pPr lvl="1"/>
            <a:r>
              <a:rPr lang="en-US" altLang="ko-KR" dirty="0" smtClean="0"/>
              <a:t>It may also need to include the version dependent field such as PPDU Type and Compression Mode that may be used to indicate the ELR PPDU to unintended 11bn STA.</a:t>
            </a:r>
          </a:p>
          <a:p>
            <a:pPr lvl="2"/>
            <a:r>
              <a:rPr lang="en-US" altLang="ko-KR" dirty="0" smtClean="0"/>
              <a:t>Considering consistency with 11be, for example, this field is set to 3.</a:t>
            </a:r>
          </a:p>
          <a:p>
            <a:pPr lvl="3"/>
            <a:r>
              <a:rPr lang="en-US" altLang="ko-KR" dirty="0" smtClean="0"/>
              <a:t>If ELR transmission is only considered in UL, this value is set to 2 when the UL/DL field is set to 1.</a:t>
            </a:r>
          </a:p>
          <a:p>
            <a:pPr lvl="3"/>
            <a:endParaRPr lang="en-US" altLang="ko-KR" dirty="0"/>
          </a:p>
          <a:p>
            <a:pPr lvl="1"/>
            <a:r>
              <a:rPr lang="en-US" altLang="ko-KR" dirty="0"/>
              <a:t>Regarding other version-dependent fields, we need to do more study</a:t>
            </a: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289988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ELR preamble portion </a:t>
            </a:r>
            <a:r>
              <a:rPr lang="en-US" altLang="ko-KR" dirty="0" smtClean="0"/>
              <a:t>(1/3 )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ELR preamble portion can be configured with ELR-STF, ELR-LTF, and ELR-SIG fields.</a:t>
            </a:r>
          </a:p>
          <a:p>
            <a:pPr lvl="2"/>
            <a:endParaRPr lang="en-US" altLang="ko-KR" dirty="0"/>
          </a:p>
          <a:p>
            <a:pPr lvl="2"/>
            <a:endParaRPr lang="en-US" altLang="ko-KR" dirty="0" smtClean="0"/>
          </a:p>
          <a:p>
            <a:pPr lvl="2"/>
            <a:endParaRPr lang="en-US" altLang="ko-KR" dirty="0"/>
          </a:p>
          <a:p>
            <a:pPr lvl="3"/>
            <a:endParaRPr lang="en-US" altLang="ko-KR" dirty="0" smtClean="0"/>
          </a:p>
          <a:p>
            <a:r>
              <a:rPr lang="en-US" altLang="ko-KR" dirty="0" smtClean="0"/>
              <a:t>As ELR-STF, we may consider reusing of 1x/2x EHT-STF sequence for 20MHz defined in 11be. </a:t>
            </a:r>
          </a:p>
          <a:p>
            <a:pPr lvl="1"/>
            <a:r>
              <a:rPr lang="en-US" altLang="ko-KR" dirty="0"/>
              <a:t>Herein, the ELR-STF can be configured with some modification of the short STF sequence in the time domain and for example, it can be used to identify the ELR PPDU by using the auto-correlation method.</a:t>
            </a:r>
          </a:p>
          <a:p>
            <a:pPr lvl="2"/>
            <a:r>
              <a:rPr lang="en-US" altLang="ko-KR" dirty="0"/>
              <a:t>In terms of RX processing, the 11bn STA supporting the ELR transmission continues processing until the ELR-STF for identifying the ELR PPDU even though it has some errors in the processing of the L-preamble portion due to coverage shortage</a:t>
            </a:r>
            <a:r>
              <a:rPr lang="en-US" altLang="ko-KR" dirty="0" smtClean="0"/>
              <a:t>. </a:t>
            </a:r>
          </a:p>
          <a:p>
            <a:pPr lvl="3"/>
            <a:endParaRPr lang="en-US" altLang="ko-KR" dirty="0" smtClean="0"/>
          </a:p>
          <a:p>
            <a:r>
              <a:rPr lang="en-US" altLang="ko-KR" dirty="0" smtClean="0"/>
              <a:t>Similar to ELR-STF, the EHT-LTF sequence for 20MHz may be reused for the ELR-LTF. </a:t>
            </a:r>
          </a:p>
          <a:p>
            <a:pPr lvl="1"/>
            <a:r>
              <a:rPr lang="en-US" altLang="ko-KR" dirty="0" smtClean="0"/>
              <a:t>For the exact channel estimation and robust transmission, for example, ELR-LTF can consist of the 4x EHT-LTF sequence for 20MHz. </a:t>
            </a:r>
          </a:p>
          <a:p>
            <a:r>
              <a:rPr lang="en-US" altLang="ko-KR" dirty="0" smtClean="0"/>
              <a:t>For the reliable transmission of ELR PPDU, the power boosting may be applied to ELR-STF and ELR-LTF as well as L-STF and L-LTF.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
        <p:nvSpPr>
          <p:cNvPr id="8" name="TextBox 7"/>
          <p:cNvSpPr txBox="1"/>
          <p:nvPr/>
        </p:nvSpPr>
        <p:spPr>
          <a:xfrm>
            <a:off x="1286469" y="2329599"/>
            <a:ext cx="338554" cy="338554"/>
          </a:xfrm>
          <a:prstGeom prst="rect">
            <a:avLst/>
          </a:prstGeom>
          <a:noFill/>
        </p:spPr>
        <p:txBody>
          <a:bodyPr wrap="none" rtlCol="0">
            <a:spAutoFit/>
          </a:bodyPr>
          <a:lstStyle/>
          <a:p>
            <a:r>
              <a:rPr lang="ko-KR" altLang="en-US" sz="1600" dirty="0" smtClean="0"/>
              <a:t>∙∙∙</a:t>
            </a:r>
            <a:endParaRPr lang="ko-KR" altLang="en-US" sz="1600" dirty="0"/>
          </a:p>
        </p:txBody>
      </p:sp>
      <p:pic>
        <p:nvPicPr>
          <p:cNvPr id="9" name="그림 8"/>
          <p:cNvPicPr>
            <a:picLocks noChangeAspect="1"/>
          </p:cNvPicPr>
          <p:nvPr/>
        </p:nvPicPr>
        <p:blipFill>
          <a:blip r:embed="rId2"/>
          <a:stretch>
            <a:fillRect/>
          </a:stretch>
        </p:blipFill>
        <p:spPr>
          <a:xfrm>
            <a:off x="1625023" y="2310175"/>
            <a:ext cx="2946977" cy="661625"/>
          </a:xfrm>
          <a:prstGeom prst="rect">
            <a:avLst/>
          </a:prstGeom>
        </p:spPr>
      </p:pic>
      <p:sp>
        <p:nvSpPr>
          <p:cNvPr id="10" name="TextBox 9"/>
          <p:cNvSpPr txBox="1"/>
          <p:nvPr/>
        </p:nvSpPr>
        <p:spPr>
          <a:xfrm>
            <a:off x="4647453" y="2329599"/>
            <a:ext cx="338554" cy="338554"/>
          </a:xfrm>
          <a:prstGeom prst="rect">
            <a:avLst/>
          </a:prstGeom>
          <a:noFill/>
        </p:spPr>
        <p:txBody>
          <a:bodyPr wrap="none" rtlCol="0">
            <a:spAutoFit/>
          </a:bodyPr>
          <a:lstStyle/>
          <a:p>
            <a:r>
              <a:rPr lang="ko-KR" altLang="en-US" sz="1600" dirty="0" smtClean="0"/>
              <a:t>∙∙∙</a:t>
            </a:r>
            <a:endParaRPr lang="ko-KR" altLang="en-US" sz="1600" dirty="0"/>
          </a:p>
        </p:txBody>
      </p:sp>
    </p:spTree>
    <p:extLst>
      <p:ext uri="{BB962C8B-B14F-4D97-AF65-F5344CB8AC3E}">
        <p14:creationId xmlns:p14="http://schemas.microsoft.com/office/powerpoint/2010/main" val="1813474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ELR preamble portion (2/3) </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Even though we applied more symbol repetition to the U-SIG field, </a:t>
            </a:r>
            <a:r>
              <a:rPr lang="en-US" altLang="ko-KR" dirty="0"/>
              <a:t>it was hard to reach sufficient performance </a:t>
            </a:r>
            <a:r>
              <a:rPr lang="en-US" altLang="ko-KR" dirty="0" smtClean="0"/>
              <a:t>compared </a:t>
            </a:r>
            <a:r>
              <a:rPr lang="en-US" altLang="ko-KR" dirty="0"/>
              <a:t>with a data </a:t>
            </a:r>
            <a:r>
              <a:rPr lang="en-US" altLang="ko-KR" dirty="0" smtClean="0"/>
              <a:t>field as shown in the Appendix. </a:t>
            </a:r>
          </a:p>
          <a:p>
            <a:pPr lvl="1"/>
            <a:r>
              <a:rPr lang="en-US" altLang="ko-KR" dirty="0" smtClean="0"/>
              <a:t>It means that an intended 11bn STA may not decode the U-SIG field successfully when it receives the ELR PPDU. </a:t>
            </a:r>
          </a:p>
          <a:p>
            <a:pPr lvl="1"/>
            <a:r>
              <a:rPr lang="en-US" altLang="ko-KR" dirty="0"/>
              <a:t>So, to indicate </a:t>
            </a:r>
            <a:r>
              <a:rPr lang="en-US" altLang="ko-KR" dirty="0" smtClean="0"/>
              <a:t>some </a:t>
            </a:r>
            <a:r>
              <a:rPr lang="en-US" altLang="ko-KR" dirty="0"/>
              <a:t>version-independent information of the U-SIG field and transmission information related to data </a:t>
            </a:r>
            <a:r>
              <a:rPr lang="en-US" altLang="ko-KR" dirty="0" smtClean="0"/>
              <a:t>fields, </a:t>
            </a:r>
            <a:r>
              <a:rPr lang="en-US" altLang="ko-KR" dirty="0"/>
              <a:t>ELR-SIG exists in ELR PPDU following the ELR-LTF field. </a:t>
            </a:r>
            <a:endParaRPr lang="en-US" altLang="ko-KR" dirty="0" smtClean="0"/>
          </a:p>
          <a:p>
            <a:pPr lvl="3"/>
            <a:endParaRPr lang="en-US" altLang="ko-KR" dirty="0" smtClean="0"/>
          </a:p>
          <a:p>
            <a:pPr lvl="1"/>
            <a:r>
              <a:rPr lang="en-US" altLang="ko-KR" dirty="0" smtClean="0"/>
              <a:t>For example, the ELR-SIG may contain part of fields</a:t>
            </a:r>
            <a:r>
              <a:rPr lang="en-US" altLang="ko-KR" dirty="0"/>
              <a:t>. Exact fields and size are open for further </a:t>
            </a:r>
            <a:r>
              <a:rPr lang="en-US" altLang="ko-KR" dirty="0" smtClean="0"/>
              <a:t>discussion. </a:t>
            </a:r>
          </a:p>
          <a:p>
            <a:pPr lvl="2"/>
            <a:r>
              <a:rPr lang="en-US" altLang="ko-KR" dirty="0"/>
              <a:t>PHY Version </a:t>
            </a:r>
            <a:r>
              <a:rPr lang="en-US" altLang="ko-KR" dirty="0" smtClean="0"/>
              <a:t>Identifier : for forward compatibility </a:t>
            </a:r>
          </a:p>
          <a:p>
            <a:pPr lvl="2"/>
            <a:r>
              <a:rPr lang="en-US" altLang="ko-KR" dirty="0"/>
              <a:t>BSS color : for identifying own BSS </a:t>
            </a:r>
            <a:endParaRPr lang="en-US" altLang="ko-KR" dirty="0" smtClean="0"/>
          </a:p>
          <a:p>
            <a:pPr lvl="2"/>
            <a:r>
              <a:rPr lang="en-US" altLang="ko-KR" dirty="0" smtClean="0"/>
              <a:t>Bandwidth : if only 20MHz is used, it may omitted. </a:t>
            </a:r>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
        <p:nvSpPr>
          <p:cNvPr id="8" name="오른쪽 화살표 7">
            <a:hlinkClick r:id="rId2" action="ppaction://hlinksldjump"/>
          </p:cNvPr>
          <p:cNvSpPr/>
          <p:nvPr/>
        </p:nvSpPr>
        <p:spPr bwMode="auto">
          <a:xfrm>
            <a:off x="7772400" y="2362200"/>
            <a:ext cx="228600" cy="304800"/>
          </a:xfrm>
          <a:prstGeom prst="rightArrow">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30137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ELR preamble portion </a:t>
            </a:r>
            <a:r>
              <a:rPr lang="en-US" altLang="ko-KR" dirty="0" smtClean="0"/>
              <a:t>(3/3</a:t>
            </a:r>
            <a:r>
              <a:rPr lang="en-US" altLang="ko-KR" dirty="0"/>
              <a:t>) </a:t>
            </a:r>
            <a:endParaRPr lang="ko-KR" altLang="en-US" dirty="0"/>
          </a:p>
        </p:txBody>
      </p:sp>
      <p:sp>
        <p:nvSpPr>
          <p:cNvPr id="3" name="내용 개체 틀 2"/>
          <p:cNvSpPr>
            <a:spLocks noGrp="1"/>
          </p:cNvSpPr>
          <p:nvPr>
            <p:ph idx="1"/>
          </p:nvPr>
        </p:nvSpPr>
        <p:spPr/>
        <p:txBody>
          <a:bodyPr/>
          <a:lstStyle/>
          <a:p>
            <a:pPr lvl="2"/>
            <a:r>
              <a:rPr lang="en-US" altLang="ko-KR" dirty="0"/>
              <a:t>UL/DL : if ELR PPDU is only applied to UL, it may be omitted. </a:t>
            </a:r>
          </a:p>
          <a:p>
            <a:pPr lvl="2"/>
            <a:r>
              <a:rPr lang="en-US" altLang="ko-KR" dirty="0" smtClean="0"/>
              <a:t>MCS : if MCS0 is only applied, it may be omitted. </a:t>
            </a:r>
          </a:p>
          <a:p>
            <a:pPr lvl="2"/>
            <a:r>
              <a:rPr lang="en-US" altLang="ko-KR" dirty="0" smtClean="0"/>
              <a:t>Coding : indication of BCC or LDPC</a:t>
            </a:r>
            <a:endParaRPr lang="en-US" altLang="ko-KR" dirty="0"/>
          </a:p>
          <a:p>
            <a:pPr lvl="2"/>
            <a:endParaRPr lang="en-US" altLang="ko-KR" dirty="0"/>
          </a:p>
          <a:p>
            <a:pPr lvl="1"/>
            <a:r>
              <a:rPr lang="en-US" altLang="ko-KR" dirty="0" smtClean="0"/>
              <a:t>For </a:t>
            </a:r>
            <a:r>
              <a:rPr lang="en-US" altLang="ko-KR" dirty="0"/>
              <a:t>achieving equal link margin gain with a data field at this field, this field may be transmitted by applying the same transmission method with the data </a:t>
            </a:r>
            <a:r>
              <a:rPr lang="en-US" altLang="ko-KR" dirty="0" smtClean="0"/>
              <a:t>field such as 52-tone RU repetition.</a:t>
            </a:r>
            <a:endParaRPr lang="en-US" altLang="ko-KR" dirty="0"/>
          </a:p>
          <a:p>
            <a:pPr lvl="2"/>
            <a:r>
              <a:rPr lang="en-US" altLang="ko-KR" dirty="0"/>
              <a:t>The MCS0 is applied to the ELR-SIG field.  </a:t>
            </a:r>
            <a:endParaRPr lang="ko-KR" altLang="en-US" dirty="0"/>
          </a:p>
          <a:p>
            <a:pPr lvl="2"/>
            <a:endParaRPr lang="en-US" altLang="ko-KR" dirty="0" smtClean="0"/>
          </a:p>
          <a:p>
            <a:pPr lvl="1"/>
            <a:r>
              <a:rPr lang="en-US" altLang="ko-KR" dirty="0"/>
              <a:t>By considering the above </a:t>
            </a:r>
            <a:r>
              <a:rPr lang="en-US" altLang="ko-KR" dirty="0" smtClean="0"/>
              <a:t>information and MCS of the ELR-SIG, </a:t>
            </a:r>
            <a:r>
              <a:rPr lang="en-US" altLang="ko-KR" dirty="0"/>
              <a:t>the ELR-SIG field </a:t>
            </a:r>
            <a:r>
              <a:rPr lang="en-US" altLang="ko-KR" dirty="0" smtClean="0"/>
              <a:t>may </a:t>
            </a:r>
            <a:r>
              <a:rPr lang="en-US" altLang="ko-KR" dirty="0"/>
              <a:t>consist of one </a:t>
            </a:r>
            <a:r>
              <a:rPr lang="en-US" altLang="ko-KR" dirty="0" smtClean="0"/>
              <a:t>OFDMA symbol.</a:t>
            </a:r>
            <a:endParaRPr lang="en-US" altLang="ko-KR" dirty="0"/>
          </a:p>
          <a:p>
            <a:pPr lvl="2"/>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179116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365767</TotalTime>
  <Words>1688</Words>
  <Application>Microsoft Office PowerPoint</Application>
  <PresentationFormat>화면 슬라이드 쇼(4:3)</PresentationFormat>
  <Paragraphs>216</Paragraphs>
  <Slides>19</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19</vt:i4>
      </vt:variant>
    </vt:vector>
  </HeadingPairs>
  <TitlesOfParts>
    <vt:vector size="25" baseType="lpstr">
      <vt:lpstr>굴림</vt:lpstr>
      <vt:lpstr>Malgun Gothic</vt:lpstr>
      <vt:lpstr>Malgun Gothic</vt:lpstr>
      <vt:lpstr>Arial</vt:lpstr>
      <vt:lpstr>Times New Roman</vt:lpstr>
      <vt:lpstr>802-11-Submission</vt:lpstr>
      <vt:lpstr>Considerations for ELR PPDU format</vt:lpstr>
      <vt:lpstr>Introduction </vt:lpstr>
      <vt:lpstr>Legacy preamble portion (1/4)</vt:lpstr>
      <vt:lpstr>Legacy preamble portion (2/4)</vt:lpstr>
      <vt:lpstr>Legacy preamble portion (3/4)</vt:lpstr>
      <vt:lpstr>Legacy preamble portion (4/4)</vt:lpstr>
      <vt:lpstr>ELR preamble portion (1/3 )</vt:lpstr>
      <vt:lpstr>ELR preamble portion (2/3) </vt:lpstr>
      <vt:lpstr>ELR preamble portion (3/3) </vt:lpstr>
      <vt:lpstr>Summary </vt:lpstr>
      <vt:lpstr>Straw poll 1 </vt:lpstr>
      <vt:lpstr>Straw poll 2</vt:lpstr>
      <vt:lpstr>Straw poll 3</vt:lpstr>
      <vt:lpstr>Straw poll 4</vt:lpstr>
      <vt:lpstr>Straw poll 5</vt:lpstr>
      <vt:lpstr>Straw poll 6</vt:lpstr>
      <vt:lpstr>Reference </vt:lpstr>
      <vt:lpstr>Appendix – U-SIG performance </vt:lpstr>
      <vt:lpstr>Appendix – Packet classification</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Dongguk Lim/IoT Connectivity Standard Task(dongguk.lim@lge.com)</cp:lastModifiedBy>
  <cp:revision>5865</cp:revision>
  <cp:lastPrinted>2017-07-07T02:11:09Z</cp:lastPrinted>
  <dcterms:created xsi:type="dcterms:W3CDTF">2007-05-21T21:00:37Z</dcterms:created>
  <dcterms:modified xsi:type="dcterms:W3CDTF">2024-10-22T00:45:08Z</dcterms:modified>
</cp:coreProperties>
</file>