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366" r:id="rId3"/>
    <p:sldId id="2372" r:id="rId4"/>
    <p:sldId id="2373" r:id="rId5"/>
    <p:sldId id="2374" r:id="rId6"/>
    <p:sldId id="2375" r:id="rId7"/>
    <p:sldId id="2376" r:id="rId8"/>
    <p:sldId id="2371"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 id="2" name="Arik Klein" initials="AK" lastIdx="1" clrIdx="1">
    <p:extLst>
      <p:ext uri="{19B8F6BF-5375-455C-9EA6-DF929625EA0E}">
        <p15:presenceInfo xmlns:p15="http://schemas.microsoft.com/office/powerpoint/2012/main" userId="Arik Klein" providerId="None"/>
      </p:ext>
    </p:extLst>
  </p:cmAuthor>
  <p:cmAuthor id="3" name="Ezer Melzer (TRC)" initials="EM(" lastIdx="2" clrIdx="2">
    <p:extLst>
      <p:ext uri="{19B8F6BF-5375-455C-9EA6-DF929625EA0E}">
        <p15:presenceInfo xmlns:p15="http://schemas.microsoft.com/office/powerpoint/2012/main" userId="S-1-5-21-147214757-305610072-1517763936-4623848" providerId="AD"/>
      </p:ext>
    </p:extLst>
  </p:cmAuthor>
  <p:cmAuthor id="4" name="Rani Keren" initials="RK" lastIdx="31" clrIdx="3">
    <p:extLst>
      <p:ext uri="{19B8F6BF-5375-455C-9EA6-DF929625EA0E}">
        <p15:presenceInfo xmlns:p15="http://schemas.microsoft.com/office/powerpoint/2012/main" userId="S-1-5-21-147214757-305610072-1517763936-7710363" providerId="AD"/>
      </p:ext>
    </p:extLst>
  </p:cmAuthor>
  <p:cmAuthor id="5" name="Shimi Shilo (TRC)" initials="SS(" lastIdx="5" clrIdx="4">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2E661"/>
    <a:srgbClr val="FF0000"/>
    <a:srgbClr val="0099FF"/>
    <a:srgbClr val="FCCDC8"/>
    <a:srgbClr val="FAFC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226" autoAdjust="0"/>
  </p:normalViewPr>
  <p:slideViewPr>
    <p:cSldViewPr>
      <p:cViewPr varScale="1">
        <p:scale>
          <a:sx n="102" d="100"/>
          <a:sy n="102" d="100"/>
        </p:scale>
        <p:origin x="798"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800" dirty="0">
                <a:effectLst/>
                <a:latin typeface="Calibri" panose="020F0502020204030204" pitchFamily="34" charset="0"/>
                <a:ea typeface="Calibri" panose="020F0502020204030204" pitchFamily="34" charset="0"/>
              </a:rPr>
              <a:t>at least one mode of operation capable of improved </a:t>
            </a:r>
            <a:r>
              <a:rPr lang="en-US" sz="1800" u="sng" dirty="0">
                <a:effectLst/>
                <a:latin typeface="Calibri" panose="020F0502020204030204" pitchFamily="34" charset="0"/>
                <a:ea typeface="Calibri" panose="020F0502020204030204" pitchFamily="34" charset="0"/>
              </a:rPr>
              <a:t>support, compared to 802.11be, for applications with </a:t>
            </a:r>
            <a:r>
              <a:rPr lang="en-US" sz="1800" u="sng" dirty="0" err="1">
                <a:effectLst/>
                <a:latin typeface="Calibri" panose="020F0502020204030204" pitchFamily="34" charset="0"/>
                <a:ea typeface="Calibri" panose="020F0502020204030204" pitchFamily="34" charset="0"/>
              </a:rPr>
              <a:t>stringent</a:t>
            </a:r>
            <a:r>
              <a:rPr lang="en-US" sz="1800" strike="sngStrike" dirty="0" err="1">
                <a:effectLst/>
                <a:latin typeface="Calibri" panose="020F0502020204030204" pitchFamily="34" charset="0"/>
                <a:ea typeface="Calibri" panose="020F0502020204030204" pitchFamily="34" charset="0"/>
              </a:rPr>
              <a:t>worst</a:t>
            </a:r>
            <a:r>
              <a:rPr lang="en-US" sz="1800" strike="sngStrike" dirty="0">
                <a:effectLst/>
                <a:latin typeface="Calibri" panose="020F0502020204030204" pitchFamily="34" charset="0"/>
                <a:ea typeface="Calibri" panose="020F0502020204030204" pitchFamily="34" charset="0"/>
              </a:rPr>
              <a:t>-case</a:t>
            </a:r>
            <a:r>
              <a:rPr lang="en-US" sz="1800" dirty="0">
                <a:effectLst/>
                <a:latin typeface="Calibri" panose="020F0502020204030204" pitchFamily="34" charset="0"/>
                <a:ea typeface="Calibri" panose="020F0502020204030204" pitchFamily="34" charset="0"/>
              </a:rPr>
              <a:t> latency and jitter </a:t>
            </a:r>
            <a:r>
              <a:rPr lang="en-US" sz="1800" u="sng" dirty="0" err="1">
                <a:effectLst/>
                <a:latin typeface="Calibri" panose="020F0502020204030204" pitchFamily="34" charset="0"/>
                <a:ea typeface="Calibri" panose="020F0502020204030204" pitchFamily="34" charset="0"/>
              </a:rPr>
              <a:t>requirements</a:t>
            </a:r>
            <a:r>
              <a:rPr lang="en-US" sz="1800" strike="sngStrike" dirty="0" err="1">
                <a:effectLst/>
                <a:latin typeface="Calibri" panose="020F0502020204030204" pitchFamily="34" charset="0"/>
                <a:ea typeface="Calibri" panose="020F0502020204030204" pitchFamily="34" charset="0"/>
              </a:rPr>
              <a:t>compared</a:t>
            </a:r>
            <a:r>
              <a:rPr lang="en-US" sz="1800" strike="sngStrike" dirty="0">
                <a:effectLst/>
                <a:latin typeface="Calibri" panose="020F0502020204030204" pitchFamily="34" charset="0"/>
                <a:ea typeface="Calibri" panose="020F0502020204030204" pitchFamily="34" charset="0"/>
              </a:rPr>
              <a:t> to 802.11be</a:t>
            </a:r>
            <a:r>
              <a:rPr lang="en-US" sz="1800" dirty="0">
                <a:effectLst/>
                <a:latin typeface="Calibri" panose="020F0502020204030204" pitchFamily="34" charset="0"/>
                <a:ea typeface="Calibri" panose="020F0502020204030204" pitchFamily="34" charset="0"/>
              </a:rPr>
              <a:t> // i.e., avoid “worst-case”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71058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dirty="0"/>
          </a:p>
        </p:txBody>
      </p:sp>
      <p:sp>
        <p:nvSpPr>
          <p:cNvPr id="5" name="Footer Placeholder 4"/>
          <p:cNvSpPr>
            <a:spLocks noGrp="1"/>
          </p:cNvSpPr>
          <p:nvPr>
            <p:ph type="ftr" idx="11"/>
          </p:nvPr>
        </p:nvSpPr>
        <p:spPr/>
        <p:txBody>
          <a:bodyPr/>
          <a:lstStyle>
            <a:lvl1pPr>
              <a:defRPr/>
            </a:lvl1pPr>
          </a:lstStyle>
          <a:p>
            <a:r>
              <a:rPr lang="en-GB"/>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dirty="0"/>
          </a:p>
        </p:txBody>
      </p:sp>
      <p:sp>
        <p:nvSpPr>
          <p:cNvPr id="5" name="Footer Placeholder 4"/>
          <p:cNvSpPr>
            <a:spLocks noGrp="1"/>
          </p:cNvSpPr>
          <p:nvPr>
            <p:ph type="ftr" idx="11"/>
          </p:nvPr>
        </p:nvSpPr>
        <p:spPr/>
        <p:txBody>
          <a:bodyPr/>
          <a:lstStyle>
            <a:lvl1pPr>
              <a:defRPr/>
            </a:lvl1pPr>
          </a:lstStyle>
          <a:p>
            <a:r>
              <a:rPr lang="en-GB"/>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dirty="0"/>
          </a:p>
        </p:txBody>
      </p:sp>
      <p:sp>
        <p:nvSpPr>
          <p:cNvPr id="6" name="Footer Placeholder 5"/>
          <p:cNvSpPr>
            <a:spLocks noGrp="1"/>
          </p:cNvSpPr>
          <p:nvPr>
            <p:ph type="ftr" idx="11"/>
          </p:nvPr>
        </p:nvSpPr>
        <p:spPr/>
        <p:txBody>
          <a:bodyPr/>
          <a:lstStyle>
            <a:lvl1pPr>
              <a:defRPr/>
            </a:lvl1pPr>
          </a:lstStyle>
          <a:p>
            <a:r>
              <a:rPr lang="en-GB"/>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dirty="0"/>
          </a:p>
        </p:txBody>
      </p:sp>
      <p:sp>
        <p:nvSpPr>
          <p:cNvPr id="4" name="Footer Placeholder 3"/>
          <p:cNvSpPr>
            <a:spLocks noGrp="1"/>
          </p:cNvSpPr>
          <p:nvPr>
            <p:ph type="ftr" idx="11"/>
          </p:nvPr>
        </p:nvSpPr>
        <p:spPr/>
        <p:txBody>
          <a:bodyPr/>
          <a:lstStyle>
            <a:lvl1pPr>
              <a:defRPr/>
            </a:lvl1pPr>
          </a:lstStyle>
          <a:p>
            <a:r>
              <a:rPr lang="en-GB"/>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dirty="0"/>
          </a:p>
        </p:txBody>
      </p:sp>
      <p:sp>
        <p:nvSpPr>
          <p:cNvPr id="3" name="Footer Placeholder 2"/>
          <p:cNvSpPr>
            <a:spLocks noGrp="1"/>
          </p:cNvSpPr>
          <p:nvPr>
            <p:ph type="ftr" idx="11"/>
          </p:nvPr>
        </p:nvSpPr>
        <p:spPr/>
        <p:txBody>
          <a:bodyPr/>
          <a:lstStyle>
            <a:lvl1pPr>
              <a:defRPr/>
            </a:lvl1pPr>
          </a:lstStyle>
          <a:p>
            <a:r>
              <a:rPr lang="en-GB"/>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Shimi Shilo et al,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9"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Shimi Shilo et al.,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07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Coordinated BF: Figures of Merit</a:t>
            </a:r>
            <a:endParaRPr lang="en-GB" dirty="0"/>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sz="2000" b="0" dirty="0"/>
              <a:t>September 1, 2024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84792862"/>
              </p:ext>
            </p:extLst>
          </p:nvPr>
        </p:nvGraphicFramePr>
        <p:xfrm>
          <a:off x="469900" y="3205163"/>
          <a:ext cx="9490075" cy="3089275"/>
        </p:xfrm>
        <a:graphic>
          <a:graphicData uri="http://schemas.openxmlformats.org/presentationml/2006/ole">
            <mc:AlternateContent xmlns:mc="http://schemas.openxmlformats.org/markup-compatibility/2006">
              <mc:Choice xmlns:v="urn:schemas-microsoft-com:vml" Requires="v">
                <p:oleObj spid="_x0000_s1443" name="Document" r:id="rId4" imgW="8560435" imgH="2794721" progId="Word.Document.8">
                  <p:embed/>
                </p:oleObj>
              </mc:Choice>
              <mc:Fallback>
                <p:oleObj name="Document" r:id="rId4" imgW="8560435" imgH="2794721" progId="Word.Document.8">
                  <p:embed/>
                  <p:pic>
                    <p:nvPicPr>
                      <p:cNvPr id="3075" name="Object 3"/>
                      <p:cNvPicPr>
                        <a:picLocks noChangeAspect="1" noChangeArrowheads="1"/>
                      </p:cNvPicPr>
                      <p:nvPr/>
                    </p:nvPicPr>
                    <p:blipFill>
                      <a:blip r:embed="rId5"/>
                      <a:srcRect/>
                      <a:stretch>
                        <a:fillRect/>
                      </a:stretch>
                    </p:blipFill>
                    <p:spPr bwMode="auto">
                      <a:xfrm>
                        <a:off x="469900" y="3205163"/>
                        <a:ext cx="9490075" cy="3089275"/>
                      </a:xfrm>
                      <a:prstGeom prst="rect">
                        <a:avLst/>
                      </a:prstGeom>
                      <a:noFill/>
                    </p:spPr>
                  </p:pic>
                </p:oleObj>
              </mc:Fallback>
            </mc:AlternateContent>
          </a:graphicData>
        </a:graphic>
      </p:graphicFrame>
      <p:sp>
        <p:nvSpPr>
          <p:cNvPr id="3076" name="Rectangle 4"/>
          <p:cNvSpPr>
            <a:spLocks noChangeArrowheads="1"/>
          </p:cNvSpPr>
          <p:nvPr/>
        </p:nvSpPr>
        <p:spPr bwMode="auto">
          <a:xfrm>
            <a:off x="533400" y="2667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Introduction</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Coordinated BF has been discussed in multiple contributions – for example in [1-6]</a:t>
            </a:r>
          </a:p>
          <a:p>
            <a:pPr>
              <a:buFont typeface="Arial" panose="020B0604020202020204" pitchFamily="34" charset="0"/>
              <a:buChar char="•"/>
            </a:pPr>
            <a:r>
              <a:rPr lang="en-US" sz="2000" b="0" dirty="0">
                <a:solidFill>
                  <a:schemeClr val="tx1"/>
                </a:solidFill>
              </a:rPr>
              <a:t>A motion supporting the inclusion of Co-BF into the </a:t>
            </a:r>
            <a:r>
              <a:rPr lang="en-US" sz="2000" b="0" dirty="0" err="1">
                <a:solidFill>
                  <a:schemeClr val="tx1"/>
                </a:solidFill>
              </a:rPr>
              <a:t>TGbn</a:t>
            </a:r>
            <a:r>
              <a:rPr lang="en-US" sz="2000" b="0" dirty="0">
                <a:solidFill>
                  <a:schemeClr val="tx1"/>
                </a:solidFill>
              </a:rPr>
              <a:t> spec passed in the July meeting [7]</a:t>
            </a:r>
          </a:p>
          <a:p>
            <a:pPr>
              <a:buFont typeface="Arial" panose="020B0604020202020204" pitchFamily="34" charset="0"/>
              <a:buChar char="•"/>
            </a:pPr>
            <a:r>
              <a:rPr lang="en-US" sz="2000" b="0" dirty="0">
                <a:solidFill>
                  <a:schemeClr val="tx1"/>
                </a:solidFill>
              </a:rPr>
              <a:t>There may be various approaches for supporting Co-BF in </a:t>
            </a:r>
            <a:r>
              <a:rPr lang="en-US" sz="2000" b="0" dirty="0" err="1">
                <a:solidFill>
                  <a:schemeClr val="tx1"/>
                </a:solidFill>
              </a:rPr>
              <a:t>TGbn</a:t>
            </a:r>
            <a:r>
              <a:rPr lang="en-US" sz="2000" b="0" dirty="0">
                <a:solidFill>
                  <a:schemeClr val="tx1"/>
                </a:solidFill>
              </a:rPr>
              <a:t>, each accompanied by a corresponding sounding feedback scheme and transmit precoder calculation</a:t>
            </a:r>
          </a:p>
          <a:p>
            <a:pPr>
              <a:buFont typeface="Arial" panose="020B0604020202020204" pitchFamily="34" charset="0"/>
              <a:buChar char="•"/>
            </a:pPr>
            <a:r>
              <a:rPr lang="en-US" sz="2000" b="0" dirty="0">
                <a:solidFill>
                  <a:schemeClr val="tx1"/>
                </a:solidFill>
              </a:rPr>
              <a:t>In this contribution we lay out several important figures of merit and other considerations (pertaining to evaluation methodology) that should, in our opinion, be taken into account when developing Co-BF in </a:t>
            </a:r>
            <a:r>
              <a:rPr lang="en-US" sz="2000" b="0" dirty="0" err="1">
                <a:solidFill>
                  <a:schemeClr val="tx1"/>
                </a:solidFill>
              </a:rPr>
              <a:t>TGbn</a:t>
            </a:r>
            <a:endParaRPr lang="en-US" sz="1600" dirty="0">
              <a:solidFill>
                <a:schemeClr val="tx1"/>
              </a:solidFill>
            </a:endParaRPr>
          </a:p>
          <a:p>
            <a:pPr marL="457200" lvl="1" indent="0"/>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968720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Freeform: Shape 133">
            <a:extLst>
              <a:ext uri="{FF2B5EF4-FFF2-40B4-BE49-F238E27FC236}">
                <a16:creationId xmlns:a16="http://schemas.microsoft.com/office/drawing/2014/main" id="{488D7B05-B502-4797-9EA9-CE17C8A3B5DD}"/>
              </a:ext>
            </a:extLst>
          </p:cNvPr>
          <p:cNvSpPr/>
          <p:nvPr/>
        </p:nvSpPr>
        <p:spPr bwMode="auto">
          <a:xfrm>
            <a:off x="7065441" y="3896712"/>
            <a:ext cx="1261538" cy="1335689"/>
          </a:xfrm>
          <a:custGeom>
            <a:avLst/>
            <a:gdLst>
              <a:gd name="connsiteX0" fmla="*/ 0 w 1346416"/>
              <a:gd name="connsiteY0" fmla="*/ 1157889 h 1335689"/>
              <a:gd name="connsiteX1" fmla="*/ 1168400 w 1346416"/>
              <a:gd name="connsiteY1" fmla="*/ 48755 h 1335689"/>
              <a:gd name="connsiteX2" fmla="*/ 1227666 w 1346416"/>
              <a:gd name="connsiteY2" fmla="*/ 311222 h 1335689"/>
              <a:gd name="connsiteX3" fmla="*/ 59266 w 1346416"/>
              <a:gd name="connsiteY3" fmla="*/ 1335689 h 1335689"/>
            </a:gdLst>
            <a:ahLst/>
            <a:cxnLst>
              <a:cxn ang="0">
                <a:pos x="connsiteX0" y="connsiteY0"/>
              </a:cxn>
              <a:cxn ang="0">
                <a:pos x="connsiteX1" y="connsiteY1"/>
              </a:cxn>
              <a:cxn ang="0">
                <a:pos x="connsiteX2" y="connsiteY2"/>
              </a:cxn>
              <a:cxn ang="0">
                <a:pos x="connsiteX3" y="connsiteY3"/>
              </a:cxn>
            </a:cxnLst>
            <a:rect l="l" t="t" r="r" b="b"/>
            <a:pathLst>
              <a:path w="1346416" h="1335689">
                <a:moveTo>
                  <a:pt x="0" y="1157889"/>
                </a:moveTo>
                <a:cubicBezTo>
                  <a:pt x="481894" y="673877"/>
                  <a:pt x="963789" y="189866"/>
                  <a:pt x="1168400" y="48755"/>
                </a:cubicBezTo>
                <a:cubicBezTo>
                  <a:pt x="1373011" y="-92356"/>
                  <a:pt x="1412522" y="96733"/>
                  <a:pt x="1227666" y="311222"/>
                </a:cubicBezTo>
                <a:cubicBezTo>
                  <a:pt x="1042810" y="525711"/>
                  <a:pt x="551038" y="930700"/>
                  <a:pt x="59266" y="1335689"/>
                </a:cubicBezTo>
              </a:path>
            </a:pathLst>
          </a:custGeom>
          <a:solidFill>
            <a:srgbClr val="FFC000">
              <a:alpha val="25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Freeform: Shape 134">
            <a:extLst>
              <a:ext uri="{FF2B5EF4-FFF2-40B4-BE49-F238E27FC236}">
                <a16:creationId xmlns:a16="http://schemas.microsoft.com/office/drawing/2014/main" id="{33E13828-8957-4B5A-846B-125779DDF186}"/>
              </a:ext>
            </a:extLst>
          </p:cNvPr>
          <p:cNvSpPr/>
          <p:nvPr/>
        </p:nvSpPr>
        <p:spPr bwMode="auto">
          <a:xfrm>
            <a:off x="7065441" y="2944117"/>
            <a:ext cx="1039626" cy="1932684"/>
          </a:xfrm>
          <a:custGeom>
            <a:avLst/>
            <a:gdLst>
              <a:gd name="connsiteX0" fmla="*/ 0 w 1039626"/>
              <a:gd name="connsiteY0" fmla="*/ 1771817 h 1932684"/>
              <a:gd name="connsiteX1" fmla="*/ 821266 w 1039626"/>
              <a:gd name="connsiteY1" fmla="*/ 95417 h 1932684"/>
              <a:gd name="connsiteX2" fmla="*/ 990600 w 1039626"/>
              <a:gd name="connsiteY2" fmla="*/ 391750 h 1932684"/>
              <a:gd name="connsiteX3" fmla="*/ 84666 w 1039626"/>
              <a:gd name="connsiteY3" fmla="*/ 1932684 h 1932684"/>
            </a:gdLst>
            <a:ahLst/>
            <a:cxnLst>
              <a:cxn ang="0">
                <a:pos x="connsiteX0" y="connsiteY0"/>
              </a:cxn>
              <a:cxn ang="0">
                <a:pos x="connsiteX1" y="connsiteY1"/>
              </a:cxn>
              <a:cxn ang="0">
                <a:pos x="connsiteX2" y="connsiteY2"/>
              </a:cxn>
              <a:cxn ang="0">
                <a:pos x="connsiteX3" y="connsiteY3"/>
              </a:cxn>
            </a:cxnLst>
            <a:rect l="l" t="t" r="r" b="b"/>
            <a:pathLst>
              <a:path w="1039626" h="1932684">
                <a:moveTo>
                  <a:pt x="0" y="1771817"/>
                </a:moveTo>
                <a:cubicBezTo>
                  <a:pt x="328083" y="1048622"/>
                  <a:pt x="656166" y="325428"/>
                  <a:pt x="821266" y="95417"/>
                </a:cubicBezTo>
                <a:cubicBezTo>
                  <a:pt x="986366" y="-134594"/>
                  <a:pt x="1113367" y="85539"/>
                  <a:pt x="990600" y="391750"/>
                </a:cubicBezTo>
                <a:cubicBezTo>
                  <a:pt x="867833" y="697961"/>
                  <a:pt x="476249" y="1315322"/>
                  <a:pt x="84666" y="1932684"/>
                </a:cubicBezTo>
              </a:path>
            </a:pathLst>
          </a:custGeom>
          <a:solidFill>
            <a:srgbClr val="FFC000">
              <a:alpha val="25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571501" y="685800"/>
            <a:ext cx="7970837" cy="798910"/>
          </a:xfrm>
        </p:spPr>
        <p:txBody>
          <a:bodyPr/>
          <a:lstStyle/>
          <a:p>
            <a:r>
              <a:rPr lang="en-US" sz="2800" dirty="0"/>
              <a:t>Scenarios to be Evaluated</a:t>
            </a:r>
          </a:p>
        </p:txBody>
      </p:sp>
      <p:sp>
        <p:nvSpPr>
          <p:cNvPr id="3" name="Content Placeholder 2"/>
          <p:cNvSpPr>
            <a:spLocks noGrp="1"/>
          </p:cNvSpPr>
          <p:nvPr>
            <p:ph idx="1"/>
          </p:nvPr>
        </p:nvSpPr>
        <p:spPr>
          <a:xfrm>
            <a:off x="685801" y="1524000"/>
            <a:ext cx="8153399" cy="4750857"/>
          </a:xfrm>
        </p:spPr>
        <p:txBody>
          <a:bodyPr/>
          <a:lstStyle/>
          <a:p>
            <a:pPr>
              <a:buFont typeface="Arial" panose="020B0604020202020204" pitchFamily="34" charset="0"/>
              <a:buChar char="•"/>
            </a:pPr>
            <a:r>
              <a:rPr lang="en-US" sz="2000" b="0" dirty="0">
                <a:solidFill>
                  <a:schemeClr val="tx1"/>
                </a:solidFill>
              </a:rPr>
              <a:t>Coordinated BF is a scheme where two or more APs collaborate, such that each AP transmits data to its own STAs while nulling their transmitted signals in the direction of OBSS STAs (see exemplary figure below)</a:t>
            </a:r>
          </a:p>
          <a:p>
            <a:pPr lvl="1">
              <a:buFont typeface="Arial" panose="020B0604020202020204" pitchFamily="34" charset="0"/>
              <a:buChar char="•"/>
            </a:pPr>
            <a:r>
              <a:rPr lang="en-US" sz="1600" dirty="0">
                <a:solidFill>
                  <a:schemeClr val="tx1"/>
                </a:solidFill>
              </a:rPr>
              <a:t>Unlike joint Tx, here each AP transmits only to its own STAs and</a:t>
            </a:r>
            <a:br>
              <a:rPr lang="en-US" sz="1600" dirty="0">
                <a:solidFill>
                  <a:schemeClr val="tx1"/>
                </a:solidFill>
              </a:rPr>
            </a:br>
            <a:r>
              <a:rPr lang="en-US" sz="1600" dirty="0">
                <a:solidFill>
                  <a:schemeClr val="tx1"/>
                </a:solidFill>
              </a:rPr>
              <a:t>is not aware of the payload transmitted to the OBSS STAs</a:t>
            </a:r>
          </a:p>
          <a:p>
            <a:pPr>
              <a:spcBef>
                <a:spcPts val="300"/>
              </a:spcBef>
              <a:buFont typeface="Arial" panose="020B0604020202020204" pitchFamily="34" charset="0"/>
              <a:buChar char="•"/>
            </a:pPr>
            <a:r>
              <a:rPr lang="en-US" sz="2000" b="0" dirty="0">
                <a:solidFill>
                  <a:schemeClr val="tx1"/>
                </a:solidFill>
              </a:rPr>
              <a:t>In order to make a fair comparison between </a:t>
            </a:r>
            <a:br>
              <a:rPr lang="en-US" sz="2000" b="0" dirty="0">
                <a:solidFill>
                  <a:schemeClr val="tx1"/>
                </a:solidFill>
              </a:rPr>
            </a:br>
            <a:r>
              <a:rPr lang="en-US" sz="2000" b="0" dirty="0">
                <a:solidFill>
                  <a:schemeClr val="tx1"/>
                </a:solidFill>
              </a:rPr>
              <a:t>various approaches, we should consider</a:t>
            </a:r>
            <a:br>
              <a:rPr lang="en-US" sz="2000" b="0" dirty="0">
                <a:solidFill>
                  <a:schemeClr val="tx1"/>
                </a:solidFill>
              </a:rPr>
            </a:br>
            <a:r>
              <a:rPr lang="en-US" sz="2000" b="0" dirty="0">
                <a:solidFill>
                  <a:schemeClr val="tx1"/>
                </a:solidFill>
              </a:rPr>
              <a:t>practical scenarios for Co-BF evaluation</a:t>
            </a:r>
          </a:p>
          <a:p>
            <a:pPr>
              <a:buFont typeface="Arial" panose="020B0604020202020204" pitchFamily="34" charset="0"/>
              <a:buChar char="•"/>
            </a:pPr>
            <a:r>
              <a:rPr lang="en-US" sz="2000" b="0" dirty="0">
                <a:solidFill>
                  <a:schemeClr val="tx1"/>
                </a:solidFill>
              </a:rPr>
              <a:t>These include:</a:t>
            </a:r>
          </a:p>
          <a:p>
            <a:pPr lvl="1">
              <a:buFont typeface="Arial" panose="020B0604020202020204" pitchFamily="34" charset="0"/>
              <a:buChar char="•"/>
            </a:pPr>
            <a:r>
              <a:rPr lang="en-US" sz="1600" dirty="0">
                <a:solidFill>
                  <a:schemeClr val="tx1"/>
                </a:solidFill>
              </a:rPr>
              <a:t>Two cooperating APs (at least initially, more than</a:t>
            </a:r>
            <a:br>
              <a:rPr lang="en-US" sz="1600" dirty="0">
                <a:solidFill>
                  <a:schemeClr val="tx1"/>
                </a:solidFill>
              </a:rPr>
            </a:br>
            <a:r>
              <a:rPr lang="en-US" sz="1600" dirty="0">
                <a:solidFill>
                  <a:schemeClr val="tx1"/>
                </a:solidFill>
              </a:rPr>
              <a:t>2 APs – TBD)</a:t>
            </a:r>
          </a:p>
          <a:p>
            <a:pPr lvl="1">
              <a:buFont typeface="Arial" panose="020B0604020202020204" pitchFamily="34" charset="0"/>
              <a:buChar char="•"/>
            </a:pPr>
            <a:r>
              <a:rPr lang="en-US" sz="1600" dirty="0">
                <a:solidFill>
                  <a:schemeClr val="tx1"/>
                </a:solidFill>
              </a:rPr>
              <a:t>Single and multiple STAs per AP</a:t>
            </a:r>
          </a:p>
          <a:p>
            <a:pPr lvl="1">
              <a:buFont typeface="Arial" panose="020B0604020202020204" pitchFamily="34" charset="0"/>
              <a:buChar char="•"/>
            </a:pPr>
            <a:r>
              <a:rPr lang="en-US" sz="1600" dirty="0">
                <a:solidFill>
                  <a:schemeClr val="tx1"/>
                </a:solidFill>
              </a:rPr>
              <a:t>STAs receiving single or multiple streams</a:t>
            </a:r>
          </a:p>
          <a:p>
            <a:pPr lvl="1">
              <a:buFont typeface="Arial" panose="020B0604020202020204" pitchFamily="34" charset="0"/>
              <a:buChar char="•"/>
            </a:pPr>
            <a:r>
              <a:rPr lang="en-US" sz="1600" dirty="0">
                <a:solidFill>
                  <a:schemeClr val="tx1"/>
                </a:solidFill>
              </a:rPr>
              <a:t>STAs with more Rx antennas than allocated streams</a:t>
            </a:r>
          </a:p>
          <a:p>
            <a:pPr>
              <a:spcBef>
                <a:spcPts val="300"/>
              </a:spcBef>
              <a:buFont typeface="Arial" panose="020B0604020202020204" pitchFamily="34" charset="0"/>
              <a:buChar char="•"/>
            </a:pPr>
            <a:r>
              <a:rPr lang="en-US" sz="2000" b="0" dirty="0">
                <a:solidFill>
                  <a:schemeClr val="tx1"/>
                </a:solidFill>
              </a:rPr>
              <a:t>Do we need to consider changes to the</a:t>
            </a:r>
            <a:br>
              <a:rPr lang="en-US" sz="2000" b="0" dirty="0">
                <a:solidFill>
                  <a:schemeClr val="tx1"/>
                </a:solidFill>
              </a:rPr>
            </a:br>
            <a:r>
              <a:rPr lang="en-US" sz="2000" b="0" dirty="0">
                <a:solidFill>
                  <a:schemeClr val="tx1"/>
                </a:solidFill>
              </a:rPr>
              <a:t>channel model?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6" name="Rectangle 5">
            <a:extLst>
              <a:ext uri="{FF2B5EF4-FFF2-40B4-BE49-F238E27FC236}">
                <a16:creationId xmlns:a16="http://schemas.microsoft.com/office/drawing/2014/main" id="{CD712A78-73F0-4A32-9395-B7EA362374EE}"/>
              </a:ext>
            </a:extLst>
          </p:cNvPr>
          <p:cNvSpPr/>
          <p:nvPr/>
        </p:nvSpPr>
        <p:spPr bwMode="auto">
          <a:xfrm>
            <a:off x="8250788" y="2605085"/>
            <a:ext cx="533385" cy="609594"/>
          </a:xfrm>
          <a:prstGeom prst="rect">
            <a:avLst/>
          </a:prstGeom>
          <a:solidFill>
            <a:srgbClr val="32E66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STA1a</a:t>
            </a:r>
          </a:p>
        </p:txBody>
      </p:sp>
      <p:grpSp>
        <p:nvGrpSpPr>
          <p:cNvPr id="17" name="Group 16">
            <a:extLst>
              <a:ext uri="{FF2B5EF4-FFF2-40B4-BE49-F238E27FC236}">
                <a16:creationId xmlns:a16="http://schemas.microsoft.com/office/drawing/2014/main" id="{9CFB68B3-000E-4273-95BF-DFB301621176}"/>
              </a:ext>
            </a:extLst>
          </p:cNvPr>
          <p:cNvGrpSpPr/>
          <p:nvPr/>
        </p:nvGrpSpPr>
        <p:grpSpPr>
          <a:xfrm>
            <a:off x="8089922" y="2424569"/>
            <a:ext cx="152401" cy="231313"/>
            <a:chOff x="2209799" y="2969087"/>
            <a:chExt cx="304801" cy="307513"/>
          </a:xfrm>
        </p:grpSpPr>
        <p:cxnSp>
          <p:nvCxnSpPr>
            <p:cNvPr id="10" name="Straight Connector 9">
              <a:extLst>
                <a:ext uri="{FF2B5EF4-FFF2-40B4-BE49-F238E27FC236}">
                  <a16:creationId xmlns:a16="http://schemas.microsoft.com/office/drawing/2014/main" id="{5FD46FA3-465C-44AB-8632-A909040D0797}"/>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05A1E5F4-15C6-4834-B9C0-D81BF1888924}"/>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196B6D4-8DF7-4E1C-AF2A-2B22D65D3035}"/>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387C9236-6EA1-4447-9434-7188AC023C7B}"/>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 name="Group 17">
            <a:extLst>
              <a:ext uri="{FF2B5EF4-FFF2-40B4-BE49-F238E27FC236}">
                <a16:creationId xmlns:a16="http://schemas.microsoft.com/office/drawing/2014/main" id="{F636BA34-9ED1-41FF-98BA-F08B6A387FE2}"/>
              </a:ext>
            </a:extLst>
          </p:cNvPr>
          <p:cNvGrpSpPr/>
          <p:nvPr/>
        </p:nvGrpSpPr>
        <p:grpSpPr>
          <a:xfrm>
            <a:off x="8098388" y="2689751"/>
            <a:ext cx="152401" cy="231313"/>
            <a:chOff x="2209799" y="2969087"/>
            <a:chExt cx="304801" cy="307513"/>
          </a:xfrm>
        </p:grpSpPr>
        <p:cxnSp>
          <p:nvCxnSpPr>
            <p:cNvPr id="19" name="Straight Connector 18">
              <a:extLst>
                <a:ext uri="{FF2B5EF4-FFF2-40B4-BE49-F238E27FC236}">
                  <a16:creationId xmlns:a16="http://schemas.microsoft.com/office/drawing/2014/main" id="{CA808699-2B01-479E-8034-FCED62C7B5C5}"/>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D6898E47-988E-40FF-B6F1-15AFB5D11E44}"/>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5FF44FF5-25E1-44CD-9AE9-05AF4D3663F3}"/>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3FDB9996-1429-4013-A27F-47F6AF5AD9BA}"/>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23" name="Group 22">
            <a:extLst>
              <a:ext uri="{FF2B5EF4-FFF2-40B4-BE49-F238E27FC236}">
                <a16:creationId xmlns:a16="http://schemas.microsoft.com/office/drawing/2014/main" id="{F4B607A5-7EFC-4148-BF57-EA6F4C233011}"/>
              </a:ext>
            </a:extLst>
          </p:cNvPr>
          <p:cNvGrpSpPr/>
          <p:nvPr/>
        </p:nvGrpSpPr>
        <p:grpSpPr>
          <a:xfrm>
            <a:off x="8106855" y="2945271"/>
            <a:ext cx="152401" cy="231313"/>
            <a:chOff x="2209799" y="2969087"/>
            <a:chExt cx="304801" cy="307513"/>
          </a:xfrm>
        </p:grpSpPr>
        <p:cxnSp>
          <p:nvCxnSpPr>
            <p:cNvPr id="24" name="Straight Connector 23">
              <a:extLst>
                <a:ext uri="{FF2B5EF4-FFF2-40B4-BE49-F238E27FC236}">
                  <a16:creationId xmlns:a16="http://schemas.microsoft.com/office/drawing/2014/main" id="{B391A4F9-6B52-4431-8362-E5053AFF5967}"/>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37F241CD-3F5D-4141-BBE1-0BEDEABE85EC}"/>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14885837-4C75-4AE7-BC34-97EFC299C13B}"/>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FF09259A-6B97-4E3B-AC73-2B1D684223C8}"/>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28" name="Rectangle 27">
            <a:extLst>
              <a:ext uri="{FF2B5EF4-FFF2-40B4-BE49-F238E27FC236}">
                <a16:creationId xmlns:a16="http://schemas.microsoft.com/office/drawing/2014/main" id="{0F31D926-FF93-45DA-A75D-8FFAEA057D0F}"/>
              </a:ext>
            </a:extLst>
          </p:cNvPr>
          <p:cNvSpPr/>
          <p:nvPr/>
        </p:nvSpPr>
        <p:spPr bwMode="auto">
          <a:xfrm>
            <a:off x="8517481" y="3693110"/>
            <a:ext cx="533385" cy="609594"/>
          </a:xfrm>
          <a:prstGeom prst="rect">
            <a:avLst/>
          </a:prstGeom>
          <a:solidFill>
            <a:srgbClr val="32E66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STA1b</a:t>
            </a:r>
          </a:p>
        </p:txBody>
      </p:sp>
      <p:grpSp>
        <p:nvGrpSpPr>
          <p:cNvPr id="29" name="Group 28">
            <a:extLst>
              <a:ext uri="{FF2B5EF4-FFF2-40B4-BE49-F238E27FC236}">
                <a16:creationId xmlns:a16="http://schemas.microsoft.com/office/drawing/2014/main" id="{41F6AC61-5C86-4938-89DC-29A1F1D8FE1F}"/>
              </a:ext>
            </a:extLst>
          </p:cNvPr>
          <p:cNvGrpSpPr/>
          <p:nvPr/>
        </p:nvGrpSpPr>
        <p:grpSpPr>
          <a:xfrm>
            <a:off x="8356615" y="3512594"/>
            <a:ext cx="152401" cy="231313"/>
            <a:chOff x="2209799" y="2969087"/>
            <a:chExt cx="304801" cy="307513"/>
          </a:xfrm>
        </p:grpSpPr>
        <p:cxnSp>
          <p:nvCxnSpPr>
            <p:cNvPr id="30" name="Straight Connector 29">
              <a:extLst>
                <a:ext uri="{FF2B5EF4-FFF2-40B4-BE49-F238E27FC236}">
                  <a16:creationId xmlns:a16="http://schemas.microsoft.com/office/drawing/2014/main" id="{51E1F7DF-03A3-49EA-9D30-C0A33F4CAE55}"/>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04752FC2-AEFD-4BCA-AD26-D097CE39D72D}"/>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8762AC45-1B74-4FEA-BA71-C066D0A79621}"/>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B795594F-E382-4270-A983-139E0B4322A9}"/>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4" name="Group 33">
            <a:extLst>
              <a:ext uri="{FF2B5EF4-FFF2-40B4-BE49-F238E27FC236}">
                <a16:creationId xmlns:a16="http://schemas.microsoft.com/office/drawing/2014/main" id="{5DFDF166-44A5-4EFF-8C3A-2C86A141D601}"/>
              </a:ext>
            </a:extLst>
          </p:cNvPr>
          <p:cNvGrpSpPr/>
          <p:nvPr/>
        </p:nvGrpSpPr>
        <p:grpSpPr>
          <a:xfrm>
            <a:off x="8365081" y="3777776"/>
            <a:ext cx="152401" cy="231313"/>
            <a:chOff x="2209799" y="2969087"/>
            <a:chExt cx="304801" cy="307513"/>
          </a:xfrm>
        </p:grpSpPr>
        <p:cxnSp>
          <p:nvCxnSpPr>
            <p:cNvPr id="35" name="Straight Connector 34">
              <a:extLst>
                <a:ext uri="{FF2B5EF4-FFF2-40B4-BE49-F238E27FC236}">
                  <a16:creationId xmlns:a16="http://schemas.microsoft.com/office/drawing/2014/main" id="{E182413A-0DFD-4BBF-90BF-890301655046}"/>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6236BD17-51CB-4759-9CA5-6C642FB10353}"/>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F1A8B609-8E78-4A7E-984D-FF16D01498D7}"/>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A37FF59-3C8E-4B53-977A-83A7C4C61958}"/>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9" name="Group 38">
            <a:extLst>
              <a:ext uri="{FF2B5EF4-FFF2-40B4-BE49-F238E27FC236}">
                <a16:creationId xmlns:a16="http://schemas.microsoft.com/office/drawing/2014/main" id="{79D84652-5935-428A-8E6D-6F6F30329E19}"/>
              </a:ext>
            </a:extLst>
          </p:cNvPr>
          <p:cNvGrpSpPr/>
          <p:nvPr/>
        </p:nvGrpSpPr>
        <p:grpSpPr>
          <a:xfrm>
            <a:off x="8373548" y="4033296"/>
            <a:ext cx="152401" cy="231313"/>
            <a:chOff x="2209799" y="2969087"/>
            <a:chExt cx="304801" cy="307513"/>
          </a:xfrm>
        </p:grpSpPr>
        <p:cxnSp>
          <p:nvCxnSpPr>
            <p:cNvPr id="40" name="Straight Connector 39">
              <a:extLst>
                <a:ext uri="{FF2B5EF4-FFF2-40B4-BE49-F238E27FC236}">
                  <a16:creationId xmlns:a16="http://schemas.microsoft.com/office/drawing/2014/main" id="{8A82627C-45D3-4945-9B85-E25F3E4B7E20}"/>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CCD5A86-7712-4AD7-B9F3-8D7D912EEE96}"/>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A4485450-DD35-4CB0-BD97-3B9F1F2C0541}"/>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CAC3C7B9-37B7-4204-AC64-57271C33D360}"/>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4" name="Rectangle 43">
            <a:extLst>
              <a:ext uri="{FF2B5EF4-FFF2-40B4-BE49-F238E27FC236}">
                <a16:creationId xmlns:a16="http://schemas.microsoft.com/office/drawing/2014/main" id="{7AE8525A-0494-47B2-9146-7871E67B9698}"/>
              </a:ext>
            </a:extLst>
          </p:cNvPr>
          <p:cNvSpPr/>
          <p:nvPr/>
        </p:nvSpPr>
        <p:spPr bwMode="auto">
          <a:xfrm>
            <a:off x="8576747" y="4889208"/>
            <a:ext cx="533385" cy="60959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STA2a</a:t>
            </a:r>
          </a:p>
        </p:txBody>
      </p:sp>
      <p:grpSp>
        <p:nvGrpSpPr>
          <p:cNvPr id="45" name="Group 44">
            <a:extLst>
              <a:ext uri="{FF2B5EF4-FFF2-40B4-BE49-F238E27FC236}">
                <a16:creationId xmlns:a16="http://schemas.microsoft.com/office/drawing/2014/main" id="{4C6C4CA9-9F6E-4002-AE66-53EABEAEAC13}"/>
              </a:ext>
            </a:extLst>
          </p:cNvPr>
          <p:cNvGrpSpPr/>
          <p:nvPr/>
        </p:nvGrpSpPr>
        <p:grpSpPr>
          <a:xfrm>
            <a:off x="8415881" y="4708692"/>
            <a:ext cx="152401" cy="231313"/>
            <a:chOff x="2209799" y="2969087"/>
            <a:chExt cx="304801" cy="307513"/>
          </a:xfrm>
        </p:grpSpPr>
        <p:cxnSp>
          <p:nvCxnSpPr>
            <p:cNvPr id="46" name="Straight Connector 45">
              <a:extLst>
                <a:ext uri="{FF2B5EF4-FFF2-40B4-BE49-F238E27FC236}">
                  <a16:creationId xmlns:a16="http://schemas.microsoft.com/office/drawing/2014/main" id="{9E0F35D7-877D-4956-B1EC-AAECD0689013}"/>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6360A9C0-0841-492E-82E8-88BFA8B3852A}"/>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E5C2F93F-D765-44FE-904A-9EFF285B829C}"/>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7EC7C33D-D530-4390-A727-2C810F757154}"/>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50" name="Group 49">
            <a:extLst>
              <a:ext uri="{FF2B5EF4-FFF2-40B4-BE49-F238E27FC236}">
                <a16:creationId xmlns:a16="http://schemas.microsoft.com/office/drawing/2014/main" id="{813A1425-33EE-4895-9F2F-9132BC133108}"/>
              </a:ext>
            </a:extLst>
          </p:cNvPr>
          <p:cNvGrpSpPr/>
          <p:nvPr/>
        </p:nvGrpSpPr>
        <p:grpSpPr>
          <a:xfrm>
            <a:off x="8424347" y="4973874"/>
            <a:ext cx="152401" cy="231313"/>
            <a:chOff x="2209799" y="2969087"/>
            <a:chExt cx="304801" cy="307513"/>
          </a:xfrm>
        </p:grpSpPr>
        <p:cxnSp>
          <p:nvCxnSpPr>
            <p:cNvPr id="51" name="Straight Connector 50">
              <a:extLst>
                <a:ext uri="{FF2B5EF4-FFF2-40B4-BE49-F238E27FC236}">
                  <a16:creationId xmlns:a16="http://schemas.microsoft.com/office/drawing/2014/main" id="{CFD54836-A4D2-4B12-AD87-5DD3C20D0FD2}"/>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A4D95F13-C5D5-40C6-B00F-49371E8510EA}"/>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EFD40F29-FB85-4DDD-9EA1-A36A98A3BBAB}"/>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391ED373-B810-404A-9982-B0E3AF39010C}"/>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55" name="Group 54">
            <a:extLst>
              <a:ext uri="{FF2B5EF4-FFF2-40B4-BE49-F238E27FC236}">
                <a16:creationId xmlns:a16="http://schemas.microsoft.com/office/drawing/2014/main" id="{E3E447F9-7D7A-4487-83E8-5C14AB3B2960}"/>
              </a:ext>
            </a:extLst>
          </p:cNvPr>
          <p:cNvGrpSpPr/>
          <p:nvPr/>
        </p:nvGrpSpPr>
        <p:grpSpPr>
          <a:xfrm>
            <a:off x="8432814" y="5229394"/>
            <a:ext cx="152401" cy="231313"/>
            <a:chOff x="2209799" y="2969087"/>
            <a:chExt cx="304801" cy="307513"/>
          </a:xfrm>
        </p:grpSpPr>
        <p:cxnSp>
          <p:nvCxnSpPr>
            <p:cNvPr id="56" name="Straight Connector 55">
              <a:extLst>
                <a:ext uri="{FF2B5EF4-FFF2-40B4-BE49-F238E27FC236}">
                  <a16:creationId xmlns:a16="http://schemas.microsoft.com/office/drawing/2014/main" id="{DA2ED9B2-FF28-4139-9528-F8384B8FDBAB}"/>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C75654EA-F09B-452C-BE4D-032869C70C2F}"/>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936425-FD3E-4871-B48A-745A36FD2ACB}"/>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0B6C6CF-2A17-4A54-8342-92EA3C034C74}"/>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60" name="Rectangle 59">
            <a:extLst>
              <a:ext uri="{FF2B5EF4-FFF2-40B4-BE49-F238E27FC236}">
                <a16:creationId xmlns:a16="http://schemas.microsoft.com/office/drawing/2014/main" id="{6629C1F1-BB88-403B-B54D-EA2CD18C9494}"/>
              </a:ext>
            </a:extLst>
          </p:cNvPr>
          <p:cNvSpPr/>
          <p:nvPr/>
        </p:nvSpPr>
        <p:spPr bwMode="auto">
          <a:xfrm>
            <a:off x="8020059" y="5838235"/>
            <a:ext cx="533385" cy="60959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STA2b</a:t>
            </a:r>
          </a:p>
        </p:txBody>
      </p:sp>
      <p:grpSp>
        <p:nvGrpSpPr>
          <p:cNvPr id="61" name="Group 60">
            <a:extLst>
              <a:ext uri="{FF2B5EF4-FFF2-40B4-BE49-F238E27FC236}">
                <a16:creationId xmlns:a16="http://schemas.microsoft.com/office/drawing/2014/main" id="{9CCF4A2B-2777-4151-96D8-0A0FF7E4FB93}"/>
              </a:ext>
            </a:extLst>
          </p:cNvPr>
          <p:cNvGrpSpPr/>
          <p:nvPr/>
        </p:nvGrpSpPr>
        <p:grpSpPr>
          <a:xfrm>
            <a:off x="7859193" y="5657719"/>
            <a:ext cx="152401" cy="231313"/>
            <a:chOff x="2209799" y="2969087"/>
            <a:chExt cx="304801" cy="307513"/>
          </a:xfrm>
        </p:grpSpPr>
        <p:cxnSp>
          <p:nvCxnSpPr>
            <p:cNvPr id="62" name="Straight Connector 61">
              <a:extLst>
                <a:ext uri="{FF2B5EF4-FFF2-40B4-BE49-F238E27FC236}">
                  <a16:creationId xmlns:a16="http://schemas.microsoft.com/office/drawing/2014/main" id="{07E8FE91-1B69-44EB-A90D-AD26623DE6E0}"/>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B4401C07-FC35-47B7-B389-C7F532D3C464}"/>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8A9AD6D4-8806-46F2-8BED-57E83330A795}"/>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FEF2EF06-75DF-453A-BA84-7AE7C53B3CE5}"/>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66" name="Group 65">
            <a:extLst>
              <a:ext uri="{FF2B5EF4-FFF2-40B4-BE49-F238E27FC236}">
                <a16:creationId xmlns:a16="http://schemas.microsoft.com/office/drawing/2014/main" id="{DF5083B3-FDA9-4603-A492-AA58A042394B}"/>
              </a:ext>
            </a:extLst>
          </p:cNvPr>
          <p:cNvGrpSpPr/>
          <p:nvPr/>
        </p:nvGrpSpPr>
        <p:grpSpPr>
          <a:xfrm>
            <a:off x="7867659" y="5922901"/>
            <a:ext cx="152401" cy="231313"/>
            <a:chOff x="2209799" y="2969087"/>
            <a:chExt cx="304801" cy="307513"/>
          </a:xfrm>
        </p:grpSpPr>
        <p:cxnSp>
          <p:nvCxnSpPr>
            <p:cNvPr id="67" name="Straight Connector 66">
              <a:extLst>
                <a:ext uri="{FF2B5EF4-FFF2-40B4-BE49-F238E27FC236}">
                  <a16:creationId xmlns:a16="http://schemas.microsoft.com/office/drawing/2014/main" id="{765F6F77-B19A-4C44-81DD-7022DF2670B2}"/>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86200B7E-2BCE-440F-A16C-B700515682BC}"/>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A2153EB8-8C73-4FAC-8C19-F84F8790B4F3}"/>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D7D07129-D571-4893-A55C-265B4B909470}"/>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71" name="Group 70">
            <a:extLst>
              <a:ext uri="{FF2B5EF4-FFF2-40B4-BE49-F238E27FC236}">
                <a16:creationId xmlns:a16="http://schemas.microsoft.com/office/drawing/2014/main" id="{115AA505-6D0D-482F-BB52-00993EFABD47}"/>
              </a:ext>
            </a:extLst>
          </p:cNvPr>
          <p:cNvGrpSpPr/>
          <p:nvPr/>
        </p:nvGrpSpPr>
        <p:grpSpPr>
          <a:xfrm>
            <a:off x="7876126" y="6178421"/>
            <a:ext cx="152401" cy="231313"/>
            <a:chOff x="2209799" y="2969087"/>
            <a:chExt cx="304801" cy="307513"/>
          </a:xfrm>
        </p:grpSpPr>
        <p:cxnSp>
          <p:nvCxnSpPr>
            <p:cNvPr id="72" name="Straight Connector 71">
              <a:extLst>
                <a:ext uri="{FF2B5EF4-FFF2-40B4-BE49-F238E27FC236}">
                  <a16:creationId xmlns:a16="http://schemas.microsoft.com/office/drawing/2014/main" id="{F454E8A6-99C8-49D6-9DAE-9BBEAABD6392}"/>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3" name="Straight Connector 72">
              <a:extLst>
                <a:ext uri="{FF2B5EF4-FFF2-40B4-BE49-F238E27FC236}">
                  <a16:creationId xmlns:a16="http://schemas.microsoft.com/office/drawing/2014/main" id="{5ADAB573-5FCB-4B7A-8834-EFA581AC8ACF}"/>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C66B9D4E-2E7B-4230-9192-50031EE0FF75}"/>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a:extLst>
                <a:ext uri="{FF2B5EF4-FFF2-40B4-BE49-F238E27FC236}">
                  <a16:creationId xmlns:a16="http://schemas.microsoft.com/office/drawing/2014/main" id="{B4755C93-50AF-4866-B772-A83D2DD2333F}"/>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6" name="Rectangle 75">
            <a:extLst>
              <a:ext uri="{FF2B5EF4-FFF2-40B4-BE49-F238E27FC236}">
                <a16:creationId xmlns:a16="http://schemas.microsoft.com/office/drawing/2014/main" id="{DAC98CF1-ACD3-496E-9EC6-64F9B5862B6E}"/>
              </a:ext>
            </a:extLst>
          </p:cNvPr>
          <p:cNvSpPr/>
          <p:nvPr/>
        </p:nvSpPr>
        <p:spPr bwMode="auto">
          <a:xfrm>
            <a:off x="6302388" y="3011904"/>
            <a:ext cx="533385" cy="1335368"/>
          </a:xfrm>
          <a:prstGeom prst="rect">
            <a:avLst/>
          </a:prstGeom>
          <a:solidFill>
            <a:srgbClr val="32E66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AP1</a:t>
            </a:r>
          </a:p>
        </p:txBody>
      </p:sp>
      <p:grpSp>
        <p:nvGrpSpPr>
          <p:cNvPr id="77" name="Group 76">
            <a:extLst>
              <a:ext uri="{FF2B5EF4-FFF2-40B4-BE49-F238E27FC236}">
                <a16:creationId xmlns:a16="http://schemas.microsoft.com/office/drawing/2014/main" id="{36BA753C-62C2-4799-A9AF-0C28DF85F33A}"/>
              </a:ext>
            </a:extLst>
          </p:cNvPr>
          <p:cNvGrpSpPr/>
          <p:nvPr/>
        </p:nvGrpSpPr>
        <p:grpSpPr>
          <a:xfrm flipH="1">
            <a:off x="6835773" y="2793343"/>
            <a:ext cx="152401" cy="231313"/>
            <a:chOff x="2209799" y="2969087"/>
            <a:chExt cx="304801" cy="307513"/>
          </a:xfrm>
        </p:grpSpPr>
        <p:cxnSp>
          <p:nvCxnSpPr>
            <p:cNvPr id="78" name="Straight Connector 77">
              <a:extLst>
                <a:ext uri="{FF2B5EF4-FFF2-40B4-BE49-F238E27FC236}">
                  <a16:creationId xmlns:a16="http://schemas.microsoft.com/office/drawing/2014/main" id="{4E35D2D9-ADD3-4E8D-806A-6229FF7D5035}"/>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07324165-ECC8-4B11-A711-CC0CC428E7C8}"/>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630630F4-AABA-4367-91E6-B8CEDD187902}"/>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Straight Connector 80">
              <a:extLst>
                <a:ext uri="{FF2B5EF4-FFF2-40B4-BE49-F238E27FC236}">
                  <a16:creationId xmlns:a16="http://schemas.microsoft.com/office/drawing/2014/main" id="{F08ABFEE-7627-4144-9691-A894A7C0AC8A}"/>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82" name="Group 81">
            <a:extLst>
              <a:ext uri="{FF2B5EF4-FFF2-40B4-BE49-F238E27FC236}">
                <a16:creationId xmlns:a16="http://schemas.microsoft.com/office/drawing/2014/main" id="{A61D5829-1F1A-4722-B926-05A7E514F7CA}"/>
              </a:ext>
            </a:extLst>
          </p:cNvPr>
          <p:cNvGrpSpPr/>
          <p:nvPr/>
        </p:nvGrpSpPr>
        <p:grpSpPr>
          <a:xfrm flipH="1">
            <a:off x="6844237" y="3100530"/>
            <a:ext cx="152401" cy="231313"/>
            <a:chOff x="2209799" y="2969087"/>
            <a:chExt cx="304801" cy="307513"/>
          </a:xfrm>
        </p:grpSpPr>
        <p:cxnSp>
          <p:nvCxnSpPr>
            <p:cNvPr id="83" name="Straight Connector 82">
              <a:extLst>
                <a:ext uri="{FF2B5EF4-FFF2-40B4-BE49-F238E27FC236}">
                  <a16:creationId xmlns:a16="http://schemas.microsoft.com/office/drawing/2014/main" id="{3BF7DAB8-8BF9-4180-9072-97BA1BCA9FAC}"/>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54D1F6D-C895-4D33-B5F4-9F77724F0706}"/>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0C9F47FD-275A-4954-9B51-C7BBDA037EFA}"/>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8592F487-1F42-40F6-ABB3-EF7E1EDA4FE7}"/>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02" name="Group 101">
            <a:extLst>
              <a:ext uri="{FF2B5EF4-FFF2-40B4-BE49-F238E27FC236}">
                <a16:creationId xmlns:a16="http://schemas.microsoft.com/office/drawing/2014/main" id="{B8BCEF87-988D-4B04-AAC4-B57E15824305}"/>
              </a:ext>
            </a:extLst>
          </p:cNvPr>
          <p:cNvGrpSpPr/>
          <p:nvPr/>
        </p:nvGrpSpPr>
        <p:grpSpPr>
          <a:xfrm flipH="1">
            <a:off x="6837886" y="4103697"/>
            <a:ext cx="152401" cy="231313"/>
            <a:chOff x="2209799" y="2969087"/>
            <a:chExt cx="304801" cy="307513"/>
          </a:xfrm>
        </p:grpSpPr>
        <p:cxnSp>
          <p:nvCxnSpPr>
            <p:cNvPr id="103" name="Straight Connector 102">
              <a:extLst>
                <a:ext uri="{FF2B5EF4-FFF2-40B4-BE49-F238E27FC236}">
                  <a16:creationId xmlns:a16="http://schemas.microsoft.com/office/drawing/2014/main" id="{EFE9F202-D82A-4CDD-BAAE-0962D76FEB47}"/>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9F2CAA23-6BC9-4EF7-8D4C-511EF1344E66}"/>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EB178BA0-82DE-48F8-B62C-B99F0285C778}"/>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CF2D15D9-5C86-4670-AA20-85394FA339C1}"/>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08" name="Straight Connector 107">
            <a:extLst>
              <a:ext uri="{FF2B5EF4-FFF2-40B4-BE49-F238E27FC236}">
                <a16:creationId xmlns:a16="http://schemas.microsoft.com/office/drawing/2014/main" id="{E8B3E49A-557B-4577-B987-E59C1060288D}"/>
              </a:ext>
            </a:extLst>
          </p:cNvPr>
          <p:cNvCxnSpPr/>
          <p:nvPr/>
        </p:nvCxnSpPr>
        <p:spPr bwMode="auto">
          <a:xfrm flipH="1">
            <a:off x="6941603" y="3490065"/>
            <a:ext cx="8470" cy="49572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9" name="Rectangle 108">
            <a:extLst>
              <a:ext uri="{FF2B5EF4-FFF2-40B4-BE49-F238E27FC236}">
                <a16:creationId xmlns:a16="http://schemas.microsoft.com/office/drawing/2014/main" id="{87197CFB-D4A4-4A19-A36C-6169B3EE3F81}"/>
              </a:ext>
            </a:extLst>
          </p:cNvPr>
          <p:cNvSpPr/>
          <p:nvPr/>
        </p:nvSpPr>
        <p:spPr bwMode="auto">
          <a:xfrm>
            <a:off x="6302388" y="4807664"/>
            <a:ext cx="533385" cy="13353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AP2</a:t>
            </a:r>
          </a:p>
        </p:txBody>
      </p:sp>
      <p:grpSp>
        <p:nvGrpSpPr>
          <p:cNvPr id="110" name="Group 109">
            <a:extLst>
              <a:ext uri="{FF2B5EF4-FFF2-40B4-BE49-F238E27FC236}">
                <a16:creationId xmlns:a16="http://schemas.microsoft.com/office/drawing/2014/main" id="{832B19DC-D033-40A5-BE1B-36D8107DB044}"/>
              </a:ext>
            </a:extLst>
          </p:cNvPr>
          <p:cNvGrpSpPr/>
          <p:nvPr/>
        </p:nvGrpSpPr>
        <p:grpSpPr>
          <a:xfrm flipH="1">
            <a:off x="6835773" y="4589103"/>
            <a:ext cx="152401" cy="231313"/>
            <a:chOff x="2209799" y="2969087"/>
            <a:chExt cx="304801" cy="307513"/>
          </a:xfrm>
        </p:grpSpPr>
        <p:cxnSp>
          <p:nvCxnSpPr>
            <p:cNvPr id="111" name="Straight Connector 110">
              <a:extLst>
                <a:ext uri="{FF2B5EF4-FFF2-40B4-BE49-F238E27FC236}">
                  <a16:creationId xmlns:a16="http://schemas.microsoft.com/office/drawing/2014/main" id="{8C23AD38-0F2A-4042-940D-ED02BEEC333E}"/>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9CB64435-694D-43E7-A665-E3DC1FD58D09}"/>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2328B9CF-16E7-4575-BB9E-8C77A1896960}"/>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0C07E657-FE98-47F0-A8E0-DA3E41B9A7F0}"/>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15" name="Group 114">
            <a:extLst>
              <a:ext uri="{FF2B5EF4-FFF2-40B4-BE49-F238E27FC236}">
                <a16:creationId xmlns:a16="http://schemas.microsoft.com/office/drawing/2014/main" id="{7EE923F7-EDBC-424B-B8B1-23BA86123923}"/>
              </a:ext>
            </a:extLst>
          </p:cNvPr>
          <p:cNvGrpSpPr/>
          <p:nvPr/>
        </p:nvGrpSpPr>
        <p:grpSpPr>
          <a:xfrm flipH="1">
            <a:off x="6844237" y="4896290"/>
            <a:ext cx="152401" cy="231313"/>
            <a:chOff x="2209799" y="2969087"/>
            <a:chExt cx="304801" cy="307513"/>
          </a:xfrm>
        </p:grpSpPr>
        <p:cxnSp>
          <p:nvCxnSpPr>
            <p:cNvPr id="116" name="Straight Connector 115">
              <a:extLst>
                <a:ext uri="{FF2B5EF4-FFF2-40B4-BE49-F238E27FC236}">
                  <a16:creationId xmlns:a16="http://schemas.microsoft.com/office/drawing/2014/main" id="{ECFB50B9-1E52-4ECB-843D-C08483A0FED6}"/>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1F62E9B5-7764-41B0-9A41-E516E646A9ED}"/>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9A440FB4-CCAF-4D72-850F-4761B4F672FB}"/>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7E4417F3-F3F1-461F-A261-18A1501AC4D8}"/>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20" name="Group 119">
            <a:extLst>
              <a:ext uri="{FF2B5EF4-FFF2-40B4-BE49-F238E27FC236}">
                <a16:creationId xmlns:a16="http://schemas.microsoft.com/office/drawing/2014/main" id="{6ED6823E-1F96-480E-9067-F2D0A8D7DBBB}"/>
              </a:ext>
            </a:extLst>
          </p:cNvPr>
          <p:cNvGrpSpPr/>
          <p:nvPr/>
        </p:nvGrpSpPr>
        <p:grpSpPr>
          <a:xfrm flipH="1">
            <a:off x="6837886" y="5899457"/>
            <a:ext cx="152401" cy="231313"/>
            <a:chOff x="2209799" y="2969087"/>
            <a:chExt cx="304801" cy="307513"/>
          </a:xfrm>
        </p:grpSpPr>
        <p:cxnSp>
          <p:nvCxnSpPr>
            <p:cNvPr id="121" name="Straight Connector 120">
              <a:extLst>
                <a:ext uri="{FF2B5EF4-FFF2-40B4-BE49-F238E27FC236}">
                  <a16:creationId xmlns:a16="http://schemas.microsoft.com/office/drawing/2014/main" id="{29884AB0-23C6-4C08-B43F-1B09C179876F}"/>
                </a:ext>
              </a:extLst>
            </p:cNvPr>
            <p:cNvCxnSpPr/>
            <p:nvPr/>
          </p:nvCxnSpPr>
          <p:spPr bwMode="auto">
            <a:xfrm flipH="1">
              <a:off x="2286000" y="32766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7BD08D3E-F1B3-4911-A235-877052783283}"/>
                </a:ext>
              </a:extLst>
            </p:cNvPr>
            <p:cNvCxnSpPr>
              <a:cxnSpLocks/>
            </p:cNvCxnSpPr>
            <p:nvPr/>
          </p:nvCxnSpPr>
          <p:spPr bwMode="auto">
            <a:xfrm>
              <a:off x="2286000" y="3084910"/>
              <a:ext cx="0" cy="191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12AEDC47-07B6-4907-BABF-CACB6CF61EE7}"/>
                </a:ext>
              </a:extLst>
            </p:cNvPr>
            <p:cNvCxnSpPr>
              <a:cxnSpLocks/>
            </p:cNvCxnSpPr>
            <p:nvPr/>
          </p:nvCxnSpPr>
          <p:spPr bwMode="auto">
            <a:xfrm flipH="1">
              <a:off x="2286000" y="2971800"/>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E10DB134-30C4-4613-888F-C47B5DC02A9F}"/>
                </a:ext>
              </a:extLst>
            </p:cNvPr>
            <p:cNvCxnSpPr>
              <a:cxnSpLocks/>
            </p:cNvCxnSpPr>
            <p:nvPr/>
          </p:nvCxnSpPr>
          <p:spPr bwMode="auto">
            <a:xfrm flipH="1" flipV="1">
              <a:off x="2209799" y="2969087"/>
              <a:ext cx="76200" cy="11311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25" name="Straight Connector 124">
            <a:extLst>
              <a:ext uri="{FF2B5EF4-FFF2-40B4-BE49-F238E27FC236}">
                <a16:creationId xmlns:a16="http://schemas.microsoft.com/office/drawing/2014/main" id="{A9CF2AC1-918F-43C3-88B0-F08D7B5CA282}"/>
              </a:ext>
            </a:extLst>
          </p:cNvPr>
          <p:cNvCxnSpPr/>
          <p:nvPr/>
        </p:nvCxnSpPr>
        <p:spPr bwMode="auto">
          <a:xfrm flipH="1">
            <a:off x="6941603" y="5285825"/>
            <a:ext cx="8470" cy="49572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26" name="Freeform: Shape 125">
            <a:extLst>
              <a:ext uri="{FF2B5EF4-FFF2-40B4-BE49-F238E27FC236}">
                <a16:creationId xmlns:a16="http://schemas.microsoft.com/office/drawing/2014/main" id="{C53C72B6-D6B2-44F7-B8D9-CFE05E034EFB}"/>
              </a:ext>
            </a:extLst>
          </p:cNvPr>
          <p:cNvSpPr/>
          <p:nvPr/>
        </p:nvSpPr>
        <p:spPr bwMode="auto">
          <a:xfrm>
            <a:off x="7116241" y="2761259"/>
            <a:ext cx="937330" cy="981008"/>
          </a:xfrm>
          <a:custGeom>
            <a:avLst/>
            <a:gdLst>
              <a:gd name="connsiteX0" fmla="*/ 0 w 937330"/>
              <a:gd name="connsiteY0" fmla="*/ 862475 h 981008"/>
              <a:gd name="connsiteX1" fmla="*/ 508000 w 937330"/>
              <a:gd name="connsiteY1" fmla="*/ 134342 h 981008"/>
              <a:gd name="connsiteX2" fmla="*/ 880533 w 937330"/>
              <a:gd name="connsiteY2" fmla="*/ 7342 h 981008"/>
              <a:gd name="connsiteX3" fmla="*/ 897466 w 937330"/>
              <a:gd name="connsiteY3" fmla="*/ 235942 h 981008"/>
              <a:gd name="connsiteX4" fmla="*/ 508000 w 937330"/>
              <a:gd name="connsiteY4" fmla="*/ 667742 h 981008"/>
              <a:gd name="connsiteX5" fmla="*/ 42333 w 937330"/>
              <a:gd name="connsiteY5" fmla="*/ 981008 h 981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7330" h="981008">
                <a:moveTo>
                  <a:pt x="0" y="862475"/>
                </a:moveTo>
                <a:cubicBezTo>
                  <a:pt x="180622" y="569669"/>
                  <a:pt x="361245" y="276864"/>
                  <a:pt x="508000" y="134342"/>
                </a:cubicBezTo>
                <a:cubicBezTo>
                  <a:pt x="654755" y="-8180"/>
                  <a:pt x="815622" y="-9591"/>
                  <a:pt x="880533" y="7342"/>
                </a:cubicBezTo>
                <a:cubicBezTo>
                  <a:pt x="945444" y="24275"/>
                  <a:pt x="959555" y="125875"/>
                  <a:pt x="897466" y="235942"/>
                </a:cubicBezTo>
                <a:cubicBezTo>
                  <a:pt x="835377" y="346009"/>
                  <a:pt x="650522" y="543564"/>
                  <a:pt x="508000" y="667742"/>
                </a:cubicBezTo>
                <a:cubicBezTo>
                  <a:pt x="365478" y="791920"/>
                  <a:pt x="203905" y="886464"/>
                  <a:pt x="42333" y="981008"/>
                </a:cubicBezTo>
              </a:path>
            </a:pathLst>
          </a:custGeom>
          <a:solidFill>
            <a:srgbClr val="32E66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Freeform: Shape 126">
            <a:extLst>
              <a:ext uri="{FF2B5EF4-FFF2-40B4-BE49-F238E27FC236}">
                <a16:creationId xmlns:a16="http://schemas.microsoft.com/office/drawing/2014/main" id="{68948FD1-2DA0-48B7-AFCF-31B237BA69B3}"/>
              </a:ext>
            </a:extLst>
          </p:cNvPr>
          <p:cNvSpPr/>
          <p:nvPr/>
        </p:nvSpPr>
        <p:spPr bwMode="auto">
          <a:xfrm>
            <a:off x="7116241" y="3793009"/>
            <a:ext cx="1153962" cy="311559"/>
          </a:xfrm>
          <a:custGeom>
            <a:avLst/>
            <a:gdLst>
              <a:gd name="connsiteX0" fmla="*/ 25400 w 1153962"/>
              <a:gd name="connsiteY0" fmla="*/ 25458 h 311559"/>
              <a:gd name="connsiteX1" fmla="*/ 973666 w 1153962"/>
              <a:gd name="connsiteY1" fmla="*/ 8525 h 311559"/>
              <a:gd name="connsiteX2" fmla="*/ 1151466 w 1153962"/>
              <a:gd name="connsiteY2" fmla="*/ 143992 h 311559"/>
              <a:gd name="connsiteX3" fmla="*/ 1032933 w 1153962"/>
              <a:gd name="connsiteY3" fmla="*/ 304858 h 311559"/>
              <a:gd name="connsiteX4" fmla="*/ 474133 w 1153962"/>
              <a:gd name="connsiteY4" fmla="*/ 270992 h 311559"/>
              <a:gd name="connsiteX5" fmla="*/ 0 w 1153962"/>
              <a:gd name="connsiteY5" fmla="*/ 177858 h 311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3962" h="311559">
                <a:moveTo>
                  <a:pt x="25400" y="25458"/>
                </a:moveTo>
                <a:cubicBezTo>
                  <a:pt x="405694" y="7113"/>
                  <a:pt x="785988" y="-11231"/>
                  <a:pt x="973666" y="8525"/>
                </a:cubicBezTo>
                <a:cubicBezTo>
                  <a:pt x="1161344" y="28281"/>
                  <a:pt x="1141588" y="94603"/>
                  <a:pt x="1151466" y="143992"/>
                </a:cubicBezTo>
                <a:cubicBezTo>
                  <a:pt x="1161344" y="193381"/>
                  <a:pt x="1145822" y="283691"/>
                  <a:pt x="1032933" y="304858"/>
                </a:cubicBezTo>
                <a:cubicBezTo>
                  <a:pt x="920044" y="326025"/>
                  <a:pt x="646289" y="292159"/>
                  <a:pt x="474133" y="270992"/>
                </a:cubicBezTo>
                <a:cubicBezTo>
                  <a:pt x="301977" y="249825"/>
                  <a:pt x="150988" y="213841"/>
                  <a:pt x="0" y="177858"/>
                </a:cubicBezTo>
              </a:path>
            </a:pathLst>
          </a:custGeom>
          <a:solidFill>
            <a:srgbClr val="32E66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0" name="Freeform: Shape 129">
            <a:extLst>
              <a:ext uri="{FF2B5EF4-FFF2-40B4-BE49-F238E27FC236}">
                <a16:creationId xmlns:a16="http://schemas.microsoft.com/office/drawing/2014/main" id="{48624A2B-6AB8-48CF-9388-FA3C4FBFF6CE}"/>
              </a:ext>
            </a:extLst>
          </p:cNvPr>
          <p:cNvSpPr/>
          <p:nvPr/>
        </p:nvSpPr>
        <p:spPr bwMode="auto">
          <a:xfrm>
            <a:off x="7116241" y="4030134"/>
            <a:ext cx="1215943" cy="841005"/>
          </a:xfrm>
          <a:custGeom>
            <a:avLst/>
            <a:gdLst>
              <a:gd name="connsiteX0" fmla="*/ 33866 w 1215943"/>
              <a:gd name="connsiteY0" fmla="*/ 0 h 841005"/>
              <a:gd name="connsiteX1" fmla="*/ 1083733 w 1215943"/>
              <a:gd name="connsiteY1" fmla="*/ 524933 h 841005"/>
              <a:gd name="connsiteX2" fmla="*/ 1176866 w 1215943"/>
              <a:gd name="connsiteY2" fmla="*/ 829733 h 841005"/>
              <a:gd name="connsiteX3" fmla="*/ 863600 w 1215943"/>
              <a:gd name="connsiteY3" fmla="*/ 711200 h 841005"/>
              <a:gd name="connsiteX4" fmla="*/ 0 w 1215943"/>
              <a:gd name="connsiteY4" fmla="*/ 118533 h 841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943" h="841005">
                <a:moveTo>
                  <a:pt x="33866" y="0"/>
                </a:moveTo>
                <a:cubicBezTo>
                  <a:pt x="463549" y="193322"/>
                  <a:pt x="893233" y="386644"/>
                  <a:pt x="1083733" y="524933"/>
                </a:cubicBezTo>
                <a:cubicBezTo>
                  <a:pt x="1274233" y="663222"/>
                  <a:pt x="1213555" y="798689"/>
                  <a:pt x="1176866" y="829733"/>
                </a:cubicBezTo>
                <a:cubicBezTo>
                  <a:pt x="1140177" y="860777"/>
                  <a:pt x="1059744" y="829733"/>
                  <a:pt x="863600" y="711200"/>
                </a:cubicBezTo>
                <a:cubicBezTo>
                  <a:pt x="667456" y="592667"/>
                  <a:pt x="333728" y="355600"/>
                  <a:pt x="0" y="118533"/>
                </a:cubicBezTo>
              </a:path>
            </a:pathLst>
          </a:custGeom>
          <a:solidFill>
            <a:srgbClr val="32E661">
              <a:alpha val="25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31" name="Freeform: Shape 130">
            <a:extLst>
              <a:ext uri="{FF2B5EF4-FFF2-40B4-BE49-F238E27FC236}">
                <a16:creationId xmlns:a16="http://schemas.microsoft.com/office/drawing/2014/main" id="{DDBA88FF-E65F-4FE9-8422-D36AE5032592}"/>
              </a:ext>
            </a:extLst>
          </p:cNvPr>
          <p:cNvSpPr/>
          <p:nvPr/>
        </p:nvSpPr>
        <p:spPr bwMode="auto">
          <a:xfrm>
            <a:off x="7065441" y="4191001"/>
            <a:ext cx="1126387" cy="1508800"/>
          </a:xfrm>
          <a:custGeom>
            <a:avLst/>
            <a:gdLst>
              <a:gd name="connsiteX0" fmla="*/ 59266 w 1126387"/>
              <a:gd name="connsiteY0" fmla="*/ 0 h 1508800"/>
              <a:gd name="connsiteX1" fmla="*/ 1058333 w 1126387"/>
              <a:gd name="connsiteY1" fmla="*/ 1227666 h 1508800"/>
              <a:gd name="connsiteX2" fmla="*/ 922866 w 1126387"/>
              <a:gd name="connsiteY2" fmla="*/ 1422400 h 1508800"/>
              <a:gd name="connsiteX3" fmla="*/ 0 w 1126387"/>
              <a:gd name="connsiteY3" fmla="*/ 93133 h 1508800"/>
            </a:gdLst>
            <a:ahLst/>
            <a:cxnLst>
              <a:cxn ang="0">
                <a:pos x="connsiteX0" y="connsiteY0"/>
              </a:cxn>
              <a:cxn ang="0">
                <a:pos x="connsiteX1" y="connsiteY1"/>
              </a:cxn>
              <a:cxn ang="0">
                <a:pos x="connsiteX2" y="connsiteY2"/>
              </a:cxn>
              <a:cxn ang="0">
                <a:pos x="connsiteX3" y="connsiteY3"/>
              </a:cxn>
            </a:cxnLst>
            <a:rect l="l" t="t" r="r" b="b"/>
            <a:pathLst>
              <a:path w="1126387" h="1508800">
                <a:moveTo>
                  <a:pt x="59266" y="0"/>
                </a:moveTo>
                <a:cubicBezTo>
                  <a:pt x="486833" y="495299"/>
                  <a:pt x="914400" y="990599"/>
                  <a:pt x="1058333" y="1227666"/>
                </a:cubicBezTo>
                <a:cubicBezTo>
                  <a:pt x="1202266" y="1464733"/>
                  <a:pt x="1099255" y="1611489"/>
                  <a:pt x="922866" y="1422400"/>
                </a:cubicBezTo>
                <a:cubicBezTo>
                  <a:pt x="746477" y="1233311"/>
                  <a:pt x="373238" y="663222"/>
                  <a:pt x="0" y="93133"/>
                </a:cubicBezTo>
              </a:path>
            </a:pathLst>
          </a:custGeom>
          <a:solidFill>
            <a:srgbClr val="32E661">
              <a:alpha val="25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2" name="Freeform: Shape 131">
            <a:extLst>
              <a:ext uri="{FF2B5EF4-FFF2-40B4-BE49-F238E27FC236}">
                <a16:creationId xmlns:a16="http://schemas.microsoft.com/office/drawing/2014/main" id="{7C43DEDB-C171-417C-8FCE-3B69BA960DC5}"/>
              </a:ext>
            </a:extLst>
          </p:cNvPr>
          <p:cNvSpPr/>
          <p:nvPr/>
        </p:nvSpPr>
        <p:spPr bwMode="auto">
          <a:xfrm>
            <a:off x="7031574" y="5545667"/>
            <a:ext cx="805246" cy="501190"/>
          </a:xfrm>
          <a:custGeom>
            <a:avLst/>
            <a:gdLst>
              <a:gd name="connsiteX0" fmla="*/ 0 w 805246"/>
              <a:gd name="connsiteY0" fmla="*/ 0 h 501190"/>
              <a:gd name="connsiteX1" fmla="*/ 745067 w 805246"/>
              <a:gd name="connsiteY1" fmla="*/ 296334 h 501190"/>
              <a:gd name="connsiteX2" fmla="*/ 677333 w 805246"/>
              <a:gd name="connsiteY2" fmla="*/ 499534 h 501190"/>
              <a:gd name="connsiteX3" fmla="*/ 16933 w 805246"/>
              <a:gd name="connsiteY3" fmla="*/ 186267 h 501190"/>
            </a:gdLst>
            <a:ahLst/>
            <a:cxnLst>
              <a:cxn ang="0">
                <a:pos x="connsiteX0" y="connsiteY0"/>
              </a:cxn>
              <a:cxn ang="0">
                <a:pos x="connsiteX1" y="connsiteY1"/>
              </a:cxn>
              <a:cxn ang="0">
                <a:pos x="connsiteX2" y="connsiteY2"/>
              </a:cxn>
              <a:cxn ang="0">
                <a:pos x="connsiteX3" y="connsiteY3"/>
              </a:cxn>
            </a:cxnLst>
            <a:rect l="l" t="t" r="r" b="b"/>
            <a:pathLst>
              <a:path w="805246" h="501190">
                <a:moveTo>
                  <a:pt x="0" y="0"/>
                </a:moveTo>
                <a:cubicBezTo>
                  <a:pt x="316089" y="106539"/>
                  <a:pt x="632178" y="213078"/>
                  <a:pt x="745067" y="296334"/>
                </a:cubicBezTo>
                <a:cubicBezTo>
                  <a:pt x="857956" y="379590"/>
                  <a:pt x="798689" y="517878"/>
                  <a:pt x="677333" y="499534"/>
                </a:cubicBezTo>
                <a:cubicBezTo>
                  <a:pt x="555977" y="481190"/>
                  <a:pt x="286455" y="333728"/>
                  <a:pt x="16933" y="186267"/>
                </a:cubicBezTo>
              </a:path>
            </a:pathLst>
          </a:cu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Freeform: Shape 132">
            <a:extLst>
              <a:ext uri="{FF2B5EF4-FFF2-40B4-BE49-F238E27FC236}">
                <a16:creationId xmlns:a16="http://schemas.microsoft.com/office/drawing/2014/main" id="{6CE7AF16-A576-48F7-9559-247E62BB3739}"/>
              </a:ext>
            </a:extLst>
          </p:cNvPr>
          <p:cNvSpPr/>
          <p:nvPr/>
        </p:nvSpPr>
        <p:spPr bwMode="auto">
          <a:xfrm>
            <a:off x="7073907" y="5002652"/>
            <a:ext cx="1344302" cy="492215"/>
          </a:xfrm>
          <a:custGeom>
            <a:avLst/>
            <a:gdLst>
              <a:gd name="connsiteX0" fmla="*/ 0 w 1344302"/>
              <a:gd name="connsiteY0" fmla="*/ 305949 h 492215"/>
              <a:gd name="connsiteX1" fmla="*/ 1117600 w 1344302"/>
              <a:gd name="connsiteY1" fmla="*/ 1149 h 492215"/>
              <a:gd name="connsiteX2" fmla="*/ 1253067 w 1344302"/>
              <a:gd name="connsiteY2" fmla="*/ 212815 h 492215"/>
              <a:gd name="connsiteX3" fmla="*/ 42334 w 1344302"/>
              <a:gd name="connsiteY3" fmla="*/ 492215 h 492215"/>
            </a:gdLst>
            <a:ahLst/>
            <a:cxnLst>
              <a:cxn ang="0">
                <a:pos x="connsiteX0" y="connsiteY0"/>
              </a:cxn>
              <a:cxn ang="0">
                <a:pos x="connsiteX1" y="connsiteY1"/>
              </a:cxn>
              <a:cxn ang="0">
                <a:pos x="connsiteX2" y="connsiteY2"/>
              </a:cxn>
              <a:cxn ang="0">
                <a:pos x="connsiteX3" y="connsiteY3"/>
              </a:cxn>
            </a:cxnLst>
            <a:rect l="l" t="t" r="r" b="b"/>
            <a:pathLst>
              <a:path w="1344302" h="492215">
                <a:moveTo>
                  <a:pt x="0" y="305949"/>
                </a:moveTo>
                <a:cubicBezTo>
                  <a:pt x="454378" y="161310"/>
                  <a:pt x="908756" y="16671"/>
                  <a:pt x="1117600" y="1149"/>
                </a:cubicBezTo>
                <a:cubicBezTo>
                  <a:pt x="1326444" y="-14373"/>
                  <a:pt x="1432278" y="130971"/>
                  <a:pt x="1253067" y="212815"/>
                </a:cubicBezTo>
                <a:cubicBezTo>
                  <a:pt x="1073856" y="294659"/>
                  <a:pt x="558095" y="393437"/>
                  <a:pt x="42334" y="492215"/>
                </a:cubicBezTo>
              </a:path>
            </a:pathLst>
          </a:cu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55889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What needs to be Standardized?</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Some aspects (e.g. precoder computation) are better left for implementation, but other parts need to be standardized</a:t>
            </a:r>
          </a:p>
          <a:p>
            <a:pPr marL="857250" lvl="1" indent="-457200">
              <a:buFont typeface="+mj-lt"/>
              <a:buAutoNum type="arabicPeriod"/>
            </a:pPr>
            <a:r>
              <a:rPr lang="en-US" sz="1600" b="0" dirty="0">
                <a:solidFill>
                  <a:schemeClr val="tx1"/>
                </a:solidFill>
              </a:rPr>
              <a:t>Sounding protocol:</a:t>
            </a:r>
          </a:p>
          <a:p>
            <a:pPr lvl="2">
              <a:buFont typeface="Arial" panose="020B0604020202020204" pitchFamily="34" charset="0"/>
              <a:buChar char="•"/>
            </a:pPr>
            <a:r>
              <a:rPr lang="en-US" sz="1400" dirty="0">
                <a:solidFill>
                  <a:schemeClr val="tx1"/>
                </a:solidFill>
              </a:rPr>
              <a:t>Is joint sounding NDP (multiple cooperating APs transmitting the sounding NDP simultaneously) or sequential sounding NDP (each AP transmits the sounding NDP separately) to be supported?</a:t>
            </a:r>
          </a:p>
          <a:p>
            <a:pPr lvl="2">
              <a:buFont typeface="Arial" panose="020B0604020202020204" pitchFamily="34" charset="0"/>
              <a:buChar char="•"/>
            </a:pPr>
            <a:r>
              <a:rPr lang="en-US" sz="1400" dirty="0">
                <a:solidFill>
                  <a:schemeClr val="tx1"/>
                </a:solidFill>
              </a:rPr>
              <a:t>Here MAC aspects also need to be taken into consideration</a:t>
            </a:r>
          </a:p>
          <a:p>
            <a:pPr marL="857250" lvl="1" indent="-457200">
              <a:buFont typeface="+mj-lt"/>
              <a:buAutoNum type="arabicPeriod"/>
            </a:pPr>
            <a:r>
              <a:rPr lang="en-US" sz="1600" b="0" dirty="0">
                <a:solidFill>
                  <a:schemeClr val="tx1"/>
                </a:solidFill>
              </a:rPr>
              <a:t>Sounding feedback:</a:t>
            </a:r>
          </a:p>
          <a:p>
            <a:pPr lvl="2">
              <a:buFont typeface="Arial" panose="020B0604020202020204" pitchFamily="34" charset="0"/>
              <a:buChar char="•"/>
            </a:pPr>
            <a:r>
              <a:rPr lang="en-US" sz="1400" dirty="0">
                <a:solidFill>
                  <a:schemeClr val="tx1"/>
                </a:solidFill>
              </a:rPr>
              <a:t>What type of sounding feedback do the STAs generate to support Co-BF?</a:t>
            </a:r>
          </a:p>
          <a:p>
            <a:pPr lvl="2">
              <a:buFont typeface="Arial" panose="020B0604020202020204" pitchFamily="34" charset="0"/>
              <a:buChar char="•"/>
            </a:pPr>
            <a:r>
              <a:rPr lang="en-US" sz="1400" dirty="0">
                <a:solidFill>
                  <a:schemeClr val="tx1"/>
                </a:solidFill>
              </a:rPr>
              <a:t>Does transmission of fewer streams imply smaller feedback (similar to MU-MIMO)?</a:t>
            </a:r>
          </a:p>
          <a:p>
            <a:pPr marL="857250" lvl="1" indent="-457200">
              <a:buFont typeface="+mj-lt"/>
              <a:buAutoNum type="arabicPeriod"/>
            </a:pPr>
            <a:r>
              <a:rPr lang="en-US" sz="1600" b="0" dirty="0">
                <a:solidFill>
                  <a:schemeClr val="tx1"/>
                </a:solidFill>
              </a:rPr>
              <a:t>Communication between AP and OBSS STA</a:t>
            </a:r>
          </a:p>
          <a:p>
            <a:pPr lvl="2">
              <a:buFont typeface="Arial" panose="020B0604020202020204" pitchFamily="34" charset="0"/>
              <a:buChar char="•"/>
            </a:pPr>
            <a:r>
              <a:rPr lang="en-US" sz="1400" dirty="0">
                <a:solidFill>
                  <a:schemeClr val="tx1"/>
                </a:solidFill>
              </a:rPr>
              <a:t>Is </a:t>
            </a:r>
            <a:r>
              <a:rPr lang="en-US" sz="1400" dirty="0" smtClean="0">
                <a:solidFill>
                  <a:schemeClr val="tx1"/>
                </a:solidFill>
              </a:rPr>
              <a:t>a </a:t>
            </a:r>
            <a:r>
              <a:rPr lang="en-US" sz="1400" dirty="0">
                <a:solidFill>
                  <a:schemeClr val="tx1"/>
                </a:solidFill>
              </a:rPr>
              <a:t>STA expected to communicate directly with an OBSS AP (w.r.t. feedback report)? Does that have an impact on Items #1 and #2 above?</a:t>
            </a:r>
          </a:p>
          <a:p>
            <a:pPr>
              <a:buFont typeface="Arial" panose="020B0604020202020204" pitchFamily="34" charset="0"/>
              <a:buChar char="•"/>
            </a:pPr>
            <a:r>
              <a:rPr lang="en-US" sz="2000" b="0" dirty="0">
                <a:solidFill>
                  <a:schemeClr val="tx1"/>
                </a:solidFill>
              </a:rPr>
              <a:t>In the next slides we discuss figures of merit that should be considered when evaluating different Co-BF design proposals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053219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Figures of Merit</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Performance</a:t>
            </a:r>
          </a:p>
          <a:p>
            <a:pPr lvl="1">
              <a:buFont typeface="Arial" panose="020B0604020202020204" pitchFamily="34" charset="0"/>
              <a:buChar char="•"/>
            </a:pPr>
            <a:r>
              <a:rPr lang="en-US" sz="1600" dirty="0">
                <a:solidFill>
                  <a:schemeClr val="tx1"/>
                </a:solidFill>
              </a:rPr>
              <a:t>What is the expected (link-level) performance as well as goodput? It is best if multiple scenarios, as depicted on Slide #3, are used for evaluation</a:t>
            </a:r>
          </a:p>
          <a:p>
            <a:pPr>
              <a:buFont typeface="Arial" panose="020B0604020202020204" pitchFamily="34" charset="0"/>
              <a:buChar char="•"/>
            </a:pPr>
            <a:r>
              <a:rPr lang="en-US" sz="2000" b="0" dirty="0">
                <a:solidFill>
                  <a:schemeClr val="tx1"/>
                </a:solidFill>
              </a:rPr>
              <a:t>Sounding feedback size</a:t>
            </a:r>
          </a:p>
          <a:p>
            <a:pPr lvl="1">
              <a:buFont typeface="Arial" panose="020B0604020202020204" pitchFamily="34" charset="0"/>
              <a:buChar char="•"/>
            </a:pPr>
            <a:r>
              <a:rPr lang="en-US" sz="1600" dirty="0">
                <a:solidFill>
                  <a:schemeClr val="tx1"/>
                </a:solidFill>
              </a:rPr>
              <a:t>Excessive feedback will reduce the system gain expected from the Co-BF transmission</a:t>
            </a:r>
          </a:p>
          <a:p>
            <a:pPr>
              <a:buFont typeface="Arial" panose="020B0604020202020204" pitchFamily="34" charset="0"/>
              <a:buChar char="•"/>
            </a:pPr>
            <a:r>
              <a:rPr lang="en-US" sz="2000" b="0" dirty="0">
                <a:solidFill>
                  <a:schemeClr val="tx1"/>
                </a:solidFill>
              </a:rPr>
              <a:t>Feedback computation complexity</a:t>
            </a:r>
          </a:p>
          <a:p>
            <a:pPr lvl="1">
              <a:buFont typeface="Arial" panose="020B0604020202020204" pitchFamily="34" charset="0"/>
              <a:buChar char="•"/>
            </a:pPr>
            <a:r>
              <a:rPr lang="en-US" sz="1600" dirty="0">
                <a:solidFill>
                  <a:schemeClr val="tx1"/>
                </a:solidFill>
              </a:rPr>
              <a:t>We should keep STA’s feedback computation complexity to the minimum required</a:t>
            </a:r>
          </a:p>
          <a:p>
            <a:pPr lvl="1">
              <a:buFont typeface="Arial" panose="020B0604020202020204" pitchFamily="34" charset="0"/>
              <a:buChar char="•"/>
            </a:pPr>
            <a:r>
              <a:rPr lang="en-US" sz="1600" dirty="0">
                <a:solidFill>
                  <a:schemeClr val="tx1"/>
                </a:solidFill>
              </a:rPr>
              <a:t>Complexity here may refer to both matrix manipulations (e.g. SVD) as well as compression</a:t>
            </a:r>
          </a:p>
          <a:p>
            <a:pPr>
              <a:buFont typeface="Arial" panose="020B0604020202020204" pitchFamily="34" charset="0"/>
              <a:buChar char="•"/>
            </a:pPr>
            <a:r>
              <a:rPr lang="en-US" sz="2000" b="0" dirty="0">
                <a:solidFill>
                  <a:schemeClr val="tx1"/>
                </a:solidFill>
              </a:rPr>
              <a:t>Sounding flexibility</a:t>
            </a:r>
          </a:p>
          <a:p>
            <a:pPr lvl="1">
              <a:buFont typeface="Arial" panose="020B0604020202020204" pitchFamily="34" charset="0"/>
              <a:buChar char="•"/>
            </a:pPr>
            <a:r>
              <a:rPr lang="en-US" sz="1600" b="0" dirty="0">
                <a:solidFill>
                  <a:schemeClr val="tx1"/>
                </a:solidFill>
              </a:rPr>
              <a:t>Some designs may require a specific sounding protocol (e.g. joint sounding NDP) whereas others may be agnostic</a:t>
            </a:r>
          </a:p>
          <a:p>
            <a:pPr lvl="1">
              <a:buFont typeface="Arial" panose="020B0604020202020204" pitchFamily="34" charset="0"/>
              <a:buChar char="•"/>
            </a:pPr>
            <a:r>
              <a:rPr lang="en-US" sz="1600" dirty="0">
                <a:solidFill>
                  <a:schemeClr val="tx1"/>
                </a:solidFill>
              </a:rPr>
              <a:t>Here MAC/system aspects will have to be considered as well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140793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Figures of Merit – cont.</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Precoder computation complexity</a:t>
            </a:r>
          </a:p>
          <a:p>
            <a:pPr lvl="1">
              <a:buFont typeface="Arial" panose="020B0604020202020204" pitchFamily="34" charset="0"/>
              <a:buChar char="•"/>
            </a:pPr>
            <a:r>
              <a:rPr lang="en-US" sz="1600" dirty="0">
                <a:solidFill>
                  <a:schemeClr val="tx1"/>
                </a:solidFill>
              </a:rPr>
              <a:t>If a specific precoder computation flow is suggested for achieving a certain performance, its complexity should be evaluated</a:t>
            </a:r>
          </a:p>
          <a:p>
            <a:pPr>
              <a:buFont typeface="Arial" panose="020B0604020202020204" pitchFamily="34" charset="0"/>
              <a:buChar char="•"/>
            </a:pPr>
            <a:r>
              <a:rPr lang="en-US" sz="2000" b="0" dirty="0">
                <a:solidFill>
                  <a:schemeClr val="tx1"/>
                </a:solidFill>
              </a:rPr>
              <a:t>Joint precoder (across APs) communication + computation complexity</a:t>
            </a:r>
          </a:p>
          <a:p>
            <a:pPr lvl="1">
              <a:buFont typeface="Arial" panose="020B0604020202020204" pitchFamily="34" charset="0"/>
              <a:buChar char="•"/>
            </a:pPr>
            <a:r>
              <a:rPr lang="en-US" sz="1600" dirty="0">
                <a:solidFill>
                  <a:schemeClr val="tx1"/>
                </a:solidFill>
              </a:rPr>
              <a:t>Do APs need to cooperate when computing the precoder – e.g. one AP computing the joint precoder for all cooperating APs? If so, then this should definitely be taken into consideration (in terms of complexity and AP-to-AP communication)</a:t>
            </a:r>
          </a:p>
          <a:p>
            <a:pPr lvl="1">
              <a:buFont typeface="Arial" panose="020B0604020202020204" pitchFamily="34" charset="0"/>
              <a:buChar char="•"/>
            </a:pPr>
            <a:r>
              <a:rPr lang="en-US" sz="1600" dirty="0">
                <a:solidFill>
                  <a:schemeClr val="tx1"/>
                </a:solidFill>
              </a:rPr>
              <a:t>Alternatively, is channel data shared and the same precoding algorithm is carried out in all APs, or will each AP have the freedom to carry out – independently - any precoding algorithm </a:t>
            </a:r>
            <a:r>
              <a:rPr lang="en-US" sz="1600">
                <a:solidFill>
                  <a:schemeClr val="tx1"/>
                </a:solidFill>
              </a:rPr>
              <a:t>it wishes?</a:t>
            </a:r>
            <a:endParaRPr lang="en-US" sz="1600" dirty="0">
              <a:solidFill>
                <a:schemeClr val="tx1"/>
              </a:solidFill>
            </a:endParaRPr>
          </a:p>
          <a:p>
            <a:pPr>
              <a:buFont typeface="Arial" panose="020B0604020202020204" pitchFamily="34" charset="0"/>
              <a:buChar char="•"/>
            </a:pPr>
            <a:r>
              <a:rPr lang="en-US" sz="2000" b="0" dirty="0">
                <a:solidFill>
                  <a:schemeClr val="tx1"/>
                </a:solidFill>
              </a:rPr>
              <a:t>LTFs and Channel Estimation</a:t>
            </a:r>
          </a:p>
          <a:p>
            <a:pPr lvl="1">
              <a:buFont typeface="Arial" panose="020B0604020202020204" pitchFamily="34" charset="0"/>
              <a:buChar char="•"/>
            </a:pPr>
            <a:r>
              <a:rPr lang="en-US" sz="1600" dirty="0">
                <a:solidFill>
                  <a:schemeClr val="tx1"/>
                </a:solidFill>
              </a:rPr>
              <a:t>Does the number of LTFs depend on the specific AP’s total number of streams? Or do the APs need to cooperate – in terms of the LTFs - to allow STAs to estimate the full interference covariance?</a:t>
            </a:r>
          </a:p>
          <a:p>
            <a:pPr marL="457200" lvl="1" indent="0"/>
            <a:endParaRPr lang="en-US" sz="1600" dirty="0">
              <a:solidFill>
                <a:schemeClr val="tx1"/>
              </a:solidFill>
              <a:highlight>
                <a:srgbClr val="FFFF00"/>
              </a:highlight>
            </a:endParaRPr>
          </a:p>
          <a:p>
            <a:pPr>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180385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Summary</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Now that Co-BF has been formally accepted as a </a:t>
            </a:r>
            <a:r>
              <a:rPr lang="en-US" sz="2000" b="0" dirty="0" err="1">
                <a:solidFill>
                  <a:schemeClr val="tx1"/>
                </a:solidFill>
              </a:rPr>
              <a:t>TGbn</a:t>
            </a:r>
            <a:r>
              <a:rPr lang="en-US" sz="2000" b="0" dirty="0">
                <a:solidFill>
                  <a:schemeClr val="tx1"/>
                </a:solidFill>
              </a:rPr>
              <a:t> feature, detailed design discussions are expected to begin</a:t>
            </a:r>
          </a:p>
          <a:p>
            <a:pPr>
              <a:buFont typeface="Arial" panose="020B0604020202020204" pitchFamily="34" charset="0"/>
              <a:buChar char="•"/>
            </a:pPr>
            <a:r>
              <a:rPr lang="en-US" sz="2000" b="0" dirty="0">
                <a:solidFill>
                  <a:schemeClr val="tx1"/>
                </a:solidFill>
              </a:rPr>
              <a:t>We presented several comparison metrics that should be used to evaluate potential designs</a:t>
            </a:r>
          </a:p>
          <a:p>
            <a:pPr>
              <a:buFont typeface="Arial" panose="020B0604020202020204" pitchFamily="34" charset="0"/>
              <a:buChar char="•"/>
            </a:pPr>
            <a:r>
              <a:rPr lang="en-US" sz="2000" b="0" dirty="0">
                <a:solidFill>
                  <a:schemeClr val="tx1"/>
                </a:solidFill>
              </a:rPr>
              <a:t>We also highlighted that different practical scenarios should be considered in simulation evaluations (one vs. multiple STAs per AP, single vs. multiple streams per STA, more Rx antennas than streams)</a:t>
            </a:r>
            <a:endParaRPr lang="en-US" sz="1600" dirty="0">
              <a:solidFill>
                <a:schemeClr val="tx1"/>
              </a:solidFill>
            </a:endParaRPr>
          </a:p>
          <a:p>
            <a:pPr>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Shimi Shilo et al., Huawei</a:t>
            </a:r>
          </a:p>
        </p:txBody>
      </p:sp>
      <p:sp>
        <p:nvSpPr>
          <p:cNvPr id="8"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48401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a:xfrm>
            <a:off x="676275" y="382587"/>
            <a:ext cx="7770813" cy="1065213"/>
          </a:xfrm>
        </p:spPr>
        <p:txBody>
          <a:bodyPr/>
          <a:lstStyle/>
          <a:p>
            <a:r>
              <a:rPr lang="en-US" dirty="0"/>
              <a:t>References</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a:xfrm>
            <a:off x="676275" y="1266825"/>
            <a:ext cx="7770813" cy="4468812"/>
          </a:xfrm>
        </p:spPr>
        <p:txBody>
          <a:bodyPr/>
          <a:lstStyle/>
          <a:p>
            <a:pPr marL="0" indent="0"/>
            <a:r>
              <a:rPr lang="en-US" sz="1800" b="0" dirty="0"/>
              <a:t>[1] 11-23-776r1: Performance of C-BF and C-SR, Ron Porat (Broadcom)</a:t>
            </a:r>
          </a:p>
          <a:p>
            <a:pPr marL="0" indent="0"/>
            <a:r>
              <a:rPr lang="en-US" sz="1800" b="0" dirty="0"/>
              <a:t>[2] 11-23-1998r0: Zero MUI Coordinated BF, Shimi Shilo (Huawei)</a:t>
            </a:r>
          </a:p>
          <a:p>
            <a:pPr marL="0" indent="0"/>
            <a:r>
              <a:rPr lang="en-US" sz="1800" b="0" dirty="0"/>
              <a:t>[3] 11-24-11r0: Coordinated Spatial Nulling Concept, Rainer Strobel (</a:t>
            </a:r>
            <a:r>
              <a:rPr lang="en-US" sz="1800" b="0" dirty="0" err="1"/>
              <a:t>Maxlinear</a:t>
            </a:r>
            <a:r>
              <a:rPr lang="en-US" sz="1800" b="0" dirty="0"/>
              <a:t>)</a:t>
            </a:r>
          </a:p>
          <a:p>
            <a:pPr marL="0" indent="0"/>
            <a:r>
              <a:rPr lang="en-US" sz="1800" b="0" dirty="0"/>
              <a:t>[4] 11-24-12r0: Coordinated Spatial Nulling Simulations, Rainer Strobel (</a:t>
            </a:r>
            <a:r>
              <a:rPr lang="en-US" sz="1800" b="0" dirty="0" err="1"/>
              <a:t>Maxlinear</a:t>
            </a:r>
            <a:r>
              <a:rPr lang="en-US" sz="1800" b="0" dirty="0"/>
              <a:t>)</a:t>
            </a:r>
          </a:p>
          <a:p>
            <a:pPr marL="0" indent="0"/>
            <a:r>
              <a:rPr lang="en-US" sz="1800" b="0" dirty="0"/>
              <a:t>[5] 11-24-1204r0: Coordinated Beamforming for 11bn, </a:t>
            </a:r>
            <a:r>
              <a:rPr lang="en-US" sz="1800" b="0" dirty="0" err="1"/>
              <a:t>Insik</a:t>
            </a:r>
            <a:r>
              <a:rPr lang="en-US" sz="1800" b="0" dirty="0"/>
              <a:t> Jung (LGE)</a:t>
            </a:r>
          </a:p>
          <a:p>
            <a:pPr marL="0" indent="0"/>
            <a:r>
              <a:rPr lang="en-US" sz="1800" b="0" dirty="0"/>
              <a:t>[6] 11-24-142r1: Residual Interference in CBF, Dana </a:t>
            </a:r>
            <a:r>
              <a:rPr lang="en-US" sz="1800" b="0" dirty="0" err="1"/>
              <a:t>Ciochina</a:t>
            </a:r>
            <a:r>
              <a:rPr lang="en-US" sz="1800" b="0" dirty="0"/>
              <a:t> (Sony)</a:t>
            </a:r>
          </a:p>
          <a:p>
            <a:pPr marL="0" indent="0"/>
            <a:r>
              <a:rPr lang="en-US" sz="1800" b="0" dirty="0"/>
              <a:t>[7] 11-24-171r13: </a:t>
            </a:r>
            <a:r>
              <a:rPr lang="en-US" sz="1800" b="0" dirty="0" err="1"/>
              <a:t>TGbn</a:t>
            </a:r>
            <a:r>
              <a:rPr lang="en-US" sz="1800" b="0" dirty="0"/>
              <a:t> Motions list part 1, Alfred </a:t>
            </a:r>
            <a:r>
              <a:rPr lang="en-US" sz="1800" b="0" dirty="0" err="1"/>
              <a:t>Asterjadhi</a:t>
            </a:r>
            <a:r>
              <a:rPr lang="en-US" sz="1800" b="0" dirty="0"/>
              <a:t> (Qualcomm)</a:t>
            </a:r>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dirty="0"/>
              <a:t>Shimi Shilo et al., Huawei</a:t>
            </a:r>
          </a:p>
        </p:txBody>
      </p:sp>
      <p:sp>
        <p:nvSpPr>
          <p:cNvPr id="7"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85555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218952</TotalTime>
  <Words>916</Words>
  <Application>Microsoft Office PowerPoint</Application>
  <PresentationFormat>On-screen Show (4:3)</PresentationFormat>
  <Paragraphs>99</Paragraphs>
  <Slides>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MS Gothic</vt:lpstr>
      <vt:lpstr>Arial</vt:lpstr>
      <vt:lpstr>Arial Unicode MS</vt:lpstr>
      <vt:lpstr>Calibri</vt:lpstr>
      <vt:lpstr>Times New Roman</vt:lpstr>
      <vt:lpstr>Office Theme</vt:lpstr>
      <vt:lpstr>Document</vt:lpstr>
      <vt:lpstr>Coordinated BF: Figures of Merit</vt:lpstr>
      <vt:lpstr>Introduction</vt:lpstr>
      <vt:lpstr>Scenarios to be Evaluated</vt:lpstr>
      <vt:lpstr>What needs to be Standardized?</vt:lpstr>
      <vt:lpstr>Figures of Merit</vt:lpstr>
      <vt:lpstr>Figures of Merit – cont.</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shimi.shilo@huawei.com</dc:creator>
  <cp:lastModifiedBy>Shimi Shilo (TRC)</cp:lastModifiedBy>
  <cp:revision>2000</cp:revision>
  <cp:lastPrinted>1601-01-01T00:00:00Z</cp:lastPrinted>
  <dcterms:created xsi:type="dcterms:W3CDTF">2017-01-26T15:28:16Z</dcterms:created>
  <dcterms:modified xsi:type="dcterms:W3CDTF">2024-09-09T00:14:44Z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_2015_ms_pID_725343">
    <vt:lpwstr>(3)ZVSt/NLSImx5vCEh1rzMlpZm2Ag4PrhTH6FbWzyVjMZd5+/0j/24MRZa5kkVhWoLWeLd/tDR
5tA3QM8qh8Bx55a72diYOrz1FvZ1fBou6RsrGbvt1YOJDW8gyXZNOZwdHKRJfWnTgMSKA6jv
yhGqF3E6PsYnvrzp26LopCd6tvBlFuTie6yBh73Ms1T3qxhkB1cAhjBwr7u5CCSRP9obASBw
2RYfZ6e6yCqyHgSTf0</vt:lpwstr>
  </property>
  <property fmtid="{D5CDD505-2E9C-101B-9397-08002B2CF9AE}" pid="7" name="_2015_ms_pID_7253431">
    <vt:lpwstr>PNVbYmUHMsY+M48GG8BFfHQ3HW3kiRak8Edkd5VpwGl2+QjJkcw4PS
LiYmknjMaS65IylqgUs2ollbcS9RqNDlz4pZ8FcfCubVYBpsJmGzOw8vZQ/qiMr/hbadU8Nf
RnY9/H8HwReEJxUFs1wLWkyJofo+J7GB/gmhkl3d4rehmiTAuK0nAzrCjyvUagSilBFYDc16
ugo5MC736Hy3+h0ylFSielfR3o9PePrN2scu</vt:lpwstr>
  </property>
  <property fmtid="{D5CDD505-2E9C-101B-9397-08002B2CF9AE}" pid="8" name="_2015_ms_pID_7253432">
    <vt:lpwstr>jg==</vt:lpwstr>
  </property>
</Properties>
</file>