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896" r:id="rId3"/>
    <p:sldId id="897" r:id="rId4"/>
    <p:sldId id="898" r:id="rId5"/>
    <p:sldId id="899" r:id="rId6"/>
    <p:sldId id="900" r:id="rId7"/>
    <p:sldId id="901" r:id="rId8"/>
    <p:sldId id="906" r:id="rId9"/>
    <p:sldId id="907" r:id="rId10"/>
    <p:sldId id="894" r:id="rId11"/>
    <p:sldId id="903" r:id="rId12"/>
    <p:sldId id="816" r:id="rId13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006600"/>
    <a:srgbClr val="660066"/>
    <a:srgbClr val="9900FF"/>
    <a:srgbClr val="990099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92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2024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802.11-24/1483r0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r>
              <a:rPr lang="en-US" altLang="zh-CN" dirty="0" smtClean="0"/>
              <a:t>Index Modulation Applied to DRU</a:t>
            </a:r>
            <a:endParaRPr lang="en-US" altLang="ko-KR" sz="2000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2024-09-04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244407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3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104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Ottawa, ON Canada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sara.norouzi1@huawei.com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mahmoud.hasabelnaby@huawei.com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Osama.AboulMagd@huawei.com</a:t>
                      </a:r>
                      <a:endParaRPr lang="zh-CN" altLang="en-US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50652"/>
            <a:ext cx="7772400" cy="4572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4953000"/>
          </a:xfrm>
        </p:spPr>
        <p:txBody>
          <a:bodyPr/>
          <a:lstStyle/>
          <a:p>
            <a:r>
              <a:rPr lang="en-US" altLang="zh-CN" b="0" dirty="0" smtClean="0"/>
              <a:t>We proposed an Index Modulation applied to DRU for an ELR frame transmission (This proposal can be applied to both DL and UL)</a:t>
            </a:r>
          </a:p>
          <a:p>
            <a:pPr lvl="1"/>
            <a:r>
              <a:rPr lang="en-US" altLang="zh-CN" dirty="0" smtClean="0"/>
              <a:t>We need improvements in Preamble (including Packet Detection, Synchronization, SIG field decoding), Channel Estimation and in Data symbol decoding for the ELR PPDU design </a:t>
            </a:r>
          </a:p>
          <a:p>
            <a:pPr lvl="1"/>
            <a:r>
              <a:rPr lang="en-US" altLang="zh-CN" dirty="0" smtClean="0"/>
              <a:t>This Index Modulation can be a good candidate for improving the Data symbol decoding</a:t>
            </a:r>
          </a:p>
          <a:p>
            <a:pPr lvl="1"/>
            <a:endParaRPr lang="en-US" altLang="zh-CN" sz="1600" dirty="0"/>
          </a:p>
          <a:p>
            <a:r>
              <a:rPr lang="en-US" altLang="zh-CN" b="0" dirty="0" smtClean="0"/>
              <a:t>Simulation shows good </a:t>
            </a:r>
            <a:r>
              <a:rPr lang="en-US" altLang="zh-CN" b="0" dirty="0" err="1" smtClean="0"/>
              <a:t>RvR</a:t>
            </a:r>
            <a:r>
              <a:rPr lang="en-US" altLang="zh-CN" b="0" dirty="0" smtClean="0"/>
              <a:t> enhancement</a:t>
            </a:r>
          </a:p>
          <a:p>
            <a:pPr lvl="1"/>
            <a:r>
              <a:rPr lang="en-US" altLang="zh-CN" dirty="0" smtClean="0"/>
              <a:t>The Index Modulation shows better results than the MCS0 based SU-PPDU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78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343400"/>
          </a:xfrm>
        </p:spPr>
        <p:txBody>
          <a:bodyPr/>
          <a:lstStyle/>
          <a:p>
            <a:r>
              <a:rPr lang="en-CA" altLang="zh-CN" dirty="0"/>
              <a:t>[1] </a:t>
            </a:r>
            <a:r>
              <a:rPr lang="en-CA" altLang="zh-CN" dirty="0" smtClean="0"/>
              <a:t>J. Suh, et. al., “</a:t>
            </a:r>
            <a:r>
              <a:rPr lang="en-US" altLang="zh-CN" dirty="0" smtClean="0"/>
              <a:t>Update of the Spatial Modulation</a:t>
            </a:r>
            <a:r>
              <a:rPr lang="en-CA" altLang="zh-CN" dirty="0" smtClean="0"/>
              <a:t>”, IEEE 802.11-23/1927r1</a:t>
            </a:r>
          </a:p>
          <a:p>
            <a:r>
              <a:rPr lang="en-CA" altLang="zh-CN" dirty="0" smtClean="0"/>
              <a:t>[2] J. Suh, et. al., “</a:t>
            </a:r>
            <a:r>
              <a:rPr lang="en-US" altLang="zh-CN" dirty="0"/>
              <a:t>Improvement of the SU-MIMO Part 1: Spatial Modulation”, IEEE </a:t>
            </a:r>
            <a:r>
              <a:rPr lang="en-US" altLang="zh-CN" dirty="0" smtClean="0"/>
              <a:t>802.11-23/1328r0</a:t>
            </a:r>
            <a:endParaRPr lang="en-US" altLang="zh-CN" dirty="0"/>
          </a:p>
          <a:p>
            <a:r>
              <a:rPr lang="en-US" altLang="zh-CN" dirty="0" smtClean="0"/>
              <a:t>[3] E. </a:t>
            </a:r>
            <a:r>
              <a:rPr lang="en-US" altLang="zh-CN" dirty="0" err="1" smtClean="0"/>
              <a:t>Basar</a:t>
            </a:r>
            <a:r>
              <a:rPr lang="en-US" altLang="zh-CN" dirty="0" smtClean="0"/>
              <a:t>, et. al., “Index Modulation Techniques for Next-Generation Wireless Networks”, IEEE Access (vol. 5), pp. 16693-16746, Aug. 2017</a:t>
            </a: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693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support </a:t>
            </a:r>
            <a:r>
              <a:rPr lang="en-US" altLang="zh-CN" dirty="0"/>
              <a:t>the </a:t>
            </a:r>
            <a:r>
              <a:rPr lang="en-US" altLang="zh-CN" dirty="0" smtClean="0"/>
              <a:t>Index Modulation applied to the DRU Tone Plan for improving the data symbol decoding performance in an ELR frame?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498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399"/>
            <a:ext cx="9144000" cy="457201"/>
          </a:xfrm>
        </p:spPr>
        <p:txBody>
          <a:bodyPr/>
          <a:lstStyle/>
          <a:p>
            <a:r>
              <a:rPr lang="en-CA" altLang="zh-CN" sz="2800" dirty="0" smtClean="0"/>
              <a:t>Background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199" y="1595167"/>
            <a:ext cx="8991601" cy="4729433"/>
          </a:xfrm>
        </p:spPr>
        <p:txBody>
          <a:bodyPr/>
          <a:lstStyle/>
          <a:p>
            <a:pPr>
              <a:buFontTx/>
              <a:buChar char="-"/>
            </a:pPr>
            <a:r>
              <a:rPr lang="en-CA" altLang="zh-CN" sz="2200" dirty="0" smtClean="0"/>
              <a:t>We proposed a Spatial Modulation (SM) scheme where the actual TX are being selected with the information bits and detected at the RX side with the Maximum Likelihood (ML) algorithm [1-2]</a:t>
            </a:r>
            <a:endParaRPr lang="en-CA" altLang="zh-CN" sz="1400" dirty="0" smtClean="0"/>
          </a:p>
          <a:p>
            <a:pPr>
              <a:buFontTx/>
              <a:buChar char="-"/>
            </a:pPr>
            <a:r>
              <a:rPr lang="en-CA" altLang="zh-CN" sz="2200" dirty="0" smtClean="0"/>
              <a:t>The Antenna Selection in the Spatial Modulation can be extended to the Subcarrier Selection [3] which is called an Index Modulation (IM)</a:t>
            </a:r>
          </a:p>
          <a:p>
            <a:pPr>
              <a:buFontTx/>
              <a:buChar char="-"/>
            </a:pPr>
            <a:r>
              <a:rPr lang="en-CA" altLang="zh-CN" sz="2200" dirty="0" smtClean="0"/>
              <a:t>The Distributed RU (DRU) where </a:t>
            </a:r>
            <a:r>
              <a:rPr lang="en-US" altLang="zh-CN" sz="2200" dirty="0" smtClean="0"/>
              <a:t>the </a:t>
            </a:r>
            <a:r>
              <a:rPr lang="en-US" altLang="zh-CN" sz="2200" dirty="0"/>
              <a:t>subcarriers in each Resource unit (RU) </a:t>
            </a:r>
            <a:r>
              <a:rPr lang="en-US" altLang="zh-CN" sz="2200" dirty="0" smtClean="0"/>
              <a:t>are allocated </a:t>
            </a:r>
            <a:r>
              <a:rPr lang="en-US" altLang="zh-CN" sz="2200" dirty="0"/>
              <a:t>across the entire Bandwidth of </a:t>
            </a:r>
            <a:r>
              <a:rPr lang="en-US" altLang="zh-CN" sz="2200" dirty="0" smtClean="0"/>
              <a:t>a </a:t>
            </a:r>
            <a:r>
              <a:rPr lang="en-US" altLang="zh-CN" sz="2200" dirty="0"/>
              <a:t>frame</a:t>
            </a:r>
            <a:r>
              <a:rPr lang="en-US" altLang="zh-CN" sz="2200" dirty="0" smtClean="0"/>
              <a:t>, </a:t>
            </a:r>
            <a:r>
              <a:rPr lang="en-CA" altLang="zh-CN" sz="2200" dirty="0" smtClean="0"/>
              <a:t>has been proposed in the UHR </a:t>
            </a:r>
            <a:endParaRPr lang="en-CA" altLang="zh-CN" sz="1800" dirty="0"/>
          </a:p>
          <a:p>
            <a:pPr>
              <a:buFontTx/>
              <a:buChar char="-"/>
            </a:pPr>
            <a:r>
              <a:rPr lang="en-CA" altLang="zh-CN" sz="2200" dirty="0" smtClean="0"/>
              <a:t>We propose to apply the IM to the DRU Tone Plan and carry more information bits to improve the Throughput in addition to the Reliability </a:t>
            </a:r>
          </a:p>
          <a:p>
            <a:pPr lvl="1">
              <a:buFontTx/>
              <a:buChar char="-"/>
            </a:pPr>
            <a:r>
              <a:rPr lang="en-CA" altLang="zh-CN" sz="1800" dirty="0" smtClean="0"/>
              <a:t>This proposal is targeted to the Long Range and Low Rate (Low MCS) frame, where a Single Stream with no BF is transmitted over 20 MHz BW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25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457200"/>
          </a:xfrm>
        </p:spPr>
        <p:txBody>
          <a:bodyPr/>
          <a:lstStyle/>
          <a:p>
            <a:r>
              <a:rPr lang="en-US" altLang="zh-CN" sz="2800" dirty="0" smtClean="0"/>
              <a:t>TX Block Diagram for Index Modulation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97489"/>
            <a:ext cx="5891844" cy="488383"/>
          </a:xfrm>
        </p:spPr>
        <p:txBody>
          <a:bodyPr/>
          <a:lstStyle/>
          <a:p>
            <a:r>
              <a:rPr lang="en-US" altLang="zh-CN" sz="2200" b="0" dirty="0" smtClean="0"/>
              <a:t>The colored portion is new to the 802.11</a:t>
            </a:r>
            <a:endParaRPr lang="en-US" altLang="zh-CN" sz="2000" b="0" dirty="0"/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pPr marL="0" indent="0">
              <a:buNone/>
            </a:pPr>
            <a:endParaRPr lang="en-US" altLang="zh-CN" sz="20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5" name="Group 4"/>
          <p:cNvGrpSpPr/>
          <p:nvPr/>
        </p:nvGrpSpPr>
        <p:grpSpPr>
          <a:xfrm>
            <a:off x="342900" y="1251912"/>
            <a:ext cx="8520787" cy="3853285"/>
            <a:chOff x="342900" y="1251912"/>
            <a:chExt cx="8520787" cy="3853285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29540" y="1726918"/>
              <a:ext cx="327589" cy="145637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318841" y="2306251"/>
              <a:ext cx="978866" cy="297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Scrambler</a:t>
              </a:r>
              <a:endParaRPr lang="zh-CN" altLang="en-US" dirty="0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243769" y="1741139"/>
              <a:ext cx="327589" cy="142793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1111019" y="2316605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Parser</a:t>
              </a:r>
              <a:endParaRPr lang="zh-CN" altLang="en-US" dirty="0"/>
            </a:p>
          </p:txBody>
        </p:sp>
        <p:cxnSp>
          <p:nvCxnSpPr>
            <p:cNvPr id="19" name="Straight Arrow Connector 18"/>
            <p:cNvCxnSpPr>
              <a:endCxn id="15" idx="1"/>
            </p:cNvCxnSpPr>
            <p:nvPr/>
          </p:nvCxnSpPr>
          <p:spPr bwMode="auto">
            <a:xfrm>
              <a:off x="342900" y="2455106"/>
              <a:ext cx="28664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>
              <a:stCxn id="15" idx="3"/>
              <a:endCxn id="17" idx="1"/>
            </p:cNvCxnSpPr>
            <p:nvPr/>
          </p:nvCxnSpPr>
          <p:spPr bwMode="auto">
            <a:xfrm flipV="1">
              <a:off x="957129" y="2455105"/>
              <a:ext cx="286640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1571358" y="1979075"/>
              <a:ext cx="49138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571358" y="2944539"/>
              <a:ext cx="2456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1817050" y="2944539"/>
              <a:ext cx="0" cy="13452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2034928" y="1751443"/>
              <a:ext cx="327589" cy="136535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1527047" y="2244904"/>
              <a:ext cx="1305240" cy="297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altLang="zh-CN" dirty="0" smtClean="0"/>
                <a:t>FEC Encoder</a:t>
              </a:r>
              <a:endParaRPr lang="zh-CN" alt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1817050" y="4289796"/>
              <a:ext cx="3816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1179326" y="1691106"/>
              <a:ext cx="459454" cy="1567308"/>
            </a:xfrm>
            <a:prstGeom prst="rect">
              <a:avLst/>
            </a:prstGeom>
            <a:noFill/>
            <a:ln w="12700" cap="flat" cmpd="sng" algn="ctr">
              <a:solidFill>
                <a:srgbClr val="99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051427" y="4051712"/>
              <a:ext cx="1493784" cy="464456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276600" y="1251912"/>
              <a:ext cx="648704" cy="2295497"/>
            </a:xfrm>
            <a:prstGeom prst="rect">
              <a:avLst/>
            </a:prstGeom>
            <a:noFill/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697442" y="1751443"/>
              <a:ext cx="389017" cy="136535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2119949" y="2223463"/>
              <a:ext cx="15263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/>
                <a:t>Interleaver and </a:t>
              </a:r>
            </a:p>
            <a:p>
              <a:pPr algn="ctr"/>
              <a:r>
                <a:rPr lang="en-US" altLang="zh-CN" dirty="0" smtClean="0"/>
                <a:t>Constellation Mapper</a:t>
              </a:r>
              <a:endParaRPr lang="zh-CN" altLang="en-US" dirty="0"/>
            </a:p>
          </p:txBody>
        </p:sp>
        <p:cxnSp>
          <p:nvCxnSpPr>
            <p:cNvPr id="34" name="Straight Arrow Connector 33"/>
            <p:cNvCxnSpPr>
              <a:stCxn id="24" idx="3"/>
              <a:endCxn id="31" idx="1"/>
            </p:cNvCxnSpPr>
            <p:nvPr/>
          </p:nvCxnSpPr>
          <p:spPr bwMode="auto">
            <a:xfrm>
              <a:off x="2362517" y="2434119"/>
              <a:ext cx="334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3429000" y="1472244"/>
              <a:ext cx="327589" cy="188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2939018" y="2312245"/>
              <a:ext cx="12902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/>
                <a:t>Tone Selection</a:t>
              </a:r>
              <a:endParaRPr lang="zh-CN" altLang="en-US" sz="1400" b="1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207348" y="4120191"/>
              <a:ext cx="1252878" cy="31289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53035" y="4138477"/>
              <a:ext cx="1392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Tone Selection Bits</a:t>
              </a:r>
              <a:endParaRPr lang="zh-CN" altLang="en-US" dirty="0"/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3484829" y="4276637"/>
              <a:ext cx="149677" cy="3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3628113" y="3369657"/>
              <a:ext cx="8627" cy="9069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797921" y="2408286"/>
              <a:ext cx="334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4123220" y="1715993"/>
              <a:ext cx="327589" cy="136535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3086459" y="2415461"/>
              <a:ext cx="334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 rot="16200000">
              <a:off x="4010858" y="2251278"/>
              <a:ext cx="551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IFFT</a:t>
              </a:r>
              <a:endParaRPr lang="zh-CN" altLang="en-US" sz="1400" dirty="0"/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 flipV="1">
              <a:off x="4474267" y="2408286"/>
              <a:ext cx="73177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60" name="Group 59"/>
            <p:cNvGrpSpPr/>
            <p:nvPr/>
          </p:nvGrpSpPr>
          <p:grpSpPr>
            <a:xfrm>
              <a:off x="6531635" y="1335984"/>
              <a:ext cx="736099" cy="646331"/>
              <a:chOff x="5619893" y="1863304"/>
              <a:chExt cx="736099" cy="646331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5638800" y="1904999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619893" y="1863304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Insert GI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Window</a:t>
                </a:r>
                <a:endParaRPr lang="zh-CN" altLang="en-US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7726184" y="3654054"/>
              <a:ext cx="678366" cy="646331"/>
              <a:chOff x="5664657" y="2757046"/>
              <a:chExt cx="678366" cy="646331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5664657" y="2798741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694641" y="2757046"/>
                <a:ext cx="6383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Analog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RF</a:t>
                </a:r>
                <a:endParaRPr lang="zh-CN" altLang="en-US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600159" y="3668257"/>
              <a:ext cx="678366" cy="646331"/>
              <a:chOff x="5649059" y="3894411"/>
              <a:chExt cx="678366" cy="646331"/>
            </a:xfrm>
          </p:grpSpPr>
          <p:sp>
            <p:nvSpPr>
              <p:cNvPr id="56" name="Rectangle 55"/>
              <p:cNvSpPr/>
              <p:nvPr/>
            </p:nvSpPr>
            <p:spPr bwMode="auto">
              <a:xfrm>
                <a:off x="5649059" y="3936106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38354" y="3894411"/>
                <a:ext cx="51969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CSD</a:t>
                </a:r>
              </a:p>
              <a:p>
                <a:pPr algn="ctr"/>
                <a:r>
                  <a:rPr lang="en-US" altLang="zh-CN" dirty="0" smtClean="0"/>
                  <a:t>per</a:t>
                </a:r>
              </a:p>
              <a:p>
                <a:pPr algn="ctr"/>
                <a:r>
                  <a:rPr lang="en-US" altLang="zh-CN" dirty="0" smtClean="0"/>
                  <a:t>chain</a:t>
                </a:r>
                <a:endParaRPr lang="zh-CN" altLang="en-US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5568379" y="2151594"/>
              <a:ext cx="678366" cy="646331"/>
              <a:chOff x="5649059" y="3894411"/>
              <a:chExt cx="678366" cy="646331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5649059" y="3936106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738354" y="3894411"/>
                <a:ext cx="51969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CSD</a:t>
                </a:r>
              </a:p>
              <a:p>
                <a:pPr algn="ctr"/>
                <a:r>
                  <a:rPr lang="en-US" altLang="zh-CN" dirty="0" smtClean="0"/>
                  <a:t>per</a:t>
                </a:r>
              </a:p>
              <a:p>
                <a:pPr algn="ctr"/>
                <a:r>
                  <a:rPr lang="en-US" altLang="zh-CN" dirty="0" smtClean="0"/>
                  <a:t>chain</a:t>
                </a:r>
                <a:endParaRPr lang="zh-CN" altLang="en-US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6541220" y="2140187"/>
              <a:ext cx="736099" cy="646331"/>
              <a:chOff x="5619893" y="1863304"/>
              <a:chExt cx="736099" cy="646331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5638800" y="1904999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619893" y="1863304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Insert GI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Window</a:t>
                </a:r>
                <a:endParaRPr lang="zh-CN" altLang="en-US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6569120" y="3660473"/>
              <a:ext cx="736099" cy="646331"/>
              <a:chOff x="5619893" y="1863304"/>
              <a:chExt cx="736099" cy="646331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5638800" y="1904999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619893" y="1863304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Insert GI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Window</a:t>
                </a:r>
                <a:endParaRPr lang="zh-CN" altLang="en-US" dirty="0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96200" y="1335984"/>
              <a:ext cx="678366" cy="646331"/>
              <a:chOff x="5664657" y="2757046"/>
              <a:chExt cx="678366" cy="646331"/>
            </a:xfrm>
          </p:grpSpPr>
          <p:sp>
            <p:nvSpPr>
              <p:cNvPr id="73" name="Rectangle 72"/>
              <p:cNvSpPr/>
              <p:nvPr/>
            </p:nvSpPr>
            <p:spPr bwMode="auto">
              <a:xfrm>
                <a:off x="5664657" y="2798741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694641" y="2757046"/>
                <a:ext cx="6383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Analog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RF</a:t>
                </a:r>
                <a:endParaRPr lang="zh-CN" alt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706159" y="2127262"/>
              <a:ext cx="678366" cy="646331"/>
              <a:chOff x="5664657" y="2757046"/>
              <a:chExt cx="678366" cy="646331"/>
            </a:xfrm>
          </p:grpSpPr>
          <p:sp>
            <p:nvSpPr>
              <p:cNvPr id="76" name="Rectangle 75"/>
              <p:cNvSpPr/>
              <p:nvPr/>
            </p:nvSpPr>
            <p:spPr bwMode="auto">
              <a:xfrm>
                <a:off x="5664657" y="2798741"/>
                <a:ext cx="678366" cy="550105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694641" y="2757046"/>
                <a:ext cx="6383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 smtClean="0"/>
                  <a:t>Analog</a:t>
                </a:r>
              </a:p>
              <a:p>
                <a:pPr algn="ctr"/>
                <a:r>
                  <a:rPr lang="en-US" altLang="zh-CN" dirty="0"/>
                  <a:t>a</a:t>
                </a:r>
                <a:r>
                  <a:rPr lang="en-US" altLang="zh-CN" dirty="0" smtClean="0"/>
                  <a:t>nd</a:t>
                </a:r>
              </a:p>
              <a:p>
                <a:pPr algn="ctr"/>
                <a:r>
                  <a:rPr lang="en-US" altLang="zh-CN" dirty="0" smtClean="0"/>
                  <a:t>RF</a:t>
                </a:r>
                <a:endParaRPr lang="zh-CN" altLang="en-US" dirty="0"/>
              </a:p>
            </p:txBody>
          </p:sp>
        </p:grpSp>
        <p:cxnSp>
          <p:nvCxnSpPr>
            <p:cNvPr id="79" name="Straight Connector 78"/>
            <p:cNvCxnSpPr/>
            <p:nvPr/>
          </p:nvCxnSpPr>
          <p:spPr bwMode="auto">
            <a:xfrm>
              <a:off x="5214670" y="1673853"/>
              <a:ext cx="0" cy="228611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Arrow Connector 80"/>
            <p:cNvCxnSpPr>
              <a:endCxn id="53" idx="1"/>
            </p:cNvCxnSpPr>
            <p:nvPr/>
          </p:nvCxnSpPr>
          <p:spPr bwMode="auto">
            <a:xfrm>
              <a:off x="5206044" y="1659149"/>
              <a:ext cx="1325591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3" name="Straight Arrow Connector 82"/>
            <p:cNvCxnSpPr>
              <a:stCxn id="52" idx="3"/>
              <a:endCxn id="73" idx="1"/>
            </p:cNvCxnSpPr>
            <p:nvPr/>
          </p:nvCxnSpPr>
          <p:spPr bwMode="auto">
            <a:xfrm>
              <a:off x="7228908" y="1652732"/>
              <a:ext cx="4672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>
              <a:off x="7239000" y="2447026"/>
              <a:ext cx="4672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7273504" y="3995470"/>
              <a:ext cx="4672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V="1">
              <a:off x="6236139" y="2469769"/>
              <a:ext cx="341282" cy="64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flipV="1">
              <a:off x="6257026" y="3988278"/>
              <a:ext cx="341282" cy="64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0" name="Straight Arrow Connector 89"/>
            <p:cNvCxnSpPr>
              <a:endCxn id="62" idx="1"/>
            </p:cNvCxnSpPr>
            <p:nvPr/>
          </p:nvCxnSpPr>
          <p:spPr bwMode="auto">
            <a:xfrm flipV="1">
              <a:off x="5206044" y="2468342"/>
              <a:ext cx="362335" cy="78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 bwMode="auto">
            <a:xfrm flipV="1">
              <a:off x="5233356" y="3945932"/>
              <a:ext cx="362335" cy="78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2" name="Straight Arrow Connector 91"/>
            <p:cNvCxnSpPr/>
            <p:nvPr/>
          </p:nvCxnSpPr>
          <p:spPr bwMode="auto">
            <a:xfrm flipV="1">
              <a:off x="8394225" y="1665673"/>
              <a:ext cx="341282" cy="64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 flipV="1">
              <a:off x="8382000" y="2438400"/>
              <a:ext cx="341282" cy="64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4" name="Straight Arrow Connector 93"/>
            <p:cNvCxnSpPr/>
            <p:nvPr/>
          </p:nvCxnSpPr>
          <p:spPr bwMode="auto">
            <a:xfrm flipV="1">
              <a:off x="8421718" y="3988278"/>
              <a:ext cx="341282" cy="64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 rot="5400000">
              <a:off x="6740593" y="3029203"/>
              <a:ext cx="4411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 smtClean="0"/>
                <a:t>….</a:t>
              </a:r>
              <a:endParaRPr lang="zh-CN" altLang="en-US" sz="1600" b="1" dirty="0"/>
            </a:p>
          </p:txBody>
        </p:sp>
        <p:sp>
          <p:nvSpPr>
            <p:cNvPr id="97" name="Left Brace 96"/>
            <p:cNvSpPr/>
            <p:nvPr/>
          </p:nvSpPr>
          <p:spPr bwMode="auto">
            <a:xfrm rot="16200000">
              <a:off x="2538661" y="2752789"/>
              <a:ext cx="290329" cy="3928752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Left Brace 97"/>
            <p:cNvSpPr/>
            <p:nvPr/>
          </p:nvSpPr>
          <p:spPr bwMode="auto">
            <a:xfrm rot="16200000">
              <a:off x="6754146" y="2723942"/>
              <a:ext cx="290329" cy="3928752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961655" y="4828198"/>
              <a:ext cx="16021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Single Spatial Stream</a:t>
              </a:r>
              <a:endParaRPr lang="zh-CN" altLang="en-US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165623" y="4765467"/>
              <a:ext cx="156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i="1" dirty="0" smtClean="0"/>
                <a:t>N</a:t>
              </a:r>
              <a:r>
                <a:rPr lang="en-US" altLang="zh-CN" b="1" i="1" baseline="-25000" dirty="0" smtClean="0"/>
                <a:t>TX</a:t>
              </a:r>
              <a:r>
                <a:rPr lang="en-US" altLang="zh-CN" dirty="0" smtClean="0"/>
                <a:t> </a:t>
              </a:r>
              <a:r>
                <a:rPr lang="en-US" altLang="zh-CN" b="1" dirty="0" smtClean="0"/>
                <a:t>Transmit Chains</a:t>
              </a:r>
              <a:endParaRPr lang="zh-CN" altLang="en-US" b="1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524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318038"/>
          </a:xfrm>
        </p:spPr>
        <p:txBody>
          <a:bodyPr/>
          <a:lstStyle/>
          <a:p>
            <a:r>
              <a:rPr lang="en-CA" altLang="zh-CN" dirty="0" smtClean="0"/>
              <a:t>Index Modulation to DRU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 dirty="0"/>
          </a:p>
        </p:txBody>
      </p:sp>
      <p:sp>
        <p:nvSpPr>
          <p:cNvPr id="232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3886201"/>
          </a:xfrm>
        </p:spPr>
        <p:txBody>
          <a:bodyPr/>
          <a:lstStyle/>
          <a:p>
            <a:r>
              <a:rPr lang="en-US" altLang="zh-CN" sz="1600" b="0" dirty="0" smtClean="0"/>
              <a:t>Three colored blocks in the previous slide are the new function blocks to the 802.11, which may require the small changes in the current implementation </a:t>
            </a:r>
          </a:p>
          <a:p>
            <a:r>
              <a:rPr lang="en-US" altLang="zh-CN" sz="1600" b="0" dirty="0" smtClean="0"/>
              <a:t>The Parser parse the Data bits and Tone Selection bits where the Data bits are then encoded, interleaved, and constellation-mapped, and the Tone Selection bits determine the DRU Tone index in every 4 tones in case of 52-tone DRU in 20 MHz frame</a:t>
            </a:r>
          </a:p>
          <a:p>
            <a:r>
              <a:rPr lang="en-US" altLang="zh-CN" sz="1600" b="0" dirty="0" smtClean="0"/>
              <a:t>There are four 52-tone DRUs in 20 MHz frame, and thus two Tone Selection bits determine one 52-tone DRU index out of four 52-tone DRU index in each group of four subcarriers, while the tones not selected are left blank, that is, no energy will be transmitted in this blank subcarrier</a:t>
            </a:r>
          </a:p>
          <a:p>
            <a:pPr lvl="1"/>
            <a:r>
              <a:rPr lang="en-US" altLang="zh-CN" sz="1400" dirty="0" smtClean="0"/>
              <a:t>We need 52 times two Tone Selection bits per symbol, which ends up being 104 Tone Selection bits per OFDM symbol</a:t>
            </a:r>
            <a:r>
              <a:rPr lang="en-US" altLang="zh-CN" sz="1400" b="0" dirty="0" smtClean="0"/>
              <a:t> </a:t>
            </a:r>
          </a:p>
          <a:p>
            <a:pPr lvl="1"/>
            <a:r>
              <a:rPr lang="en-US" altLang="zh-CN" sz="1400" dirty="0" smtClean="0"/>
              <a:t>Tone Selection bits mapping to DRU index (example: 00</a:t>
            </a:r>
            <a:r>
              <a:rPr lang="en-US" altLang="zh-CN" sz="1400" dirty="0" smtClean="0">
                <a:sym typeface="Wingdings" panose="05000000000000000000" pitchFamily="2" charset="2"/>
              </a:rPr>
              <a:t></a:t>
            </a:r>
            <a:r>
              <a:rPr lang="en-US" altLang="zh-CN" sz="1400" dirty="0" smtClean="0"/>
              <a:t>0, 01</a:t>
            </a:r>
            <a:r>
              <a:rPr lang="en-US" altLang="zh-CN" sz="1400" dirty="0" smtClean="0">
                <a:sym typeface="Wingdings" panose="05000000000000000000" pitchFamily="2" charset="2"/>
              </a:rPr>
              <a:t>1, 102, 113)</a:t>
            </a:r>
          </a:p>
          <a:p>
            <a:pPr lvl="1"/>
            <a:r>
              <a:rPr lang="en-US" altLang="zh-CN" sz="1400" dirty="0">
                <a:sym typeface="Wingdings" panose="05000000000000000000" pitchFamily="2" charset="2"/>
              </a:rPr>
              <a:t>00 Tone Selection bits </a:t>
            </a:r>
            <a:r>
              <a:rPr lang="en-US" altLang="zh-CN" sz="1400" dirty="0" smtClean="0">
                <a:sym typeface="Wingdings" panose="05000000000000000000" pitchFamily="2" charset="2"/>
              </a:rPr>
              <a:t>select </a:t>
            </a:r>
            <a:r>
              <a:rPr lang="en-US" altLang="zh-CN" sz="1400" dirty="0">
                <a:sym typeface="Wingdings" panose="05000000000000000000" pitchFamily="2" charset="2"/>
              </a:rPr>
              <a:t>the tone corresponding to DRU 0, </a:t>
            </a:r>
            <a:r>
              <a:rPr lang="en-US" altLang="zh-CN" sz="1400" dirty="0" smtClean="0">
                <a:sym typeface="Wingdings" panose="05000000000000000000" pitchFamily="2" charset="2"/>
              </a:rPr>
              <a:t>and 01 </a:t>
            </a:r>
            <a:r>
              <a:rPr lang="en-US" altLang="zh-CN" sz="1400" dirty="0">
                <a:sym typeface="Wingdings" panose="05000000000000000000" pitchFamily="2" charset="2"/>
              </a:rPr>
              <a:t>Tone Selection bits </a:t>
            </a:r>
            <a:r>
              <a:rPr lang="en-US" altLang="zh-CN" sz="1400" dirty="0" smtClean="0">
                <a:sym typeface="Wingdings" panose="05000000000000000000" pitchFamily="2" charset="2"/>
              </a:rPr>
              <a:t>select </a:t>
            </a:r>
            <a:r>
              <a:rPr lang="en-US" altLang="zh-CN" sz="1400" dirty="0">
                <a:sym typeface="Wingdings" panose="05000000000000000000" pitchFamily="2" charset="2"/>
              </a:rPr>
              <a:t>the tone corresponding to DRU </a:t>
            </a:r>
            <a:r>
              <a:rPr lang="en-US" altLang="zh-CN" sz="1400" dirty="0" smtClean="0">
                <a:sym typeface="Wingdings" panose="05000000000000000000" pitchFamily="2" charset="2"/>
              </a:rPr>
              <a:t>1</a:t>
            </a:r>
          </a:p>
          <a:p>
            <a:pPr lvl="1"/>
            <a:r>
              <a:rPr lang="en-US" altLang="zh-CN" sz="1400" dirty="0" smtClean="0"/>
              <a:t>10 </a:t>
            </a:r>
            <a:r>
              <a:rPr lang="en-US" altLang="zh-CN" sz="1400" dirty="0"/>
              <a:t>Tone Selection bits </a:t>
            </a:r>
            <a:r>
              <a:rPr lang="en-US" altLang="zh-CN" sz="1400" dirty="0" smtClean="0"/>
              <a:t>select </a:t>
            </a:r>
            <a:r>
              <a:rPr lang="en-US" altLang="zh-CN" sz="1400" dirty="0"/>
              <a:t>the tone corresponding to DRU </a:t>
            </a:r>
            <a:r>
              <a:rPr lang="en-US" altLang="zh-CN" sz="1400" dirty="0" smtClean="0"/>
              <a:t>2, 11 </a:t>
            </a:r>
            <a:r>
              <a:rPr lang="en-US" altLang="zh-CN" sz="1400" dirty="0"/>
              <a:t>Tone Selection bits </a:t>
            </a:r>
            <a:r>
              <a:rPr lang="en-US" altLang="zh-CN" sz="1400" dirty="0" smtClean="0"/>
              <a:t>select </a:t>
            </a:r>
            <a:r>
              <a:rPr lang="en-US" altLang="zh-CN" sz="1400" dirty="0"/>
              <a:t>the tone corresponding to DRU </a:t>
            </a:r>
            <a:r>
              <a:rPr lang="en-US" altLang="zh-CN" sz="1400" dirty="0" smtClean="0"/>
              <a:t>3</a:t>
            </a:r>
            <a:endParaRPr lang="en-US" altLang="zh-CN" sz="1400" dirty="0"/>
          </a:p>
          <a:p>
            <a:pPr lvl="1"/>
            <a:endParaRPr lang="en-US" altLang="zh-CN" sz="1600" b="0" dirty="0" smtClean="0"/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pPr marL="0" indent="0">
              <a:buNone/>
            </a:pPr>
            <a:endParaRPr lang="en-US" altLang="zh-CN" sz="20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18506" y="5105400"/>
            <a:ext cx="8506988" cy="1295151"/>
            <a:chOff x="318506" y="5105400"/>
            <a:chExt cx="8506988" cy="1295151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457200" y="6023810"/>
              <a:ext cx="822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6096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8382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10668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12954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15240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17526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19812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2209800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18506" y="603785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DRU0</a:t>
              </a:r>
              <a:endParaRPr lang="zh-CN" altLang="en-US" sz="1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71212" y="612994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DRU1</a:t>
              </a:r>
              <a:endParaRPr lang="zh-CN" altLang="en-US" sz="1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06953" y="6048762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DRU2</a:t>
              </a:r>
              <a:endParaRPr lang="zh-CN" altLang="en-US" sz="1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12788" y="6154330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DRU3</a:t>
              </a:r>
              <a:endParaRPr lang="zh-CN" altLang="en-US" sz="1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280015" y="6033211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00FF"/>
                  </a:solidFill>
                </a:rPr>
                <a:t>DRU0</a:t>
              </a:r>
              <a:endParaRPr lang="zh-CN" altLang="en-US" sz="1000" dirty="0">
                <a:solidFill>
                  <a:srgbClr val="0000FF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501235" y="6138779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00FF"/>
                  </a:solidFill>
                </a:rPr>
                <a:t>DRU1</a:t>
              </a:r>
              <a:endParaRPr lang="zh-CN" altLang="en-US" sz="1000" dirty="0">
                <a:solidFill>
                  <a:srgbClr val="0000FF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29835" y="6035758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00FF"/>
                  </a:solidFill>
                </a:rPr>
                <a:t>DRU2</a:t>
              </a:r>
              <a:endParaRPr lang="zh-CN" altLang="en-US" sz="1000" dirty="0">
                <a:solidFill>
                  <a:srgbClr val="0000FF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953359" y="614655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00FF"/>
                  </a:solidFill>
                </a:rPr>
                <a:t>DRU3</a:t>
              </a:r>
              <a:endParaRPr lang="zh-CN" altLang="en-US" sz="1000" dirty="0">
                <a:solidFill>
                  <a:srgbClr val="0000FF"/>
                </a:solidFill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 bwMode="auto">
            <a:xfrm>
              <a:off x="69620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71906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192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76478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8764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63D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81050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63D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83336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63D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8562241" y="587141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63D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4" name="TextBox 103"/>
            <p:cNvSpPr txBox="1"/>
            <p:nvPr/>
          </p:nvSpPr>
          <p:spPr>
            <a:xfrm>
              <a:off x="6670947" y="603785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DRU0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923653" y="612994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DRU1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159394" y="6048762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DRU2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365229" y="6154330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DRU3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632456" y="6033211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863D"/>
                  </a:solidFill>
                </a:rPr>
                <a:t>DRU0</a:t>
              </a:r>
              <a:endParaRPr lang="zh-CN" altLang="en-US" sz="1000" dirty="0">
                <a:solidFill>
                  <a:srgbClr val="00863D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853676" y="6138779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863D"/>
                  </a:solidFill>
                </a:rPr>
                <a:t>DRU1</a:t>
              </a:r>
              <a:endParaRPr lang="zh-CN" altLang="en-US" sz="1000" dirty="0">
                <a:solidFill>
                  <a:srgbClr val="00863D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082276" y="6035758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863D"/>
                  </a:solidFill>
                </a:rPr>
                <a:t>DRU2</a:t>
              </a:r>
              <a:endParaRPr lang="zh-CN" altLang="en-US" sz="1000" dirty="0">
                <a:solidFill>
                  <a:srgbClr val="00863D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305800" y="614655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00863D"/>
                  </a:solidFill>
                </a:rPr>
                <a:t>DRU3</a:t>
              </a:r>
              <a:endParaRPr lang="zh-CN" altLang="en-US" sz="1000" dirty="0">
                <a:solidFill>
                  <a:srgbClr val="00863D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04255" y="5620901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800" dirty="0" smtClean="0"/>
                <a:t>…..</a:t>
              </a:r>
              <a:endParaRPr lang="zh-CN" altLang="en-US" sz="1800" dirty="0"/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831059" y="5414210"/>
              <a:ext cx="388141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1096921" y="515111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01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645624" y="5158062"/>
              <a:ext cx="332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00FF"/>
                  </a:solidFill>
                </a:rPr>
                <a:t>11</a:t>
              </a:r>
              <a:endParaRPr lang="zh-CN" altLang="en-US" dirty="0">
                <a:solidFill>
                  <a:srgbClr val="0000FF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1953359" y="5435061"/>
              <a:ext cx="256441" cy="4363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9" name="Straight Arrow Connector 118"/>
            <p:cNvCxnSpPr/>
            <p:nvPr/>
          </p:nvCxnSpPr>
          <p:spPr bwMode="auto">
            <a:xfrm flipH="1">
              <a:off x="6960905" y="5368498"/>
              <a:ext cx="388141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7226767" y="51054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00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775470" y="511235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863D"/>
                  </a:solidFill>
                </a:rPr>
                <a:t>10</a:t>
              </a:r>
              <a:endParaRPr lang="zh-CN" altLang="en-US" dirty="0">
                <a:solidFill>
                  <a:srgbClr val="00863D"/>
                </a:solidFill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 bwMode="auto">
            <a:xfrm>
              <a:off x="8083205" y="5389349"/>
              <a:ext cx="256441" cy="4363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863D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017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zh-CN" dirty="0" smtClean="0"/>
              <a:t>Detection flow at RX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0" y="5715000"/>
            <a:ext cx="8991600" cy="381000"/>
          </a:xfrm>
        </p:spPr>
        <p:txBody>
          <a:bodyPr/>
          <a:lstStyle/>
          <a:p>
            <a:r>
              <a:rPr lang="en-US" altLang="zh-CN" sz="2000" dirty="0" smtClean="0"/>
              <a:t>The colored portion may be the new procedure to 802.11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63" name="Group 62"/>
          <p:cNvGrpSpPr/>
          <p:nvPr/>
        </p:nvGrpSpPr>
        <p:grpSpPr>
          <a:xfrm>
            <a:off x="840025" y="1371600"/>
            <a:ext cx="7465775" cy="3541923"/>
            <a:chOff x="1510548" y="2057400"/>
            <a:chExt cx="7465775" cy="3541923"/>
          </a:xfrm>
        </p:grpSpPr>
        <p:sp>
          <p:nvSpPr>
            <p:cNvPr id="10" name="Rectangle 9"/>
            <p:cNvSpPr/>
            <p:nvPr/>
          </p:nvSpPr>
          <p:spPr bwMode="auto">
            <a:xfrm>
              <a:off x="7811597" y="2513981"/>
              <a:ext cx="627017" cy="191588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8438614" y="2818615"/>
              <a:ext cx="31999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8758609" y="2531233"/>
              <a:ext cx="0" cy="29609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Isosceles Triangle 12"/>
            <p:cNvSpPr/>
            <p:nvPr/>
          </p:nvSpPr>
          <p:spPr bwMode="auto">
            <a:xfrm rot="10800000">
              <a:off x="8540894" y="2057400"/>
              <a:ext cx="435429" cy="461554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8438614" y="4127470"/>
              <a:ext cx="31999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758609" y="3840088"/>
              <a:ext cx="0" cy="29609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Isosceles Triangle 15"/>
            <p:cNvSpPr/>
            <p:nvPr/>
          </p:nvSpPr>
          <p:spPr bwMode="auto">
            <a:xfrm rot="10800000">
              <a:off x="8540894" y="3366255"/>
              <a:ext cx="435429" cy="461554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5400000">
              <a:off x="8546514" y="2925533"/>
              <a:ext cx="463588" cy="3593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…..</a:t>
              </a:r>
              <a:endParaRPr lang="zh-CN" alt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14405" y="3321221"/>
              <a:ext cx="434734" cy="3593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RX</a:t>
              </a:r>
              <a:endParaRPr lang="zh-CN" altLang="en-US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893830" y="2294626"/>
              <a:ext cx="604258" cy="235784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6016329" y="3239352"/>
              <a:ext cx="233589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50" b="0" dirty="0" smtClean="0"/>
                <a:t>GI Removal, FFT and Channel</a:t>
              </a:r>
            </a:p>
            <a:p>
              <a:r>
                <a:rPr lang="en-US" altLang="zh-CN" sz="1050" b="0" dirty="0" smtClean="0"/>
                <a:t>Estimation / Equalization over all tones </a:t>
              </a:r>
              <a:endParaRPr lang="zh-CN" altLang="en-US" sz="1050" b="0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715000" y="2608052"/>
              <a:ext cx="583474" cy="17330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5346515" y="3324682"/>
              <a:ext cx="131799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50" b="0" dirty="0" smtClean="0"/>
                <a:t>Energy Detection for</a:t>
              </a:r>
            </a:p>
            <a:p>
              <a:pPr algn="ctr"/>
              <a:r>
                <a:rPr lang="en-US" altLang="zh-CN" sz="1050" dirty="0" smtClean="0"/>
                <a:t>Tone Selection</a:t>
              </a:r>
              <a:endParaRPr lang="zh-CN" altLang="en-US" sz="1050" b="0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416841" y="5021894"/>
              <a:ext cx="1574232" cy="39188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71812" y="4989925"/>
              <a:ext cx="12458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b="0" dirty="0" smtClean="0"/>
                <a:t>Hard Decision of</a:t>
              </a:r>
            </a:p>
            <a:p>
              <a:pPr algn="ctr"/>
              <a:r>
                <a:rPr lang="en-US" altLang="zh-CN" sz="1200" b="0" dirty="0" smtClean="0"/>
                <a:t>Tone Selection</a:t>
              </a:r>
              <a:endParaRPr lang="zh-CN" altLang="en-US" sz="1200" b="0" dirty="0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653247" y="3276600"/>
              <a:ext cx="1663338" cy="52352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04524" y="3318302"/>
              <a:ext cx="172947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50" b="0" dirty="0" smtClean="0"/>
                <a:t>Constellation </a:t>
              </a:r>
              <a:r>
                <a:rPr lang="en-US" altLang="zh-CN" sz="1050" b="0" dirty="0" err="1" smtClean="0"/>
                <a:t>Demapper</a:t>
              </a:r>
              <a:r>
                <a:rPr lang="en-US" altLang="zh-CN" sz="1050" b="0" dirty="0" smtClean="0"/>
                <a:t> and Bit </a:t>
              </a:r>
              <a:r>
                <a:rPr lang="en-US" altLang="zh-CN" sz="1050" b="0" dirty="0" err="1" smtClean="0"/>
                <a:t>Deinterleaver</a:t>
              </a:r>
              <a:endParaRPr lang="zh-CN" altLang="en-US" sz="1050" b="0" dirty="0"/>
            </a:p>
          </p:txBody>
        </p:sp>
        <p:cxnSp>
          <p:nvCxnSpPr>
            <p:cNvPr id="35" name="Straight Arrow Connector 34"/>
            <p:cNvCxnSpPr>
              <a:stCxn id="10" idx="1"/>
              <a:endCxn id="19" idx="3"/>
            </p:cNvCxnSpPr>
            <p:nvPr/>
          </p:nvCxnSpPr>
          <p:spPr bwMode="auto">
            <a:xfrm flipH="1">
              <a:off x="7498088" y="3471924"/>
              <a:ext cx="313509" cy="162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867400" y="4349498"/>
              <a:ext cx="0" cy="52730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>
              <a:endCxn id="29" idx="2"/>
            </p:cNvCxnSpPr>
            <p:nvPr/>
          </p:nvCxnSpPr>
          <p:spPr bwMode="auto">
            <a:xfrm flipV="1">
              <a:off x="4483030" y="3800123"/>
              <a:ext cx="1886" cy="118395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>
              <a:stCxn id="19" idx="1"/>
              <a:endCxn id="21" idx="3"/>
            </p:cNvCxnSpPr>
            <p:nvPr/>
          </p:nvCxnSpPr>
          <p:spPr bwMode="auto">
            <a:xfrm flipH="1">
              <a:off x="6298474" y="3473549"/>
              <a:ext cx="595356" cy="100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29" idx="1"/>
            </p:cNvCxnSpPr>
            <p:nvPr/>
          </p:nvCxnSpPr>
          <p:spPr bwMode="auto">
            <a:xfrm flipH="1" flipV="1">
              <a:off x="3211910" y="3535253"/>
              <a:ext cx="441337" cy="310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Rectangle 43"/>
            <p:cNvSpPr/>
            <p:nvPr/>
          </p:nvSpPr>
          <p:spPr bwMode="auto">
            <a:xfrm>
              <a:off x="2336104" y="2758960"/>
              <a:ext cx="278674" cy="264914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2104987" y="3897552"/>
              <a:ext cx="740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0" dirty="0" err="1" smtClean="0"/>
                <a:t>Deparser</a:t>
              </a:r>
              <a:endParaRPr lang="zh-CN" altLang="en-US" sz="1200" b="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811381" y="3193078"/>
              <a:ext cx="252548" cy="13237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1410908" y="3704241"/>
              <a:ext cx="1053494" cy="3213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0" dirty="0" smtClean="0"/>
                <a:t>Descrambler</a:t>
              </a:r>
              <a:endParaRPr lang="zh-CN" altLang="en-US" sz="1200" b="0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950448" y="2873436"/>
              <a:ext cx="252548" cy="13237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8151" tIns="39081" rIns="78151" bIns="39081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71513" rtl="0" eaLnBrk="1" fontAlgn="base" latinLnBrk="0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2519519" y="3361111"/>
              <a:ext cx="1114408" cy="3508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0" dirty="0" smtClean="0"/>
                <a:t>FEC Decoder</a:t>
              </a:r>
              <a:endParaRPr lang="zh-CN" altLang="en-US" sz="1200" b="0" dirty="0"/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H="1" flipV="1">
              <a:off x="2634920" y="3545276"/>
              <a:ext cx="300820" cy="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 flipV="1">
              <a:off x="1510548" y="3884414"/>
              <a:ext cx="300820" cy="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>
              <a:stCxn id="23" idx="1"/>
            </p:cNvCxnSpPr>
            <p:nvPr/>
          </p:nvCxnSpPr>
          <p:spPr bwMode="auto">
            <a:xfrm flipH="1">
              <a:off x="2720267" y="5217835"/>
              <a:ext cx="16965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3" name="Straight Arrow Connector 52"/>
            <p:cNvCxnSpPr>
              <a:endCxn id="46" idx="3"/>
            </p:cNvCxnSpPr>
            <p:nvPr/>
          </p:nvCxnSpPr>
          <p:spPr bwMode="auto">
            <a:xfrm flipH="1">
              <a:off x="2063929" y="3840088"/>
              <a:ext cx="250859" cy="1484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4267200" y="4876800"/>
              <a:ext cx="1906587" cy="722523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3370" y="2510329"/>
              <a:ext cx="914400" cy="1915006"/>
            </a:xfrm>
            <a:prstGeom prst="rect">
              <a:avLst/>
            </a:prstGeom>
            <a:noFill/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254828" y="2660260"/>
              <a:ext cx="465439" cy="2894093"/>
            </a:xfrm>
            <a:prstGeom prst="rect">
              <a:avLst/>
            </a:prstGeom>
            <a:noFill/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3752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altLang="zh-CN" dirty="0" smtClean="0"/>
              <a:t>Detection Procedure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37506"/>
            <a:ext cx="8839200" cy="4687094"/>
          </a:xfrm>
        </p:spPr>
        <p:txBody>
          <a:bodyPr/>
          <a:lstStyle/>
          <a:p>
            <a:r>
              <a:rPr lang="en-US" altLang="zh-CN" dirty="0" smtClean="0"/>
              <a:t>After the channel estimation and equalization are processed over the entire BW and over the entire subcarriers, we measure the energy of each tone for each group of 4 subcarriers and choose the tone with the largest energy, which will be the selected tone</a:t>
            </a:r>
          </a:p>
          <a:p>
            <a:r>
              <a:rPr lang="en-US" altLang="zh-CN" dirty="0" smtClean="0"/>
              <a:t>Once the tone is selected for each group of 4 tones, the remaining procedure may be similar to the 802.11 detection procedure</a:t>
            </a:r>
          </a:p>
          <a:p>
            <a:r>
              <a:rPr lang="en-US" altLang="zh-CN" dirty="0" smtClean="0"/>
              <a:t>The Hard Decision Tone Selection bits and the Data bits from the FEC Decoder are both information which will be passed to the upper layer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81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Simulation Setting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334000"/>
          </a:xfrm>
        </p:spPr>
        <p:txBody>
          <a:bodyPr/>
          <a:lstStyle/>
          <a:p>
            <a:r>
              <a:rPr lang="en-US" altLang="zh-CN" sz="1900" dirty="0" smtClean="0"/>
              <a:t>Single stream (1TX-1RX) with MCS 1 and in 20 MHz BW over Chan D</a:t>
            </a:r>
          </a:p>
          <a:p>
            <a:r>
              <a:rPr lang="en-US" altLang="zh-CN" sz="1900" dirty="0" smtClean="0"/>
              <a:t>2 Regular LTFs </a:t>
            </a:r>
          </a:p>
          <a:p>
            <a:r>
              <a:rPr lang="en-US" altLang="zh-CN" sz="1900" dirty="0" smtClean="0"/>
              <a:t>Single User scheduled for a 52-tone DRU in a 20 MHz frame with two Index Modulation selection bits per tone vs. Single User in a 242-tone SU-PPDU </a:t>
            </a:r>
          </a:p>
          <a:p>
            <a:r>
              <a:rPr lang="en-US" altLang="zh-CN" sz="1900" dirty="0" smtClean="0"/>
              <a:t>3.25x-TX Power boost (4 tones per 13 Subcarriers) was applied to the 52-tone DRU based 20 MHz frame</a:t>
            </a:r>
          </a:p>
          <a:p>
            <a:r>
              <a:rPr lang="en-US" altLang="zh-CN" sz="1900" dirty="0" smtClean="0"/>
              <a:t>Goodput (bps/Hz) </a:t>
            </a:r>
          </a:p>
          <a:p>
            <a:pPr lvl="1"/>
            <a:r>
              <a:rPr lang="en-US" altLang="zh-CN" sz="1900" dirty="0" smtClean="0"/>
              <a:t>Index Modulation </a:t>
            </a:r>
          </a:p>
          <a:p>
            <a:pPr lvl="2"/>
            <a:r>
              <a:rPr lang="en-CA" altLang="zh-CN" dirty="0" smtClean="0"/>
              <a:t>{(</a:t>
            </a:r>
            <a:r>
              <a:rPr lang="en-CA" altLang="zh-CN" dirty="0"/>
              <a:t>1 – PER) (N_BPSC * </a:t>
            </a:r>
            <a:r>
              <a:rPr lang="en-CA" altLang="zh-CN" dirty="0" err="1" smtClean="0"/>
              <a:t>Coderate</a:t>
            </a:r>
            <a:r>
              <a:rPr lang="en-CA" altLang="zh-CN" dirty="0" smtClean="0"/>
              <a:t> </a:t>
            </a:r>
            <a:r>
              <a:rPr lang="en-CA" altLang="zh-CN" dirty="0"/>
              <a:t>+ N_A) * </a:t>
            </a:r>
            <a:r>
              <a:rPr lang="en-CA" altLang="zh-CN" dirty="0" smtClean="0"/>
              <a:t>N</a:t>
            </a:r>
            <a:r>
              <a:rPr lang="en-CA" altLang="zh-CN" baseline="-25000" dirty="0" smtClean="0"/>
              <a:t>RU </a:t>
            </a:r>
            <a:r>
              <a:rPr lang="en-CA" altLang="zh-CN" dirty="0"/>
              <a:t>/ OFDM Symbol Length (/wo GI</a:t>
            </a:r>
            <a:r>
              <a:rPr lang="en-CA" altLang="zh-CN" dirty="0" smtClean="0"/>
              <a:t>)} </a:t>
            </a:r>
            <a:r>
              <a:rPr lang="en-CA" altLang="zh-CN" dirty="0"/>
              <a:t>/ BW</a:t>
            </a:r>
          </a:p>
          <a:p>
            <a:pPr lvl="3"/>
            <a:r>
              <a:rPr lang="en-CA" altLang="zh-CN" sz="1400" dirty="0"/>
              <a:t>N_BPSC: Number of Bits Per </a:t>
            </a:r>
            <a:r>
              <a:rPr lang="en-CA" altLang="zh-CN" sz="1400" dirty="0" smtClean="0"/>
              <a:t>Subcarrier</a:t>
            </a:r>
            <a:endParaRPr lang="en-CA" altLang="zh-CN" sz="1400" dirty="0"/>
          </a:p>
          <a:p>
            <a:pPr lvl="3"/>
            <a:r>
              <a:rPr lang="en-CA" altLang="zh-CN" sz="1400" dirty="0"/>
              <a:t>N_A: Number of </a:t>
            </a:r>
            <a:r>
              <a:rPr lang="en-CA" altLang="zh-CN" sz="1400" dirty="0" smtClean="0"/>
              <a:t>Tone </a:t>
            </a:r>
            <a:r>
              <a:rPr lang="en-CA" altLang="zh-CN" sz="1400" dirty="0"/>
              <a:t>Selection </a:t>
            </a:r>
            <a:r>
              <a:rPr lang="en-CA" altLang="zh-CN" sz="1400" dirty="0" smtClean="0"/>
              <a:t>Bits</a:t>
            </a:r>
          </a:p>
          <a:p>
            <a:pPr lvl="3"/>
            <a:r>
              <a:rPr lang="en-CA" altLang="zh-CN" sz="1400" dirty="0" smtClean="0"/>
              <a:t>N</a:t>
            </a:r>
            <a:r>
              <a:rPr lang="en-CA" altLang="zh-CN" sz="1400" baseline="-25000" dirty="0" smtClean="0"/>
              <a:t>RU</a:t>
            </a:r>
            <a:r>
              <a:rPr lang="en-CA" altLang="zh-CN" sz="1400" dirty="0" smtClean="0"/>
              <a:t>:</a:t>
            </a:r>
            <a:r>
              <a:rPr lang="en-CA" altLang="zh-CN" sz="1400" baseline="-25000" dirty="0" smtClean="0"/>
              <a:t> </a:t>
            </a:r>
            <a:r>
              <a:rPr lang="en-CA" altLang="zh-CN" sz="1400" dirty="0" smtClean="0"/>
              <a:t>Number of Data Subcarriers per DRU</a:t>
            </a:r>
            <a:endParaRPr lang="en-CA" altLang="zh-CN" sz="1400" dirty="0"/>
          </a:p>
          <a:p>
            <a:pPr lvl="3"/>
            <a:r>
              <a:rPr lang="en-CA" altLang="zh-CN" sz="1400" dirty="0"/>
              <a:t>OFDM Symbol Length (/wo GI): 12.8 </a:t>
            </a:r>
            <a:r>
              <a:rPr lang="en-CA" altLang="zh-CN" sz="1400" dirty="0" err="1" smtClean="0"/>
              <a:t>usec</a:t>
            </a:r>
            <a:endParaRPr lang="en-US" altLang="zh-CN" dirty="0" smtClean="0"/>
          </a:p>
          <a:p>
            <a:pPr lvl="1"/>
            <a:r>
              <a:rPr lang="en-US" altLang="zh-CN" sz="1900" dirty="0" smtClean="0"/>
              <a:t>SU-PPDU</a:t>
            </a:r>
            <a:r>
              <a:rPr lang="en-US" altLang="zh-CN" dirty="0" smtClean="0"/>
              <a:t> </a:t>
            </a:r>
          </a:p>
          <a:p>
            <a:pPr lvl="2"/>
            <a:r>
              <a:rPr lang="en-CA" altLang="zh-CN" dirty="0" smtClean="0"/>
              <a:t>{(</a:t>
            </a:r>
            <a:r>
              <a:rPr lang="en-CA" altLang="zh-CN" dirty="0"/>
              <a:t>1 – PER) (N_BPSC * </a:t>
            </a:r>
            <a:r>
              <a:rPr lang="en-CA" altLang="zh-CN" dirty="0" err="1" smtClean="0"/>
              <a:t>Coderate</a:t>
            </a:r>
            <a:r>
              <a:rPr lang="en-CA" altLang="zh-CN" dirty="0" smtClean="0"/>
              <a:t>) </a:t>
            </a:r>
            <a:r>
              <a:rPr lang="en-CA" altLang="zh-CN" dirty="0"/>
              <a:t>* </a:t>
            </a:r>
            <a:r>
              <a:rPr lang="en-CA" altLang="zh-CN" dirty="0" smtClean="0"/>
              <a:t>N</a:t>
            </a:r>
            <a:r>
              <a:rPr lang="en-CA" altLang="zh-CN" baseline="-25000" dirty="0" smtClean="0"/>
              <a:t>SC </a:t>
            </a:r>
            <a:r>
              <a:rPr lang="en-CA" altLang="zh-CN" sz="1600" dirty="0"/>
              <a:t>/ OFDM Symbol Length (/wo </a:t>
            </a:r>
            <a:r>
              <a:rPr lang="en-CA" altLang="zh-CN" sz="1600"/>
              <a:t>GI</a:t>
            </a:r>
            <a:r>
              <a:rPr lang="en-CA" altLang="zh-CN" sz="1600" smtClean="0"/>
              <a:t>)} </a:t>
            </a:r>
            <a:r>
              <a:rPr lang="en-CA" altLang="zh-CN" sz="1600" dirty="0"/>
              <a:t>/ </a:t>
            </a:r>
            <a:r>
              <a:rPr lang="en-CA" altLang="zh-CN" sz="1600" dirty="0" smtClean="0"/>
              <a:t>BW</a:t>
            </a:r>
          </a:p>
          <a:p>
            <a:pPr lvl="3"/>
            <a:r>
              <a:rPr lang="en-CA" altLang="zh-CN" sz="1400" dirty="0" smtClean="0"/>
              <a:t>N</a:t>
            </a:r>
            <a:r>
              <a:rPr lang="en-CA" altLang="zh-CN" sz="1400" baseline="-25000" dirty="0" smtClean="0"/>
              <a:t>SC</a:t>
            </a:r>
            <a:r>
              <a:rPr lang="en-CA" altLang="zh-CN" sz="1400" dirty="0" smtClean="0"/>
              <a:t>:</a:t>
            </a:r>
            <a:r>
              <a:rPr lang="en-CA" altLang="zh-CN" sz="1400" baseline="-25000" dirty="0" smtClean="0"/>
              <a:t> </a:t>
            </a:r>
            <a:r>
              <a:rPr lang="en-CA" altLang="zh-CN" sz="1400" dirty="0"/>
              <a:t>Number of </a:t>
            </a:r>
            <a:r>
              <a:rPr lang="en-CA" altLang="zh-CN" sz="1400" dirty="0" smtClean="0"/>
              <a:t>Data Subcarriers </a:t>
            </a:r>
            <a:r>
              <a:rPr lang="en-CA" altLang="zh-CN" sz="1400" dirty="0"/>
              <a:t>per </a:t>
            </a:r>
            <a:r>
              <a:rPr lang="en-CA" altLang="zh-CN" sz="1400" dirty="0" smtClean="0"/>
              <a:t>OFDM Symbol</a:t>
            </a:r>
            <a:endParaRPr lang="en-CA" altLang="zh-CN" sz="1400" dirty="0"/>
          </a:p>
          <a:p>
            <a:pPr lvl="2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62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687387"/>
          </a:xfrm>
        </p:spPr>
        <p:txBody>
          <a:bodyPr/>
          <a:lstStyle/>
          <a:p>
            <a:r>
              <a:rPr lang="en-US" altLang="zh-CN" dirty="0" smtClean="0"/>
              <a:t>Goodput of Index Modulation vs. SU-PPDU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8839200" cy="4953000"/>
          </a:xfrm>
        </p:spPr>
      </p:pic>
    </p:spTree>
    <p:extLst>
      <p:ext uri="{BB962C8B-B14F-4D97-AF65-F5344CB8AC3E}">
        <p14:creationId xmlns:p14="http://schemas.microsoft.com/office/powerpoint/2010/main" val="23892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152400" y="914400"/>
            <a:ext cx="8915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The MCS 1, Index Modulation based PPDU shows the </a:t>
            </a:r>
            <a:r>
              <a:rPr lang="en-US" altLang="zh-CN" dirty="0" smtClean="0"/>
              <a:t>best Goodput performance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interested SNR </a:t>
            </a:r>
            <a:r>
              <a:rPr lang="en-US" altLang="zh-CN" dirty="0"/>
              <a:t>Range of 10% Packet Error Rate </a:t>
            </a:r>
            <a:r>
              <a:rPr lang="en-US" altLang="zh-CN" dirty="0" smtClean="0"/>
              <a:t>(PER) is </a:t>
            </a:r>
            <a:r>
              <a:rPr lang="en-US" altLang="zh-CN" dirty="0"/>
              <a:t>from </a:t>
            </a:r>
            <a:r>
              <a:rPr lang="en-US" altLang="zh-CN" dirty="0" smtClean="0"/>
              <a:t>3 </a:t>
            </a:r>
            <a:r>
              <a:rPr lang="en-US" altLang="zh-CN" dirty="0"/>
              <a:t>to </a:t>
            </a:r>
            <a:r>
              <a:rPr lang="en-US" altLang="zh-CN" dirty="0" smtClean="0"/>
              <a:t>9 dB</a:t>
            </a:r>
            <a:endParaRPr lang="en-US" altLang="zh-CN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</a:rPr>
              <a:t>From the maximum Goodput that </a:t>
            </a:r>
            <a:r>
              <a:rPr lang="en-US" altLang="zh-CN" dirty="0" smtClean="0">
                <a:solidFill>
                  <a:srgbClr val="0000FF"/>
                </a:solidFill>
              </a:rPr>
              <a:t>each </a:t>
            </a:r>
            <a:r>
              <a:rPr lang="en-US" altLang="zh-CN" dirty="0">
                <a:solidFill>
                  <a:srgbClr val="0000FF"/>
                </a:solidFill>
              </a:rPr>
              <a:t>PPDU can achieve, the Index-Modulation </a:t>
            </a:r>
            <a:r>
              <a:rPr lang="en-US" altLang="zh-CN" dirty="0" smtClean="0">
                <a:solidFill>
                  <a:srgbClr val="0000FF"/>
                </a:solidFill>
              </a:rPr>
              <a:t>effectively provides more MCS choices for </a:t>
            </a:r>
            <a:r>
              <a:rPr lang="en-US" altLang="zh-CN" dirty="0">
                <a:solidFill>
                  <a:srgbClr val="0000FF"/>
                </a:solidFill>
              </a:rPr>
              <a:t>the enhanced long range between </a:t>
            </a:r>
            <a:r>
              <a:rPr lang="en-US" altLang="zh-CN" dirty="0" smtClean="0">
                <a:solidFill>
                  <a:srgbClr val="0000FF"/>
                </a:solidFill>
              </a:rPr>
              <a:t>Rate </a:t>
            </a:r>
            <a:r>
              <a:rPr lang="en-US" altLang="zh-CN" dirty="0">
                <a:solidFill>
                  <a:srgbClr val="0000FF"/>
                </a:solidFill>
              </a:rPr>
              <a:t>and Range 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More choices for </a:t>
            </a:r>
            <a:r>
              <a:rPr lang="en-US" altLang="zh-CN" dirty="0" err="1">
                <a:solidFill>
                  <a:srgbClr val="0000FF"/>
                </a:solidFill>
                <a:sym typeface="Wingdings" panose="05000000000000000000" pitchFamily="2" charset="2"/>
              </a:rPr>
              <a:t>RvR</a:t>
            </a: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 decision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FF"/>
                </a:solidFill>
                <a:sym typeface="Wingdings" panose="05000000000000000000" pitchFamily="2" charset="2"/>
              </a:rPr>
              <a:t>For the Same Enhanced Range: MCS0 </a:t>
            </a: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SU  MCS0 </a:t>
            </a:r>
            <a:r>
              <a:rPr lang="en-US" altLang="zh-CN" dirty="0" err="1">
                <a:solidFill>
                  <a:srgbClr val="0000FF"/>
                </a:solidFill>
                <a:sym typeface="Wingdings" panose="05000000000000000000" pitchFamily="2" charset="2"/>
              </a:rPr>
              <a:t>IndexMod</a:t>
            </a: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  MCS1 </a:t>
            </a:r>
            <a:r>
              <a:rPr lang="en-US" altLang="zh-CN" dirty="0" err="1">
                <a:solidFill>
                  <a:srgbClr val="0000FF"/>
                </a:solidFill>
                <a:sym typeface="Wingdings" panose="05000000000000000000" pitchFamily="2" charset="2"/>
              </a:rPr>
              <a:t>IndexMod</a:t>
            </a: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endParaRPr lang="en-US" altLang="zh-CN" dirty="0" smtClean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FF"/>
                </a:solidFill>
                <a:sym typeface="Wingdings" panose="05000000000000000000" pitchFamily="2" charset="2"/>
              </a:rPr>
              <a:t>Highest Rate but Shorter Range: </a:t>
            </a:r>
            <a:r>
              <a:rPr lang="en-US" altLang="zh-CN" dirty="0">
                <a:solidFill>
                  <a:srgbClr val="0000FF"/>
                </a:solidFill>
                <a:sym typeface="Wingdings" panose="05000000000000000000" pitchFamily="2" charset="2"/>
              </a:rPr>
              <a:t>MCS1 </a:t>
            </a:r>
            <a:r>
              <a:rPr lang="en-US" altLang="zh-CN" dirty="0" smtClean="0">
                <a:solidFill>
                  <a:srgbClr val="0000FF"/>
                </a:solidFill>
                <a:sym typeface="Wingdings" panose="05000000000000000000" pitchFamily="2" charset="2"/>
              </a:rPr>
              <a:t>SU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FF"/>
                </a:solidFill>
                <a:sym typeface="Wingdings" panose="05000000000000000000" pitchFamily="2" charset="2"/>
              </a:rPr>
              <a:t>Index Modulation is almost always better than the MCS0 based SU-PPDU</a:t>
            </a:r>
            <a:endParaRPr lang="en-US" altLang="zh-CN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400050" lvl="1" indent="0">
              <a:buNone/>
            </a:pPr>
            <a:endParaRPr lang="en-US" altLang="zh-CN" sz="1400" dirty="0" smtClean="0">
              <a:solidFill>
                <a:srgbClr val="0000FF"/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0000FF"/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altLang="zh-CN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251922</TotalTime>
  <Words>1266</Words>
  <Application>Microsoft Office PowerPoint</Application>
  <PresentationFormat>On-screen Show (4:3)</PresentationFormat>
  <Paragraphs>209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Gulim</vt:lpstr>
      <vt:lpstr>Gulim</vt:lpstr>
      <vt:lpstr>맑은 고딕</vt:lpstr>
      <vt:lpstr>MS Gothic</vt:lpstr>
      <vt:lpstr>宋体</vt:lpstr>
      <vt:lpstr>Arial</vt:lpstr>
      <vt:lpstr>Times New Roman</vt:lpstr>
      <vt:lpstr>Wingdings</vt:lpstr>
      <vt:lpstr>802-11-Submission</vt:lpstr>
      <vt:lpstr>Index Modulation Applied to DRU</vt:lpstr>
      <vt:lpstr>Background</vt:lpstr>
      <vt:lpstr>TX Block Diagram for Index Modulation</vt:lpstr>
      <vt:lpstr>Index Modulation to DRU</vt:lpstr>
      <vt:lpstr>Detection flow at RX</vt:lpstr>
      <vt:lpstr>Detection Procedure</vt:lpstr>
      <vt:lpstr>Simulation Setting</vt:lpstr>
      <vt:lpstr>Goodput of Index Modulation vs. SU-PPDU</vt:lpstr>
      <vt:lpstr>PowerPoint Presentation</vt:lpstr>
      <vt:lpstr>Summary</vt:lpstr>
      <vt:lpstr>References</vt:lpstr>
      <vt:lpstr>SP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4417</cp:revision>
  <cp:lastPrinted>2016-07-18T07:45:05Z</cp:lastPrinted>
  <dcterms:created xsi:type="dcterms:W3CDTF">2007-05-21T21:00:37Z</dcterms:created>
  <dcterms:modified xsi:type="dcterms:W3CDTF">2024-08-31T01:27:26Z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