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291" r:id="rId4"/>
    <p:sldId id="294" r:id="rId5"/>
    <p:sldId id="295" r:id="rId6"/>
    <p:sldId id="280" r:id="rId7"/>
    <p:sldId id="284" r:id="rId8"/>
    <p:sldId id="296" r:id="rId9"/>
    <p:sldId id="298" r:id="rId10"/>
    <p:sldId id="299" r:id="rId11"/>
    <p:sldId id="303" r:id="rId12"/>
    <p:sldId id="304" r:id="rId13"/>
    <p:sldId id="305" r:id="rId14"/>
    <p:sldId id="306" r:id="rId15"/>
    <p:sldId id="307" r:id="rId16"/>
    <p:sldId id="308" r:id="rId17"/>
    <p:sldId id="301" r:id="rId18"/>
    <p:sldId id="302" r:id="rId19"/>
    <p:sldId id="290" r:id="rId20"/>
    <p:sldId id="270" r:id="rId21"/>
    <p:sldId id="311" r:id="rId22"/>
    <p:sldId id="297" r:id="rId23"/>
    <p:sldId id="309" r:id="rId2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A92F55-695F-BD3F-64F7-160958EDFD5F}" name="Sigurd Schelstraete" initials="SS" userId="Sigurd Schelstraet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264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urd Schelstraete" userId="cc1875bc-5b00-4f0e-92c1-b5b7dcde1a21" providerId="ADAL" clId="{23D2EC3E-316D-449F-852B-F855E7CD51D6}"/>
    <pc:docChg chg="undo custSel modSld modMainMaster">
      <pc:chgData name="Sigurd Schelstraete" userId="cc1875bc-5b00-4f0e-92c1-b5b7dcde1a21" providerId="ADAL" clId="{23D2EC3E-316D-449F-852B-F855E7CD51D6}" dt="2024-09-06T21:17:44.473" v="114" actId="1038"/>
      <pc:docMkLst>
        <pc:docMk/>
      </pc:docMkLst>
      <pc:sldChg chg="modSp mod">
        <pc:chgData name="Sigurd Schelstraete" userId="cc1875bc-5b00-4f0e-92c1-b5b7dcde1a21" providerId="ADAL" clId="{23D2EC3E-316D-449F-852B-F855E7CD51D6}" dt="2024-09-06T21:17:44.473" v="114" actId="1038"/>
        <pc:sldMkLst>
          <pc:docMk/>
          <pc:sldMk cId="581183741" sldId="301"/>
        </pc:sldMkLst>
        <pc:spChg chg="mod">
          <ac:chgData name="Sigurd Schelstraete" userId="cc1875bc-5b00-4f0e-92c1-b5b7dcde1a21" providerId="ADAL" clId="{23D2EC3E-316D-449F-852B-F855E7CD51D6}" dt="2024-09-06T21:17:35.864" v="96" actId="1076"/>
          <ac:spMkLst>
            <pc:docMk/>
            <pc:sldMk cId="581183741" sldId="301"/>
            <ac:spMk id="3" creationId="{552D59BD-60EA-6D3D-F326-50932143D2F0}"/>
          </ac:spMkLst>
        </pc:spChg>
        <pc:picChg chg="mod">
          <ac:chgData name="Sigurd Schelstraete" userId="cc1875bc-5b00-4f0e-92c1-b5b7dcde1a21" providerId="ADAL" clId="{23D2EC3E-316D-449F-852B-F855E7CD51D6}" dt="2024-09-06T21:17:44.473" v="114" actId="1038"/>
          <ac:picMkLst>
            <pc:docMk/>
            <pc:sldMk cId="581183741" sldId="301"/>
            <ac:picMk id="7" creationId="{CDF704D4-0B4A-3D68-251D-D8EAD99471F3}"/>
          </ac:picMkLst>
        </pc:picChg>
      </pc:sldChg>
      <pc:sldMasterChg chg="modSp mod">
        <pc:chgData name="Sigurd Schelstraete" userId="cc1875bc-5b00-4f0e-92c1-b5b7dcde1a21" providerId="ADAL" clId="{23D2EC3E-316D-449F-852B-F855E7CD51D6}" dt="2024-08-30T20:28:37.212" v="3" actId="20577"/>
        <pc:sldMasterMkLst>
          <pc:docMk/>
          <pc:sldMasterMk cId="0" sldId="2147483648"/>
        </pc:sldMasterMkLst>
        <pc:spChg chg="mod">
          <ac:chgData name="Sigurd Schelstraete" userId="cc1875bc-5b00-4f0e-92c1-b5b7dcde1a21" providerId="ADAL" clId="{23D2EC3E-316D-449F-852B-F855E7CD51D6}" dt="2024-08-30T20:28:37.212" v="3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2024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September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Sigurd Schelstraete, MaxLinear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Sigurd Schelstraete, MaxLinear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802.11-24/1482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Sigurd Schelstraete, MaxLinear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CSMA with enhanced Collision Avoidance for Low-Latency traffic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0988" y="1905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8</a:t>
            </a:r>
            <a:r>
              <a:rPr lang="en-US" sz="2000" dirty="0"/>
              <a:t>/28/2024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17688"/>
              </p:ext>
            </p:extLst>
          </p:nvPr>
        </p:nvGraphicFramePr>
        <p:xfrm>
          <a:off x="523188" y="2832099"/>
          <a:ext cx="8002588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48712" imgH="2532591" progId="Word.Document.8">
                  <p:embed/>
                </p:oleObj>
              </mc:Choice>
              <mc:Fallback>
                <p:oleObj name="Document" r:id="rId3" imgW="8248712" imgH="2532591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88" y="2832099"/>
                        <a:ext cx="8002588" cy="245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7648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8402-6420-2928-A842-6F2CF986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C6ECD-9DC6-E5E4-3718-8B21D3E75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95</a:t>
            </a:r>
            <a:r>
              <a:rPr lang="en-US" baseline="30000" dirty="0"/>
              <a:t>th</a:t>
            </a:r>
            <a:r>
              <a:rPr lang="en-US" dirty="0"/>
              <a:t> percentile latency (in msec):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Observations: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LL traffic sent in new AC and with  additional collision avoidance significantly improves 95</a:t>
            </a:r>
            <a:r>
              <a:rPr lang="en-US" baseline="30000" dirty="0"/>
              <a:t>th</a:t>
            </a:r>
            <a:r>
              <a:rPr lang="en-US" dirty="0"/>
              <a:t> percentile latency, for any number of LL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E8591-ADBC-05D0-4D9B-3E192D245B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475A0-12EE-70A7-CB35-95FE016543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B32901-7BD1-2285-EAF1-17AC46865D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E29AE0-533B-CD53-C0F6-E6B05F878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97138"/>
            <a:ext cx="6212900" cy="14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1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F5E3-E714-D182-8BEE-C5316058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EDCA, LL as AC_VO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11F81-861E-9AF0-5AC3-C3CB74DFCB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394D5-071E-A64D-BDC0-D2DD742F73C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00D422-58CF-388E-2250-139FD7E8027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A28262-9D08-6BE5-A2FD-2A0B3EE08B88}"/>
              </a:ext>
            </a:extLst>
          </p:cNvPr>
          <p:cNvGrpSpPr/>
          <p:nvPr/>
        </p:nvGrpSpPr>
        <p:grpSpPr>
          <a:xfrm>
            <a:off x="304800" y="1906879"/>
            <a:ext cx="8237538" cy="4412667"/>
            <a:chOff x="304800" y="1906879"/>
            <a:chExt cx="8237538" cy="44126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417151-4DFC-9EBE-5024-F1018D37C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906879"/>
              <a:ext cx="6077019" cy="441266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98F19A-A665-EB22-3D53-057B0C1D16C1}"/>
                </a:ext>
              </a:extLst>
            </p:cNvPr>
            <p:cNvSpPr txBox="1"/>
            <p:nvPr/>
          </p:nvSpPr>
          <p:spPr>
            <a:xfrm>
              <a:off x="6027739" y="2057400"/>
              <a:ext cx="2514599" cy="83099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Latency of LL is affected by collisions/contention with AC_BE, even when N</a:t>
              </a:r>
              <a:r>
                <a:rPr lang="en-US" sz="1600" baseline="-25000" dirty="0">
                  <a:solidFill>
                    <a:schemeClr val="tx1"/>
                  </a:solidFill>
                </a:rPr>
                <a:t>LL</a:t>
              </a:r>
              <a:r>
                <a:rPr lang="en-US" sz="1600" dirty="0">
                  <a:solidFill>
                    <a:schemeClr val="tx1"/>
                  </a:solidFill>
                </a:rPr>
                <a:t>=1 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E97F37AB-FC3A-B3ED-94D7-62CB6B406B3C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2133601" y="2472898"/>
              <a:ext cx="3894139" cy="1032301"/>
            </a:xfrm>
            <a:prstGeom prst="bentConnector3">
              <a:avLst>
                <a:gd name="adj1" fmla="val 99929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4B1C6D8-79A3-8AB7-8CD8-29C3C5CE7239}"/>
                </a:ext>
              </a:extLst>
            </p:cNvPr>
            <p:cNvSpPr/>
            <p:nvPr/>
          </p:nvSpPr>
          <p:spPr bwMode="auto">
            <a:xfrm rot="20350506">
              <a:off x="2667000" y="3276600"/>
              <a:ext cx="304800" cy="4572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95D292-B638-4419-D29E-AEAFFD9CFCE4}"/>
                </a:ext>
              </a:extLst>
            </p:cNvPr>
            <p:cNvSpPr txBox="1"/>
            <p:nvPr/>
          </p:nvSpPr>
          <p:spPr>
            <a:xfrm>
              <a:off x="5536571" y="3554105"/>
              <a:ext cx="2769229" cy="83099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When #LL increases, additional collisions between LL further degrade latency.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06D7333C-504B-B398-D837-7070D85B0B57}"/>
                </a:ext>
              </a:extLst>
            </p:cNvPr>
            <p:cNvCxnSpPr>
              <a:cxnSpLocks/>
              <a:stCxn id="25" idx="1"/>
              <a:endCxn id="24" idx="3"/>
            </p:cNvCxnSpPr>
            <p:nvPr/>
          </p:nvCxnSpPr>
          <p:spPr bwMode="auto">
            <a:xfrm rot="10800000">
              <a:off x="2776145" y="3694596"/>
              <a:ext cx="2760427" cy="275008"/>
            </a:xfrm>
            <a:prstGeom prst="bentConnector2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3377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F5E3-E714-D182-8BEE-C5316058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EDCA, LL as new AC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11F81-861E-9AF0-5AC3-C3CB74DFCB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394D5-071E-A64D-BDC0-D2DD742F73C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00D422-58CF-388E-2250-139FD7E8027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D47484-D0C9-8F72-7E39-114F86CB07C6}"/>
              </a:ext>
            </a:extLst>
          </p:cNvPr>
          <p:cNvGrpSpPr/>
          <p:nvPr/>
        </p:nvGrpSpPr>
        <p:grpSpPr>
          <a:xfrm>
            <a:off x="301752" y="1911096"/>
            <a:ext cx="8540496" cy="4412667"/>
            <a:chOff x="301752" y="1911096"/>
            <a:chExt cx="8540496" cy="44126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BF52A4-0A3D-3D60-88B7-8AD95D9C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752" y="1911096"/>
              <a:ext cx="6077019" cy="441266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98F19A-A665-EB22-3D53-057B0C1D16C1}"/>
                </a:ext>
              </a:extLst>
            </p:cNvPr>
            <p:cNvSpPr txBox="1"/>
            <p:nvPr/>
          </p:nvSpPr>
          <p:spPr>
            <a:xfrm>
              <a:off x="6027739" y="2057400"/>
              <a:ext cx="2814509" cy="83099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LL gets priority access. Only a small probability of collisions with AC_BE remains.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E97F37AB-FC3A-B3ED-94D7-62CB6B406B3C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1752601" y="2472899"/>
              <a:ext cx="4275139" cy="830996"/>
            </a:xfrm>
            <a:prstGeom prst="bentConnector3">
              <a:avLst>
                <a:gd name="adj1" fmla="val 99982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4B1C6D8-79A3-8AB7-8CD8-29C3C5CE7239}"/>
                </a:ext>
              </a:extLst>
            </p:cNvPr>
            <p:cNvSpPr/>
            <p:nvPr/>
          </p:nvSpPr>
          <p:spPr bwMode="auto">
            <a:xfrm rot="20350506">
              <a:off x="2633831" y="3096101"/>
              <a:ext cx="386163" cy="628843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95D292-B638-4419-D29E-AEAFFD9CFCE4}"/>
                </a:ext>
              </a:extLst>
            </p:cNvPr>
            <p:cNvSpPr txBox="1"/>
            <p:nvPr/>
          </p:nvSpPr>
          <p:spPr>
            <a:xfrm>
              <a:off x="5536571" y="3554105"/>
              <a:ext cx="2769229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When #LL increases, collisions between LL degrade latency.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06D7333C-504B-B398-D837-7070D85B0B57}"/>
                </a:ext>
              </a:extLst>
            </p:cNvPr>
            <p:cNvCxnSpPr>
              <a:cxnSpLocks/>
              <a:stCxn id="25" idx="1"/>
              <a:endCxn id="24" idx="3"/>
            </p:cNvCxnSpPr>
            <p:nvPr/>
          </p:nvCxnSpPr>
          <p:spPr bwMode="auto">
            <a:xfrm rot="10800000">
              <a:off x="2778343" y="3666867"/>
              <a:ext cx="2758228" cy="179627"/>
            </a:xfrm>
            <a:prstGeom prst="bentConnector2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3834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F5E3-E714-D182-8BEE-C5316058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3: EDCA with Collision Avoidance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11F81-861E-9AF0-5AC3-C3CB74DFCB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394D5-071E-A64D-BDC0-D2DD742F73C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00D422-58CF-388E-2250-139FD7E8027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87EED0-04D6-17ED-740E-C6009A374AC6}"/>
              </a:ext>
            </a:extLst>
          </p:cNvPr>
          <p:cNvGrpSpPr/>
          <p:nvPr/>
        </p:nvGrpSpPr>
        <p:grpSpPr>
          <a:xfrm>
            <a:off x="301752" y="1911096"/>
            <a:ext cx="8540496" cy="4412667"/>
            <a:chOff x="301752" y="1911096"/>
            <a:chExt cx="8540496" cy="44126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D946F2-8A89-C035-B5C3-298F08300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752" y="1911096"/>
              <a:ext cx="6077019" cy="441266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98F19A-A665-EB22-3D53-057B0C1D16C1}"/>
                </a:ext>
              </a:extLst>
            </p:cNvPr>
            <p:cNvSpPr txBox="1"/>
            <p:nvPr/>
          </p:nvSpPr>
          <p:spPr>
            <a:xfrm>
              <a:off x="6027739" y="2057400"/>
              <a:ext cx="2814509" cy="132343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LL gets absolute priority access. No collisions with AC_BE. Latency is purely determined by the max length of the AC_BE PPDUs.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E97F37AB-FC3A-B3ED-94D7-62CB6B406B3C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1752611" y="2719119"/>
              <a:ext cx="4275129" cy="584773"/>
            </a:xfrm>
            <a:prstGeom prst="bentConnector3">
              <a:avLst>
                <a:gd name="adj1" fmla="val 100054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4B1C6D8-79A3-8AB7-8CD8-29C3C5CE7239}"/>
                </a:ext>
              </a:extLst>
            </p:cNvPr>
            <p:cNvSpPr/>
            <p:nvPr/>
          </p:nvSpPr>
          <p:spPr bwMode="auto">
            <a:xfrm rot="20350506">
              <a:off x="1998548" y="2983218"/>
              <a:ext cx="283826" cy="517691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95D292-B638-4419-D29E-AEAFFD9CFCE4}"/>
                </a:ext>
              </a:extLst>
            </p:cNvPr>
            <p:cNvSpPr txBox="1"/>
            <p:nvPr/>
          </p:nvSpPr>
          <p:spPr>
            <a:xfrm>
              <a:off x="5536571" y="3696417"/>
              <a:ext cx="3005767" cy="107721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When #LL increases, collisions between LL are mostly avoided, causing minimal impact on latency of LL.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06D7333C-504B-B398-D837-7070D85B0B57}"/>
                </a:ext>
              </a:extLst>
            </p:cNvPr>
            <p:cNvCxnSpPr>
              <a:cxnSpLocks/>
              <a:stCxn id="25" idx="1"/>
              <a:endCxn id="24" idx="3"/>
            </p:cNvCxnSpPr>
            <p:nvPr/>
          </p:nvCxnSpPr>
          <p:spPr bwMode="auto">
            <a:xfrm rot="10800000">
              <a:off x="2111739" y="3448814"/>
              <a:ext cx="3424832" cy="786213"/>
            </a:xfrm>
            <a:prstGeom prst="bentConnector2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4865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7E9C-3D32-647D-2420-FB9FEFC6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cases for N</a:t>
            </a:r>
            <a:r>
              <a:rPr lang="en-US" baseline="-25000" dirty="0"/>
              <a:t>LL</a:t>
            </a:r>
            <a:r>
              <a:rPr lang="en-US" dirty="0"/>
              <a:t>=1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D01AB-0E7F-2C32-D346-79601FBD8B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F9FA2-2A36-FD75-A4EC-9DEC04EC0F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4436B8-A20D-DF3E-6C41-042614D0BC1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4C81E-7443-936B-A547-A9765AC84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911096"/>
            <a:ext cx="6077019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5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7E9C-3D32-647D-2420-FB9FEFC6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cases for N</a:t>
            </a:r>
            <a:r>
              <a:rPr lang="en-US" baseline="-25000" dirty="0"/>
              <a:t>LL</a:t>
            </a:r>
            <a:r>
              <a:rPr lang="en-US" dirty="0"/>
              <a:t>=2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D01AB-0E7F-2C32-D346-79601FBD8B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F9FA2-2A36-FD75-A4EC-9DEC04EC0F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4436B8-A20D-DF3E-6C41-042614D0BC1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4964A-2468-E1BD-26EC-6257B7336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911096"/>
            <a:ext cx="6077019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93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7E9C-3D32-647D-2420-FB9FEFC6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cases for N</a:t>
            </a:r>
            <a:r>
              <a:rPr lang="en-US" baseline="-25000" dirty="0"/>
              <a:t>LL</a:t>
            </a:r>
            <a:r>
              <a:rPr lang="en-US" dirty="0"/>
              <a:t>=5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D01AB-0E7F-2C32-D346-79601FBD8B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F9FA2-2A36-FD75-A4EC-9DEC04EC0F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4436B8-A20D-DF3E-6C41-042614D0BC1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DC7ED-3EAD-04C4-7215-246B461B1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911096"/>
            <a:ext cx="6077019" cy="44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5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E342-6995-B4D2-E546-E74EB494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on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59BD-60EA-6D3D-F326-50932143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63993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Using a more “aggressive” AC avoids collisions and contention with AC_BE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Collisions between LL may still occur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Using enhanced collision avoidance avoids collisions within the LL 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Eliminating both sources of collisions leads to significant improvement in latency for 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just 95</a:t>
            </a:r>
            <a:r>
              <a:rPr lang="en-US" baseline="30000" dirty="0"/>
              <a:t>th</a:t>
            </a:r>
            <a:r>
              <a:rPr lang="en-US" dirty="0"/>
              <a:t> percentile is improved – the entire CDF is better with enhanced collision avoidance</a:t>
            </a:r>
          </a:p>
          <a:p>
            <a:pPr marL="0" indent="0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4AB29-8728-BB12-FBF8-76805AC36F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CBAD2-7553-D3A3-3833-E32723AE28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746310-D891-838F-2627-597B2BE438C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F704D4-0B4A-3D68-251D-D8EAD9947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180988"/>
            <a:ext cx="5410200" cy="12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12C0-A353-AC8A-6BA6-04826CC5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network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1E0C3-CD60-C628-9AA2-2D769A5D8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LL traffic streams affect overall network capacity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Impact is different for the different cases (see backup slides for worst-case estimate)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Total Network TP in Mbps: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3 has lower impact on network throughput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7752F-48FD-7B39-7B21-F33056D3F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C9EE7-8CFB-A3F6-DAE9-BA3AB77688F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8B86A7-38DF-A50A-99DC-2794E893AC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40B4BF-DDA9-3C45-D66B-E624DFCF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059" y="3802766"/>
            <a:ext cx="6458293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40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E1B4-106B-EF10-CD72-9B64C6C8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ADA5A-D939-D221-595D-FA522CC01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combination of new AC with more aggressive Channel Access and enhanced collision avoidance allows for improvement of latency for LL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Compatible with CSMA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Consistent with the EDCA framework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Simple provisioning of LL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Least impact on network throughput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E981E-FF55-28F3-1A24-67A9E3F262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9CF77-67FB-6A53-311F-2E3710FD047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06DAC6-D40B-DDF0-BE5B-DEAC2ECC984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3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8270-AE8C-D495-E5CF-744D29E1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in UHR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B600-D075-3C25-88A0-BBC663A8D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802.11bn PAR includes provisions on latency improvements: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[11bn will support] at least one mode of operation capable of </a:t>
            </a:r>
            <a:r>
              <a:rPr lang="en-US" i="1" dirty="0"/>
              <a:t>reducing latency by 25% for the 95th percentile </a:t>
            </a:r>
            <a:r>
              <a:rPr lang="en-US" dirty="0"/>
              <a:t>of the latency distribution compared to the Extremely High Throughput MAC/PHY operation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a given scenario, implementations of the IEEE 802.11 standard today achieve multi-Gbps throughout, sub-10 </a:t>
            </a:r>
            <a:r>
              <a:rPr lang="en-US" dirty="0" err="1"/>
              <a:t>ms</a:t>
            </a:r>
            <a:r>
              <a:rPr lang="en-US" dirty="0"/>
              <a:t> latency and packet losses lower than 0.1%. Per our definition of reliability, we consider this as high reliability. The term Ultra High indicates the </a:t>
            </a:r>
            <a:r>
              <a:rPr lang="en-US" i="1" dirty="0"/>
              <a:t>improvement quantified in 5.2b over the current high reliability baseline standard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AD5EC-24A9-E2AE-7F44-E9C8DBD6FE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7776B-0849-EEB4-5529-50C465CA46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E5A085-2815-98D5-213A-FDDE57EF6A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109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8799-6F47-AE19-1012-AD41C3F2C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4FD7-0A35-09FA-4BC0-D1ECE2DC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CSMA with enhanced Collision Avoidance, IEEE 802.11-24/0773</a:t>
            </a:r>
          </a:p>
          <a:p>
            <a:r>
              <a:rPr lang="en-US" dirty="0"/>
              <a:t>[2] </a:t>
            </a:r>
            <a:r>
              <a:rPr lang="en-US" dirty="0" err="1"/>
              <a:t>TGbn</a:t>
            </a:r>
            <a:r>
              <a:rPr lang="en-US" dirty="0"/>
              <a:t> July 2024 Meeting Agenda, IEEE 802.11-24/0976r13</a:t>
            </a:r>
          </a:p>
          <a:p>
            <a:r>
              <a:rPr lang="en-US" dirty="0"/>
              <a:t>[3] hip-</a:t>
            </a:r>
            <a:r>
              <a:rPr lang="en-US" dirty="0" err="1"/>
              <a:t>edca</a:t>
            </a:r>
            <a:r>
              <a:rPr lang="en-US" dirty="0"/>
              <a:t>-proposal, </a:t>
            </a:r>
            <a:r>
              <a:rPr lang="en-US"/>
              <a:t>IEEE 802.11-24/0840</a:t>
            </a:r>
            <a:r>
              <a:rPr lang="en-US" dirty="0"/>
              <a:t>			</a:t>
            </a:r>
          </a:p>
          <a:p>
            <a:r>
              <a:rPr lang="en-US" dirty="0"/>
              <a:t>[4] Low latency, low collision, low power medium access, IEEE 802.11-24/1183</a:t>
            </a:r>
          </a:p>
          <a:p>
            <a:r>
              <a:rPr lang="en-US" dirty="0"/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  <a:p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6CB80-460D-33BF-23A1-A17D7949DA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836E1-5F2C-F888-0D5D-42273368B4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AEE984-68D5-35CC-AA96-706B5B845E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198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B9AB-F16F-E987-BE1E-D15FA7CC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B55B1-9C6F-AB3B-0D29-166A1F61EC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BBB9F-CD5E-DEC3-062C-795174FBDF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07FD4-2D7F-72F3-1851-E0C48C5803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286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381E-7343-88A7-84A6-F552CF01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5AA5-23C3-02AE-BA35-A2D88EA44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 AP, 10 STAs with full-buffer UL AC_BE traffic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baseline="-25000" dirty="0"/>
              <a:t>LL</a:t>
            </a:r>
            <a:r>
              <a:rPr lang="en-US" dirty="0"/>
              <a:t>=1, 2, 5 and 10 LL traffic streams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 Mbps CBR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1500-byte packets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MCS 7, N</a:t>
            </a:r>
            <a:r>
              <a:rPr lang="en-US" baseline="-25000" dirty="0"/>
              <a:t>SS</a:t>
            </a:r>
            <a:r>
              <a:rPr lang="en-US" dirty="0"/>
              <a:t>=1 PHY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EDCA, CSMA, ACK, … modeled as per 802.11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F12BA-48E6-E235-376B-A5B06B9C81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6092-44ED-3900-6116-17A3F24A78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BE9596-7E6B-CE30-DFC7-27206E79F4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871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40F9-5436-712D-5880-B9FCA6AE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LL on Network Throughput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F8E5EA-4F4B-EA85-C348-C6CBDF682F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 2Mbps LL stream with 1500-byte packets generates a packet every 6 msec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Assuming ~250 </a:t>
                </a:r>
                <a:r>
                  <a:rPr lang="en-US" dirty="0" err="1"/>
                  <a:t>usec</a:t>
                </a:r>
                <a:r>
                  <a:rPr lang="en-US" dirty="0"/>
                  <a:t> to transmit such a packet (+ BO, ACK, SIFS, …), we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𝑳𝑳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𝒔𝒆𝒄</m:t>
                    </m:r>
                  </m:oMath>
                </a14:m>
                <a:r>
                  <a:rPr lang="en-US" dirty="0"/>
                  <a:t> of airtime every 6 msec – without accounting for collisions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𝑳𝑳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dirty="0"/>
                  <a:t>, this means roughly 2.5 msec every 6 msec, meaning about half of the initial Network capacity – depending on amount of collisions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F8E5EA-4F4B-EA85-C348-C6CBDF682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9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28114-2DD1-693C-C3B2-175D122E57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BE83A-FB95-E6CF-1AFB-08A04DF543A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8D8389-43C3-F603-7504-02A9DA8DD9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00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ECE2-45D6-8A02-4B61-DF2446D3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17F93-6425-989B-C596-CAA8C0E4D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1"/>
            <a:ext cx="8075613" cy="10652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the July meeting, the following SP related to latency improvement was suggested</a:t>
            </a:r>
            <a:r>
              <a:rPr lang="en-US" baseline="30000" dirty="0"/>
              <a:t>†</a:t>
            </a:r>
            <a:r>
              <a:rPr lang="en-US" dirty="0"/>
              <a:t> [2, 3]: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CD99F-3F6E-69B3-C76E-77005D22B3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1BD1-CC70-45CC-EA13-588C64D50CC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E2780B-5240-96E2-1203-AD8523BDC9D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FE4B2-EB18-53B7-3A2F-8FB2E0DB63C5}"/>
              </a:ext>
            </a:extLst>
          </p:cNvPr>
          <p:cNvSpPr txBox="1"/>
          <p:nvPr/>
        </p:nvSpPr>
        <p:spPr>
          <a:xfrm>
            <a:off x="544512" y="3276600"/>
            <a:ext cx="8218488" cy="24929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+mn-lt"/>
                <a:ea typeface="+mn-ea"/>
              </a:rPr>
              <a:t>Do you agree to improve EDCA to reduce tail access delay of Low Latency (LL) traffic in multi-BSS dense scenarios in presence of best effort traffic?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</a:rPr>
              <a:t>The solution to improve EDCA is distributed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</a:rPr>
              <a:t>The impact on legacy device has to be balanced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</a:rPr>
              <a:t>Low Latency traffic is treated as AC_VO traffic. Other cases are TBD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8FB77B-FAF6-47F2-B74E-0C498EAF9A73}"/>
              </a:ext>
            </a:extLst>
          </p:cNvPr>
          <p:cNvSpPr txBox="1">
            <a:spLocks/>
          </p:cNvSpPr>
          <p:nvPr/>
        </p:nvSpPr>
        <p:spPr bwMode="auto">
          <a:xfrm>
            <a:off x="609599" y="6019800"/>
            <a:ext cx="7391401" cy="4787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baseline="30000" dirty="0"/>
              <a:t>† </a:t>
            </a:r>
            <a:r>
              <a:rPr lang="en-US" b="0" baseline="30000" dirty="0"/>
              <a:t>SP was not run to allow for further discussion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88416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A210-B567-808B-FB18-AC3A78AE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30B43-88E1-0A0C-54FC-2A78C3F5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EDCA, services get higher priority by choosing small initial values for the Contention Window (CW)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gives a statistical advantage in gaining access to the medium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CW parameters are specified per Access Category (AC)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Small contention windows increase the probability of collisions between services within the 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E18DD-7975-CB39-BBDA-334F9DEA6B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C16BB-3B2D-6523-D82D-111F1E8D396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B4B1AF-C4BB-5AEF-6AF1-93AC12D0FB9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10D78-42FC-0D0A-B1A5-8C2F4EE6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22" y="3657600"/>
            <a:ext cx="4825501" cy="14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5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FE1A-5A3F-0BA8-B845-82B9D944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EDCA for 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80C2AA-0C65-CDE6-C3B2-41F495B3F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81200"/>
                <a:ext cx="8382000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While a new AC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𝑪𝑾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/>
                  <a:t> could in principle get higher priority than AC_VO, such an AC could be plagued by excessive collisions between services in the new AC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Time lost in collisions could eliminate or reverse any latency gains made from the lower Channel Access times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80C2AA-0C65-CDE6-C3B2-41F495B3F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4113213"/>
              </a:xfrm>
              <a:blipFill>
                <a:blip r:embed="rId2"/>
                <a:stretch>
                  <a:fillRect l="-1018" t="-1185" r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E53AC-F877-5A19-1B85-5E3CAE8EA3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47CA3-3F1F-A6CD-B371-E3154963D61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1BA6B0-6F57-B16C-A5F0-D7B0E54A07D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00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436E-FB06-6EE4-1921-832BC2C5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7D32-7FEB-AC31-6738-5CDC48E1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1013"/>
            <a:ext cx="8686800" cy="45735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[1], a channel access mechanism with enhanced collision avoidance was proposed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Compatible with CSMA and EDCA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Includes an additional collision avoidance phase that reduces the number of collisions, to the point where collisions can be almost completely avoided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Performance verified through network simulation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Combining the new collision avoidance mechanism with a new AC with more “aggressive” channel access parameters may achieve both objectives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Enhanced priority for dedicated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Avoid penalty of collisions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C659C-681A-169A-22CE-7F5A1D219F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03D7-2760-4991-C0DA-F94ECFF9B22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F91ECE-B706-6EDF-67B3-DFC2FE67E5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26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5BAB-25EE-160C-CA94-C124928A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85801"/>
            <a:ext cx="8991600" cy="838200"/>
          </a:xfrm>
        </p:spPr>
        <p:txBody>
          <a:bodyPr/>
          <a:lstStyle/>
          <a:p>
            <a:r>
              <a:rPr lang="en-GB" dirty="0"/>
              <a:t>CSMA with enhanced Collision Avoidance - recap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263050-7B50-7B43-7E70-73DBFB2A3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919" y="1600200"/>
            <a:ext cx="7662772" cy="4648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A8FA7-7CE3-1649-09C7-D960E7C01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37EDD-9221-D7E6-BF77-DC544B4823B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B96F24-1DD6-9A58-A195-B3A2E2B7095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28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4B8D-7033-1F36-9098-C09CC259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4441E-EA5A-B5C8-B46A-41CABC45E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We’ll evaluate the use of enhanced collision avoidance for improved 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Environment setup (consistent with SP – see slide 3):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Consider a network saturated with AC_BE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Evaluate the latency of a number of low-rate AC_VO traffic streams in such an environment (N</a:t>
            </a:r>
            <a:r>
              <a:rPr lang="en-US" baseline="-25000" dirty="0"/>
              <a:t>LL</a:t>
            </a:r>
            <a:r>
              <a:rPr lang="en-US" dirty="0"/>
              <a:t>=1 – 10)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Network simulation is used to gather results (similar to [1])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See Backup slide for simulation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We’ll use 95</a:t>
            </a:r>
            <a:r>
              <a:rPr lang="en-US" baseline="30000" dirty="0"/>
              <a:t>th</a:t>
            </a:r>
            <a:r>
              <a:rPr lang="en-US" dirty="0"/>
              <a:t> percentile and latency CDF as KPIs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B69F4-A0CF-81C9-7C85-A00EA632B7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0AEC-8788-079F-F472-9342295D95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471D95-4C3D-73E4-FBC1-67D79E8CC8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50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AFB4-03C2-6D61-B8A2-FF111C6C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Scenarios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670887-52B7-4B0E-C3A6-28358E8FF5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81200"/>
                <a:ext cx="8075613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Case 1: LL traffic sent as AC_VO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Legacy approach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“best we can do today”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Case 2: LL traffic sent in new AC with smaller CW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𝑪𝑾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Otherwise, no changes in EDCA or CSMA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Case 3: LL traffic sent in new AC with smaller CW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𝑪𝑾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) and additional collision avoidance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without additional collision avoidance would lead to guaranteed collision if more than one stream wants to transmit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670887-52B7-4B0E-C3A6-28358E8FF5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075613" cy="4113213"/>
              </a:xfrm>
              <a:blipFill>
                <a:blip r:embed="rId2"/>
                <a:stretch>
                  <a:fillRect l="-1057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1A79B-0621-BFED-84FF-ED358C6C1C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28EB7-D0CF-D235-B728-F50D65C7AE0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Sigurd Schelstraete,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E49080-368D-14EE-6473-1551197C248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75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2428</TotalTime>
  <Words>1298</Words>
  <Application>Microsoft Office PowerPoint</Application>
  <PresentationFormat>On-screen Show (4:3)</PresentationFormat>
  <Paragraphs>183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Unicode MS</vt:lpstr>
      <vt:lpstr>Cambria Math</vt:lpstr>
      <vt:lpstr>Times New Roman</vt:lpstr>
      <vt:lpstr>Office Theme</vt:lpstr>
      <vt:lpstr>Document</vt:lpstr>
      <vt:lpstr>CSMA with enhanced Collision Avoidance for Low-Latency traffic</vt:lpstr>
      <vt:lpstr>Low latency in UHR</vt:lpstr>
      <vt:lpstr>Proposed Straw Poll</vt:lpstr>
      <vt:lpstr>EDCA</vt:lpstr>
      <vt:lpstr>Improving EDCA for LL</vt:lpstr>
      <vt:lpstr>Improved collision avoidance</vt:lpstr>
      <vt:lpstr>CSMA with enhanced Collision Avoidance - recap</vt:lpstr>
      <vt:lpstr>Analysis</vt:lpstr>
      <vt:lpstr>Evaluation Scenarios</vt:lpstr>
      <vt:lpstr>Results</vt:lpstr>
      <vt:lpstr>Case 1: EDCA, LL as AC_VO</vt:lpstr>
      <vt:lpstr>Case 2: EDCA, LL as new AC </vt:lpstr>
      <vt:lpstr>Case 3: EDCA with Collision Avoidance</vt:lpstr>
      <vt:lpstr>Comparing the cases for NLL=1</vt:lpstr>
      <vt:lpstr>Comparing the cases for NLL=2</vt:lpstr>
      <vt:lpstr>Comparing the cases for NLL=5</vt:lpstr>
      <vt:lpstr>Observations on Latency</vt:lpstr>
      <vt:lpstr>Impact on network Throughput</vt:lpstr>
      <vt:lpstr>Conclusion</vt:lpstr>
      <vt:lpstr>References</vt:lpstr>
      <vt:lpstr>Backup Slides</vt:lpstr>
      <vt:lpstr>Simulation Details</vt:lpstr>
      <vt:lpstr>Impact of LL on Network Throughput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802.11-24/xxxx</dc:title>
  <dc:creator>Sigurd Schelstraete</dc:creator>
  <cp:keywords/>
  <cp:lastModifiedBy>Sigurd Schelstraete</cp:lastModifiedBy>
  <cp:revision>3</cp:revision>
  <cp:lastPrinted>1601-01-01T00:00:00Z</cp:lastPrinted>
  <dcterms:created xsi:type="dcterms:W3CDTF">2023-12-14T20:07:22Z</dcterms:created>
  <dcterms:modified xsi:type="dcterms:W3CDTF">2024-09-06T21:17:53Z</dcterms:modified>
</cp:coreProperties>
</file>