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80" r:id="rId3"/>
    <p:sldId id="284" r:id="rId4"/>
    <p:sldId id="281" r:id="rId5"/>
    <p:sldId id="282" r:id="rId6"/>
    <p:sldId id="283" r:id="rId7"/>
    <p:sldId id="285" r:id="rId8"/>
    <p:sldId id="286" r:id="rId9"/>
    <p:sldId id="287" r:id="rId10"/>
    <p:sldId id="288" r:id="rId11"/>
    <p:sldId id="289" r:id="rId12"/>
    <p:sldId id="291" r:id="rId13"/>
    <p:sldId id="290" r:id="rId14"/>
    <p:sldId id="270"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8" d="100"/>
          <a:sy n="68" d="100"/>
        </p:scale>
        <p:origin x="1264" y="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gurd Schelstraete" userId="cc1875bc-5b00-4f0e-92c1-b5b7dcde1a21" providerId="ADAL" clId="{A4660F4B-9714-4FFA-B155-1F9DCD6B3AAB}"/>
    <pc:docChg chg="modMainMaster">
      <pc:chgData name="Sigurd Schelstraete" userId="cc1875bc-5b00-4f0e-92c1-b5b7dcde1a21" providerId="ADAL" clId="{A4660F4B-9714-4FFA-B155-1F9DCD6B3AAB}" dt="2024-08-30T20:27:19.754" v="3" actId="20577"/>
      <pc:docMkLst>
        <pc:docMk/>
      </pc:docMkLst>
      <pc:sldMasterChg chg="modSp mod">
        <pc:chgData name="Sigurd Schelstraete" userId="cc1875bc-5b00-4f0e-92c1-b5b7dcde1a21" providerId="ADAL" clId="{A4660F4B-9714-4FFA-B155-1F9DCD6B3AAB}" dt="2024-08-30T20:27:19.754" v="3" actId="20577"/>
        <pc:sldMasterMkLst>
          <pc:docMk/>
          <pc:sldMasterMk cId="0" sldId="2147483648"/>
        </pc:sldMasterMkLst>
        <pc:spChg chg="mod">
          <ac:chgData name="Sigurd Schelstraete" userId="cc1875bc-5b00-4f0e-92c1-b5b7dcde1a21" providerId="ADAL" clId="{A4660F4B-9714-4FFA-B155-1F9DCD6B3AAB}" dt="2024-08-30T20:27:19.754"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2024</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Sigurd Schelstraete, MaxLinear</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2024</a:t>
            </a:r>
            <a:endParaRPr lang="en-GB" dirty="0"/>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2024</a:t>
            </a:r>
            <a:endParaRPr lang="en-GB" dirty="0"/>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2024</a:t>
            </a:r>
            <a:endParaRPr lang="en-GB" dirty="0"/>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Sigurd Schelstraete, MaxLinear</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802.11-24/1481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etsi.org/deliver/etsi_en/300600_300699/300652/01.02.01_60/en_300652v010201p.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Sigurd Schelstraete, MaxLinear</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CSMA with enhanced Collision Avoidance – follow-up</a:t>
            </a:r>
          </a:p>
        </p:txBody>
      </p:sp>
      <p:sp>
        <p:nvSpPr>
          <p:cNvPr id="3074" name="Rectangle 2"/>
          <p:cNvSpPr>
            <a:spLocks noGrp="1" noChangeArrowheads="1"/>
          </p:cNvSpPr>
          <p:nvPr>
            <p:ph type="body" idx="1"/>
          </p:nvPr>
        </p:nvSpPr>
        <p:spPr>
          <a:xfrm>
            <a:off x="670988" y="1905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8</a:t>
            </a:r>
            <a:r>
              <a:rPr lang="en-US" sz="2000" dirty="0"/>
              <a:t>/6/2024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834757377"/>
              </p:ext>
            </p:extLst>
          </p:nvPr>
        </p:nvGraphicFramePr>
        <p:xfrm>
          <a:off x="514350" y="2717800"/>
          <a:ext cx="8002588" cy="2455862"/>
        </p:xfrm>
        <a:graphic>
          <a:graphicData uri="http://schemas.openxmlformats.org/presentationml/2006/ole">
            <mc:AlternateContent xmlns:mc="http://schemas.openxmlformats.org/markup-compatibility/2006">
              <mc:Choice xmlns:v="urn:schemas-microsoft-com:vml" Requires="v">
                <p:oleObj name="Document" r:id="rId3" imgW="8248712" imgH="2532591" progId="Word.Document.8">
                  <p:embed/>
                </p:oleObj>
              </mc:Choice>
              <mc:Fallback>
                <p:oleObj name="Document" r:id="rId3" imgW="8248712" imgH="2532591" progId="Word.Document.8">
                  <p:embed/>
                  <p:pic>
                    <p:nvPicPr>
                      <p:cNvPr id="3075" name="Object 3"/>
                      <p:cNvPicPr>
                        <a:picLocks noChangeAspect="1" noChangeArrowheads="1"/>
                      </p:cNvPicPr>
                      <p:nvPr/>
                    </p:nvPicPr>
                    <p:blipFill>
                      <a:blip r:embed="rId4"/>
                      <a:srcRect/>
                      <a:stretch>
                        <a:fillRect/>
                      </a:stretch>
                    </p:blipFill>
                    <p:spPr bwMode="auto">
                      <a:xfrm>
                        <a:off x="514350" y="2717800"/>
                        <a:ext cx="8002588" cy="24558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37648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4F39C-E59F-8139-85A2-CE367D306979}"/>
              </a:ext>
            </a:extLst>
          </p:cNvPr>
          <p:cNvSpPr>
            <a:spLocks noGrp="1"/>
          </p:cNvSpPr>
          <p:nvPr>
            <p:ph type="title"/>
          </p:nvPr>
        </p:nvSpPr>
        <p:spPr/>
        <p:txBody>
          <a:bodyPr/>
          <a:lstStyle/>
          <a:p>
            <a:r>
              <a:rPr lang="en-US" dirty="0"/>
              <a:t>3. Legacy Nodes</a:t>
            </a:r>
          </a:p>
        </p:txBody>
      </p:sp>
      <p:sp>
        <p:nvSpPr>
          <p:cNvPr id="3" name="Content Placeholder 2">
            <a:extLst>
              <a:ext uri="{FF2B5EF4-FFF2-40B4-BE49-F238E27FC236}">
                <a16:creationId xmlns:a16="http://schemas.microsoft.com/office/drawing/2014/main" id="{326C5F2F-BAF5-1E7F-1255-AF6A69E46874}"/>
              </a:ext>
            </a:extLst>
          </p:cNvPr>
          <p:cNvSpPr>
            <a:spLocks noGrp="1"/>
          </p:cNvSpPr>
          <p:nvPr>
            <p:ph idx="1"/>
          </p:nvPr>
        </p:nvSpPr>
        <p:spPr>
          <a:xfrm>
            <a:off x="228600" y="1981200"/>
            <a:ext cx="8763000" cy="4113213"/>
          </a:xfrm>
        </p:spPr>
        <p:txBody>
          <a:bodyPr/>
          <a:lstStyle/>
          <a:p>
            <a:pPr>
              <a:buFont typeface="Arial" panose="020B0604020202020204" pitchFamily="34" charset="0"/>
              <a:buChar char="•"/>
            </a:pPr>
            <a:r>
              <a:rPr lang="en-US" dirty="0"/>
              <a:t>“</a:t>
            </a:r>
            <a:r>
              <a:rPr lang="en-US" sz="2000" i="1" dirty="0"/>
              <a:t>the legacy </a:t>
            </a:r>
            <a:r>
              <a:rPr lang="en-US" sz="2000" i="1" dirty="0" err="1"/>
              <a:t>STAs'</a:t>
            </a:r>
            <a:r>
              <a:rPr lang="en-US" sz="2000" i="1" dirty="0"/>
              <a:t> collisions might eventually dominate </a:t>
            </a:r>
            <a:r>
              <a:rPr lang="en-US" sz="2000" i="1" dirty="0" err="1"/>
              <a:t>bc</a:t>
            </a:r>
            <a:r>
              <a:rPr lang="en-US" sz="2000" i="1" dirty="0"/>
              <a:t> if they collide their long PPDUs will engage the medium for long durations and probably degrading the gains</a:t>
            </a:r>
            <a:r>
              <a:rPr lang="en-US" dirty="0"/>
              <a:t>”</a:t>
            </a:r>
          </a:p>
          <a:p>
            <a:pPr>
              <a:buFont typeface="Arial" panose="020B0604020202020204" pitchFamily="34" charset="0"/>
              <a:buChar char="•"/>
            </a:pPr>
            <a:r>
              <a:rPr lang="en-US" dirty="0"/>
              <a:t>The situation for legacy nodes was addressed in [1] (slide 15)</a:t>
            </a:r>
          </a:p>
          <a:p>
            <a:pPr>
              <a:buFont typeface="Arial" panose="020B0604020202020204" pitchFamily="34" charset="0"/>
              <a:buChar char="•"/>
            </a:pPr>
            <a:r>
              <a:rPr lang="en-US" dirty="0"/>
              <a:t>When legacy collides with “new”:</a:t>
            </a:r>
          </a:p>
          <a:p>
            <a:pPr lvl="1">
              <a:buFont typeface="Arial" panose="020B0604020202020204" pitchFamily="34" charset="0"/>
              <a:buChar char="•"/>
            </a:pPr>
            <a:r>
              <a:rPr lang="en-US" dirty="0"/>
              <a:t>Only initial part of preamble affected</a:t>
            </a:r>
          </a:p>
          <a:p>
            <a:pPr lvl="1">
              <a:buFont typeface="Arial" panose="020B0604020202020204" pitchFamily="34" charset="0"/>
              <a:buChar char="•"/>
            </a:pPr>
            <a:r>
              <a:rPr lang="en-US" dirty="0"/>
              <a:t>This may still impact further processing of the packet (e.g., inappropriate AGC setting, ineffective CFO estimate, …)</a:t>
            </a:r>
          </a:p>
          <a:p>
            <a:pPr lvl="2">
              <a:buFont typeface="Arial" panose="020B0604020202020204" pitchFamily="34" charset="0"/>
              <a:buChar char="•"/>
            </a:pPr>
            <a:r>
              <a:rPr lang="en-US" dirty="0"/>
              <a:t>depending on the relative strength of both signals</a:t>
            </a:r>
          </a:p>
          <a:p>
            <a:pPr lvl="1">
              <a:buFont typeface="Arial" panose="020B0604020202020204" pitchFamily="34" charset="0"/>
              <a:buChar char="•"/>
            </a:pPr>
            <a:r>
              <a:rPr lang="en-US" dirty="0"/>
              <a:t>In either case, legacy STAs should be no worse off (and possibly be better off) than they would currently be</a:t>
            </a:r>
          </a:p>
        </p:txBody>
      </p:sp>
      <p:sp>
        <p:nvSpPr>
          <p:cNvPr id="4" name="Slide Number Placeholder 3">
            <a:extLst>
              <a:ext uri="{FF2B5EF4-FFF2-40B4-BE49-F238E27FC236}">
                <a16:creationId xmlns:a16="http://schemas.microsoft.com/office/drawing/2014/main" id="{90BFB7CB-F1A2-7182-6831-C9332E3D6EF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F917304-3287-27DA-ECCA-C28DE64FFFC0}"/>
              </a:ext>
            </a:extLst>
          </p:cNvPr>
          <p:cNvSpPr>
            <a:spLocks noGrp="1"/>
          </p:cNvSpPr>
          <p:nvPr>
            <p:ph type="ftr" idx="14"/>
          </p:nvPr>
        </p:nvSpPr>
        <p:spPr/>
        <p:txBody>
          <a:bodyPr/>
          <a:lstStyle/>
          <a:p>
            <a:r>
              <a:rPr lang="en-GB"/>
              <a:t>Sigurd Schelstraete, MaxLinear</a:t>
            </a:r>
            <a:endParaRPr lang="en-GB" dirty="0"/>
          </a:p>
        </p:txBody>
      </p:sp>
      <p:sp>
        <p:nvSpPr>
          <p:cNvPr id="6" name="Date Placeholder 5">
            <a:extLst>
              <a:ext uri="{FF2B5EF4-FFF2-40B4-BE49-F238E27FC236}">
                <a16:creationId xmlns:a16="http://schemas.microsoft.com/office/drawing/2014/main" id="{CF171540-E980-DDF5-3300-867D8099A944}"/>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709152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A2213-9D6B-B1E1-934F-E23ACA98FC19}"/>
              </a:ext>
            </a:extLst>
          </p:cNvPr>
          <p:cNvSpPr>
            <a:spLocks noGrp="1"/>
          </p:cNvSpPr>
          <p:nvPr>
            <p:ph type="title"/>
          </p:nvPr>
        </p:nvSpPr>
        <p:spPr/>
        <p:txBody>
          <a:bodyPr/>
          <a:lstStyle/>
          <a:p>
            <a:r>
              <a:rPr lang="en-US" dirty="0"/>
              <a:t>4. Tx/Rx Turnaround</a:t>
            </a:r>
          </a:p>
        </p:txBody>
      </p:sp>
      <p:sp>
        <p:nvSpPr>
          <p:cNvPr id="3" name="Content Placeholder 2">
            <a:extLst>
              <a:ext uri="{FF2B5EF4-FFF2-40B4-BE49-F238E27FC236}">
                <a16:creationId xmlns:a16="http://schemas.microsoft.com/office/drawing/2014/main" id="{881642CC-B0F5-56D3-DDB7-581DE057D35C}"/>
              </a:ext>
            </a:extLst>
          </p:cNvPr>
          <p:cNvSpPr>
            <a:spLocks noGrp="1"/>
          </p:cNvSpPr>
          <p:nvPr>
            <p:ph idx="1"/>
          </p:nvPr>
        </p:nvSpPr>
        <p:spPr/>
        <p:txBody>
          <a:bodyPr/>
          <a:lstStyle/>
          <a:p>
            <a:pPr>
              <a:buFont typeface="Arial" panose="020B0604020202020204" pitchFamily="34" charset="0"/>
              <a:buChar char="•"/>
            </a:pPr>
            <a:r>
              <a:rPr lang="en-US" dirty="0"/>
              <a:t>Tx/Rx turnaround (or Rx/Tx turnaround) occurs at various points in the Channel Access</a:t>
            </a:r>
          </a:p>
        </p:txBody>
      </p:sp>
      <p:sp>
        <p:nvSpPr>
          <p:cNvPr id="4" name="Slide Number Placeholder 3">
            <a:extLst>
              <a:ext uri="{FF2B5EF4-FFF2-40B4-BE49-F238E27FC236}">
                <a16:creationId xmlns:a16="http://schemas.microsoft.com/office/drawing/2014/main" id="{18A7B196-21A1-E199-558C-56B7D4391D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024A2BA-3B59-83EF-EEFD-BFE53CCDDD68}"/>
              </a:ext>
            </a:extLst>
          </p:cNvPr>
          <p:cNvSpPr>
            <a:spLocks noGrp="1"/>
          </p:cNvSpPr>
          <p:nvPr>
            <p:ph type="ftr" idx="14"/>
          </p:nvPr>
        </p:nvSpPr>
        <p:spPr/>
        <p:txBody>
          <a:bodyPr/>
          <a:lstStyle/>
          <a:p>
            <a:r>
              <a:rPr lang="en-GB"/>
              <a:t>Sigurd Schelstraete, MaxLinear</a:t>
            </a:r>
            <a:endParaRPr lang="en-GB" dirty="0"/>
          </a:p>
        </p:txBody>
      </p:sp>
      <p:sp>
        <p:nvSpPr>
          <p:cNvPr id="6" name="Date Placeholder 5">
            <a:extLst>
              <a:ext uri="{FF2B5EF4-FFF2-40B4-BE49-F238E27FC236}">
                <a16:creationId xmlns:a16="http://schemas.microsoft.com/office/drawing/2014/main" id="{9D1E87EC-8638-D87E-8236-50CDFAAA2BAA}"/>
              </a:ext>
            </a:extLst>
          </p:cNvPr>
          <p:cNvSpPr>
            <a:spLocks noGrp="1"/>
          </p:cNvSpPr>
          <p:nvPr>
            <p:ph type="dt" idx="15"/>
          </p:nvPr>
        </p:nvSpPr>
        <p:spPr/>
        <p:txBody>
          <a:bodyPr/>
          <a:lstStyle/>
          <a:p>
            <a:r>
              <a:rPr lang="en-US"/>
              <a:t>September 2024</a:t>
            </a:r>
            <a:endParaRPr lang="en-GB" dirty="0"/>
          </a:p>
        </p:txBody>
      </p:sp>
      <p:pic>
        <p:nvPicPr>
          <p:cNvPr id="7" name="Picture 6">
            <a:extLst>
              <a:ext uri="{FF2B5EF4-FFF2-40B4-BE49-F238E27FC236}">
                <a16:creationId xmlns:a16="http://schemas.microsoft.com/office/drawing/2014/main" id="{A2FE9CDC-0588-A032-C467-B0DB01EBD37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770189"/>
            <a:ext cx="6999288" cy="3541842"/>
          </a:xfrm>
          <a:prstGeom prst="rect">
            <a:avLst/>
          </a:prstGeom>
          <a:noFill/>
          <a:ln>
            <a:noFill/>
          </a:ln>
        </p:spPr>
      </p:pic>
    </p:spTree>
    <p:extLst>
      <p:ext uri="{BB962C8B-B14F-4D97-AF65-F5344CB8AC3E}">
        <p14:creationId xmlns:p14="http://schemas.microsoft.com/office/powerpoint/2010/main" val="3379619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56734-8DF9-F069-D85E-C77DC44FFFBF}"/>
              </a:ext>
            </a:extLst>
          </p:cNvPr>
          <p:cNvSpPr>
            <a:spLocks noGrp="1"/>
          </p:cNvSpPr>
          <p:nvPr>
            <p:ph type="title"/>
          </p:nvPr>
        </p:nvSpPr>
        <p:spPr/>
        <p:txBody>
          <a:bodyPr/>
          <a:lstStyle/>
          <a:p>
            <a:r>
              <a:rPr lang="en-US" dirty="0"/>
              <a:t>Tx/Rx Turnaround (2)</a:t>
            </a:r>
          </a:p>
        </p:txBody>
      </p:sp>
      <p:sp>
        <p:nvSpPr>
          <p:cNvPr id="3" name="Content Placeholder 2">
            <a:extLst>
              <a:ext uri="{FF2B5EF4-FFF2-40B4-BE49-F238E27FC236}">
                <a16:creationId xmlns:a16="http://schemas.microsoft.com/office/drawing/2014/main" id="{49DC273C-BC01-7B4F-0DCB-537D2FCE26CE}"/>
              </a:ext>
            </a:extLst>
          </p:cNvPr>
          <p:cNvSpPr>
            <a:spLocks noGrp="1"/>
          </p:cNvSpPr>
          <p:nvPr>
            <p:ph idx="1"/>
          </p:nvPr>
        </p:nvSpPr>
        <p:spPr>
          <a:xfrm>
            <a:off x="304800" y="1676400"/>
            <a:ext cx="8686800" cy="4418013"/>
          </a:xfrm>
        </p:spPr>
        <p:txBody>
          <a:bodyPr/>
          <a:lstStyle/>
          <a:p>
            <a:pPr>
              <a:buFont typeface="Arial" panose="020B0604020202020204" pitchFamily="34" charset="0"/>
              <a:buChar char="•"/>
            </a:pPr>
            <a:r>
              <a:rPr lang="en-US" dirty="0"/>
              <a:t>The switch from Rx (listening mode) to Tx is identical to what is currently required of devices that perform EDCA</a:t>
            </a:r>
          </a:p>
          <a:p>
            <a:pPr lvl="1">
              <a:buFont typeface="Arial" panose="020B0604020202020204" pitchFamily="34" charset="0"/>
              <a:buChar char="•"/>
            </a:pPr>
            <a:r>
              <a:rPr lang="en-US" dirty="0"/>
              <a:t>no new or more stringent requirements are needed.</a:t>
            </a:r>
          </a:p>
          <a:p>
            <a:pPr>
              <a:buFont typeface="Arial" panose="020B0604020202020204" pitchFamily="34" charset="0"/>
              <a:buChar char="•"/>
            </a:pPr>
            <a:r>
              <a:rPr lang="en-US" dirty="0"/>
              <a:t>When switching from Tx to Rx during the “elimination rounds”, it was assumed in the simulations that the first slot following a slot where a device has transmitted its short signal, would never be used to transmit the signal for the next short round</a:t>
            </a:r>
          </a:p>
          <a:p>
            <a:pPr lvl="1">
              <a:buFont typeface="Arial" panose="020B0604020202020204" pitchFamily="34" charset="0"/>
              <a:buChar char="•"/>
            </a:pPr>
            <a:r>
              <a:rPr lang="en-US" dirty="0"/>
              <a:t>The slot immediately following the short transmission can be used entirely for switching from Tx to Rx, to be ready for detecting in the next slot (second slot after short transmission)</a:t>
            </a:r>
          </a:p>
        </p:txBody>
      </p:sp>
      <p:sp>
        <p:nvSpPr>
          <p:cNvPr id="4" name="Slide Number Placeholder 3">
            <a:extLst>
              <a:ext uri="{FF2B5EF4-FFF2-40B4-BE49-F238E27FC236}">
                <a16:creationId xmlns:a16="http://schemas.microsoft.com/office/drawing/2014/main" id="{EAFAD68A-D883-E766-E334-AA9704F5C06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6295D9A-9264-F3CF-B125-A696FB974BE2}"/>
              </a:ext>
            </a:extLst>
          </p:cNvPr>
          <p:cNvSpPr>
            <a:spLocks noGrp="1"/>
          </p:cNvSpPr>
          <p:nvPr>
            <p:ph type="ftr" idx="14"/>
          </p:nvPr>
        </p:nvSpPr>
        <p:spPr/>
        <p:txBody>
          <a:bodyPr/>
          <a:lstStyle/>
          <a:p>
            <a:r>
              <a:rPr lang="en-GB"/>
              <a:t>Sigurd Schelstraete, MaxLinear</a:t>
            </a:r>
            <a:endParaRPr lang="en-GB" dirty="0"/>
          </a:p>
        </p:txBody>
      </p:sp>
      <p:sp>
        <p:nvSpPr>
          <p:cNvPr id="6" name="Date Placeholder 5">
            <a:extLst>
              <a:ext uri="{FF2B5EF4-FFF2-40B4-BE49-F238E27FC236}">
                <a16:creationId xmlns:a16="http://schemas.microsoft.com/office/drawing/2014/main" id="{33537B39-00C1-3727-D8AB-489587CD71D5}"/>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414250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BE1B4-106B-EF10-CD72-9B64C6C87906}"/>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110ADA5A-D939-D221-595D-FA522CC0152C}"/>
              </a:ext>
            </a:extLst>
          </p:cNvPr>
          <p:cNvSpPr>
            <a:spLocks noGrp="1"/>
          </p:cNvSpPr>
          <p:nvPr>
            <p:ph idx="1"/>
          </p:nvPr>
        </p:nvSpPr>
        <p:spPr/>
        <p:txBody>
          <a:bodyPr/>
          <a:lstStyle/>
          <a:p>
            <a:pPr>
              <a:buFont typeface="Arial" panose="020B0604020202020204" pitchFamily="34" charset="0"/>
              <a:buChar char="•"/>
            </a:pPr>
            <a:r>
              <a:rPr lang="en-US" dirty="0"/>
              <a:t>In this submission, we further address questions and comments that were raised after the presentation of [1] or during off-line discussion</a:t>
            </a:r>
          </a:p>
        </p:txBody>
      </p:sp>
      <p:sp>
        <p:nvSpPr>
          <p:cNvPr id="4" name="Slide Number Placeholder 3">
            <a:extLst>
              <a:ext uri="{FF2B5EF4-FFF2-40B4-BE49-F238E27FC236}">
                <a16:creationId xmlns:a16="http://schemas.microsoft.com/office/drawing/2014/main" id="{137E981E-FF55-28F3-1A24-67A9E3F2620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429CF77-67FB-6A53-311F-2E3710FD0475}"/>
              </a:ext>
            </a:extLst>
          </p:cNvPr>
          <p:cNvSpPr>
            <a:spLocks noGrp="1"/>
          </p:cNvSpPr>
          <p:nvPr>
            <p:ph type="ftr" idx="14"/>
          </p:nvPr>
        </p:nvSpPr>
        <p:spPr/>
        <p:txBody>
          <a:bodyPr/>
          <a:lstStyle/>
          <a:p>
            <a:r>
              <a:rPr lang="en-GB"/>
              <a:t>Sigurd Schelstraete, MaxLinear</a:t>
            </a:r>
            <a:endParaRPr lang="en-GB" dirty="0"/>
          </a:p>
        </p:txBody>
      </p:sp>
      <p:sp>
        <p:nvSpPr>
          <p:cNvPr id="6" name="Date Placeholder 5">
            <a:extLst>
              <a:ext uri="{FF2B5EF4-FFF2-40B4-BE49-F238E27FC236}">
                <a16:creationId xmlns:a16="http://schemas.microsoft.com/office/drawing/2014/main" id="{BD06DAC6-D40B-DDF0-BE5B-DEAC2ECC9846}"/>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75934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98799-6F47-AE19-1012-AD41C3F2C55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5DF44FD7-0A35-09FA-4BC0-D1ECE2DC0C7B}"/>
              </a:ext>
            </a:extLst>
          </p:cNvPr>
          <p:cNvSpPr>
            <a:spLocks noGrp="1"/>
          </p:cNvSpPr>
          <p:nvPr>
            <p:ph idx="1"/>
          </p:nvPr>
        </p:nvSpPr>
        <p:spPr/>
        <p:txBody>
          <a:bodyPr/>
          <a:lstStyle/>
          <a:p>
            <a:r>
              <a:rPr lang="en-US" dirty="0"/>
              <a:t>[1] CSMA with enhanced Collision Avoidance, IEEE 802.11-24/773 </a:t>
            </a:r>
          </a:p>
          <a:p>
            <a:r>
              <a:rPr kumimoji="0" lang="en-US" sz="2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 HiperLAN/1, </a:t>
            </a:r>
            <a:r>
              <a:rPr kumimoji="0" lang="en-US" sz="20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hlinkClick r:id="rId2"/>
              </a:rPr>
              <a:t>https://www.etsi.org/deliver/etsi_en/300600_300699/300652/01.02.01_60/en_300652v010201p.pdf</a:t>
            </a:r>
            <a:endParaRPr kumimoji="0" lang="en-US" sz="20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a:p>
            <a:r>
              <a:rPr lang="en-US" kern="1200" dirty="0">
                <a:latin typeface="Times New Roman" pitchFamily="16" charset="0"/>
                <a:ea typeface="MS Gothic" charset="-128"/>
                <a:cs typeface="Arial Unicode MS" charset="0"/>
              </a:rPr>
              <a:t>[3] Achieving Video Streaming Capability Using  Synchronous Collision Resolution, IEEE 802.11/08-0249</a:t>
            </a:r>
          </a:p>
          <a:p>
            <a:r>
              <a:rPr lang="en-US" kern="1200" dirty="0">
                <a:latin typeface="Times New Roman" pitchFamily="16" charset="0"/>
                <a:ea typeface="MS Gothic" charset="-128"/>
                <a:cs typeface="Arial Unicode MS" charset="0"/>
              </a:rPr>
              <a:t>[4] Synchronous Collision Resolution Follow-up Questions &amp; Answers, IEEE 802.11/08-0263</a:t>
            </a:r>
          </a:p>
          <a:p>
            <a:endParaRPr kumimoji="0" lang="en-US" sz="2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a:p>
            <a:endParaRPr kumimoji="0" lang="en-GB" sz="2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a:extLst>
              <a:ext uri="{FF2B5EF4-FFF2-40B4-BE49-F238E27FC236}">
                <a16:creationId xmlns:a16="http://schemas.microsoft.com/office/drawing/2014/main" id="{3A06CB80-460D-33BF-23A1-A17D7949DA4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33C836E1-5F2C-F888-0D5D-42273368B4DE}"/>
              </a:ext>
            </a:extLst>
          </p:cNvPr>
          <p:cNvSpPr>
            <a:spLocks noGrp="1"/>
          </p:cNvSpPr>
          <p:nvPr>
            <p:ph type="ftr" idx="14"/>
          </p:nvPr>
        </p:nvSpPr>
        <p:spPr/>
        <p:txBody>
          <a:bodyPr/>
          <a:lstStyle/>
          <a:p>
            <a:r>
              <a:rPr lang="en-GB"/>
              <a:t>Sigurd Schelstraete, MaxLinear</a:t>
            </a:r>
            <a:endParaRPr lang="en-GB" dirty="0"/>
          </a:p>
        </p:txBody>
      </p:sp>
      <p:sp>
        <p:nvSpPr>
          <p:cNvPr id="6" name="Date Placeholder 5">
            <a:extLst>
              <a:ext uri="{FF2B5EF4-FFF2-40B4-BE49-F238E27FC236}">
                <a16:creationId xmlns:a16="http://schemas.microsoft.com/office/drawing/2014/main" id="{30AEE984-68D5-35CC-AA96-706B5B845E23}"/>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66198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D436E-FB06-6EE4-1921-832BC2C5D7D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BDD77D32-7FEB-AC31-6738-5CDC48E12D76}"/>
              </a:ext>
            </a:extLst>
          </p:cNvPr>
          <p:cNvSpPr>
            <a:spLocks noGrp="1"/>
          </p:cNvSpPr>
          <p:nvPr>
            <p:ph idx="1"/>
          </p:nvPr>
        </p:nvSpPr>
        <p:spPr>
          <a:xfrm>
            <a:off x="381000" y="1751013"/>
            <a:ext cx="8458200" cy="4421187"/>
          </a:xfrm>
        </p:spPr>
        <p:txBody>
          <a:bodyPr/>
          <a:lstStyle/>
          <a:p>
            <a:pPr>
              <a:buFont typeface="Arial" panose="020B0604020202020204" pitchFamily="34" charset="0"/>
              <a:buChar char="•"/>
            </a:pPr>
            <a:r>
              <a:rPr lang="en-US" dirty="0"/>
              <a:t>In [1], a channel access mechanism with enhanced collision avoidance was proposed </a:t>
            </a:r>
          </a:p>
          <a:p>
            <a:pPr lvl="1">
              <a:buFont typeface="Arial" panose="020B0604020202020204" pitchFamily="34" charset="0"/>
              <a:buChar char="•"/>
            </a:pPr>
            <a:r>
              <a:rPr lang="en-US" dirty="0"/>
              <a:t>Compatible with CSMA and EDCA</a:t>
            </a:r>
          </a:p>
          <a:p>
            <a:pPr lvl="1">
              <a:buFont typeface="Arial" panose="020B0604020202020204" pitchFamily="34" charset="0"/>
              <a:buChar char="•"/>
            </a:pPr>
            <a:r>
              <a:rPr lang="en-US" dirty="0"/>
              <a:t>Includes an additional collision avoidance phase that reduces the number of collisions, to the point where collisions can be almost completely avoided</a:t>
            </a:r>
          </a:p>
          <a:p>
            <a:pPr lvl="1">
              <a:buFont typeface="Arial" panose="020B0604020202020204" pitchFamily="34" charset="0"/>
              <a:buChar char="•"/>
            </a:pPr>
            <a:r>
              <a:rPr lang="en-US" dirty="0"/>
              <a:t>Performance verified through network simulation</a:t>
            </a:r>
          </a:p>
          <a:p>
            <a:pPr>
              <a:buFont typeface="Arial" panose="020B0604020202020204" pitchFamily="34" charset="0"/>
              <a:buChar char="•"/>
            </a:pPr>
            <a:r>
              <a:rPr lang="en-US" dirty="0"/>
              <a:t>A number of questions/comments were raised during discussion that were not immediately addressed due to lack of time</a:t>
            </a:r>
          </a:p>
          <a:p>
            <a:pPr>
              <a:buFont typeface="Arial" panose="020B0604020202020204" pitchFamily="34" charset="0"/>
              <a:buChar char="•"/>
            </a:pPr>
            <a:r>
              <a:rPr lang="en-US" dirty="0"/>
              <a:t>This submission addresses these outstanding points </a:t>
            </a:r>
          </a:p>
        </p:txBody>
      </p:sp>
      <p:sp>
        <p:nvSpPr>
          <p:cNvPr id="4" name="Slide Number Placeholder 3">
            <a:extLst>
              <a:ext uri="{FF2B5EF4-FFF2-40B4-BE49-F238E27FC236}">
                <a16:creationId xmlns:a16="http://schemas.microsoft.com/office/drawing/2014/main" id="{AF1C659C-681A-169A-22CE-7F5A1D219FA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D6803D7-2760-4991-C0DA-F94ECFF9B224}"/>
              </a:ext>
            </a:extLst>
          </p:cNvPr>
          <p:cNvSpPr>
            <a:spLocks noGrp="1"/>
          </p:cNvSpPr>
          <p:nvPr>
            <p:ph type="ftr" idx="14"/>
          </p:nvPr>
        </p:nvSpPr>
        <p:spPr/>
        <p:txBody>
          <a:bodyPr/>
          <a:lstStyle/>
          <a:p>
            <a:r>
              <a:rPr lang="en-GB"/>
              <a:t>Sigurd Schelstraete, MaxLinear</a:t>
            </a:r>
            <a:endParaRPr lang="en-GB" dirty="0"/>
          </a:p>
        </p:txBody>
      </p:sp>
      <p:sp>
        <p:nvSpPr>
          <p:cNvPr id="6" name="Date Placeholder 5">
            <a:extLst>
              <a:ext uri="{FF2B5EF4-FFF2-40B4-BE49-F238E27FC236}">
                <a16:creationId xmlns:a16="http://schemas.microsoft.com/office/drawing/2014/main" id="{3DF91ECE-B706-6EDF-67B3-DFC2FE67E58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71265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45BAB-25EE-160C-CA94-C124928A3842}"/>
              </a:ext>
            </a:extLst>
          </p:cNvPr>
          <p:cNvSpPr>
            <a:spLocks noGrp="1"/>
          </p:cNvSpPr>
          <p:nvPr>
            <p:ph type="title"/>
          </p:nvPr>
        </p:nvSpPr>
        <p:spPr/>
        <p:txBody>
          <a:bodyPr/>
          <a:lstStyle/>
          <a:p>
            <a:r>
              <a:rPr lang="en-GB" dirty="0"/>
              <a:t>CSMA with enhanced Collision Avoidance</a:t>
            </a:r>
            <a:endParaRPr lang="en-US" dirty="0"/>
          </a:p>
        </p:txBody>
      </p:sp>
      <p:pic>
        <p:nvPicPr>
          <p:cNvPr id="7" name="Content Placeholder 6">
            <a:extLst>
              <a:ext uri="{FF2B5EF4-FFF2-40B4-BE49-F238E27FC236}">
                <a16:creationId xmlns:a16="http://schemas.microsoft.com/office/drawing/2014/main" id="{51263050-7B50-7B43-7E70-73DBFB2A34F1}"/>
              </a:ext>
            </a:extLst>
          </p:cNvPr>
          <p:cNvPicPr>
            <a:picLocks noGrp="1" noChangeAspect="1"/>
          </p:cNvPicPr>
          <p:nvPr>
            <p:ph idx="1"/>
          </p:nvPr>
        </p:nvPicPr>
        <p:blipFill>
          <a:blip r:embed="rId2"/>
          <a:stretch>
            <a:fillRect/>
          </a:stretch>
        </p:blipFill>
        <p:spPr>
          <a:xfrm>
            <a:off x="903919" y="1600200"/>
            <a:ext cx="7662772" cy="4648200"/>
          </a:xfrm>
          <a:prstGeom prst="rect">
            <a:avLst/>
          </a:prstGeom>
        </p:spPr>
      </p:pic>
      <p:sp>
        <p:nvSpPr>
          <p:cNvPr id="4" name="Slide Number Placeholder 3">
            <a:extLst>
              <a:ext uri="{FF2B5EF4-FFF2-40B4-BE49-F238E27FC236}">
                <a16:creationId xmlns:a16="http://schemas.microsoft.com/office/drawing/2014/main" id="{1BCA8FA7-7CE3-1649-09C7-D960E7C0196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4937EDD-9221-D7E6-BF77-DC544B4823BF}"/>
              </a:ext>
            </a:extLst>
          </p:cNvPr>
          <p:cNvSpPr>
            <a:spLocks noGrp="1"/>
          </p:cNvSpPr>
          <p:nvPr>
            <p:ph type="ftr" idx="14"/>
          </p:nvPr>
        </p:nvSpPr>
        <p:spPr/>
        <p:txBody>
          <a:bodyPr/>
          <a:lstStyle/>
          <a:p>
            <a:r>
              <a:rPr lang="en-GB"/>
              <a:t>Sigurd Schelstraete, MaxLinear</a:t>
            </a:r>
            <a:endParaRPr lang="en-GB" dirty="0"/>
          </a:p>
        </p:txBody>
      </p:sp>
      <p:sp>
        <p:nvSpPr>
          <p:cNvPr id="6" name="Date Placeholder 5">
            <a:extLst>
              <a:ext uri="{FF2B5EF4-FFF2-40B4-BE49-F238E27FC236}">
                <a16:creationId xmlns:a16="http://schemas.microsoft.com/office/drawing/2014/main" id="{C2B96F24-1DD6-9A58-A195-B3A2E2B70950}"/>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945286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93D3A-8445-6295-44F5-36E0B1ABA3AD}"/>
              </a:ext>
            </a:extLst>
          </p:cNvPr>
          <p:cNvSpPr>
            <a:spLocks noGrp="1"/>
          </p:cNvSpPr>
          <p:nvPr>
            <p:ph type="title"/>
          </p:nvPr>
        </p:nvSpPr>
        <p:spPr/>
        <p:txBody>
          <a:bodyPr/>
          <a:lstStyle/>
          <a:p>
            <a:r>
              <a:rPr lang="en-US" dirty="0"/>
              <a:t>1. Comparison with HiperLAN/1</a:t>
            </a:r>
          </a:p>
        </p:txBody>
      </p:sp>
      <p:sp>
        <p:nvSpPr>
          <p:cNvPr id="3" name="Content Placeholder 2">
            <a:extLst>
              <a:ext uri="{FF2B5EF4-FFF2-40B4-BE49-F238E27FC236}">
                <a16:creationId xmlns:a16="http://schemas.microsoft.com/office/drawing/2014/main" id="{375BBAF2-025A-2E6A-0447-43AF99C8123B}"/>
              </a:ext>
            </a:extLst>
          </p:cNvPr>
          <p:cNvSpPr>
            <a:spLocks noGrp="1"/>
          </p:cNvSpPr>
          <p:nvPr>
            <p:ph idx="1"/>
          </p:nvPr>
        </p:nvSpPr>
        <p:spPr>
          <a:xfrm>
            <a:off x="265906" y="1690377"/>
            <a:ext cx="8610600" cy="4113213"/>
          </a:xfrm>
        </p:spPr>
        <p:txBody>
          <a:bodyPr/>
          <a:lstStyle/>
          <a:p>
            <a:pPr>
              <a:buFont typeface="Arial" panose="020B0604020202020204" pitchFamily="34" charset="0"/>
              <a:buChar char="•"/>
            </a:pPr>
            <a:r>
              <a:rPr lang="en-US" dirty="0"/>
              <a:t>HiperLAN/1 [2] uses an Access Protocol called EY-NPMA</a:t>
            </a:r>
          </a:p>
        </p:txBody>
      </p:sp>
      <p:sp>
        <p:nvSpPr>
          <p:cNvPr id="4" name="Slide Number Placeholder 3">
            <a:extLst>
              <a:ext uri="{FF2B5EF4-FFF2-40B4-BE49-F238E27FC236}">
                <a16:creationId xmlns:a16="http://schemas.microsoft.com/office/drawing/2014/main" id="{B05CE34D-20E5-B2A6-0410-F5DD844198D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15EBF14-2477-57AE-CC7E-25009B2BBFC2}"/>
              </a:ext>
            </a:extLst>
          </p:cNvPr>
          <p:cNvSpPr>
            <a:spLocks noGrp="1"/>
          </p:cNvSpPr>
          <p:nvPr>
            <p:ph type="ftr" idx="14"/>
          </p:nvPr>
        </p:nvSpPr>
        <p:spPr/>
        <p:txBody>
          <a:bodyPr/>
          <a:lstStyle/>
          <a:p>
            <a:r>
              <a:rPr lang="en-GB"/>
              <a:t>Sigurd Schelstraete, MaxLinear</a:t>
            </a:r>
            <a:endParaRPr lang="en-GB" dirty="0"/>
          </a:p>
        </p:txBody>
      </p:sp>
      <p:sp>
        <p:nvSpPr>
          <p:cNvPr id="6" name="Date Placeholder 5">
            <a:extLst>
              <a:ext uri="{FF2B5EF4-FFF2-40B4-BE49-F238E27FC236}">
                <a16:creationId xmlns:a16="http://schemas.microsoft.com/office/drawing/2014/main" id="{24CCC1DA-4261-6E60-F3F1-13FB23AD72F9}"/>
              </a:ext>
            </a:extLst>
          </p:cNvPr>
          <p:cNvSpPr>
            <a:spLocks noGrp="1"/>
          </p:cNvSpPr>
          <p:nvPr>
            <p:ph type="dt" idx="15"/>
          </p:nvPr>
        </p:nvSpPr>
        <p:spPr/>
        <p:txBody>
          <a:bodyPr/>
          <a:lstStyle/>
          <a:p>
            <a:r>
              <a:rPr lang="en-US"/>
              <a:t>September 2024</a:t>
            </a:r>
            <a:endParaRPr lang="en-GB" dirty="0"/>
          </a:p>
        </p:txBody>
      </p:sp>
      <p:pic>
        <p:nvPicPr>
          <p:cNvPr id="7" name="Picture 6">
            <a:extLst>
              <a:ext uri="{FF2B5EF4-FFF2-40B4-BE49-F238E27FC236}">
                <a16:creationId xmlns:a16="http://schemas.microsoft.com/office/drawing/2014/main" id="{FF2CF724-125A-6472-78F2-D77D1E247A3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9010" y="2209799"/>
            <a:ext cx="6653390" cy="4248865"/>
          </a:xfrm>
          <a:prstGeom prst="rect">
            <a:avLst/>
          </a:prstGeom>
          <a:noFill/>
          <a:ln>
            <a:noFill/>
          </a:ln>
        </p:spPr>
      </p:pic>
    </p:spTree>
    <p:extLst>
      <p:ext uri="{BB962C8B-B14F-4D97-AF65-F5344CB8AC3E}">
        <p14:creationId xmlns:p14="http://schemas.microsoft.com/office/powerpoint/2010/main" val="3501347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AD919-1599-7D6A-E64C-47916E29BF3D}"/>
              </a:ext>
            </a:extLst>
          </p:cNvPr>
          <p:cNvSpPr>
            <a:spLocks noGrp="1"/>
          </p:cNvSpPr>
          <p:nvPr>
            <p:ph type="title"/>
          </p:nvPr>
        </p:nvSpPr>
        <p:spPr/>
        <p:txBody>
          <a:bodyPr/>
          <a:lstStyle/>
          <a:p>
            <a:r>
              <a:rPr lang="en-US" dirty="0"/>
              <a:t>EY-NPMA</a:t>
            </a:r>
          </a:p>
        </p:txBody>
      </p:sp>
      <p:sp>
        <p:nvSpPr>
          <p:cNvPr id="3" name="Content Placeholder 2">
            <a:extLst>
              <a:ext uri="{FF2B5EF4-FFF2-40B4-BE49-F238E27FC236}">
                <a16:creationId xmlns:a16="http://schemas.microsoft.com/office/drawing/2014/main" id="{FC79722B-932F-90DC-2F0D-41DA620F2B14}"/>
              </a:ext>
            </a:extLst>
          </p:cNvPr>
          <p:cNvSpPr>
            <a:spLocks noGrp="1"/>
          </p:cNvSpPr>
          <p:nvPr>
            <p:ph idx="1"/>
          </p:nvPr>
        </p:nvSpPr>
        <p:spPr>
          <a:xfrm>
            <a:off x="265906" y="1762011"/>
            <a:ext cx="8686800" cy="4113213"/>
          </a:xfrm>
        </p:spPr>
        <p:txBody>
          <a:bodyPr/>
          <a:lstStyle/>
          <a:p>
            <a:pPr>
              <a:buFont typeface="Arial" panose="020B0604020202020204" pitchFamily="34" charset="0"/>
              <a:buChar char="•"/>
            </a:pPr>
            <a:r>
              <a:rPr lang="en-US" dirty="0"/>
              <a:t>EY-NPMA (</a:t>
            </a:r>
            <a:r>
              <a:rPr lang="en-US" dirty="0">
                <a:solidFill>
                  <a:srgbClr val="FF0000"/>
                </a:solidFill>
              </a:rPr>
              <a:t>E</a:t>
            </a:r>
            <a:r>
              <a:rPr lang="en-US" dirty="0"/>
              <a:t>limination-</a:t>
            </a:r>
            <a:r>
              <a:rPr lang="en-US" dirty="0">
                <a:solidFill>
                  <a:srgbClr val="FF0000"/>
                </a:solidFill>
              </a:rPr>
              <a:t>Y</a:t>
            </a:r>
            <a:r>
              <a:rPr lang="en-US" dirty="0"/>
              <a:t>ield </a:t>
            </a:r>
            <a:r>
              <a:rPr lang="en-US" dirty="0">
                <a:solidFill>
                  <a:srgbClr val="FF0000"/>
                </a:solidFill>
              </a:rPr>
              <a:t>N</a:t>
            </a:r>
            <a:r>
              <a:rPr lang="en-US" dirty="0"/>
              <a:t>on-pre-emptive </a:t>
            </a:r>
            <a:r>
              <a:rPr lang="en-US" dirty="0">
                <a:solidFill>
                  <a:srgbClr val="FF0000"/>
                </a:solidFill>
              </a:rPr>
              <a:t>P</a:t>
            </a:r>
            <a:r>
              <a:rPr lang="en-US" dirty="0"/>
              <a:t>riority </a:t>
            </a:r>
            <a:r>
              <a:rPr lang="en-US" dirty="0">
                <a:solidFill>
                  <a:srgbClr val="FF0000"/>
                </a:solidFill>
              </a:rPr>
              <a:t>M</a:t>
            </a:r>
            <a:r>
              <a:rPr lang="en-US" dirty="0"/>
              <a:t>ultiple </a:t>
            </a:r>
            <a:r>
              <a:rPr lang="en-US" dirty="0">
                <a:solidFill>
                  <a:srgbClr val="FF0000"/>
                </a:solidFill>
              </a:rPr>
              <a:t>A</a:t>
            </a:r>
            <a:r>
              <a:rPr lang="en-US" dirty="0"/>
              <a:t>ccess) consists of the following phases:</a:t>
            </a:r>
          </a:p>
          <a:p>
            <a:pPr lvl="1">
              <a:buFont typeface="Arial" panose="020B0604020202020204" pitchFamily="34" charset="0"/>
              <a:buChar char="•"/>
            </a:pPr>
            <a:r>
              <a:rPr lang="en-US" dirty="0"/>
              <a:t>Prioritization phase</a:t>
            </a:r>
          </a:p>
          <a:p>
            <a:pPr lvl="2">
              <a:buFont typeface="Arial" panose="020B0604020202020204" pitchFamily="34" charset="0"/>
              <a:buChar char="•"/>
            </a:pPr>
            <a:r>
              <a:rPr lang="en-US" dirty="0"/>
              <a:t>Variable length listening stage, which deterministically favors highest priority</a:t>
            </a:r>
          </a:p>
          <a:p>
            <a:pPr lvl="2">
              <a:buFont typeface="Arial" panose="020B0604020202020204" pitchFamily="34" charset="0"/>
              <a:buChar char="•"/>
            </a:pPr>
            <a:r>
              <a:rPr lang="en-US" dirty="0"/>
              <a:t>No equivalent in 802.11 (priority is implicit in EDCA AC parameters)</a:t>
            </a:r>
          </a:p>
          <a:p>
            <a:pPr lvl="1">
              <a:buFont typeface="Arial" panose="020B0604020202020204" pitchFamily="34" charset="0"/>
              <a:buChar char="•"/>
            </a:pPr>
            <a:r>
              <a:rPr lang="en-US" dirty="0"/>
              <a:t>Elimination Phase</a:t>
            </a:r>
          </a:p>
          <a:p>
            <a:pPr lvl="2">
              <a:buFont typeface="Arial" panose="020B0604020202020204" pitchFamily="34" charset="0"/>
              <a:buChar char="•"/>
            </a:pPr>
            <a:r>
              <a:rPr lang="en-US" dirty="0"/>
              <a:t>Variable length burst transmission of random length, with longest burst determining (one or more) “survivor” STAs</a:t>
            </a:r>
          </a:p>
          <a:p>
            <a:pPr lvl="1">
              <a:buFont typeface="Arial" panose="020B0604020202020204" pitchFamily="34" charset="0"/>
              <a:buChar char="•"/>
            </a:pPr>
            <a:r>
              <a:rPr lang="en-US" dirty="0"/>
              <a:t>Yield Phase</a:t>
            </a:r>
          </a:p>
          <a:p>
            <a:pPr lvl="2">
              <a:buFont typeface="Arial" panose="020B0604020202020204" pitchFamily="34" charset="0"/>
              <a:buChar char="•"/>
            </a:pPr>
            <a:r>
              <a:rPr lang="en-US" dirty="0"/>
              <a:t>Variable length listening stage of random length (similar to CSMA)</a:t>
            </a:r>
          </a:p>
          <a:p>
            <a:pPr lvl="2">
              <a:buFont typeface="Arial" panose="020B0604020202020204" pitchFamily="34" charset="0"/>
              <a:buChar char="•"/>
            </a:pPr>
            <a:r>
              <a:rPr lang="en-US" dirty="0"/>
              <a:t>Further reduces set of survivor STAs</a:t>
            </a:r>
          </a:p>
          <a:p>
            <a:pPr lvl="1">
              <a:buFont typeface="Arial" panose="020B0604020202020204" pitchFamily="34" charset="0"/>
              <a:buChar char="•"/>
            </a:pPr>
            <a:r>
              <a:rPr lang="en-US" dirty="0"/>
              <a:t>Transmission Phase</a:t>
            </a:r>
          </a:p>
        </p:txBody>
      </p:sp>
      <p:sp>
        <p:nvSpPr>
          <p:cNvPr id="4" name="Slide Number Placeholder 3">
            <a:extLst>
              <a:ext uri="{FF2B5EF4-FFF2-40B4-BE49-F238E27FC236}">
                <a16:creationId xmlns:a16="http://schemas.microsoft.com/office/drawing/2014/main" id="{091A720D-56BD-88DC-4E5E-B8C425C2811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15D8342-4ACF-0962-0EF4-07CD22E810C6}"/>
              </a:ext>
            </a:extLst>
          </p:cNvPr>
          <p:cNvSpPr>
            <a:spLocks noGrp="1"/>
          </p:cNvSpPr>
          <p:nvPr>
            <p:ph type="ftr" idx="14"/>
          </p:nvPr>
        </p:nvSpPr>
        <p:spPr/>
        <p:txBody>
          <a:bodyPr/>
          <a:lstStyle/>
          <a:p>
            <a:r>
              <a:rPr lang="en-GB"/>
              <a:t>Sigurd Schelstraete, MaxLinear</a:t>
            </a:r>
            <a:endParaRPr lang="en-GB" dirty="0"/>
          </a:p>
        </p:txBody>
      </p:sp>
      <p:sp>
        <p:nvSpPr>
          <p:cNvPr id="6" name="Date Placeholder 5">
            <a:extLst>
              <a:ext uri="{FF2B5EF4-FFF2-40B4-BE49-F238E27FC236}">
                <a16:creationId xmlns:a16="http://schemas.microsoft.com/office/drawing/2014/main" id="{490E05BE-9526-EE8E-144E-B6D4AF89CB9D}"/>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869231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891A6-96A7-ABB3-BF71-8003E03EDFA3}"/>
              </a:ext>
            </a:extLst>
          </p:cNvPr>
          <p:cNvSpPr>
            <a:spLocks noGrp="1"/>
          </p:cNvSpPr>
          <p:nvPr>
            <p:ph type="title"/>
          </p:nvPr>
        </p:nvSpPr>
        <p:spPr>
          <a:xfrm>
            <a:off x="685800" y="685801"/>
            <a:ext cx="7770813" cy="762000"/>
          </a:xfrm>
        </p:spPr>
        <p:txBody>
          <a:bodyPr/>
          <a:lstStyle/>
          <a:p>
            <a:r>
              <a:rPr lang="en-US" dirty="0"/>
              <a:t>Similarities and differences</a:t>
            </a:r>
          </a:p>
        </p:txBody>
      </p:sp>
      <p:sp>
        <p:nvSpPr>
          <p:cNvPr id="3" name="Content Placeholder 2">
            <a:extLst>
              <a:ext uri="{FF2B5EF4-FFF2-40B4-BE49-F238E27FC236}">
                <a16:creationId xmlns:a16="http://schemas.microsoft.com/office/drawing/2014/main" id="{814A3029-F96C-53F4-38A8-D2037278FE18}"/>
              </a:ext>
            </a:extLst>
          </p:cNvPr>
          <p:cNvSpPr>
            <a:spLocks noGrp="1"/>
          </p:cNvSpPr>
          <p:nvPr>
            <p:ph idx="1"/>
          </p:nvPr>
        </p:nvSpPr>
        <p:spPr>
          <a:xfrm>
            <a:off x="304800" y="1600200"/>
            <a:ext cx="8458200" cy="4799013"/>
          </a:xfrm>
        </p:spPr>
        <p:txBody>
          <a:bodyPr/>
          <a:lstStyle/>
          <a:p>
            <a:pPr>
              <a:buFont typeface="Arial" panose="020B0604020202020204" pitchFamily="34" charset="0"/>
              <a:buChar char="•"/>
            </a:pPr>
            <a:r>
              <a:rPr lang="en-US" dirty="0"/>
              <a:t>CSMA does not have an explicit prioritization phase</a:t>
            </a:r>
          </a:p>
          <a:p>
            <a:pPr>
              <a:buFont typeface="Arial" panose="020B0604020202020204" pitchFamily="34" charset="0"/>
              <a:buChar char="•"/>
            </a:pPr>
            <a:r>
              <a:rPr lang="en-US" dirty="0"/>
              <a:t>Elimination phase is based on keeping channel occupied. It provides a first down-selection of contending STAs</a:t>
            </a:r>
          </a:p>
          <a:p>
            <a:pPr>
              <a:buFont typeface="Arial" panose="020B0604020202020204" pitchFamily="34" charset="0"/>
              <a:buChar char="•"/>
            </a:pPr>
            <a:r>
              <a:rPr lang="en-US" dirty="0"/>
              <a:t>The Yield phase provides a second round of down-selection among STAs that survive the Elimination Phase</a:t>
            </a:r>
          </a:p>
          <a:p>
            <a:pPr>
              <a:buFont typeface="Arial" panose="020B0604020202020204" pitchFamily="34" charset="0"/>
              <a:buChar char="•"/>
            </a:pPr>
            <a:endParaRPr lang="en-US" dirty="0"/>
          </a:p>
          <a:p>
            <a:pPr>
              <a:buFont typeface="Arial" panose="020B0604020202020204" pitchFamily="34" charset="0"/>
              <a:buChar char="•"/>
            </a:pPr>
            <a:r>
              <a:rPr lang="en-US" dirty="0"/>
              <a:t>EY-NPMA would be incompatible with current CSMA mechanism</a:t>
            </a:r>
          </a:p>
          <a:p>
            <a:pPr>
              <a:buFont typeface="Arial" panose="020B0604020202020204" pitchFamily="34" charset="0"/>
              <a:buChar char="•"/>
            </a:pPr>
            <a:r>
              <a:rPr lang="en-US" dirty="0"/>
              <a:t>The core of the proposal is the </a:t>
            </a:r>
            <a:r>
              <a:rPr lang="en-US" i="1" dirty="0"/>
              <a:t>multi-step approach </a:t>
            </a:r>
            <a:r>
              <a:rPr lang="en-US" dirty="0"/>
              <a:t>to channel contention</a:t>
            </a:r>
          </a:p>
          <a:p>
            <a:pPr lvl="1">
              <a:buFont typeface="Arial" panose="020B0604020202020204" pitchFamily="34" charset="0"/>
              <a:buChar char="•"/>
            </a:pPr>
            <a:r>
              <a:rPr lang="en-US" dirty="0"/>
              <a:t>allows for more efficient elimination of collisions in a highly congested network</a:t>
            </a:r>
          </a:p>
        </p:txBody>
      </p:sp>
      <p:sp>
        <p:nvSpPr>
          <p:cNvPr id="4" name="Slide Number Placeholder 3">
            <a:extLst>
              <a:ext uri="{FF2B5EF4-FFF2-40B4-BE49-F238E27FC236}">
                <a16:creationId xmlns:a16="http://schemas.microsoft.com/office/drawing/2014/main" id="{A5695700-5B60-1E82-A130-7FFA1859B8E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460C2D2-5A8A-BDB7-967B-50FB7B545C69}"/>
              </a:ext>
            </a:extLst>
          </p:cNvPr>
          <p:cNvSpPr>
            <a:spLocks noGrp="1"/>
          </p:cNvSpPr>
          <p:nvPr>
            <p:ph type="ftr" idx="14"/>
          </p:nvPr>
        </p:nvSpPr>
        <p:spPr/>
        <p:txBody>
          <a:bodyPr/>
          <a:lstStyle/>
          <a:p>
            <a:r>
              <a:rPr lang="en-GB"/>
              <a:t>Sigurd Schelstraete, MaxLinear</a:t>
            </a:r>
            <a:endParaRPr lang="en-GB" dirty="0"/>
          </a:p>
        </p:txBody>
      </p:sp>
      <p:sp>
        <p:nvSpPr>
          <p:cNvPr id="6" name="Date Placeholder 5">
            <a:extLst>
              <a:ext uri="{FF2B5EF4-FFF2-40B4-BE49-F238E27FC236}">
                <a16:creationId xmlns:a16="http://schemas.microsoft.com/office/drawing/2014/main" id="{B0458645-4590-08E2-5CF9-4489E7DE75AE}"/>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4005230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588B9-740C-24D0-5613-3EA2BC745324}"/>
              </a:ext>
            </a:extLst>
          </p:cNvPr>
          <p:cNvSpPr>
            <a:spLocks noGrp="1"/>
          </p:cNvSpPr>
          <p:nvPr>
            <p:ph type="title"/>
          </p:nvPr>
        </p:nvSpPr>
        <p:spPr/>
        <p:txBody>
          <a:bodyPr/>
          <a:lstStyle/>
          <a:p>
            <a:r>
              <a:rPr lang="en-US" dirty="0"/>
              <a:t>2. Comparison with SCR</a:t>
            </a:r>
          </a:p>
        </p:txBody>
      </p:sp>
      <p:sp>
        <p:nvSpPr>
          <p:cNvPr id="3" name="Content Placeholder 2">
            <a:extLst>
              <a:ext uri="{FF2B5EF4-FFF2-40B4-BE49-F238E27FC236}">
                <a16:creationId xmlns:a16="http://schemas.microsoft.com/office/drawing/2014/main" id="{06B6749B-6CAA-CF6B-0115-D8E3E12F8CC7}"/>
              </a:ext>
            </a:extLst>
          </p:cNvPr>
          <p:cNvSpPr>
            <a:spLocks noGrp="1"/>
          </p:cNvSpPr>
          <p:nvPr>
            <p:ph idx="1"/>
          </p:nvPr>
        </p:nvSpPr>
        <p:spPr>
          <a:xfrm>
            <a:off x="304800" y="1981200"/>
            <a:ext cx="8610600" cy="4113213"/>
          </a:xfrm>
        </p:spPr>
        <p:txBody>
          <a:bodyPr/>
          <a:lstStyle/>
          <a:p>
            <a:pPr>
              <a:buFont typeface="Arial" panose="020B0604020202020204" pitchFamily="34" charset="0"/>
              <a:buChar char="•"/>
            </a:pPr>
            <a:r>
              <a:rPr lang="en-US" dirty="0"/>
              <a:t>SCR (Synchronous Collision Resolution) [3, 4] was proposed as an alternative to EDCA in VTS SG (MAC enhancements for robust video streaming)</a:t>
            </a:r>
          </a:p>
          <a:p>
            <a:pPr lvl="1">
              <a:buFont typeface="Arial" panose="020B0604020202020204" pitchFamily="34" charset="0"/>
              <a:buChar char="•"/>
            </a:pPr>
            <a:r>
              <a:rPr lang="en-US" dirty="0"/>
              <a:t>precursor to TG 802.11aa</a:t>
            </a:r>
          </a:p>
        </p:txBody>
      </p:sp>
      <p:sp>
        <p:nvSpPr>
          <p:cNvPr id="4" name="Slide Number Placeholder 3">
            <a:extLst>
              <a:ext uri="{FF2B5EF4-FFF2-40B4-BE49-F238E27FC236}">
                <a16:creationId xmlns:a16="http://schemas.microsoft.com/office/drawing/2014/main" id="{A2EA7C36-B617-40E8-7565-D6E3CDC6156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4975331-2CCF-6C5D-61DE-50C4E179BBEC}"/>
              </a:ext>
            </a:extLst>
          </p:cNvPr>
          <p:cNvSpPr>
            <a:spLocks noGrp="1"/>
          </p:cNvSpPr>
          <p:nvPr>
            <p:ph type="ftr" idx="14"/>
          </p:nvPr>
        </p:nvSpPr>
        <p:spPr/>
        <p:txBody>
          <a:bodyPr/>
          <a:lstStyle/>
          <a:p>
            <a:r>
              <a:rPr lang="en-GB"/>
              <a:t>Sigurd Schelstraete, MaxLinear</a:t>
            </a:r>
            <a:endParaRPr lang="en-GB" dirty="0"/>
          </a:p>
        </p:txBody>
      </p:sp>
      <p:sp>
        <p:nvSpPr>
          <p:cNvPr id="6" name="Date Placeholder 5">
            <a:extLst>
              <a:ext uri="{FF2B5EF4-FFF2-40B4-BE49-F238E27FC236}">
                <a16:creationId xmlns:a16="http://schemas.microsoft.com/office/drawing/2014/main" id="{FEC5C987-79A3-C5FF-833C-13E5FE07C328}"/>
              </a:ext>
            </a:extLst>
          </p:cNvPr>
          <p:cNvSpPr>
            <a:spLocks noGrp="1"/>
          </p:cNvSpPr>
          <p:nvPr>
            <p:ph type="dt" idx="15"/>
          </p:nvPr>
        </p:nvSpPr>
        <p:spPr/>
        <p:txBody>
          <a:bodyPr/>
          <a:lstStyle/>
          <a:p>
            <a:r>
              <a:rPr lang="en-US"/>
              <a:t>September 2024</a:t>
            </a:r>
            <a:endParaRPr lang="en-GB" dirty="0"/>
          </a:p>
        </p:txBody>
      </p:sp>
      <p:pic>
        <p:nvPicPr>
          <p:cNvPr id="7" name="Picture 6">
            <a:extLst>
              <a:ext uri="{FF2B5EF4-FFF2-40B4-BE49-F238E27FC236}">
                <a16:creationId xmlns:a16="http://schemas.microsoft.com/office/drawing/2014/main" id="{EB69F4E9-2204-24D7-B14C-6057DC844705}"/>
              </a:ext>
            </a:extLst>
          </p:cNvPr>
          <p:cNvPicPr>
            <a:picLocks noChangeAspect="1"/>
          </p:cNvPicPr>
          <p:nvPr/>
        </p:nvPicPr>
        <p:blipFill>
          <a:blip r:embed="rId2"/>
          <a:stretch>
            <a:fillRect/>
          </a:stretch>
        </p:blipFill>
        <p:spPr>
          <a:xfrm>
            <a:off x="384142" y="3733800"/>
            <a:ext cx="8375715" cy="2035943"/>
          </a:xfrm>
          <a:prstGeom prst="rect">
            <a:avLst/>
          </a:prstGeom>
        </p:spPr>
      </p:pic>
    </p:spTree>
    <p:extLst>
      <p:ext uri="{BB962C8B-B14F-4D97-AF65-F5344CB8AC3E}">
        <p14:creationId xmlns:p14="http://schemas.microsoft.com/office/powerpoint/2010/main" val="2999411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588B9-740C-24D0-5613-3EA2BC745324}"/>
              </a:ext>
            </a:extLst>
          </p:cNvPr>
          <p:cNvSpPr>
            <a:spLocks noGrp="1"/>
          </p:cNvSpPr>
          <p:nvPr>
            <p:ph type="title"/>
          </p:nvPr>
        </p:nvSpPr>
        <p:spPr/>
        <p:txBody>
          <a:bodyPr/>
          <a:lstStyle/>
          <a:p>
            <a:r>
              <a:rPr lang="en-US" dirty="0"/>
              <a:t>SCR</a:t>
            </a:r>
          </a:p>
        </p:txBody>
      </p:sp>
      <p:sp>
        <p:nvSpPr>
          <p:cNvPr id="3" name="Content Placeholder 2">
            <a:extLst>
              <a:ext uri="{FF2B5EF4-FFF2-40B4-BE49-F238E27FC236}">
                <a16:creationId xmlns:a16="http://schemas.microsoft.com/office/drawing/2014/main" id="{06B6749B-6CAA-CF6B-0115-D8E3E12F8CC7}"/>
              </a:ext>
            </a:extLst>
          </p:cNvPr>
          <p:cNvSpPr>
            <a:spLocks noGrp="1"/>
          </p:cNvSpPr>
          <p:nvPr>
            <p:ph idx="1"/>
          </p:nvPr>
        </p:nvSpPr>
        <p:spPr>
          <a:xfrm>
            <a:off x="304800" y="1981200"/>
            <a:ext cx="8610600" cy="4113213"/>
          </a:xfrm>
        </p:spPr>
        <p:txBody>
          <a:bodyPr/>
          <a:lstStyle/>
          <a:p>
            <a:pPr>
              <a:buFont typeface="Arial" panose="020B0604020202020204" pitchFamily="34" charset="0"/>
              <a:buChar char="•"/>
            </a:pPr>
            <a:r>
              <a:rPr lang="en-US" dirty="0"/>
              <a:t>Deals with both prioritization and channel access</a:t>
            </a:r>
          </a:p>
          <a:p>
            <a:pPr>
              <a:buFont typeface="Arial" panose="020B0604020202020204" pitchFamily="34" charset="0"/>
              <a:buChar char="•"/>
            </a:pPr>
            <a:r>
              <a:rPr lang="en-US" dirty="0"/>
              <a:t>Assumes time slotted channel and channel contention/channel access attempts within each slot </a:t>
            </a:r>
          </a:p>
          <a:p>
            <a:pPr>
              <a:buFont typeface="Arial" panose="020B0604020202020204" pitchFamily="34" charset="0"/>
              <a:buChar char="•"/>
            </a:pPr>
            <a:r>
              <a:rPr lang="en-US" dirty="0"/>
              <a:t>Short signals sent with random delay. Only STAs with lowest number continue to next round. No full CSMA, all iterations within an initial CR phase (proposed to be 9 slots)</a:t>
            </a:r>
          </a:p>
        </p:txBody>
      </p:sp>
      <p:sp>
        <p:nvSpPr>
          <p:cNvPr id="4" name="Slide Number Placeholder 3">
            <a:extLst>
              <a:ext uri="{FF2B5EF4-FFF2-40B4-BE49-F238E27FC236}">
                <a16:creationId xmlns:a16="http://schemas.microsoft.com/office/drawing/2014/main" id="{A2EA7C36-B617-40E8-7565-D6E3CDC6156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4975331-2CCF-6C5D-61DE-50C4E179BBEC}"/>
              </a:ext>
            </a:extLst>
          </p:cNvPr>
          <p:cNvSpPr>
            <a:spLocks noGrp="1"/>
          </p:cNvSpPr>
          <p:nvPr>
            <p:ph type="ftr" idx="14"/>
          </p:nvPr>
        </p:nvSpPr>
        <p:spPr/>
        <p:txBody>
          <a:bodyPr/>
          <a:lstStyle/>
          <a:p>
            <a:r>
              <a:rPr lang="en-GB"/>
              <a:t>Sigurd Schelstraete, MaxLinear</a:t>
            </a:r>
            <a:endParaRPr lang="en-GB" dirty="0"/>
          </a:p>
        </p:txBody>
      </p:sp>
      <p:sp>
        <p:nvSpPr>
          <p:cNvPr id="6" name="Date Placeholder 5">
            <a:extLst>
              <a:ext uri="{FF2B5EF4-FFF2-40B4-BE49-F238E27FC236}">
                <a16:creationId xmlns:a16="http://schemas.microsoft.com/office/drawing/2014/main" id="{FEC5C987-79A3-C5FF-833C-13E5FE07C328}"/>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997866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891A6-96A7-ABB3-BF71-8003E03EDFA3}"/>
              </a:ext>
            </a:extLst>
          </p:cNvPr>
          <p:cNvSpPr>
            <a:spLocks noGrp="1"/>
          </p:cNvSpPr>
          <p:nvPr>
            <p:ph type="title"/>
          </p:nvPr>
        </p:nvSpPr>
        <p:spPr/>
        <p:txBody>
          <a:bodyPr/>
          <a:lstStyle/>
          <a:p>
            <a:r>
              <a:rPr lang="en-US" dirty="0"/>
              <a:t>Similarities and differences</a:t>
            </a:r>
          </a:p>
        </p:txBody>
      </p:sp>
      <p:sp>
        <p:nvSpPr>
          <p:cNvPr id="3" name="Content Placeholder 2">
            <a:extLst>
              <a:ext uri="{FF2B5EF4-FFF2-40B4-BE49-F238E27FC236}">
                <a16:creationId xmlns:a16="http://schemas.microsoft.com/office/drawing/2014/main" id="{814A3029-F96C-53F4-38A8-D2037278FE18}"/>
              </a:ext>
            </a:extLst>
          </p:cNvPr>
          <p:cNvSpPr>
            <a:spLocks noGrp="1"/>
          </p:cNvSpPr>
          <p:nvPr>
            <p:ph idx="1"/>
          </p:nvPr>
        </p:nvSpPr>
        <p:spPr>
          <a:xfrm>
            <a:off x="304800" y="1676400"/>
            <a:ext cx="8458200" cy="4343400"/>
          </a:xfrm>
        </p:spPr>
        <p:txBody>
          <a:bodyPr/>
          <a:lstStyle/>
          <a:p>
            <a:pPr>
              <a:buFont typeface="Arial" panose="020B0604020202020204" pitchFamily="34" charset="0"/>
              <a:buChar char="•"/>
            </a:pPr>
            <a:r>
              <a:rPr lang="en-US" dirty="0"/>
              <a:t>Assumes time-slotted (“TDMA”) super-structure, rather than Distributed Channel Access</a:t>
            </a:r>
          </a:p>
          <a:p>
            <a:pPr lvl="1">
              <a:buFont typeface="Arial" panose="020B0604020202020204" pitchFamily="34" charset="0"/>
              <a:buChar char="•"/>
            </a:pPr>
            <a:r>
              <a:rPr lang="en-US" dirty="0"/>
              <a:t>Incompatible with CSMA/EDCA</a:t>
            </a:r>
          </a:p>
          <a:p>
            <a:pPr>
              <a:buFont typeface="Arial" panose="020B0604020202020204" pitchFamily="34" charset="0"/>
              <a:buChar char="•"/>
            </a:pPr>
            <a:r>
              <a:rPr lang="en-US" dirty="0"/>
              <a:t>Also based on multi-stage elimination of contending STAs</a:t>
            </a:r>
          </a:p>
          <a:p>
            <a:pPr>
              <a:buFont typeface="Arial" panose="020B0604020202020204" pitchFamily="34" charset="0"/>
              <a:buChar char="•"/>
            </a:pPr>
            <a:r>
              <a:rPr lang="en-US" dirty="0"/>
              <a:t>Based on short signals </a:t>
            </a:r>
            <a:r>
              <a:rPr lang="en-US"/>
              <a:t>in its initial </a:t>
            </a:r>
            <a:r>
              <a:rPr lang="en-US" dirty="0"/>
              <a:t>phase</a:t>
            </a:r>
          </a:p>
        </p:txBody>
      </p:sp>
      <p:sp>
        <p:nvSpPr>
          <p:cNvPr id="4" name="Slide Number Placeholder 3">
            <a:extLst>
              <a:ext uri="{FF2B5EF4-FFF2-40B4-BE49-F238E27FC236}">
                <a16:creationId xmlns:a16="http://schemas.microsoft.com/office/drawing/2014/main" id="{A5695700-5B60-1E82-A130-7FFA1859B8E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460C2D2-5A8A-BDB7-967B-50FB7B545C69}"/>
              </a:ext>
            </a:extLst>
          </p:cNvPr>
          <p:cNvSpPr>
            <a:spLocks noGrp="1"/>
          </p:cNvSpPr>
          <p:nvPr>
            <p:ph type="ftr" idx="14"/>
          </p:nvPr>
        </p:nvSpPr>
        <p:spPr/>
        <p:txBody>
          <a:bodyPr/>
          <a:lstStyle/>
          <a:p>
            <a:r>
              <a:rPr lang="en-GB"/>
              <a:t>Sigurd Schelstraete, MaxLinear</a:t>
            </a:r>
            <a:endParaRPr lang="en-GB" dirty="0"/>
          </a:p>
        </p:txBody>
      </p:sp>
      <p:sp>
        <p:nvSpPr>
          <p:cNvPr id="6" name="Date Placeholder 5">
            <a:extLst>
              <a:ext uri="{FF2B5EF4-FFF2-40B4-BE49-F238E27FC236}">
                <a16:creationId xmlns:a16="http://schemas.microsoft.com/office/drawing/2014/main" id="{B0458645-4590-08E2-5CF9-4489E7DE75AE}"/>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9599849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812</TotalTime>
  <Words>881</Words>
  <Application>Microsoft Office PowerPoint</Application>
  <PresentationFormat>On-screen Show (4:3)</PresentationFormat>
  <Paragraphs>112</Paragraphs>
  <Slides>14</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Arial Unicode MS</vt:lpstr>
      <vt:lpstr>Times New Roman</vt:lpstr>
      <vt:lpstr>Office Theme</vt:lpstr>
      <vt:lpstr>Document</vt:lpstr>
      <vt:lpstr>CSMA with enhanced Collision Avoidance – follow-up</vt:lpstr>
      <vt:lpstr>Introduction</vt:lpstr>
      <vt:lpstr>CSMA with enhanced Collision Avoidance</vt:lpstr>
      <vt:lpstr>1. Comparison with HiperLAN/1</vt:lpstr>
      <vt:lpstr>EY-NPMA</vt:lpstr>
      <vt:lpstr>Similarities and differences</vt:lpstr>
      <vt:lpstr>2. Comparison with SCR</vt:lpstr>
      <vt:lpstr>SCR</vt:lpstr>
      <vt:lpstr>Similarities and differences</vt:lpstr>
      <vt:lpstr>3. Legacy Nodes</vt:lpstr>
      <vt:lpstr>4. Tx/Rx Turnaround</vt:lpstr>
      <vt:lpstr>Tx/Rx Turnaround (2)</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802.11-24/xxxx</dc:title>
  <dc:creator>Sigurd Schelstraete</dc:creator>
  <cp:keywords/>
  <cp:lastModifiedBy>Sigurd Schelstraete</cp:lastModifiedBy>
  <cp:revision>3</cp:revision>
  <cp:lastPrinted>1601-01-01T00:00:00Z</cp:lastPrinted>
  <dcterms:created xsi:type="dcterms:W3CDTF">2023-12-14T20:07:22Z</dcterms:created>
  <dcterms:modified xsi:type="dcterms:W3CDTF">2024-08-30T20:27:28Z</dcterms:modified>
</cp:coreProperties>
</file>