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772" r:id="rId4"/>
    <p:sldMasterId id="2147485773" r:id="rId5"/>
  </p:sldMasterIdLst>
  <p:notesMasterIdLst>
    <p:notesMasterId r:id="rId42"/>
  </p:notesMasterIdLst>
  <p:handoutMasterIdLst>
    <p:handoutMasterId r:id="rId43"/>
  </p:handoutMasterIdLst>
  <p:sldIdLst>
    <p:sldId id="896" r:id="rId6"/>
    <p:sldId id="2144327778" r:id="rId7"/>
    <p:sldId id="2147473306" r:id="rId8"/>
    <p:sldId id="2144327779" r:id="rId9"/>
    <p:sldId id="2147473296" r:id="rId10"/>
    <p:sldId id="2147473297" r:id="rId11"/>
    <p:sldId id="2147473337" r:id="rId12"/>
    <p:sldId id="2147473307" r:id="rId13"/>
    <p:sldId id="2144327797" r:id="rId14"/>
    <p:sldId id="2147473309" r:id="rId15"/>
    <p:sldId id="2147473310" r:id="rId16"/>
    <p:sldId id="2147473311" r:id="rId17"/>
    <p:sldId id="2147473226" r:id="rId18"/>
    <p:sldId id="2144327838" r:id="rId19"/>
    <p:sldId id="2147473230" r:id="rId20"/>
    <p:sldId id="2147473284" r:id="rId21"/>
    <p:sldId id="895" r:id="rId22"/>
    <p:sldId id="2147473327" r:id="rId23"/>
    <p:sldId id="2147473343" r:id="rId24"/>
    <p:sldId id="2147473344" r:id="rId25"/>
    <p:sldId id="2147473345" r:id="rId26"/>
    <p:sldId id="2147473302" r:id="rId27"/>
    <p:sldId id="2147473338" r:id="rId28"/>
    <p:sldId id="2147473301" r:id="rId29"/>
    <p:sldId id="2147473329" r:id="rId30"/>
    <p:sldId id="2147473330" r:id="rId31"/>
    <p:sldId id="2147473331" r:id="rId32"/>
    <p:sldId id="2147473332" r:id="rId33"/>
    <p:sldId id="2147473333" r:id="rId34"/>
    <p:sldId id="2147473335" r:id="rId35"/>
    <p:sldId id="2147473336" r:id="rId36"/>
    <p:sldId id="2147473342" r:id="rId37"/>
    <p:sldId id="2147473340" r:id="rId38"/>
    <p:sldId id="2147473282" r:id="rId39"/>
    <p:sldId id="2147473341" r:id="rId40"/>
    <p:sldId id="2147473326" r:id="rId4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  <a:srgbClr val="FF99CC"/>
    <a:srgbClr val="FF7C80"/>
    <a:srgbClr val="CB4735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90" autoAdjust="0"/>
    <p:restoredTop sz="94737" autoAdjust="0"/>
  </p:normalViewPr>
  <p:slideViewPr>
    <p:cSldViewPr>
      <p:cViewPr varScale="1">
        <p:scale>
          <a:sx n="96" d="100"/>
          <a:sy n="96" d="100"/>
        </p:scale>
        <p:origin x="1280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C2D31420-FD14-4BC2-B71C-C5EB17B4C7FC}"/>
    <pc:docChg chg="undo custSel modSld">
      <pc:chgData name="Lin Yang" userId="22c9f923-3b96-4280-92a1-bec5296842d7" providerId="ADAL" clId="{C2D31420-FD14-4BC2-B71C-C5EB17B4C7FC}" dt="2024-11-10T01:11:02.892" v="141" actId="20577"/>
      <pc:docMkLst>
        <pc:docMk/>
      </pc:docMkLst>
      <pc:sldChg chg="modSp mod">
        <pc:chgData name="Lin Yang" userId="22c9f923-3b96-4280-92a1-bec5296842d7" providerId="ADAL" clId="{C2D31420-FD14-4BC2-B71C-C5EB17B4C7FC}" dt="2024-11-10T01:05:58.299" v="28" actId="20577"/>
        <pc:sldMkLst>
          <pc:docMk/>
          <pc:sldMk cId="3293632558" sldId="2147473226"/>
        </pc:sldMkLst>
        <pc:spChg chg="mod">
          <ac:chgData name="Lin Yang" userId="22c9f923-3b96-4280-92a1-bec5296842d7" providerId="ADAL" clId="{C2D31420-FD14-4BC2-B71C-C5EB17B4C7FC}" dt="2024-11-10T01:05:58.299" v="28" actId="20577"/>
          <ac:spMkLst>
            <pc:docMk/>
            <pc:sldMk cId="3293632558" sldId="2147473226"/>
            <ac:spMk id="25" creationId="{A2DF9721-7915-D593-852F-A6089E2C96BC}"/>
          </ac:spMkLst>
        </pc:spChg>
        <pc:spChg chg="mod">
          <ac:chgData name="Lin Yang" userId="22c9f923-3b96-4280-92a1-bec5296842d7" providerId="ADAL" clId="{C2D31420-FD14-4BC2-B71C-C5EB17B4C7FC}" dt="2024-11-10T01:05:50.822" v="26" actId="20577"/>
          <ac:spMkLst>
            <pc:docMk/>
            <pc:sldMk cId="3293632558" sldId="2147473226"/>
            <ac:spMk id="26" creationId="{BE3348FA-E980-8F0C-6F5B-B0165FDECFD3}"/>
          </ac:spMkLst>
        </pc:spChg>
      </pc:sldChg>
      <pc:sldChg chg="modSp mod">
        <pc:chgData name="Lin Yang" userId="22c9f923-3b96-4280-92a1-bec5296842d7" providerId="ADAL" clId="{C2D31420-FD14-4BC2-B71C-C5EB17B4C7FC}" dt="2024-11-10T01:03:07.187" v="24" actId="20577"/>
        <pc:sldMkLst>
          <pc:docMk/>
          <pc:sldMk cId="3044219079" sldId="2147473282"/>
        </pc:sldMkLst>
        <pc:spChg chg="mod">
          <ac:chgData name="Lin Yang" userId="22c9f923-3b96-4280-92a1-bec5296842d7" providerId="ADAL" clId="{C2D31420-FD14-4BC2-B71C-C5EB17B4C7FC}" dt="2024-11-10T01:03:07.187" v="24" actId="20577"/>
          <ac:spMkLst>
            <pc:docMk/>
            <pc:sldMk cId="3044219079" sldId="2147473282"/>
            <ac:spMk id="3" creationId="{1089A2B8-6074-E8BE-6AC5-0A8F661D6429}"/>
          </ac:spMkLst>
        </pc:spChg>
      </pc:sldChg>
      <pc:sldChg chg="modSp mod">
        <pc:chgData name="Lin Yang" userId="22c9f923-3b96-4280-92a1-bec5296842d7" providerId="ADAL" clId="{C2D31420-FD14-4BC2-B71C-C5EB17B4C7FC}" dt="2024-11-10T01:02:38.931" v="16" actId="5793"/>
        <pc:sldMkLst>
          <pc:docMk/>
          <pc:sldMk cId="3135699068" sldId="2147473340"/>
        </pc:sldMkLst>
        <pc:spChg chg="mod">
          <ac:chgData name="Lin Yang" userId="22c9f923-3b96-4280-92a1-bec5296842d7" providerId="ADAL" clId="{C2D31420-FD14-4BC2-B71C-C5EB17B4C7FC}" dt="2024-11-10T01:01:25.824" v="12" actId="20577"/>
          <ac:spMkLst>
            <pc:docMk/>
            <pc:sldMk cId="3135699068" sldId="2147473340"/>
            <ac:spMk id="2" creationId="{53FE2185-0EA6-F48F-46E5-7DD7920B6AE3}"/>
          </ac:spMkLst>
        </pc:spChg>
        <pc:spChg chg="mod">
          <ac:chgData name="Lin Yang" userId="22c9f923-3b96-4280-92a1-bec5296842d7" providerId="ADAL" clId="{C2D31420-FD14-4BC2-B71C-C5EB17B4C7FC}" dt="2024-11-10T01:02:38.931" v="16" actId="5793"/>
          <ac:spMkLst>
            <pc:docMk/>
            <pc:sldMk cId="3135699068" sldId="2147473340"/>
            <ac:spMk id="3" creationId="{1089A2B8-6074-E8BE-6AC5-0A8F661D6429}"/>
          </ac:spMkLst>
        </pc:spChg>
      </pc:sldChg>
      <pc:sldChg chg="modSp mod">
        <pc:chgData name="Lin Yang" userId="22c9f923-3b96-4280-92a1-bec5296842d7" providerId="ADAL" clId="{C2D31420-FD14-4BC2-B71C-C5EB17B4C7FC}" dt="2024-11-10T01:11:02.892" v="141" actId="20577"/>
        <pc:sldMkLst>
          <pc:docMk/>
          <pc:sldMk cId="187762805" sldId="2147473343"/>
        </pc:sldMkLst>
        <pc:spChg chg="mod">
          <ac:chgData name="Lin Yang" userId="22c9f923-3b96-4280-92a1-bec5296842d7" providerId="ADAL" clId="{C2D31420-FD14-4BC2-B71C-C5EB17B4C7FC}" dt="2024-11-10T01:11:02.892" v="141" actId="20577"/>
          <ac:spMkLst>
            <pc:docMk/>
            <pc:sldMk cId="187762805" sldId="2147473343"/>
            <ac:spMk id="3" creationId="{1089A2B8-6074-E8BE-6AC5-0A8F661D6429}"/>
          </ac:spMkLst>
        </pc:spChg>
      </pc:sldChg>
      <pc:sldChg chg="modSp mod">
        <pc:chgData name="Lin Yang" userId="22c9f923-3b96-4280-92a1-bec5296842d7" providerId="ADAL" clId="{C2D31420-FD14-4BC2-B71C-C5EB17B4C7FC}" dt="2024-11-10T00:59:13.021" v="3" actId="400"/>
        <pc:sldMkLst>
          <pc:docMk/>
          <pc:sldMk cId="1155873236" sldId="2147473344"/>
        </pc:sldMkLst>
        <pc:spChg chg="mod">
          <ac:chgData name="Lin Yang" userId="22c9f923-3b96-4280-92a1-bec5296842d7" providerId="ADAL" clId="{C2D31420-FD14-4BC2-B71C-C5EB17B4C7FC}" dt="2024-11-10T00:59:13.021" v="3" actId="400"/>
          <ac:spMkLst>
            <pc:docMk/>
            <pc:sldMk cId="1155873236" sldId="2147473344"/>
            <ac:spMk id="2" creationId="{53FE2185-0EA6-F48F-46E5-7DD7920B6AE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11/9/2024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645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402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buClr>
                <a:schemeClr val="bg2">
                  <a:lumMod val="50000"/>
                </a:schemeClr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83D08-A37D-424E-894E-98B754E2AD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441EEB-4AB7-42FC-8110-EEB55B271539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</p:spTree>
    <p:extLst>
      <p:ext uri="{BB962C8B-B14F-4D97-AF65-F5344CB8AC3E}">
        <p14:creationId xmlns:p14="http://schemas.microsoft.com/office/powerpoint/2010/main" val="32500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B8B18-A7FE-4847-B639-267614D6FCEE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AD709-D18A-445D-AED3-FE672501B5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14630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257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802.11-24/1478r2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8" r:id="rId13"/>
    <p:sldLayoutId id="2147485779" r:id="rId14"/>
    <p:sldLayoutId id="2147485780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130" y="575576"/>
            <a:ext cx="8407679" cy="429028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29600" y="6547615"/>
            <a:ext cx="535067" cy="1036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r" defTabSz="6858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6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marL="0" lvl="0" algn="r" defTabSz="685800" rtl="0" eaLnBrk="1" latinLnBrk="0" hangingPunct="1">
                <a:lnSpc>
                  <a:spcPct val="125000"/>
                </a:lnSpc>
              </a:pPr>
              <a:t>‹#›</a:t>
            </a:fld>
            <a:endParaRPr lang="en-US" sz="6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369040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82000"/>
        </a:lnSpc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3736" indent="-173736" algn="l" defTabSz="914400" rtl="0" eaLnBrk="1" latinLnBrk="0" hangingPunct="1">
        <a:lnSpc>
          <a:spcPct val="107000"/>
        </a:lnSpc>
        <a:spcBef>
          <a:spcPts val="1200"/>
        </a:spcBef>
        <a:buClr>
          <a:srgbClr val="3253DC"/>
        </a:buClr>
        <a:buFont typeface="Arial" panose="020B0604020202020204" pitchFamily="34" charset="0"/>
        <a:buChar char="•"/>
        <a:defRPr sz="2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38328" indent="-174625" algn="l" defTabSz="914400" rtl="0" eaLnBrk="1" latinLnBrk="0" hangingPunct="1">
        <a:lnSpc>
          <a:spcPct val="107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09588" indent="-161925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•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3736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8000"/>
        </a:lnSpc>
        <a:spcBef>
          <a:spcPts val="1800"/>
        </a:spcBef>
        <a:buClr>
          <a:srgbClr val="595959"/>
        </a:buClr>
        <a:buFont typeface="Microsoft Sans Serif" panose="020B0604020202020204" pitchFamily="34" charset="0"/>
        <a:buNone/>
        <a:tabLst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4000"/>
        </a:lnSpc>
        <a:spcBef>
          <a:spcPts val="0"/>
        </a:spcBef>
        <a:buFont typeface="Microsoft Sans Serif" panose="020B0604020202020204" pitchFamily="34" charset="0"/>
        <a:buNone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7000"/>
        </a:lnSpc>
        <a:spcBef>
          <a:spcPts val="12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86000"/>
        </a:lnSpc>
        <a:spcBef>
          <a:spcPts val="1800"/>
        </a:spcBef>
        <a:buSzPct val="100000"/>
        <a:buFont typeface="Microsoft Sans Serif" panose="020B0604020202020204" pitchFamily="34" charset="0"/>
        <a:buNone/>
        <a:defRPr lang="en-US" sz="1600" kern="1200" baseline="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84000"/>
        </a:lnSpc>
        <a:spcBef>
          <a:spcPts val="18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03" userDrawn="1">
          <p15:clr>
            <a:srgbClr val="F26B43"/>
          </p15:clr>
        </p15:guide>
        <p15:guide id="2" pos="232" userDrawn="1">
          <p15:clr>
            <a:srgbClr val="F26B43"/>
          </p15:clr>
        </p15:guide>
        <p15:guide id="3" orient="horz" pos="1075" userDrawn="1">
          <p15:clr>
            <a:srgbClr val="F26B43"/>
          </p15:clr>
        </p15:guide>
        <p15:guide id="4" orient="horz" pos="314" userDrawn="1">
          <p15:clr>
            <a:srgbClr val="F26B43"/>
          </p15:clr>
        </p15:guide>
        <p15:guide id="6" pos="5519" userDrawn="1">
          <p15:clr>
            <a:srgbClr val="F26B43"/>
          </p15:clr>
        </p15:guide>
        <p15:guide id="7" orient="horz" pos="4181" userDrawn="1">
          <p15:clr>
            <a:srgbClr val="F26B43"/>
          </p15:clr>
        </p15:guide>
        <p15:guide id="8" orient="horz" pos="571" userDrawn="1">
          <p15:clr>
            <a:srgbClr val="F26B43"/>
          </p15:clr>
        </p15:guide>
        <p15:guide id="9" pos="24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685799"/>
            <a:ext cx="8134672" cy="1273607"/>
          </a:xfrm>
          <a:noFill/>
        </p:spPr>
        <p:txBody>
          <a:bodyPr/>
          <a:lstStyle/>
          <a:p>
            <a:r>
              <a:rPr lang="en-US" dirty="0"/>
              <a:t>Enhanced Long Range (ELR) PPDU Design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2024-09-xx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760128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Henry Chou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58556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8DA6D9-E1F3-4093-83A6-4C79EC53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0C12-9608-6F3E-E349-6D95C382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ELR-STF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49C37-3C98-5382-E54F-F0C28A14C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2000" dirty="0"/>
              <a:t>Prefer to keep ELR-STF for implementation consistency with other PPDU formats and processing time margin </a:t>
            </a:r>
          </a:p>
          <a:p>
            <a:endParaRPr lang="en-US" sz="1400" dirty="0"/>
          </a:p>
          <a:p>
            <a:r>
              <a:rPr lang="en-US" sz="2000" dirty="0"/>
              <a:t>ELR-STF duration and sequence are the same as that of UHR DL SU/MU PPDU</a:t>
            </a:r>
          </a:p>
          <a:p>
            <a:pPr lvl="1"/>
            <a:r>
              <a:rPr lang="en-US" sz="1600" dirty="0"/>
              <a:t>4us using EHT-STF sequence</a:t>
            </a:r>
          </a:p>
          <a:p>
            <a:endParaRPr lang="en-US" sz="1400" dirty="0"/>
          </a:p>
          <a:p>
            <a:r>
              <a:rPr lang="en-US" sz="2000" dirty="0"/>
              <a:t>ELR-STF has same boosting as ELR-LTF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1400" dirty="0"/>
              <a:t>Note that ELR-STF is the short name of UHR-STF for ELR PPDU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0F99-483F-9583-1966-2D9ADC042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B6C2A-F914-F082-C06A-4570B824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64360-D9D2-6036-7F09-87687F6B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5460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/>
              <a:t>ELR-LTF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7" y="1362845"/>
            <a:ext cx="7413005" cy="2210171"/>
          </a:xfrm>
        </p:spPr>
        <p:txBody>
          <a:bodyPr/>
          <a:lstStyle/>
          <a:p>
            <a:r>
              <a:rPr lang="en-US" sz="1600" dirty="0"/>
              <a:t>Mainly to decide ELR-LTF duration and boosting, GI length</a:t>
            </a:r>
            <a:endParaRPr lang="en-US" sz="600" dirty="0"/>
          </a:p>
          <a:p>
            <a:r>
              <a:rPr lang="en-US" sz="1600" dirty="0"/>
              <a:t>Data </a:t>
            </a:r>
            <a:r>
              <a:rPr lang="en-US" sz="1600" dirty="0" err="1"/>
              <a:t>demod</a:t>
            </a:r>
            <a:r>
              <a:rPr lang="en-US" sz="1600" dirty="0"/>
              <a:t> simulation setup</a:t>
            </a:r>
          </a:p>
          <a:p>
            <a:pPr lvl="1"/>
            <a:r>
              <a:rPr lang="en-US" sz="1050" dirty="0"/>
              <a:t>2x4x1 DNLOS, 4x-LTF with GI = 0.8us or 3.2us</a:t>
            </a:r>
          </a:p>
          <a:p>
            <a:pPr lvl="1"/>
            <a:r>
              <a:rPr lang="en-US" sz="1050" dirty="0"/>
              <a:t>Practical timing/frequency/channel estimation </a:t>
            </a:r>
          </a:p>
          <a:p>
            <a:r>
              <a:rPr lang="en-US" sz="1600" dirty="0"/>
              <a:t>Observations: </a:t>
            </a:r>
          </a:p>
          <a:p>
            <a:pPr lvl="1"/>
            <a:r>
              <a:rPr lang="en-US" sz="1200" dirty="0"/>
              <a:t>One 4x-LTF with 3 dB boosting is enough</a:t>
            </a:r>
          </a:p>
          <a:p>
            <a:pPr lvl="2"/>
            <a:r>
              <a:rPr lang="en-US" sz="1100" dirty="0"/>
              <a:t>Equivalently, two 2x ELR-LTF+3 dB boosting or four 2x ELR-LTF without boosting</a:t>
            </a:r>
          </a:p>
          <a:p>
            <a:pPr lvl="2"/>
            <a:r>
              <a:rPr lang="en-US" sz="1100" dirty="0"/>
              <a:t>Loss is within 0.5dB to ideal channel estimation</a:t>
            </a:r>
          </a:p>
          <a:p>
            <a:pPr lvl="1"/>
            <a:r>
              <a:rPr lang="en-US" sz="1200" dirty="0"/>
              <a:t>GI = 0.8us works well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E16A2C-EE0B-1DEC-36E5-70095B186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969" y="3667101"/>
            <a:ext cx="744026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0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ELR-LTF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60983"/>
            <a:ext cx="7772400" cy="5096991"/>
          </a:xfrm>
        </p:spPr>
        <p:txBody>
          <a:bodyPr/>
          <a:lstStyle/>
          <a:p>
            <a:r>
              <a:rPr lang="en-US" sz="2000" dirty="0"/>
              <a:t>ELR PPDU may need a fixed/single mode of LTF+GI</a:t>
            </a:r>
          </a:p>
          <a:p>
            <a:pPr lvl="1"/>
            <a:r>
              <a:rPr lang="en-US" sz="1600" dirty="0"/>
              <a:t>There is no good way to indicate the LTF+GI type upfront</a:t>
            </a:r>
          </a:p>
          <a:p>
            <a:pPr lvl="2"/>
            <a:r>
              <a:rPr lang="en-US" sz="1400" dirty="0"/>
              <a:t>ELR-SIG is after ELR-LTF</a:t>
            </a:r>
          </a:p>
          <a:p>
            <a:pPr lvl="1"/>
            <a:endParaRPr lang="en-US" sz="800" dirty="0"/>
          </a:p>
          <a:p>
            <a:r>
              <a:rPr lang="en-US" sz="2000" dirty="0"/>
              <a:t>Candidate LTF+GI modes for ELR PPDU</a:t>
            </a:r>
          </a:p>
          <a:p>
            <a:pPr lvl="1"/>
            <a:r>
              <a:rPr lang="en-US" sz="1600" dirty="0"/>
              <a:t>Option 1: 2x LTF + 0.8/1.6us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Comparing to 0.8us GI, 1.6us GI has more margin for timing offset error at very low SNR</a:t>
            </a:r>
          </a:p>
          <a:p>
            <a:pPr lvl="1"/>
            <a:r>
              <a:rPr lang="en-US" sz="1600" dirty="0"/>
              <a:t>Option 2: 4x LTF + 0.8/3.2us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3.2us GI is overkill</a:t>
            </a:r>
          </a:p>
          <a:p>
            <a:pPr lvl="1"/>
            <a:r>
              <a:rPr lang="en-US" sz="1600" dirty="0"/>
              <a:t>Option 3: 4x LTF + 1.6us GI</a:t>
            </a:r>
          </a:p>
          <a:p>
            <a:pPr lvl="2"/>
            <a:r>
              <a:rPr lang="en-US" sz="1400" dirty="0"/>
              <a:t>Not an existing mode</a:t>
            </a:r>
          </a:p>
          <a:p>
            <a:pPr marL="857250" lvl="2" indent="0">
              <a:buNone/>
            </a:pPr>
            <a:endParaRPr lang="en-US" sz="800" dirty="0"/>
          </a:p>
          <a:p>
            <a:r>
              <a:rPr lang="en-US" sz="2000" dirty="0"/>
              <a:t>Recommendation: </a:t>
            </a:r>
          </a:p>
          <a:p>
            <a:pPr lvl="1"/>
            <a:r>
              <a:rPr lang="en-US" sz="1600" dirty="0"/>
              <a:t>Two 2x-LTF symbols with 1.6us GI + 3 dB boosting</a:t>
            </a:r>
          </a:p>
          <a:p>
            <a:endParaRPr lang="en-US" sz="800" dirty="0"/>
          </a:p>
          <a:p>
            <a:r>
              <a:rPr lang="en-US" sz="1400" dirty="0"/>
              <a:t>Note that ELR-LTF is the short name of UHR-LTF for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3564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3677"/>
          </a:xfrm>
        </p:spPr>
        <p:txBody>
          <a:bodyPr/>
          <a:lstStyle/>
          <a:p>
            <a:r>
              <a:rPr lang="en-US" dirty="0"/>
              <a:t>ELR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072" y="2492896"/>
            <a:ext cx="6980312" cy="3960440"/>
          </a:xfrm>
        </p:spPr>
        <p:txBody>
          <a:bodyPr/>
          <a:lstStyle/>
          <a:p>
            <a:r>
              <a:rPr lang="en-US" sz="2000" dirty="0"/>
              <a:t>ELR Signaling</a:t>
            </a:r>
          </a:p>
          <a:p>
            <a:pPr lvl="1"/>
            <a:r>
              <a:rPr lang="en-US" sz="1600" dirty="0"/>
              <a:t>U-SIG design</a:t>
            </a:r>
          </a:p>
          <a:p>
            <a:pPr lvl="1"/>
            <a:r>
              <a:rPr lang="en-US" sz="1600" dirty="0"/>
              <a:t>ELR-SIG design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+3dB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+3dB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9B4E8FB4-62CC-4D27-CDAF-276F00F7BD41}"/>
              </a:ext>
            </a:extLst>
          </p:cNvPr>
          <p:cNvSpPr txBox="1"/>
          <p:nvPr/>
        </p:nvSpPr>
        <p:spPr>
          <a:xfrm>
            <a:off x="827584" y="1308765"/>
            <a:ext cx="17652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Rotation pattern in ELR mode</a:t>
            </a:r>
            <a:r>
              <a:rPr lang="en-US" sz="900" dirty="0"/>
              <a:t>: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047C8E6-27F6-3804-FC26-4927BB365375}"/>
              </a:ext>
            </a:extLst>
          </p:cNvPr>
          <p:cNvCxnSpPr>
            <a:cxnSpLocks/>
          </p:cNvCxnSpPr>
          <p:nvPr/>
        </p:nvCxnSpPr>
        <p:spPr>
          <a:xfrm flipV="1">
            <a:off x="3761876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0104FA-911E-F9F5-2B27-94C6D6D80897}"/>
              </a:ext>
            </a:extLst>
          </p:cNvPr>
          <p:cNvCxnSpPr>
            <a:cxnSpLocks/>
          </p:cNvCxnSpPr>
          <p:nvPr/>
        </p:nvCxnSpPr>
        <p:spPr>
          <a:xfrm flipV="1">
            <a:off x="4221507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632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U-SIG Design for ELR PPDU Format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92132"/>
            <a:ext cx="7772400" cy="4357148"/>
          </a:xfrm>
        </p:spPr>
        <p:txBody>
          <a:bodyPr/>
          <a:lstStyle/>
          <a:p>
            <a:r>
              <a:rPr lang="en-US" sz="2000" dirty="0"/>
              <a:t>For EHT/UHR but non-ELR capable devices, they rely on U-SIG content to defer or terminate decoding from ELR packet</a:t>
            </a:r>
          </a:p>
          <a:p>
            <a:pPr lvl="1"/>
            <a:r>
              <a:rPr lang="en-US" sz="1600" dirty="0"/>
              <a:t>Relevant fields (existing): PHY version ID, UL/DL bit, BSS color, TXOP</a:t>
            </a:r>
          </a:p>
          <a:p>
            <a:pPr lvl="1"/>
            <a:r>
              <a:rPr lang="en-US" sz="1600" dirty="0"/>
              <a:t>Relevant fields (new for ELR mode): </a:t>
            </a:r>
            <a:r>
              <a:rPr lang="en-US" sz="1600" dirty="0">
                <a:solidFill>
                  <a:srgbClr val="FF0000"/>
                </a:solidFill>
              </a:rPr>
              <a:t>ELR indication </a:t>
            </a:r>
          </a:p>
          <a:p>
            <a:pPr lvl="2"/>
            <a:r>
              <a:rPr lang="en-US" sz="1400" dirty="0"/>
              <a:t>Assume ELR shares same version ID with 11bn</a:t>
            </a:r>
          </a:p>
          <a:p>
            <a:endParaRPr lang="en-US" sz="1600" dirty="0"/>
          </a:p>
          <a:p>
            <a:r>
              <a:rPr lang="en-US" sz="2000" dirty="0"/>
              <a:t>For a new ELR capable device, if it can detect USIG, then may perform early drop based on </a:t>
            </a:r>
            <a:r>
              <a:rPr lang="en-US" sz="2000" dirty="0">
                <a:solidFill>
                  <a:srgbClr val="FF0000"/>
                </a:solidFill>
              </a:rPr>
              <a:t>STA-ID </a:t>
            </a:r>
            <a:r>
              <a:rPr lang="en-US" sz="2000" dirty="0"/>
              <a:t>and BSS color or prepare to receive ELR packet targeting to it</a:t>
            </a:r>
          </a:p>
          <a:p>
            <a:endParaRPr lang="en-US" sz="2000" dirty="0"/>
          </a:p>
          <a:p>
            <a:r>
              <a:rPr lang="en-US" sz="2000" dirty="0"/>
              <a:t>Propose to carry ELR indication and STA-ID in U-SIG for ELR PPDU</a:t>
            </a:r>
          </a:p>
        </p:txBody>
      </p:sp>
    </p:spTree>
    <p:extLst>
      <p:ext uri="{BB962C8B-B14F-4D97-AF65-F5344CB8AC3E}">
        <p14:creationId xmlns:p14="http://schemas.microsoft.com/office/powerpoint/2010/main" val="2830036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ELR-SIG Design Consideration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93" y="1664140"/>
            <a:ext cx="8062663" cy="4357148"/>
          </a:xfrm>
        </p:spPr>
        <p:txBody>
          <a:bodyPr/>
          <a:lstStyle/>
          <a:p>
            <a:r>
              <a:rPr lang="en-US" sz="2000" dirty="0"/>
              <a:t>ELR-SIG carries required info for receiver data </a:t>
            </a:r>
            <a:r>
              <a:rPr lang="en-US" sz="2000" dirty="0" err="1"/>
              <a:t>demod</a:t>
            </a:r>
            <a:r>
              <a:rPr lang="en-US" sz="2000" dirty="0"/>
              <a:t> and deferral</a:t>
            </a:r>
          </a:p>
          <a:p>
            <a:pPr lvl="1"/>
            <a:r>
              <a:rPr lang="en-US" sz="1600" dirty="0"/>
              <a:t>E.g. MCS, </a:t>
            </a:r>
            <a:r>
              <a:rPr lang="en-US" sz="1600" dirty="0">
                <a:effectLst/>
              </a:rPr>
              <a:t>LDPC/BCC </a:t>
            </a:r>
            <a:r>
              <a:rPr lang="en-US" sz="1600" dirty="0"/>
              <a:t>coding, length, STA-ID,  …..</a:t>
            </a:r>
          </a:p>
          <a:p>
            <a:endParaRPr lang="en-US" sz="800" dirty="0"/>
          </a:p>
          <a:p>
            <a:r>
              <a:rPr lang="en-US" sz="2000" dirty="0"/>
              <a:t>Given the low data rate and duplication, one ELR-SIG symbol may not be enough, let us assume two symbols for ELR-SIG </a:t>
            </a:r>
          </a:p>
          <a:p>
            <a:endParaRPr lang="en-US" sz="800" dirty="0"/>
          </a:p>
          <a:p>
            <a:r>
              <a:rPr lang="en-US" sz="2000" dirty="0"/>
              <a:t>Need to keep the decoding delay for ELR-SIG manageable, to meet receiver timelines</a:t>
            </a:r>
          </a:p>
          <a:p>
            <a:pPr lvl="1"/>
            <a:r>
              <a:rPr lang="en-US" sz="1600" dirty="0"/>
              <a:t>Unlike most other </a:t>
            </a:r>
            <a:r>
              <a:rPr lang="en-US" sz="1600" dirty="0" err="1"/>
              <a:t>WiFi</a:t>
            </a:r>
            <a:r>
              <a:rPr lang="en-US" sz="1600" dirty="0"/>
              <a:t> PPDU formats, no symbol between ELR-SIG and ELR-Data</a:t>
            </a:r>
          </a:p>
          <a:p>
            <a:pPr lvl="1"/>
            <a:r>
              <a:rPr lang="en-US" sz="1600" dirty="0"/>
              <a:t>More tones as ELR-SIG sent at 4x symbol</a:t>
            </a:r>
          </a:p>
          <a:p>
            <a:endParaRPr lang="en-US" sz="800" dirty="0"/>
          </a:p>
          <a:p>
            <a:r>
              <a:rPr lang="en-US" sz="2000" dirty="0"/>
              <a:t>Propose s</a:t>
            </a:r>
            <a:r>
              <a:rPr lang="en-US" sz="2000" dirty="0">
                <a:effectLst/>
              </a:rPr>
              <a:t>eparately encoded </a:t>
            </a:r>
            <a:r>
              <a:rPr lang="en-US" sz="2000" dirty="0"/>
              <a:t>two symbols for ELR-SIG  </a:t>
            </a:r>
          </a:p>
          <a:p>
            <a:pPr lvl="1"/>
            <a:r>
              <a:rPr lang="en-US" sz="1600" dirty="0"/>
              <a:t>To buy some time for configuring the Data Rx processing</a:t>
            </a:r>
            <a:endParaRPr lang="en-US" sz="1600" dirty="0">
              <a:effectLst/>
            </a:endParaRPr>
          </a:p>
          <a:p>
            <a:pPr lvl="1"/>
            <a:r>
              <a:rPr lang="en-US" sz="1600" dirty="0"/>
              <a:t>Carry</a:t>
            </a:r>
            <a:r>
              <a:rPr lang="en-US" sz="1600" dirty="0">
                <a:effectLst/>
              </a:rPr>
              <a:t> MCS, LDPC/BCC coding bits as well as length field in the symbol 1, </a:t>
            </a:r>
            <a:r>
              <a:rPr lang="en-US" sz="1600" dirty="0"/>
              <a:t>so </a:t>
            </a:r>
            <a:r>
              <a:rPr lang="en-US" sz="1600" dirty="0">
                <a:effectLst/>
              </a:rPr>
              <a:t>Rx has more time to prepare the switch in MCS and coding, and calculate LDPC parameters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6244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B6F0-CF02-97AD-6146-12857194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111C-8DC3-3936-AAD6-442460ED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1800" dirty="0"/>
              <a:t>Proposed legacy compatible ELR PPDU format to support 6dB+ link budget improvement</a:t>
            </a:r>
          </a:p>
          <a:p>
            <a:pPr lvl="1"/>
            <a:r>
              <a:rPr lang="en-US" sz="1600" dirty="0"/>
              <a:t>Keep legacy preamble up to U-SIG </a:t>
            </a:r>
          </a:p>
          <a:p>
            <a:pPr lvl="1"/>
            <a:r>
              <a:rPr lang="en-US" sz="1600" dirty="0"/>
              <a:t>Two known ELR-Mark symbols with QBPSK modulation for ELR mode detection</a:t>
            </a:r>
          </a:p>
          <a:p>
            <a:pPr lvl="2"/>
            <a:r>
              <a:rPr lang="en-US" sz="1400" dirty="0"/>
              <a:t>Also carrying BSS color info to enable early drop</a:t>
            </a:r>
          </a:p>
          <a:p>
            <a:pPr lvl="1"/>
            <a:r>
              <a:rPr lang="en-US" sz="1600" dirty="0"/>
              <a:t>ELR packet detection @ L-STF with 3dB boosting</a:t>
            </a:r>
          </a:p>
          <a:p>
            <a:pPr lvl="1"/>
            <a:r>
              <a:rPr lang="en-US" sz="1600" dirty="0"/>
              <a:t>3 dB boosted ELR-STF and ELR-LTF for reliable ELR data reception </a:t>
            </a:r>
          </a:p>
          <a:p>
            <a:pPr lvl="1"/>
            <a:r>
              <a:rPr lang="en-US" sz="1600" dirty="0"/>
              <a:t>Carrying ELR indication and STA-ID in U-SIG in ELR PPDU to allow early drop at bystander devices</a:t>
            </a:r>
          </a:p>
          <a:p>
            <a:pPr lvl="1"/>
            <a:r>
              <a:rPr lang="en-US" sz="1600" dirty="0"/>
              <a:t>Separately encoded two symbol design for ELR-SIG to buy some time to configure the Data Rx processing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D1316-4B5C-A150-38E2-FC0A5193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FA9BD-7487-C903-EFF3-DC75D029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44C6B-A492-F12A-E39D-71EF2E81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154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847012" cy="4343400"/>
          </a:xfrm>
        </p:spPr>
        <p:txBody>
          <a:bodyPr/>
          <a:lstStyle/>
          <a:p>
            <a:pPr marL="0" indent="0">
              <a:buNone/>
            </a:pPr>
            <a:r>
              <a:rPr lang="en-CA" altLang="zh-CN" dirty="0"/>
              <a:t>[1] 24/0873, design-targets-and-considerations-for-enhanced-long-range</a:t>
            </a:r>
          </a:p>
          <a:p>
            <a:pPr marL="0" indent="0">
              <a:buNone/>
            </a:pPr>
            <a:r>
              <a:rPr lang="en-CA" altLang="zh-CN" dirty="0"/>
              <a:t>[2] 24/0875, enhanced-long-range-support</a:t>
            </a:r>
          </a:p>
          <a:p>
            <a:pPr marL="0" indent="0">
              <a:buNone/>
            </a:pPr>
            <a:r>
              <a:rPr lang="en-CA" altLang="zh-CN" dirty="0"/>
              <a:t>[3] 24/0921, an-enhanced-long-range-</a:t>
            </a:r>
            <a:r>
              <a:rPr lang="en-CA" altLang="zh-CN" dirty="0" err="1"/>
              <a:t>ppdu</a:t>
            </a:r>
            <a:endParaRPr lang="en-CA" altLang="zh-CN" dirty="0"/>
          </a:p>
          <a:p>
            <a:pPr marL="0" indent="0">
              <a:buNone/>
            </a:pPr>
            <a:endParaRPr lang="en-CA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2024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9210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includes legacy preamble up to U-SIG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531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packet detection is done at L-STF, which has same length as legacy with 3dB power boosting </a:t>
            </a:r>
          </a:p>
          <a:p>
            <a:pPr lvl="2"/>
            <a:r>
              <a:rPr lang="en-US" dirty="0"/>
              <a:t>L-LTF also has same length as legacy with same power boosting </a:t>
            </a:r>
            <a:r>
              <a:rPr lang="en-US"/>
              <a:t>as L-STF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776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DAC06-C727-4573-AD54-B6597E79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766C1-AF1E-4510-8376-842C69ADE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Enhanced Long Range (ELR) PPDU was recently proposed in 802.11bn [1-3]</a:t>
            </a:r>
            <a:endParaRPr lang="en-US" sz="1500" dirty="0"/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To improve link </a:t>
            </a:r>
            <a:r>
              <a:rPr lang="en-US" sz="1600" dirty="0">
                <a:ea typeface="MS Gothic"/>
              </a:rPr>
              <a:t>budget by 6 dB</a:t>
            </a:r>
          </a:p>
          <a:p>
            <a:pPr marL="1084263" lvl="2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400" dirty="0">
                <a:ea typeface="MS Gothic"/>
              </a:rPr>
              <a:t>DL and UL in </a:t>
            </a:r>
            <a:r>
              <a:rPr lang="en-US" sz="1400" dirty="0">
                <a:latin typeface="Times New Roman"/>
                <a:ea typeface="MS Gothic"/>
              </a:rPr>
              <a:t>2.4GHz </a:t>
            </a:r>
            <a:r>
              <a:rPr lang="en-US" sz="1400" dirty="0">
                <a:ea typeface="MS Gothic"/>
              </a:rPr>
              <a:t>and UL only in 5/6 </a:t>
            </a:r>
            <a:r>
              <a:rPr lang="en-US" sz="1400" dirty="0">
                <a:latin typeface="Times New Roman"/>
                <a:ea typeface="MS Gothic"/>
              </a:rPr>
              <a:t>GHz bands</a:t>
            </a:r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Motion on introducing ELR PPDU was passed</a:t>
            </a:r>
          </a:p>
          <a:p>
            <a:endParaRPr lang="en-US" sz="1500" dirty="0"/>
          </a:p>
          <a:p>
            <a:r>
              <a:rPr lang="en-US" sz="2000" dirty="0"/>
              <a:t>In this presentation we will talk about our thoughts on the ELR PPDU design to reach this goal</a:t>
            </a:r>
          </a:p>
          <a:p>
            <a:pPr lvl="1"/>
            <a:r>
              <a:rPr lang="en-US" sz="1600" dirty="0"/>
              <a:t>ELR preamble format </a:t>
            </a:r>
          </a:p>
          <a:p>
            <a:pPr lvl="1"/>
            <a:r>
              <a:rPr lang="en-US" sz="1600" dirty="0"/>
              <a:t>ELR packet detection</a:t>
            </a:r>
          </a:p>
          <a:p>
            <a:pPr lvl="1"/>
            <a:r>
              <a:rPr lang="en-US" sz="1600" dirty="0"/>
              <a:t>ELR mode classification</a:t>
            </a:r>
          </a:p>
          <a:p>
            <a:pPr lvl="1"/>
            <a:r>
              <a:rPr lang="en-US" sz="1600" dirty="0"/>
              <a:t>ELR-STF and ELR-LTF</a:t>
            </a:r>
          </a:p>
          <a:p>
            <a:pPr lvl="1"/>
            <a:r>
              <a:rPr lang="en-US" sz="1600" dirty="0"/>
              <a:t>High level thoughts on ELR signaling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68103-234A-992E-2652-4C82441F4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213FD-D2D1-58F7-DCCE-CA9AB43C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7EBC4-B6C9-14CB-11DF-AFE1CF40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6834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U-SIG carries ELR indication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5873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U-SIG carries STA-ID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61160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Define two ELR-Mark symbols for ELR mode classification</a:t>
            </a:r>
          </a:p>
          <a:p>
            <a:pPr lvl="2"/>
            <a:r>
              <a:rPr lang="en-US" dirty="0"/>
              <a:t>ELR-Mark symbols carry a known sequence to receiver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6485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No power boosting on ELR-Mark symbols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85099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Two ELR-Mark symbols are both QBPSK modulated on data subcarriers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05544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use the following tone plan</a:t>
            </a:r>
          </a:p>
          <a:p>
            <a:pPr lvl="2"/>
            <a:r>
              <a:rPr lang="en-US" dirty="0"/>
              <a:t>4 regular pilots as EHT-SIG + 48 data tones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37722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9951-9B3A-4724-62A4-BCEB7AA3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4ED1F-0ACC-C216-FA8A-0EA410D3E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carry BSS color info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CE2-436F-1786-8D37-A70DF47C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87380-F989-D8C0-BE5C-6D67BAF60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8787C-020A-0DDB-0DFE-E2AB8EC96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2049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727894"/>
          </a:xfrm>
        </p:spPr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11bn defines the following PPDU frame format for ELR</a:t>
            </a:r>
          </a:p>
          <a:p>
            <a:pPr lvl="2"/>
            <a:r>
              <a:rPr lang="en-US" dirty="0"/>
              <a:t>PE TBD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27</a:t>
            </a:fld>
            <a:endParaRPr lang="en-GB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E0DFD54-DBC7-5BC0-B0F4-AA019352F396}"/>
              </a:ext>
            </a:extLst>
          </p:cNvPr>
          <p:cNvGrpSpPr/>
          <p:nvPr/>
        </p:nvGrpSpPr>
        <p:grpSpPr>
          <a:xfrm>
            <a:off x="755576" y="4302527"/>
            <a:ext cx="7920880" cy="278601"/>
            <a:chOff x="1432562" y="2393832"/>
            <a:chExt cx="7920880" cy="27860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EFB13E8-EC82-F359-EB9E-A800656A2EDD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18" name="Rounded Rectangle 56">
                <a:extLst>
                  <a:ext uri="{FF2B5EF4-FFF2-40B4-BE49-F238E27FC236}">
                    <a16:creationId xmlns:a16="http://schemas.microsoft.com/office/drawing/2014/main" id="{410BA9D5-7472-41B8-B442-A6DAFFFB3269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9" name="Rounded Rectangle 63">
                <a:extLst>
                  <a:ext uri="{FF2B5EF4-FFF2-40B4-BE49-F238E27FC236}">
                    <a16:creationId xmlns:a16="http://schemas.microsoft.com/office/drawing/2014/main" id="{BA117190-0154-7433-0EC0-EE84153A212D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0" name="Rounded Rectangle 71">
                <a:extLst>
                  <a:ext uri="{FF2B5EF4-FFF2-40B4-BE49-F238E27FC236}">
                    <a16:creationId xmlns:a16="http://schemas.microsoft.com/office/drawing/2014/main" id="{BE56C4F6-0181-EB08-270E-1A3A723D8F49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1" name="Rounded Rectangle 56">
                <a:extLst>
                  <a:ext uri="{FF2B5EF4-FFF2-40B4-BE49-F238E27FC236}">
                    <a16:creationId xmlns:a16="http://schemas.microsoft.com/office/drawing/2014/main" id="{F91D2715-72EF-17EC-CCD7-DA5E476F17AE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579D6A76-2F84-4B19-D40F-2B1CC2604FDE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B6DBB71C-4115-5C97-FD7B-DD7BA7A6EDFE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2" name="Rounded Rectangle 68">
              <a:extLst>
                <a:ext uri="{FF2B5EF4-FFF2-40B4-BE49-F238E27FC236}">
                  <a16:creationId xmlns:a16="http://schemas.microsoft.com/office/drawing/2014/main" id="{371B252A-234E-6EBA-429A-C495A23FFDA7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9F10BCE7-5C99-875E-244E-4C1ED96E2675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6665B200-8D28-1A01-9663-3879F7B386C1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5" name="Rounded Rectangle 63">
              <a:extLst>
                <a:ext uri="{FF2B5EF4-FFF2-40B4-BE49-F238E27FC236}">
                  <a16:creationId xmlns:a16="http://schemas.microsoft.com/office/drawing/2014/main" id="{8F8591A4-4400-32FA-C122-F9F9FCBDCBCC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6" name="Rounded Rectangle 63">
              <a:extLst>
                <a:ext uri="{FF2B5EF4-FFF2-40B4-BE49-F238E27FC236}">
                  <a16:creationId xmlns:a16="http://schemas.microsoft.com/office/drawing/2014/main" id="{B3A1DAB0-1EDF-741D-F8F1-8E55A113594F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7" name="Rounded Rectangle 63">
              <a:extLst>
                <a:ext uri="{FF2B5EF4-FFF2-40B4-BE49-F238E27FC236}">
                  <a16:creationId xmlns:a16="http://schemas.microsoft.com/office/drawing/2014/main" id="{2551058A-73DD-0F27-3535-CB90AA2C06AC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862D21F-B8A0-07AB-4CC9-5DECB05498F2}"/>
              </a:ext>
            </a:extLst>
          </p:cNvPr>
          <p:cNvSpPr txBox="1"/>
          <p:nvPr/>
        </p:nvSpPr>
        <p:spPr>
          <a:xfrm>
            <a:off x="1475656" y="5672281"/>
            <a:ext cx="66247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480751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altLang="zh-CN" sz="24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ELR-STF duration and sequence same as that of UHR DL SU/MU PPDU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4us using EHT-STF sequence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endParaRPr lang="en-US" sz="105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28</a:t>
            </a:fld>
            <a:endParaRPr lang="en-GB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0CC6D7-C050-7B21-07C2-7523CF3A6527}"/>
              </a:ext>
            </a:extLst>
          </p:cNvPr>
          <p:cNvSpPr txBox="1"/>
          <p:nvPr/>
        </p:nvSpPr>
        <p:spPr>
          <a:xfrm>
            <a:off x="1475656" y="5672281"/>
            <a:ext cx="5688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Note that ELR-STF is the short name of UHR-STF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575462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3dB boosting applied on both ELR-STF and ELR-LTF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29</a:t>
            </a:fld>
            <a:endParaRPr lang="en-GB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31D868-2826-8149-9805-891356551025}"/>
              </a:ext>
            </a:extLst>
          </p:cNvPr>
          <p:cNvSpPr txBox="1"/>
          <p:nvPr/>
        </p:nvSpPr>
        <p:spPr>
          <a:xfrm>
            <a:off x="1475656" y="5672281"/>
            <a:ext cx="5976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74360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93" y="685800"/>
            <a:ext cx="7990655" cy="603677"/>
          </a:xfrm>
        </p:spPr>
        <p:txBody>
          <a:bodyPr/>
          <a:lstStyle/>
          <a:p>
            <a:r>
              <a:rPr lang="en-US" dirty="0"/>
              <a:t>Legacy Compliant ELR Preamble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46724"/>
            <a:ext cx="8424936" cy="4206612"/>
          </a:xfrm>
        </p:spPr>
        <p:txBody>
          <a:bodyPr/>
          <a:lstStyle/>
          <a:p>
            <a:r>
              <a:rPr lang="en-US" sz="1800" dirty="0"/>
              <a:t>Propose to keep legacy preamble up to U-SIG in ELR PPDU</a:t>
            </a:r>
          </a:p>
          <a:p>
            <a:pPr lvl="1"/>
            <a:r>
              <a:rPr lang="en-US" sz="1400" dirty="0"/>
              <a:t>Unified format with other PPDUs</a:t>
            </a:r>
          </a:p>
          <a:p>
            <a:pPr lvl="1"/>
            <a:r>
              <a:rPr lang="en-US" sz="1400" dirty="0"/>
              <a:t>ELR mode classification takes place after all other legacy 11n/ac/ax/be detections, no need to carry multiple PPDU format hypothesis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1800" dirty="0"/>
              <a:t>Propose to have two ELR-Mark symbols after U-SIG for ELR mode classification</a:t>
            </a:r>
            <a:endParaRPr lang="en-US" sz="1600" dirty="0"/>
          </a:p>
          <a:p>
            <a:pPr lvl="1"/>
            <a:r>
              <a:rPr lang="en-US" sz="1400" dirty="0"/>
              <a:t>ELR-Mark symbols carry a known sequence to the receiver to facilitate detection</a:t>
            </a:r>
          </a:p>
          <a:p>
            <a:pPr lvl="1"/>
            <a:r>
              <a:rPr lang="en-US" sz="1400" dirty="0"/>
              <a:t>Two signature symbols are needed for 6dB+ improvement</a:t>
            </a:r>
          </a:p>
          <a:p>
            <a:endParaRPr lang="en-US" sz="800" dirty="0"/>
          </a:p>
          <a:p>
            <a:r>
              <a:rPr lang="en-US" sz="1800" dirty="0"/>
              <a:t>Propose to have ELR-SIG right after ELR-LTF</a:t>
            </a:r>
          </a:p>
          <a:p>
            <a:pPr lvl="1"/>
            <a:r>
              <a:rPr lang="en-US" sz="1400" dirty="0"/>
              <a:t>ELR-SIG carries required information for receiver data </a:t>
            </a:r>
            <a:r>
              <a:rPr lang="en-US" sz="1400" dirty="0" err="1"/>
              <a:t>demod</a:t>
            </a:r>
            <a:r>
              <a:rPr lang="en-US" sz="1400" dirty="0"/>
              <a:t> and deferral</a:t>
            </a:r>
          </a:p>
          <a:p>
            <a:pPr lvl="1"/>
            <a:r>
              <a:rPr lang="en-US" sz="1400" dirty="0"/>
              <a:t>To get required channel estimation quality and SNR boosting, ELR-SIG follows ELR-LTF</a:t>
            </a:r>
          </a:p>
          <a:p>
            <a:pPr lvl="1"/>
            <a:r>
              <a:rPr lang="en-US" sz="1400" dirty="0"/>
              <a:t>ELR-SIG and ELR-Data have same tone plan and duplication method to reduce implementation complexity</a:t>
            </a:r>
          </a:p>
          <a:p>
            <a:endParaRPr lang="en-US" sz="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2864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defines a fixed/single mode of LTF+GI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supports 2x LTF+1.6us GI only for ELR PPDU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914400" algn="l"/>
              </a:tabLst>
            </a:pP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2677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sz="2000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uses two UHR-LTF symbols for ELR PPDU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84675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defines two symbols for ELR-SIG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02989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16 (passed)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ELR-SIG is located right after ELR-LTF in ELR PPDU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33</a:t>
            </a:fld>
            <a:endParaRPr lang="en-GB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D9B52B-39E3-8B39-B20E-65515CF8AE6E}"/>
              </a:ext>
            </a:extLst>
          </p:cNvPr>
          <p:cNvSpPr txBox="1"/>
          <p:nvPr/>
        </p:nvSpPr>
        <p:spPr>
          <a:xfrm>
            <a:off x="1475656" y="3284984"/>
            <a:ext cx="5688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Note that ELR-LTF is the short name of 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3135699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defines separately encoded two symbols for ELR-SIG</a:t>
            </a:r>
          </a:p>
          <a:p>
            <a:pPr lvl="2"/>
            <a:r>
              <a:rPr lang="en-US" dirty="0"/>
              <a:t>Each symbol has separate CRC and tail bits (6 bits)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42190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ELR-SIG has same tone plan and duplication scheme as ELR-data and BCC encoded with MCS0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0447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FE62-B389-D4EE-6FAA-1EF7C2BE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5ABD-A0AE-791E-4A80-23D899334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2852936"/>
            <a:ext cx="5256584" cy="325100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45976-FFFA-5759-C803-9F25AC57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98A2E-E4A5-62F0-37F9-367A3CA2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2B75-FFDC-906A-31B2-98B3E230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5395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D3B9C-5FD7-15EE-3A76-2E82B12F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lang="en-US" sz="2800" dirty="0"/>
              <a:t>ELR Packet Detection – Design Philosophy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28E4B-F9FE-8C73-41A0-E53E843A9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76872"/>
            <a:ext cx="7772400" cy="3827066"/>
          </a:xfrm>
        </p:spPr>
        <p:txBody>
          <a:bodyPr/>
          <a:lstStyle/>
          <a:p>
            <a:r>
              <a:rPr lang="en-US" sz="2000" dirty="0"/>
              <a:t>ELR packet detection should be done @ L-STF</a:t>
            </a:r>
          </a:p>
          <a:p>
            <a:pPr lvl="1"/>
            <a:r>
              <a:rPr lang="en-US" sz="1600" dirty="0"/>
              <a:t>Otherwise AP/STA needs to wait for at least 32us till ELR-STF to get the ELR packet detection result</a:t>
            </a:r>
          </a:p>
          <a:p>
            <a:pPr lvl="2"/>
            <a:r>
              <a:rPr lang="en-US" sz="1400" dirty="0"/>
              <a:t>During this waiting time</a:t>
            </a:r>
            <a:endParaRPr lang="en-US" sz="1400" dirty="0">
              <a:solidFill>
                <a:srgbClr val="FF0000"/>
              </a:solidFill>
            </a:endParaRPr>
          </a:p>
          <a:p>
            <a:pPr lvl="3"/>
            <a:r>
              <a:rPr lang="en-US" sz="1400" dirty="0"/>
              <a:t>There could be more cases where other STA (including AP) transmits on top of the ELR PPDU (collision)</a:t>
            </a:r>
          </a:p>
          <a:p>
            <a:pPr lvl="3"/>
            <a:r>
              <a:rPr lang="en-US" sz="1400" dirty="0"/>
              <a:t>If AP/STA choose not to transmit but wait, even it gets channel earlier than other in-BSS STAs or OBSS STAs, this AP/STA will have significant disadvantage @ contention</a:t>
            </a:r>
          </a:p>
          <a:p>
            <a:pPr lvl="3"/>
            <a:endParaRPr lang="en-US" sz="800" dirty="0"/>
          </a:p>
          <a:p>
            <a:r>
              <a:rPr lang="en-US" sz="2000" dirty="0"/>
              <a:t>Same L-STF length as legacy to keep compatible with legacy Rx processing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836B0-C8A0-D9D6-9D40-3681BF21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1A03C-E448-C194-2776-10AB87DA9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41582F-4C47-774D-F118-77C891C5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5665CF-F580-0B91-5DEC-B282F622B3AF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28100AD-588E-B016-7293-40AB3B0E1E7C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6B7DFE1A-52D7-BB23-25ED-24492673483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6" name="Rounded Rectangle 63">
                <a:extLst>
                  <a:ext uri="{FF2B5EF4-FFF2-40B4-BE49-F238E27FC236}">
                    <a16:creationId xmlns:a16="http://schemas.microsoft.com/office/drawing/2014/main" id="{8366B263-BFE7-A310-AFAC-2CB14A908F8A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7" name="Rounded Rectangle 71">
                <a:extLst>
                  <a:ext uri="{FF2B5EF4-FFF2-40B4-BE49-F238E27FC236}">
                    <a16:creationId xmlns:a16="http://schemas.microsoft.com/office/drawing/2014/main" id="{E81895EA-78DA-4FDA-A43E-5AC4B8D1732E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8" name="Rounded Rectangle 56">
                <a:extLst>
                  <a:ext uri="{FF2B5EF4-FFF2-40B4-BE49-F238E27FC236}">
                    <a16:creationId xmlns:a16="http://schemas.microsoft.com/office/drawing/2014/main" id="{1956CF6E-77A2-428B-79E4-8E6B67CEA8CA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  <p:sp>
            <p:nvSpPr>
              <p:cNvPr id="29" name="Rounded Rectangle 56">
                <a:extLst>
                  <a:ext uri="{FF2B5EF4-FFF2-40B4-BE49-F238E27FC236}">
                    <a16:creationId xmlns:a16="http://schemas.microsoft.com/office/drawing/2014/main" id="{367F5B85-2C73-69FD-A548-2B911E122006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</p:grpSp>
        <p:sp>
          <p:nvSpPr>
            <p:cNvPr id="18" name="Rounded Rectangle 68">
              <a:extLst>
                <a:ext uri="{FF2B5EF4-FFF2-40B4-BE49-F238E27FC236}">
                  <a16:creationId xmlns:a16="http://schemas.microsoft.com/office/drawing/2014/main" id="{AC7BC5AA-289D-89B1-FD87-BE735A667E30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9" name="Rounded Rectangle 68">
              <a:extLst>
                <a:ext uri="{FF2B5EF4-FFF2-40B4-BE49-F238E27FC236}">
                  <a16:creationId xmlns:a16="http://schemas.microsoft.com/office/drawing/2014/main" id="{DE669B6B-60EF-EB03-248C-CCFA49B25DA4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20" name="Rounded Rectangle 63">
              <a:extLst>
                <a:ext uri="{FF2B5EF4-FFF2-40B4-BE49-F238E27FC236}">
                  <a16:creationId xmlns:a16="http://schemas.microsoft.com/office/drawing/2014/main" id="{6345CDEA-E013-50C0-FD3D-CCD68063846A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21" name="Rounded Rectangle 63">
              <a:extLst>
                <a:ext uri="{FF2B5EF4-FFF2-40B4-BE49-F238E27FC236}">
                  <a16:creationId xmlns:a16="http://schemas.microsoft.com/office/drawing/2014/main" id="{6B0C5671-4C25-8F91-5DA6-80915B3B9649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22" name="Rounded Rectangle 63">
              <a:extLst>
                <a:ext uri="{FF2B5EF4-FFF2-40B4-BE49-F238E27FC236}">
                  <a16:creationId xmlns:a16="http://schemas.microsoft.com/office/drawing/2014/main" id="{31BFE177-1856-EB5C-C03B-B087D133A21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23" name="Rounded Rectangle 63">
              <a:extLst>
                <a:ext uri="{FF2B5EF4-FFF2-40B4-BE49-F238E27FC236}">
                  <a16:creationId xmlns:a16="http://schemas.microsoft.com/office/drawing/2014/main" id="{071BA7E5-CCFA-BAF0-24BB-6460B3D54779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24" name="Rounded Rectangle 63">
              <a:extLst>
                <a:ext uri="{FF2B5EF4-FFF2-40B4-BE49-F238E27FC236}">
                  <a16:creationId xmlns:a16="http://schemas.microsoft.com/office/drawing/2014/main" id="{0E1A2D08-79DC-79FA-A37D-3AC7A3027A06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718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Based Mode Classification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56792"/>
            <a:ext cx="7847012" cy="4824537"/>
          </a:xfrm>
        </p:spPr>
        <p:txBody>
          <a:bodyPr/>
          <a:lstStyle/>
          <a:p>
            <a:r>
              <a:rPr lang="en-US" sz="1800" dirty="0"/>
              <a:t>Two symbols for ELR-Mark are needed to ensure reliable mode detection performance at ELR operating SNR</a:t>
            </a:r>
          </a:p>
          <a:p>
            <a:pPr lvl="1"/>
            <a:r>
              <a:rPr lang="en-US" sz="1400" dirty="0"/>
              <a:t>Prefer two symbols without boosting, as too many boosting is not good</a:t>
            </a:r>
          </a:p>
          <a:p>
            <a:pPr lvl="1"/>
            <a:r>
              <a:rPr lang="en-US" sz="1400" dirty="0"/>
              <a:t>Low PAPR on known ELR-mark symbols may be desired</a:t>
            </a:r>
          </a:p>
          <a:p>
            <a:pPr lvl="1"/>
            <a:endParaRPr lang="en-US" sz="1400" dirty="0"/>
          </a:p>
          <a:p>
            <a:r>
              <a:rPr lang="en-US" sz="1800" dirty="0"/>
              <a:t>Propose QBPSK modulation on both ELR-Mark symbols to reduce false alarm</a:t>
            </a:r>
          </a:p>
          <a:p>
            <a:pPr lvl="1"/>
            <a:r>
              <a:rPr lang="en-US" sz="1400" dirty="0"/>
              <a:t>No existing PPDU transmits signal with QBPSK modulation at this location, most of them are BPSK modulated, like SIG field, LTF, …</a:t>
            </a:r>
          </a:p>
          <a:p>
            <a:endParaRPr lang="en-US" sz="1200" dirty="0"/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222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30A5E7AA-27FF-B5A1-5B17-8318F6F3CAE5}"/>
              </a:ext>
            </a:extLst>
          </p:cNvPr>
          <p:cNvSpPr/>
          <p:nvPr/>
        </p:nvSpPr>
        <p:spPr bwMode="auto">
          <a:xfrm>
            <a:off x="5364088" y="1350222"/>
            <a:ext cx="1390469" cy="48870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FC8D0-CA34-B1F5-A0DA-1551120D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513502"/>
          </a:xfrm>
        </p:spPr>
        <p:txBody>
          <a:bodyPr/>
          <a:lstStyle/>
          <a:p>
            <a:r>
              <a:rPr lang="en-US" dirty="0"/>
              <a:t>ELR and Legacy Preamble Formats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51FC4-B37D-407B-A965-228C95A8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78691-00A1-4ED4-236F-8368BC88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1FAFA-34B0-1836-F9A2-4A252C80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56">
            <a:extLst>
              <a:ext uri="{FF2B5EF4-FFF2-40B4-BE49-F238E27FC236}">
                <a16:creationId xmlns:a16="http://schemas.microsoft.com/office/drawing/2014/main" id="{1A59AB87-C40D-45BB-B2C0-6B3EA9043F27}"/>
              </a:ext>
            </a:extLst>
          </p:cNvPr>
          <p:cNvSpPr/>
          <p:nvPr/>
        </p:nvSpPr>
        <p:spPr bwMode="auto">
          <a:xfrm>
            <a:off x="2628581" y="15176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8" name="Rounded Rectangle 53">
            <a:extLst>
              <a:ext uri="{FF2B5EF4-FFF2-40B4-BE49-F238E27FC236}">
                <a16:creationId xmlns:a16="http://schemas.microsoft.com/office/drawing/2014/main" id="{8E9337DA-C248-26B7-0712-A1DE631CA2E5}"/>
              </a:ext>
            </a:extLst>
          </p:cNvPr>
          <p:cNvSpPr/>
          <p:nvPr/>
        </p:nvSpPr>
        <p:spPr bwMode="auto">
          <a:xfrm>
            <a:off x="3314381" y="1517690"/>
            <a:ext cx="5486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44D026-04C7-2AAA-6185-E91C2414A46F}"/>
              </a:ext>
            </a:extLst>
          </p:cNvPr>
          <p:cNvSpPr txBox="1"/>
          <p:nvPr/>
        </p:nvSpPr>
        <p:spPr>
          <a:xfrm>
            <a:off x="868733" y="1493806"/>
            <a:ext cx="38824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D2B3DC-C519-82D2-9AD8-C219F5871DA1}"/>
              </a:ext>
            </a:extLst>
          </p:cNvPr>
          <p:cNvSpPr txBox="1"/>
          <p:nvPr/>
        </p:nvSpPr>
        <p:spPr>
          <a:xfrm>
            <a:off x="2674924" y="26938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56">
            <a:extLst>
              <a:ext uri="{FF2B5EF4-FFF2-40B4-BE49-F238E27FC236}">
                <a16:creationId xmlns:a16="http://schemas.microsoft.com/office/drawing/2014/main" id="{EEE7705C-1C95-4523-AE0E-F4512352380F}"/>
              </a:ext>
            </a:extLst>
          </p:cNvPr>
          <p:cNvSpPr/>
          <p:nvPr/>
        </p:nvSpPr>
        <p:spPr bwMode="auto">
          <a:xfrm>
            <a:off x="19427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49FA720F-7804-03C1-E079-79FC33501635}"/>
              </a:ext>
            </a:extLst>
          </p:cNvPr>
          <p:cNvSpPr/>
          <p:nvPr/>
        </p:nvSpPr>
        <p:spPr bwMode="auto">
          <a:xfrm>
            <a:off x="12569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" name="Rounded Rectangle 60">
            <a:extLst>
              <a:ext uri="{FF2B5EF4-FFF2-40B4-BE49-F238E27FC236}">
                <a16:creationId xmlns:a16="http://schemas.microsoft.com/office/drawing/2014/main" id="{EED872CF-C7F2-567E-1B3E-CFABF68AB98D}"/>
              </a:ext>
            </a:extLst>
          </p:cNvPr>
          <p:cNvSpPr/>
          <p:nvPr/>
        </p:nvSpPr>
        <p:spPr bwMode="auto">
          <a:xfrm>
            <a:off x="40001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4" name="Rounded Rectangle 71">
            <a:extLst>
              <a:ext uri="{FF2B5EF4-FFF2-40B4-BE49-F238E27FC236}">
                <a16:creationId xmlns:a16="http://schemas.microsoft.com/office/drawing/2014/main" id="{9061CC28-EF04-D53F-946F-DE087FB9A46D}"/>
              </a:ext>
            </a:extLst>
          </p:cNvPr>
          <p:cNvSpPr/>
          <p:nvPr/>
        </p:nvSpPr>
        <p:spPr bwMode="auto">
          <a:xfrm>
            <a:off x="26285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15" name="Rounded Rectangle 68">
            <a:extLst>
              <a:ext uri="{FF2B5EF4-FFF2-40B4-BE49-F238E27FC236}">
                <a16:creationId xmlns:a16="http://schemas.microsoft.com/office/drawing/2014/main" id="{B51123FC-F123-37A3-DE6B-A67FDDDAF038}"/>
              </a:ext>
            </a:extLst>
          </p:cNvPr>
          <p:cNvSpPr/>
          <p:nvPr/>
        </p:nvSpPr>
        <p:spPr bwMode="auto">
          <a:xfrm>
            <a:off x="33143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16" name="Rounded Rectangle 53">
            <a:extLst>
              <a:ext uri="{FF2B5EF4-FFF2-40B4-BE49-F238E27FC236}">
                <a16:creationId xmlns:a16="http://schemas.microsoft.com/office/drawing/2014/main" id="{335B6D4D-6BBA-838B-1DA8-741FCDB230A6}"/>
              </a:ext>
            </a:extLst>
          </p:cNvPr>
          <p:cNvSpPr/>
          <p:nvPr/>
        </p:nvSpPr>
        <p:spPr bwMode="auto">
          <a:xfrm>
            <a:off x="5371781" y="1860590"/>
            <a:ext cx="34290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7" name="Rounded Rectangle 56">
            <a:extLst>
              <a:ext uri="{FF2B5EF4-FFF2-40B4-BE49-F238E27FC236}">
                <a16:creationId xmlns:a16="http://schemas.microsoft.com/office/drawing/2014/main" id="{6F371308-06C8-6EF0-6347-B71E288D0FCD}"/>
              </a:ext>
            </a:extLst>
          </p:cNvPr>
          <p:cNvSpPr/>
          <p:nvPr/>
        </p:nvSpPr>
        <p:spPr bwMode="auto">
          <a:xfrm>
            <a:off x="19427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HT-LTF1</a:t>
            </a:r>
          </a:p>
        </p:txBody>
      </p:sp>
      <p:sp>
        <p:nvSpPr>
          <p:cNvPr id="18" name="Rounded Rectangle 56">
            <a:extLst>
              <a:ext uri="{FF2B5EF4-FFF2-40B4-BE49-F238E27FC236}">
                <a16:creationId xmlns:a16="http://schemas.microsoft.com/office/drawing/2014/main" id="{ADB9B0FA-3654-8DBA-E1D7-E0809F9CC4F8}"/>
              </a:ext>
            </a:extLst>
          </p:cNvPr>
          <p:cNvSpPr/>
          <p:nvPr/>
        </p:nvSpPr>
        <p:spPr bwMode="auto">
          <a:xfrm>
            <a:off x="12569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9" name="Rounded Rectangle 56">
            <a:extLst>
              <a:ext uri="{FF2B5EF4-FFF2-40B4-BE49-F238E27FC236}">
                <a16:creationId xmlns:a16="http://schemas.microsoft.com/office/drawing/2014/main" id="{184603ED-05CF-24EE-9696-6048D6D82175}"/>
              </a:ext>
            </a:extLst>
          </p:cNvPr>
          <p:cNvSpPr/>
          <p:nvPr/>
        </p:nvSpPr>
        <p:spPr bwMode="auto">
          <a:xfrm>
            <a:off x="2628581" y="22034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0" name="Rounded Rectangle 60">
            <a:extLst>
              <a:ext uri="{FF2B5EF4-FFF2-40B4-BE49-F238E27FC236}">
                <a16:creationId xmlns:a16="http://schemas.microsoft.com/office/drawing/2014/main" id="{3AC8D030-34CF-CC02-70A2-E6D530F01A27}"/>
              </a:ext>
            </a:extLst>
          </p:cNvPr>
          <p:cNvSpPr/>
          <p:nvPr/>
        </p:nvSpPr>
        <p:spPr bwMode="auto">
          <a:xfrm>
            <a:off x="46859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21" name="Rounded Rectangle 71">
            <a:extLst>
              <a:ext uri="{FF2B5EF4-FFF2-40B4-BE49-F238E27FC236}">
                <a16:creationId xmlns:a16="http://schemas.microsoft.com/office/drawing/2014/main" id="{B3F5DE45-DB83-8C93-5311-471D0F4B78C7}"/>
              </a:ext>
            </a:extLst>
          </p:cNvPr>
          <p:cNvSpPr/>
          <p:nvPr/>
        </p:nvSpPr>
        <p:spPr bwMode="auto">
          <a:xfrm>
            <a:off x="33143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34E86090-BF6E-C2F2-324E-5C61A2C0C8FB}"/>
              </a:ext>
            </a:extLst>
          </p:cNvPr>
          <p:cNvSpPr/>
          <p:nvPr/>
        </p:nvSpPr>
        <p:spPr bwMode="auto">
          <a:xfrm>
            <a:off x="6055614" y="22034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B3BD1E37-986B-9CC1-F178-EC37FD3628E3}"/>
              </a:ext>
            </a:extLst>
          </p:cNvPr>
          <p:cNvSpPr/>
          <p:nvPr/>
        </p:nvSpPr>
        <p:spPr bwMode="auto">
          <a:xfrm>
            <a:off x="19427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E4A2C7B6-C885-B475-8CA5-C37CBEB3E7DA}"/>
              </a:ext>
            </a:extLst>
          </p:cNvPr>
          <p:cNvSpPr/>
          <p:nvPr/>
        </p:nvSpPr>
        <p:spPr bwMode="auto">
          <a:xfrm>
            <a:off x="12569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25" name="Rounded Rectangle 71">
            <a:extLst>
              <a:ext uri="{FF2B5EF4-FFF2-40B4-BE49-F238E27FC236}">
                <a16:creationId xmlns:a16="http://schemas.microsoft.com/office/drawing/2014/main" id="{94B7421F-A7DE-8E4B-1A91-5B134D86949D}"/>
              </a:ext>
            </a:extLst>
          </p:cNvPr>
          <p:cNvSpPr/>
          <p:nvPr/>
        </p:nvSpPr>
        <p:spPr bwMode="auto">
          <a:xfrm>
            <a:off x="40001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26" name="Rounded Rectangle 60">
            <a:extLst>
              <a:ext uri="{FF2B5EF4-FFF2-40B4-BE49-F238E27FC236}">
                <a16:creationId xmlns:a16="http://schemas.microsoft.com/office/drawing/2014/main" id="{6394AB1D-7CB2-75BB-08B2-5C5EACDC583D}"/>
              </a:ext>
            </a:extLst>
          </p:cNvPr>
          <p:cNvSpPr/>
          <p:nvPr/>
        </p:nvSpPr>
        <p:spPr bwMode="auto">
          <a:xfrm>
            <a:off x="46859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27" name="Rounded Rectangle 56">
            <a:extLst>
              <a:ext uri="{FF2B5EF4-FFF2-40B4-BE49-F238E27FC236}">
                <a16:creationId xmlns:a16="http://schemas.microsoft.com/office/drawing/2014/main" id="{CF58518F-C56C-509D-5AE0-6A1563521DA3}"/>
              </a:ext>
            </a:extLst>
          </p:cNvPr>
          <p:cNvSpPr/>
          <p:nvPr/>
        </p:nvSpPr>
        <p:spPr bwMode="auto">
          <a:xfrm>
            <a:off x="26285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8" name="Rounded Rectangle 60">
            <a:extLst>
              <a:ext uri="{FF2B5EF4-FFF2-40B4-BE49-F238E27FC236}">
                <a16:creationId xmlns:a16="http://schemas.microsoft.com/office/drawing/2014/main" id="{9318AACF-0846-BDAF-106C-9C028AF5B160}"/>
              </a:ext>
            </a:extLst>
          </p:cNvPr>
          <p:cNvSpPr/>
          <p:nvPr/>
        </p:nvSpPr>
        <p:spPr bwMode="auto">
          <a:xfrm>
            <a:off x="46859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VHT-STF</a:t>
            </a:r>
          </a:p>
        </p:txBody>
      </p:sp>
      <p:sp>
        <p:nvSpPr>
          <p:cNvPr id="29" name="Rounded Rectangle 71">
            <a:extLst>
              <a:ext uri="{FF2B5EF4-FFF2-40B4-BE49-F238E27FC236}">
                <a16:creationId xmlns:a16="http://schemas.microsoft.com/office/drawing/2014/main" id="{4F13C6C4-E578-BF9F-8EBA-0680E1756E98}"/>
              </a:ext>
            </a:extLst>
          </p:cNvPr>
          <p:cNvSpPr/>
          <p:nvPr/>
        </p:nvSpPr>
        <p:spPr bwMode="auto">
          <a:xfrm>
            <a:off x="33143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VHT-SIG-A1</a:t>
            </a:r>
          </a:p>
        </p:txBody>
      </p:sp>
      <p:sp>
        <p:nvSpPr>
          <p:cNvPr id="30" name="Rounded Rectangle 56">
            <a:extLst>
              <a:ext uri="{FF2B5EF4-FFF2-40B4-BE49-F238E27FC236}">
                <a16:creationId xmlns:a16="http://schemas.microsoft.com/office/drawing/2014/main" id="{43408773-7B12-D87E-BF18-2ED5A362A485}"/>
              </a:ext>
            </a:extLst>
          </p:cNvPr>
          <p:cNvSpPr/>
          <p:nvPr/>
        </p:nvSpPr>
        <p:spPr bwMode="auto">
          <a:xfrm>
            <a:off x="19427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31" name="Rounded Rectangle 56">
            <a:extLst>
              <a:ext uri="{FF2B5EF4-FFF2-40B4-BE49-F238E27FC236}">
                <a16:creationId xmlns:a16="http://schemas.microsoft.com/office/drawing/2014/main" id="{5F69CB91-EF84-BAD7-2C98-F24F3638ED7E}"/>
              </a:ext>
            </a:extLst>
          </p:cNvPr>
          <p:cNvSpPr/>
          <p:nvPr/>
        </p:nvSpPr>
        <p:spPr bwMode="auto">
          <a:xfrm>
            <a:off x="12569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32" name="Rounded Rectangle 71">
            <a:extLst>
              <a:ext uri="{FF2B5EF4-FFF2-40B4-BE49-F238E27FC236}">
                <a16:creationId xmlns:a16="http://schemas.microsoft.com/office/drawing/2014/main" id="{F8A7A96C-E52F-C430-C9C1-19C9B14BA480}"/>
              </a:ext>
            </a:extLst>
          </p:cNvPr>
          <p:cNvSpPr/>
          <p:nvPr/>
        </p:nvSpPr>
        <p:spPr bwMode="auto">
          <a:xfrm>
            <a:off x="4000181" y="25463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VHT-SIG-A2</a:t>
            </a:r>
          </a:p>
        </p:txBody>
      </p:sp>
      <p:sp>
        <p:nvSpPr>
          <p:cNvPr id="33" name="Rounded Rectangle 56">
            <a:extLst>
              <a:ext uri="{FF2B5EF4-FFF2-40B4-BE49-F238E27FC236}">
                <a16:creationId xmlns:a16="http://schemas.microsoft.com/office/drawing/2014/main" id="{F9BC4A79-8D39-0DFE-4AD1-BCE03BFE2CAF}"/>
              </a:ext>
            </a:extLst>
          </p:cNvPr>
          <p:cNvSpPr/>
          <p:nvPr/>
        </p:nvSpPr>
        <p:spPr bwMode="auto">
          <a:xfrm>
            <a:off x="26285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34" name="Rounded Rectangle 60">
            <a:extLst>
              <a:ext uri="{FF2B5EF4-FFF2-40B4-BE49-F238E27FC236}">
                <a16:creationId xmlns:a16="http://schemas.microsoft.com/office/drawing/2014/main" id="{BF830848-3DA7-C598-AC2F-9E43F90F2BD7}"/>
              </a:ext>
            </a:extLst>
          </p:cNvPr>
          <p:cNvSpPr/>
          <p:nvPr/>
        </p:nvSpPr>
        <p:spPr bwMode="auto">
          <a:xfrm>
            <a:off x="53717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35" name="Rounded Rectangle 63">
            <a:extLst>
              <a:ext uri="{FF2B5EF4-FFF2-40B4-BE49-F238E27FC236}">
                <a16:creationId xmlns:a16="http://schemas.microsoft.com/office/drawing/2014/main" id="{E52231F3-69BE-D4AA-4EA4-4C5D6ED5B5DC}"/>
              </a:ext>
            </a:extLst>
          </p:cNvPr>
          <p:cNvSpPr/>
          <p:nvPr/>
        </p:nvSpPr>
        <p:spPr bwMode="auto">
          <a:xfrm>
            <a:off x="33143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36" name="Rounded Rectangle 71">
            <a:extLst>
              <a:ext uri="{FF2B5EF4-FFF2-40B4-BE49-F238E27FC236}">
                <a16:creationId xmlns:a16="http://schemas.microsoft.com/office/drawing/2014/main" id="{711E1A64-77AE-A070-DD9A-AE31ECA1C5B5}"/>
              </a:ext>
            </a:extLst>
          </p:cNvPr>
          <p:cNvSpPr/>
          <p:nvPr/>
        </p:nvSpPr>
        <p:spPr bwMode="auto">
          <a:xfrm>
            <a:off x="40001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37" name="Rounded Rectangle 68">
            <a:extLst>
              <a:ext uri="{FF2B5EF4-FFF2-40B4-BE49-F238E27FC236}">
                <a16:creationId xmlns:a16="http://schemas.microsoft.com/office/drawing/2014/main" id="{AA17D1BD-D640-D18C-C2F6-F1189C8532C2}"/>
              </a:ext>
            </a:extLst>
          </p:cNvPr>
          <p:cNvSpPr/>
          <p:nvPr/>
        </p:nvSpPr>
        <p:spPr bwMode="auto">
          <a:xfrm>
            <a:off x="46859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38" name="Rounded Rectangle 53">
            <a:extLst>
              <a:ext uri="{FF2B5EF4-FFF2-40B4-BE49-F238E27FC236}">
                <a16:creationId xmlns:a16="http://schemas.microsoft.com/office/drawing/2014/main" id="{647B44D3-2D6F-CC56-E703-585FEB178C35}"/>
              </a:ext>
            </a:extLst>
          </p:cNvPr>
          <p:cNvSpPr/>
          <p:nvPr/>
        </p:nvSpPr>
        <p:spPr bwMode="auto">
          <a:xfrm>
            <a:off x="6743381" y="2889290"/>
            <a:ext cx="2057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EFDFFE1A-0854-2516-C62B-E55EE3098181}"/>
              </a:ext>
            </a:extLst>
          </p:cNvPr>
          <p:cNvSpPr/>
          <p:nvPr/>
        </p:nvSpPr>
        <p:spPr bwMode="auto">
          <a:xfrm>
            <a:off x="19427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40" name="Rounded Rectangle 56">
            <a:extLst>
              <a:ext uri="{FF2B5EF4-FFF2-40B4-BE49-F238E27FC236}">
                <a16:creationId xmlns:a16="http://schemas.microsoft.com/office/drawing/2014/main" id="{C4D957F7-9658-3EED-04A4-055D920AB617}"/>
              </a:ext>
            </a:extLst>
          </p:cNvPr>
          <p:cNvSpPr/>
          <p:nvPr/>
        </p:nvSpPr>
        <p:spPr bwMode="auto">
          <a:xfrm>
            <a:off x="12569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6B7130-3686-5DCB-7A9D-B521B750C927}"/>
              </a:ext>
            </a:extLst>
          </p:cNvPr>
          <p:cNvSpPr txBox="1"/>
          <p:nvPr/>
        </p:nvSpPr>
        <p:spPr>
          <a:xfrm>
            <a:off x="2674924" y="2362069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7F6FE6-EC4A-3EF0-D434-6D63A5B3484F}"/>
              </a:ext>
            </a:extLst>
          </p:cNvPr>
          <p:cNvSpPr txBox="1"/>
          <p:nvPr/>
        </p:nvSpPr>
        <p:spPr>
          <a:xfrm>
            <a:off x="2674924" y="30493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1</a:t>
            </a:r>
          </a:p>
        </p:txBody>
      </p:sp>
      <p:sp>
        <p:nvSpPr>
          <p:cNvPr id="43" name="Rounded Rectangle 60">
            <a:extLst>
              <a:ext uri="{FF2B5EF4-FFF2-40B4-BE49-F238E27FC236}">
                <a16:creationId xmlns:a16="http://schemas.microsoft.com/office/drawing/2014/main" id="{0FEB666C-FE9E-F03D-84CF-9D307F2B6B6B}"/>
              </a:ext>
            </a:extLst>
          </p:cNvPr>
          <p:cNvSpPr/>
          <p:nvPr/>
        </p:nvSpPr>
        <p:spPr bwMode="auto">
          <a:xfrm>
            <a:off x="60575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44" name="Rounded Rectangle 56">
            <a:extLst>
              <a:ext uri="{FF2B5EF4-FFF2-40B4-BE49-F238E27FC236}">
                <a16:creationId xmlns:a16="http://schemas.microsoft.com/office/drawing/2014/main" id="{6CA6F08A-3660-0CA2-4D70-2EC55A4ED534}"/>
              </a:ext>
            </a:extLst>
          </p:cNvPr>
          <p:cNvSpPr/>
          <p:nvPr/>
        </p:nvSpPr>
        <p:spPr bwMode="auto">
          <a:xfrm>
            <a:off x="26285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45" name="Rounded Rectangle 60">
            <a:extLst>
              <a:ext uri="{FF2B5EF4-FFF2-40B4-BE49-F238E27FC236}">
                <a16:creationId xmlns:a16="http://schemas.microsoft.com/office/drawing/2014/main" id="{5039214C-B2C3-9E8B-E97F-4B241B0A193F}"/>
              </a:ext>
            </a:extLst>
          </p:cNvPr>
          <p:cNvSpPr/>
          <p:nvPr/>
        </p:nvSpPr>
        <p:spPr bwMode="auto">
          <a:xfrm>
            <a:off x="60575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46" name="Rounded Rectangle 63">
            <a:extLst>
              <a:ext uri="{FF2B5EF4-FFF2-40B4-BE49-F238E27FC236}">
                <a16:creationId xmlns:a16="http://schemas.microsoft.com/office/drawing/2014/main" id="{90A4DCA6-C322-9A84-7548-DEEF88C36923}"/>
              </a:ext>
            </a:extLst>
          </p:cNvPr>
          <p:cNvSpPr/>
          <p:nvPr/>
        </p:nvSpPr>
        <p:spPr bwMode="auto">
          <a:xfrm>
            <a:off x="33143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47" name="Rounded Rectangle 71">
            <a:extLst>
              <a:ext uri="{FF2B5EF4-FFF2-40B4-BE49-F238E27FC236}">
                <a16:creationId xmlns:a16="http://schemas.microsoft.com/office/drawing/2014/main" id="{83C8FC3B-B86E-0337-DC34-C7A01DEE2369}"/>
              </a:ext>
            </a:extLst>
          </p:cNvPr>
          <p:cNvSpPr/>
          <p:nvPr/>
        </p:nvSpPr>
        <p:spPr bwMode="auto">
          <a:xfrm>
            <a:off x="40001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4214FEA3-5229-1C1A-A3CD-1E8041A8CAB1}"/>
              </a:ext>
            </a:extLst>
          </p:cNvPr>
          <p:cNvSpPr/>
          <p:nvPr/>
        </p:nvSpPr>
        <p:spPr bwMode="auto">
          <a:xfrm>
            <a:off x="46859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49" name="Rounded Rectangle 53">
            <a:extLst>
              <a:ext uri="{FF2B5EF4-FFF2-40B4-BE49-F238E27FC236}">
                <a16:creationId xmlns:a16="http://schemas.microsoft.com/office/drawing/2014/main" id="{51292D45-5A76-4154-0143-446EBA46EBB0}"/>
              </a:ext>
            </a:extLst>
          </p:cNvPr>
          <p:cNvSpPr/>
          <p:nvPr/>
        </p:nvSpPr>
        <p:spPr bwMode="auto">
          <a:xfrm>
            <a:off x="7429181" y="32321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50" name="Rounded Rectangle 56">
            <a:extLst>
              <a:ext uri="{FF2B5EF4-FFF2-40B4-BE49-F238E27FC236}">
                <a16:creationId xmlns:a16="http://schemas.microsoft.com/office/drawing/2014/main" id="{83D6E2AF-23A7-8749-4506-72491BBA31D3}"/>
              </a:ext>
            </a:extLst>
          </p:cNvPr>
          <p:cNvSpPr/>
          <p:nvPr/>
        </p:nvSpPr>
        <p:spPr bwMode="auto">
          <a:xfrm>
            <a:off x="19427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51" name="Rounded Rectangle 56">
            <a:extLst>
              <a:ext uri="{FF2B5EF4-FFF2-40B4-BE49-F238E27FC236}">
                <a16:creationId xmlns:a16="http://schemas.microsoft.com/office/drawing/2014/main" id="{7C8E5CC7-1E96-4A4E-2C0E-DD6D3D7394EA}"/>
              </a:ext>
            </a:extLst>
          </p:cNvPr>
          <p:cNvSpPr/>
          <p:nvPr/>
        </p:nvSpPr>
        <p:spPr bwMode="auto">
          <a:xfrm>
            <a:off x="12569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4FF2CDC-DCA2-18FE-96AA-34A41899E69B}"/>
              </a:ext>
            </a:extLst>
          </p:cNvPr>
          <p:cNvSpPr txBox="1"/>
          <p:nvPr/>
        </p:nvSpPr>
        <p:spPr>
          <a:xfrm>
            <a:off x="2674924" y="33922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53" name="Rounded Rectangle 60">
            <a:extLst>
              <a:ext uri="{FF2B5EF4-FFF2-40B4-BE49-F238E27FC236}">
                <a16:creationId xmlns:a16="http://schemas.microsoft.com/office/drawing/2014/main" id="{789F8D49-7878-B457-1496-D9BF359A3057}"/>
              </a:ext>
            </a:extLst>
          </p:cNvPr>
          <p:cNvSpPr/>
          <p:nvPr/>
        </p:nvSpPr>
        <p:spPr bwMode="auto">
          <a:xfrm>
            <a:off x="67433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54" name="Rounded Rectangle 60">
            <a:extLst>
              <a:ext uri="{FF2B5EF4-FFF2-40B4-BE49-F238E27FC236}">
                <a16:creationId xmlns:a16="http://schemas.microsoft.com/office/drawing/2014/main" id="{F0C12361-B464-0D6F-A42E-D41979680C1D}"/>
              </a:ext>
            </a:extLst>
          </p:cNvPr>
          <p:cNvSpPr/>
          <p:nvPr/>
        </p:nvSpPr>
        <p:spPr bwMode="auto">
          <a:xfrm>
            <a:off x="53717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HE-SIG-Bs</a:t>
            </a:r>
          </a:p>
        </p:txBody>
      </p:sp>
      <p:sp>
        <p:nvSpPr>
          <p:cNvPr id="55" name="Rounded Rectangle 56">
            <a:extLst>
              <a:ext uri="{FF2B5EF4-FFF2-40B4-BE49-F238E27FC236}">
                <a16:creationId xmlns:a16="http://schemas.microsoft.com/office/drawing/2014/main" id="{D3441987-CF22-D92C-ED50-8E223067727A}"/>
              </a:ext>
            </a:extLst>
          </p:cNvPr>
          <p:cNvSpPr/>
          <p:nvPr/>
        </p:nvSpPr>
        <p:spPr bwMode="auto">
          <a:xfrm>
            <a:off x="2628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56" name="Rounded Rectangle 60">
            <a:extLst>
              <a:ext uri="{FF2B5EF4-FFF2-40B4-BE49-F238E27FC236}">
                <a16:creationId xmlns:a16="http://schemas.microsoft.com/office/drawing/2014/main" id="{7CFAF29F-F1BF-3ABF-57F2-FF8030BC2328}"/>
              </a:ext>
            </a:extLst>
          </p:cNvPr>
          <p:cNvSpPr/>
          <p:nvPr/>
        </p:nvSpPr>
        <p:spPr bwMode="auto">
          <a:xfrm>
            <a:off x="67433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57" name="Rounded Rectangle 63">
            <a:extLst>
              <a:ext uri="{FF2B5EF4-FFF2-40B4-BE49-F238E27FC236}">
                <a16:creationId xmlns:a16="http://schemas.microsoft.com/office/drawing/2014/main" id="{8FA6E302-FCD7-AB22-A6D1-33F5D4EC7B0E}"/>
              </a:ext>
            </a:extLst>
          </p:cNvPr>
          <p:cNvSpPr/>
          <p:nvPr/>
        </p:nvSpPr>
        <p:spPr bwMode="auto">
          <a:xfrm>
            <a:off x="33143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58" name="Rounded Rectangle 71">
            <a:extLst>
              <a:ext uri="{FF2B5EF4-FFF2-40B4-BE49-F238E27FC236}">
                <a16:creationId xmlns:a16="http://schemas.microsoft.com/office/drawing/2014/main" id="{5A76EDA1-C297-8B2F-42E2-CA29DFC6973A}"/>
              </a:ext>
            </a:extLst>
          </p:cNvPr>
          <p:cNvSpPr/>
          <p:nvPr/>
        </p:nvSpPr>
        <p:spPr bwMode="auto">
          <a:xfrm>
            <a:off x="40001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59" name="Rounded Rectangle 68">
            <a:extLst>
              <a:ext uri="{FF2B5EF4-FFF2-40B4-BE49-F238E27FC236}">
                <a16:creationId xmlns:a16="http://schemas.microsoft.com/office/drawing/2014/main" id="{BC0787E4-B8ED-3B28-6B56-42A8C22526BD}"/>
              </a:ext>
            </a:extLst>
          </p:cNvPr>
          <p:cNvSpPr/>
          <p:nvPr/>
        </p:nvSpPr>
        <p:spPr bwMode="auto">
          <a:xfrm>
            <a:off x="4685981" y="35750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60" name="Rounded Rectangle 53">
            <a:extLst>
              <a:ext uri="{FF2B5EF4-FFF2-40B4-BE49-F238E27FC236}">
                <a16:creationId xmlns:a16="http://schemas.microsoft.com/office/drawing/2014/main" id="{E3EDFF6A-CB9F-81F6-5680-579673FDCCFF}"/>
              </a:ext>
            </a:extLst>
          </p:cNvPr>
          <p:cNvSpPr/>
          <p:nvPr/>
        </p:nvSpPr>
        <p:spPr bwMode="auto">
          <a:xfrm>
            <a:off x="8114981" y="3575090"/>
            <a:ext cx="685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402FD235-0A4B-F7CF-3BB8-8D6B16E726B9}"/>
              </a:ext>
            </a:extLst>
          </p:cNvPr>
          <p:cNvSpPr/>
          <p:nvPr/>
        </p:nvSpPr>
        <p:spPr bwMode="auto">
          <a:xfrm>
            <a:off x="19427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62" name="Rounded Rectangle 56">
            <a:extLst>
              <a:ext uri="{FF2B5EF4-FFF2-40B4-BE49-F238E27FC236}">
                <a16:creationId xmlns:a16="http://schemas.microsoft.com/office/drawing/2014/main" id="{301CD521-AACA-B35A-D470-8F660A82A10B}"/>
              </a:ext>
            </a:extLst>
          </p:cNvPr>
          <p:cNvSpPr/>
          <p:nvPr/>
        </p:nvSpPr>
        <p:spPr bwMode="auto">
          <a:xfrm>
            <a:off x="12569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C9B133-EF7B-0785-D9D6-5FF4CCBE26BC}"/>
              </a:ext>
            </a:extLst>
          </p:cNvPr>
          <p:cNvSpPr txBox="1"/>
          <p:nvPr/>
        </p:nvSpPr>
        <p:spPr>
          <a:xfrm>
            <a:off x="2674924" y="37351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64" name="Rounded Rectangle 60">
            <a:extLst>
              <a:ext uri="{FF2B5EF4-FFF2-40B4-BE49-F238E27FC236}">
                <a16:creationId xmlns:a16="http://schemas.microsoft.com/office/drawing/2014/main" id="{DD8E4EAE-D69D-B9C0-CA2D-30B406E7E317}"/>
              </a:ext>
            </a:extLst>
          </p:cNvPr>
          <p:cNvSpPr/>
          <p:nvPr/>
        </p:nvSpPr>
        <p:spPr bwMode="auto">
          <a:xfrm>
            <a:off x="74291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65" name="Rounded Rectangle 71">
            <a:extLst>
              <a:ext uri="{FF2B5EF4-FFF2-40B4-BE49-F238E27FC236}">
                <a16:creationId xmlns:a16="http://schemas.microsoft.com/office/drawing/2014/main" id="{1A024A52-D27F-7C03-4C43-A7E3AA79FDDA}"/>
              </a:ext>
            </a:extLst>
          </p:cNvPr>
          <p:cNvSpPr/>
          <p:nvPr/>
        </p:nvSpPr>
        <p:spPr bwMode="auto">
          <a:xfrm>
            <a:off x="53717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HE-SIG-A3</a:t>
            </a:r>
          </a:p>
        </p:txBody>
      </p:sp>
      <p:sp>
        <p:nvSpPr>
          <p:cNvPr id="66" name="Rounded Rectangle 68">
            <a:extLst>
              <a:ext uri="{FF2B5EF4-FFF2-40B4-BE49-F238E27FC236}">
                <a16:creationId xmlns:a16="http://schemas.microsoft.com/office/drawing/2014/main" id="{2DBBDD32-7423-A166-68BE-D87A11FF3D4F}"/>
              </a:ext>
            </a:extLst>
          </p:cNvPr>
          <p:cNvSpPr/>
          <p:nvPr/>
        </p:nvSpPr>
        <p:spPr bwMode="auto">
          <a:xfrm>
            <a:off x="6057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HE-SIG-A4</a:t>
            </a:r>
          </a:p>
        </p:txBody>
      </p:sp>
      <p:sp>
        <p:nvSpPr>
          <p:cNvPr id="67" name="Rounded Rectangle 56">
            <a:extLst>
              <a:ext uri="{FF2B5EF4-FFF2-40B4-BE49-F238E27FC236}">
                <a16:creationId xmlns:a16="http://schemas.microsoft.com/office/drawing/2014/main" id="{BE1FA70A-6B7D-9B49-6EE0-387E8593B8CA}"/>
              </a:ext>
            </a:extLst>
          </p:cNvPr>
          <p:cNvSpPr/>
          <p:nvPr/>
        </p:nvSpPr>
        <p:spPr bwMode="auto">
          <a:xfrm>
            <a:off x="26285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68" name="Rounded Rectangle 63">
            <a:extLst>
              <a:ext uri="{FF2B5EF4-FFF2-40B4-BE49-F238E27FC236}">
                <a16:creationId xmlns:a16="http://schemas.microsoft.com/office/drawing/2014/main" id="{F1DB67F6-DDE8-3C33-52C0-A6819649A336}"/>
              </a:ext>
            </a:extLst>
          </p:cNvPr>
          <p:cNvSpPr/>
          <p:nvPr/>
        </p:nvSpPr>
        <p:spPr bwMode="auto">
          <a:xfrm>
            <a:off x="33143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Mark1</a:t>
            </a:r>
          </a:p>
        </p:txBody>
      </p:sp>
      <p:sp>
        <p:nvSpPr>
          <p:cNvPr id="69" name="Rounded Rectangle 71">
            <a:extLst>
              <a:ext uri="{FF2B5EF4-FFF2-40B4-BE49-F238E27FC236}">
                <a16:creationId xmlns:a16="http://schemas.microsoft.com/office/drawing/2014/main" id="{F0BC8720-7EAE-E3EB-61AA-498A61E12DEA}"/>
              </a:ext>
            </a:extLst>
          </p:cNvPr>
          <p:cNvSpPr/>
          <p:nvPr/>
        </p:nvSpPr>
        <p:spPr bwMode="auto">
          <a:xfrm>
            <a:off x="40001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Mark2</a:t>
            </a:r>
          </a:p>
        </p:txBody>
      </p:sp>
      <p:sp>
        <p:nvSpPr>
          <p:cNvPr id="70" name="Rounded Rectangle 53">
            <a:extLst>
              <a:ext uri="{FF2B5EF4-FFF2-40B4-BE49-F238E27FC236}">
                <a16:creationId xmlns:a16="http://schemas.microsoft.com/office/drawing/2014/main" id="{0C80C64A-CE21-4B40-FF46-0F7D2C751A4B}"/>
              </a:ext>
            </a:extLst>
          </p:cNvPr>
          <p:cNvSpPr/>
          <p:nvPr/>
        </p:nvSpPr>
        <p:spPr bwMode="auto">
          <a:xfrm>
            <a:off x="4685981" y="3917990"/>
            <a:ext cx="4114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OOK</a:t>
            </a:r>
          </a:p>
        </p:txBody>
      </p:sp>
      <p:sp>
        <p:nvSpPr>
          <p:cNvPr id="71" name="Rounded Rectangle 56">
            <a:extLst>
              <a:ext uri="{FF2B5EF4-FFF2-40B4-BE49-F238E27FC236}">
                <a16:creationId xmlns:a16="http://schemas.microsoft.com/office/drawing/2014/main" id="{947EF3E8-DED3-6635-CF0D-FC57AFCD5D47}"/>
              </a:ext>
            </a:extLst>
          </p:cNvPr>
          <p:cNvSpPr/>
          <p:nvPr/>
        </p:nvSpPr>
        <p:spPr bwMode="auto">
          <a:xfrm>
            <a:off x="19427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E533016F-E731-4A2E-0AE4-CCA66DF80B8A}"/>
              </a:ext>
            </a:extLst>
          </p:cNvPr>
          <p:cNvSpPr/>
          <p:nvPr/>
        </p:nvSpPr>
        <p:spPr bwMode="auto">
          <a:xfrm>
            <a:off x="12569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945A98B-DF8B-BB88-B5D4-F531CFFCD3A3}"/>
              </a:ext>
            </a:extLst>
          </p:cNvPr>
          <p:cNvSpPr txBox="1"/>
          <p:nvPr/>
        </p:nvSpPr>
        <p:spPr>
          <a:xfrm>
            <a:off x="2674924" y="40780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E84144B-E465-8606-3E65-449E21961C8B}"/>
              </a:ext>
            </a:extLst>
          </p:cNvPr>
          <p:cNvSpPr txBox="1"/>
          <p:nvPr/>
        </p:nvSpPr>
        <p:spPr>
          <a:xfrm>
            <a:off x="34296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6BE3EAB-0B7A-445B-7341-8CAF77144311}"/>
              </a:ext>
            </a:extLst>
          </p:cNvPr>
          <p:cNvSpPr txBox="1"/>
          <p:nvPr/>
        </p:nvSpPr>
        <p:spPr>
          <a:xfrm>
            <a:off x="41154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6" name="Rounded Rectangle 56">
            <a:extLst>
              <a:ext uri="{FF2B5EF4-FFF2-40B4-BE49-F238E27FC236}">
                <a16:creationId xmlns:a16="http://schemas.microsoft.com/office/drawing/2014/main" id="{1B0A741D-2595-3D96-93A7-1F255346A7F7}"/>
              </a:ext>
            </a:extLst>
          </p:cNvPr>
          <p:cNvSpPr/>
          <p:nvPr/>
        </p:nvSpPr>
        <p:spPr bwMode="auto">
          <a:xfrm>
            <a:off x="26285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77" name="Rounded Rectangle 60">
            <a:extLst>
              <a:ext uri="{FF2B5EF4-FFF2-40B4-BE49-F238E27FC236}">
                <a16:creationId xmlns:a16="http://schemas.microsoft.com/office/drawing/2014/main" id="{F6C085C4-514E-4E7C-4D04-3566883E5F0A}"/>
              </a:ext>
            </a:extLst>
          </p:cNvPr>
          <p:cNvSpPr/>
          <p:nvPr/>
        </p:nvSpPr>
        <p:spPr bwMode="auto">
          <a:xfrm>
            <a:off x="53717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EHT-SIGs</a:t>
            </a:r>
          </a:p>
        </p:txBody>
      </p:sp>
      <p:sp>
        <p:nvSpPr>
          <p:cNvPr id="78" name="Rounded Rectangle 63">
            <a:extLst>
              <a:ext uri="{FF2B5EF4-FFF2-40B4-BE49-F238E27FC236}">
                <a16:creationId xmlns:a16="http://schemas.microsoft.com/office/drawing/2014/main" id="{528A69C3-FA3D-32D0-4B49-E76FCBFCD9CB}"/>
              </a:ext>
            </a:extLst>
          </p:cNvPr>
          <p:cNvSpPr/>
          <p:nvPr/>
        </p:nvSpPr>
        <p:spPr bwMode="auto">
          <a:xfrm>
            <a:off x="33143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79" name="Rounded Rectangle 71">
            <a:extLst>
              <a:ext uri="{FF2B5EF4-FFF2-40B4-BE49-F238E27FC236}">
                <a16:creationId xmlns:a16="http://schemas.microsoft.com/office/drawing/2014/main" id="{19BBF599-D862-1632-589E-37B209089826}"/>
              </a:ext>
            </a:extLst>
          </p:cNvPr>
          <p:cNvSpPr/>
          <p:nvPr/>
        </p:nvSpPr>
        <p:spPr bwMode="auto">
          <a:xfrm>
            <a:off x="40001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80" name="Rounded Rectangle 68">
            <a:extLst>
              <a:ext uri="{FF2B5EF4-FFF2-40B4-BE49-F238E27FC236}">
                <a16:creationId xmlns:a16="http://schemas.microsoft.com/office/drawing/2014/main" id="{38C40A5D-5765-A394-FAA2-89E4FABFB50D}"/>
              </a:ext>
            </a:extLst>
          </p:cNvPr>
          <p:cNvSpPr/>
          <p:nvPr/>
        </p:nvSpPr>
        <p:spPr bwMode="auto">
          <a:xfrm>
            <a:off x="46859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81" name="Rounded Rectangle 53">
            <a:extLst>
              <a:ext uri="{FF2B5EF4-FFF2-40B4-BE49-F238E27FC236}">
                <a16:creationId xmlns:a16="http://schemas.microsoft.com/office/drawing/2014/main" id="{51F6B2AA-11F3-99A6-5993-C2A753AC1029}"/>
              </a:ext>
            </a:extLst>
          </p:cNvPr>
          <p:cNvSpPr/>
          <p:nvPr/>
        </p:nvSpPr>
        <p:spPr bwMode="auto">
          <a:xfrm>
            <a:off x="7429181" y="42608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82" name="Rounded Rectangle 56">
            <a:extLst>
              <a:ext uri="{FF2B5EF4-FFF2-40B4-BE49-F238E27FC236}">
                <a16:creationId xmlns:a16="http://schemas.microsoft.com/office/drawing/2014/main" id="{1D79B8AF-EF8B-092B-61DF-7CC6BB114419}"/>
              </a:ext>
            </a:extLst>
          </p:cNvPr>
          <p:cNvSpPr/>
          <p:nvPr/>
        </p:nvSpPr>
        <p:spPr bwMode="auto">
          <a:xfrm>
            <a:off x="19427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83" name="Rounded Rectangle 56">
            <a:extLst>
              <a:ext uri="{FF2B5EF4-FFF2-40B4-BE49-F238E27FC236}">
                <a16:creationId xmlns:a16="http://schemas.microsoft.com/office/drawing/2014/main" id="{AE64B90C-A4A9-7202-DB71-1972DB4AF270}"/>
              </a:ext>
            </a:extLst>
          </p:cNvPr>
          <p:cNvSpPr/>
          <p:nvPr/>
        </p:nvSpPr>
        <p:spPr bwMode="auto">
          <a:xfrm>
            <a:off x="12569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0321E7D-58F6-6AEC-1D56-A9F642FADC76}"/>
              </a:ext>
            </a:extLst>
          </p:cNvPr>
          <p:cNvSpPr txBox="1"/>
          <p:nvPr/>
        </p:nvSpPr>
        <p:spPr>
          <a:xfrm>
            <a:off x="2674924" y="4420974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ounded Rectangle 60">
            <a:extLst>
              <a:ext uri="{FF2B5EF4-FFF2-40B4-BE49-F238E27FC236}">
                <a16:creationId xmlns:a16="http://schemas.microsoft.com/office/drawing/2014/main" id="{3CE2A4E5-248F-3994-3597-181EAAEC5086}"/>
              </a:ext>
            </a:extLst>
          </p:cNvPr>
          <p:cNvSpPr/>
          <p:nvPr/>
        </p:nvSpPr>
        <p:spPr bwMode="auto">
          <a:xfrm>
            <a:off x="67433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86" name="Rounded Rectangle 60">
            <a:extLst>
              <a:ext uri="{FF2B5EF4-FFF2-40B4-BE49-F238E27FC236}">
                <a16:creationId xmlns:a16="http://schemas.microsoft.com/office/drawing/2014/main" id="{65B9EF5C-A3CE-69D6-A2FD-F7E7CF8F7283}"/>
              </a:ext>
            </a:extLst>
          </p:cNvPr>
          <p:cNvSpPr/>
          <p:nvPr/>
        </p:nvSpPr>
        <p:spPr bwMode="auto">
          <a:xfrm>
            <a:off x="60575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BD053A0-4D71-D3E6-2BBA-D553E5403D18}"/>
              </a:ext>
            </a:extLst>
          </p:cNvPr>
          <p:cNvSpPr txBox="1"/>
          <p:nvPr/>
        </p:nvSpPr>
        <p:spPr>
          <a:xfrm>
            <a:off x="4112503" y="4406865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88D8DFE-D6A4-CB9C-7500-95AEAC988ED4}"/>
              </a:ext>
            </a:extLst>
          </p:cNvPr>
          <p:cNvSpPr txBox="1"/>
          <p:nvPr/>
        </p:nvSpPr>
        <p:spPr>
          <a:xfrm>
            <a:off x="427908" y="1808730"/>
            <a:ext cx="82907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GF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548AAF1-6B06-7FC2-6A17-0728DBBD8CD6}"/>
              </a:ext>
            </a:extLst>
          </p:cNvPr>
          <p:cNvSpPr txBox="1"/>
          <p:nvPr/>
        </p:nvSpPr>
        <p:spPr>
          <a:xfrm>
            <a:off x="397450" y="2164734"/>
            <a:ext cx="85953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MF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54572A5-5ABB-A96D-7A2C-AFC9DEC3A2E9}"/>
              </a:ext>
            </a:extLst>
          </p:cNvPr>
          <p:cNvSpPr txBox="1"/>
          <p:nvPr/>
        </p:nvSpPr>
        <p:spPr>
          <a:xfrm>
            <a:off x="477600" y="2513908"/>
            <a:ext cx="7793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11ac - VHT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03B953C-A483-66B0-837F-808AC097A91D}"/>
              </a:ext>
            </a:extLst>
          </p:cNvPr>
          <p:cNvSpPr txBox="1"/>
          <p:nvPr/>
        </p:nvSpPr>
        <p:spPr>
          <a:xfrm>
            <a:off x="169824" y="2859029"/>
            <a:ext cx="1087157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SU/TB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6AE9694-5D5A-0D2C-339B-BF6A582A13C8}"/>
              </a:ext>
            </a:extLst>
          </p:cNvPr>
          <p:cNvSpPr txBox="1"/>
          <p:nvPr/>
        </p:nvSpPr>
        <p:spPr>
          <a:xfrm>
            <a:off x="317300" y="3193434"/>
            <a:ext cx="9396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MU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AD5E899-8FC5-76F9-43C0-25E8157185D8}"/>
              </a:ext>
            </a:extLst>
          </p:cNvPr>
          <p:cNvSpPr txBox="1"/>
          <p:nvPr/>
        </p:nvSpPr>
        <p:spPr>
          <a:xfrm>
            <a:off x="198678" y="3546561"/>
            <a:ext cx="105830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ER SU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ED0B59F-2FE3-F1E4-42E2-FE9946B041E8}"/>
              </a:ext>
            </a:extLst>
          </p:cNvPr>
          <p:cNvSpPr txBox="1"/>
          <p:nvPr/>
        </p:nvSpPr>
        <p:spPr>
          <a:xfrm>
            <a:off x="408671" y="3879234"/>
            <a:ext cx="848310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11ba - WUR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D7C6B3-709A-1129-931D-8B2B63F1CFDC}"/>
              </a:ext>
            </a:extLst>
          </p:cNvPr>
          <p:cNvSpPr txBox="1"/>
          <p:nvPr/>
        </p:nvSpPr>
        <p:spPr>
          <a:xfrm>
            <a:off x="238753" y="4222134"/>
            <a:ext cx="101822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MU</a:t>
            </a:r>
          </a:p>
        </p:txBody>
      </p:sp>
      <p:sp>
        <p:nvSpPr>
          <p:cNvPr id="96" name="Rounded Rectangle 56">
            <a:extLst>
              <a:ext uri="{FF2B5EF4-FFF2-40B4-BE49-F238E27FC236}">
                <a16:creationId xmlns:a16="http://schemas.microsoft.com/office/drawing/2014/main" id="{745157E1-06C9-C629-C99C-B2378E102988}"/>
              </a:ext>
            </a:extLst>
          </p:cNvPr>
          <p:cNvSpPr/>
          <p:nvPr/>
        </p:nvSpPr>
        <p:spPr bwMode="auto">
          <a:xfrm>
            <a:off x="26285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97" name="Rounded Rectangle 63">
            <a:extLst>
              <a:ext uri="{FF2B5EF4-FFF2-40B4-BE49-F238E27FC236}">
                <a16:creationId xmlns:a16="http://schemas.microsoft.com/office/drawing/2014/main" id="{8D0226E9-BA1C-C02F-0B3C-BD04FB082855}"/>
              </a:ext>
            </a:extLst>
          </p:cNvPr>
          <p:cNvSpPr/>
          <p:nvPr/>
        </p:nvSpPr>
        <p:spPr bwMode="auto">
          <a:xfrm>
            <a:off x="33143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98" name="Rounded Rectangle 71">
            <a:extLst>
              <a:ext uri="{FF2B5EF4-FFF2-40B4-BE49-F238E27FC236}">
                <a16:creationId xmlns:a16="http://schemas.microsoft.com/office/drawing/2014/main" id="{79A3FFFB-FE24-563D-29D4-30C25D03DA3F}"/>
              </a:ext>
            </a:extLst>
          </p:cNvPr>
          <p:cNvSpPr/>
          <p:nvPr/>
        </p:nvSpPr>
        <p:spPr bwMode="auto">
          <a:xfrm>
            <a:off x="40001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99" name="Rounded Rectangle 68">
            <a:extLst>
              <a:ext uri="{FF2B5EF4-FFF2-40B4-BE49-F238E27FC236}">
                <a16:creationId xmlns:a16="http://schemas.microsoft.com/office/drawing/2014/main" id="{A88AC8A7-8EBA-AC80-15EA-44B8DC604D6D}"/>
              </a:ext>
            </a:extLst>
          </p:cNvPr>
          <p:cNvSpPr/>
          <p:nvPr/>
        </p:nvSpPr>
        <p:spPr bwMode="auto">
          <a:xfrm>
            <a:off x="46859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00" name="Rounded Rectangle 53">
            <a:extLst>
              <a:ext uri="{FF2B5EF4-FFF2-40B4-BE49-F238E27FC236}">
                <a16:creationId xmlns:a16="http://schemas.microsoft.com/office/drawing/2014/main" id="{40CE902B-A487-13D6-103E-3E19AD0944BD}"/>
              </a:ext>
            </a:extLst>
          </p:cNvPr>
          <p:cNvSpPr/>
          <p:nvPr/>
        </p:nvSpPr>
        <p:spPr bwMode="auto">
          <a:xfrm>
            <a:off x="6743378" y="4678876"/>
            <a:ext cx="205740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1" name="Rounded Rectangle 56">
            <a:extLst>
              <a:ext uri="{FF2B5EF4-FFF2-40B4-BE49-F238E27FC236}">
                <a16:creationId xmlns:a16="http://schemas.microsoft.com/office/drawing/2014/main" id="{BF16ADAC-72A2-150E-1DEE-6783699F9D69}"/>
              </a:ext>
            </a:extLst>
          </p:cNvPr>
          <p:cNvSpPr/>
          <p:nvPr/>
        </p:nvSpPr>
        <p:spPr bwMode="auto">
          <a:xfrm>
            <a:off x="19427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02" name="Rounded Rectangle 56">
            <a:extLst>
              <a:ext uri="{FF2B5EF4-FFF2-40B4-BE49-F238E27FC236}">
                <a16:creationId xmlns:a16="http://schemas.microsoft.com/office/drawing/2014/main" id="{A8C71E04-5240-7227-E7B1-FB4E002222F8}"/>
              </a:ext>
            </a:extLst>
          </p:cNvPr>
          <p:cNvSpPr/>
          <p:nvPr/>
        </p:nvSpPr>
        <p:spPr bwMode="auto">
          <a:xfrm>
            <a:off x="12569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BD7C7D7-4213-88AC-BF0F-BE5C52E3D08E}"/>
              </a:ext>
            </a:extLst>
          </p:cNvPr>
          <p:cNvSpPr txBox="1"/>
          <p:nvPr/>
        </p:nvSpPr>
        <p:spPr>
          <a:xfrm>
            <a:off x="2674924" y="4838960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ounded Rectangle 60">
            <a:extLst>
              <a:ext uri="{FF2B5EF4-FFF2-40B4-BE49-F238E27FC236}">
                <a16:creationId xmlns:a16="http://schemas.microsoft.com/office/drawing/2014/main" id="{5D4A63A1-3E6C-0DA2-2CA7-663EF8A428A6}"/>
              </a:ext>
            </a:extLst>
          </p:cNvPr>
          <p:cNvSpPr/>
          <p:nvPr/>
        </p:nvSpPr>
        <p:spPr bwMode="auto">
          <a:xfrm>
            <a:off x="60575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105" name="Rounded Rectangle 60">
            <a:extLst>
              <a:ext uri="{FF2B5EF4-FFF2-40B4-BE49-F238E27FC236}">
                <a16:creationId xmlns:a16="http://schemas.microsoft.com/office/drawing/2014/main" id="{AE023720-4B96-3B04-D2DF-B92BA4019AF2}"/>
              </a:ext>
            </a:extLst>
          </p:cNvPr>
          <p:cNvSpPr/>
          <p:nvPr/>
        </p:nvSpPr>
        <p:spPr bwMode="auto">
          <a:xfrm>
            <a:off x="53717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DFCB588-217D-E241-394B-B765C5B689B3}"/>
              </a:ext>
            </a:extLst>
          </p:cNvPr>
          <p:cNvSpPr txBox="1"/>
          <p:nvPr/>
        </p:nvSpPr>
        <p:spPr>
          <a:xfrm>
            <a:off x="4112503" y="4824851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42EF751-EE15-72BC-6EE3-68DB961E14CA}"/>
              </a:ext>
            </a:extLst>
          </p:cNvPr>
          <p:cNvSpPr txBox="1"/>
          <p:nvPr/>
        </p:nvSpPr>
        <p:spPr>
          <a:xfrm>
            <a:off x="301270" y="4640119"/>
            <a:ext cx="95571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TB</a:t>
            </a:r>
          </a:p>
        </p:txBody>
      </p:sp>
      <p:sp>
        <p:nvSpPr>
          <p:cNvPr id="108" name="Rounded Rectangle 53">
            <a:extLst>
              <a:ext uri="{FF2B5EF4-FFF2-40B4-BE49-F238E27FC236}">
                <a16:creationId xmlns:a16="http://schemas.microsoft.com/office/drawing/2014/main" id="{65A7382C-3C60-DEB0-DB09-C46945040A59}"/>
              </a:ext>
            </a:extLst>
          </p:cNvPr>
          <p:cNvSpPr/>
          <p:nvPr/>
        </p:nvSpPr>
        <p:spPr bwMode="auto">
          <a:xfrm>
            <a:off x="6055614" y="25463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9" name="Rounded Rectangle 56">
            <a:extLst>
              <a:ext uri="{FF2B5EF4-FFF2-40B4-BE49-F238E27FC236}">
                <a16:creationId xmlns:a16="http://schemas.microsoft.com/office/drawing/2014/main" id="{7208B094-2454-ED57-9F5A-FE7F3DE83895}"/>
              </a:ext>
            </a:extLst>
          </p:cNvPr>
          <p:cNvSpPr/>
          <p:nvPr/>
        </p:nvSpPr>
        <p:spPr bwMode="auto">
          <a:xfrm>
            <a:off x="26285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10" name="Rounded Rectangle 63">
            <a:extLst>
              <a:ext uri="{FF2B5EF4-FFF2-40B4-BE49-F238E27FC236}">
                <a16:creationId xmlns:a16="http://schemas.microsoft.com/office/drawing/2014/main" id="{55928CC7-B682-5A61-2924-78ECC210DBF9}"/>
              </a:ext>
            </a:extLst>
          </p:cNvPr>
          <p:cNvSpPr/>
          <p:nvPr/>
        </p:nvSpPr>
        <p:spPr bwMode="auto">
          <a:xfrm>
            <a:off x="33143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11" name="Rounded Rectangle 71">
            <a:extLst>
              <a:ext uri="{FF2B5EF4-FFF2-40B4-BE49-F238E27FC236}">
                <a16:creationId xmlns:a16="http://schemas.microsoft.com/office/drawing/2014/main" id="{3EF55CAB-F7B0-E9A2-E35F-1A0363DF8551}"/>
              </a:ext>
            </a:extLst>
          </p:cNvPr>
          <p:cNvSpPr/>
          <p:nvPr/>
        </p:nvSpPr>
        <p:spPr bwMode="auto">
          <a:xfrm>
            <a:off x="40001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12" name="Rounded Rectangle 68">
            <a:extLst>
              <a:ext uri="{FF2B5EF4-FFF2-40B4-BE49-F238E27FC236}">
                <a16:creationId xmlns:a16="http://schemas.microsoft.com/office/drawing/2014/main" id="{18B314F6-0CA4-F6CC-CCC3-EB4B7F0C8466}"/>
              </a:ext>
            </a:extLst>
          </p:cNvPr>
          <p:cNvSpPr/>
          <p:nvPr/>
        </p:nvSpPr>
        <p:spPr bwMode="auto">
          <a:xfrm>
            <a:off x="46859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13" name="Rounded Rectangle 56">
            <a:extLst>
              <a:ext uri="{FF2B5EF4-FFF2-40B4-BE49-F238E27FC236}">
                <a16:creationId xmlns:a16="http://schemas.microsoft.com/office/drawing/2014/main" id="{92EECFDF-E335-A330-31FD-26631FEA42DC}"/>
              </a:ext>
            </a:extLst>
          </p:cNvPr>
          <p:cNvSpPr/>
          <p:nvPr/>
        </p:nvSpPr>
        <p:spPr bwMode="auto">
          <a:xfrm>
            <a:off x="19427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14" name="Rounded Rectangle 56">
            <a:extLst>
              <a:ext uri="{FF2B5EF4-FFF2-40B4-BE49-F238E27FC236}">
                <a16:creationId xmlns:a16="http://schemas.microsoft.com/office/drawing/2014/main" id="{093D1FC3-2506-A53D-A324-8855C4CF5A0E}"/>
              </a:ext>
            </a:extLst>
          </p:cNvPr>
          <p:cNvSpPr/>
          <p:nvPr/>
        </p:nvSpPr>
        <p:spPr bwMode="auto">
          <a:xfrm>
            <a:off x="12569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4A4410F-A597-2FC7-6B81-C9828B855359}"/>
              </a:ext>
            </a:extLst>
          </p:cNvPr>
          <p:cNvSpPr txBox="1"/>
          <p:nvPr/>
        </p:nvSpPr>
        <p:spPr>
          <a:xfrm>
            <a:off x="2674924" y="5644072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0A3970F-8D60-36A9-6A7E-D3EAD70E18DD}"/>
              </a:ext>
            </a:extLst>
          </p:cNvPr>
          <p:cNvSpPr txBox="1"/>
          <p:nvPr/>
        </p:nvSpPr>
        <p:spPr>
          <a:xfrm>
            <a:off x="4112503" y="5638850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CDB4368-C7CA-2D34-7198-37D422AFAB14}"/>
              </a:ext>
            </a:extLst>
          </p:cNvPr>
          <p:cNvSpPr txBox="1"/>
          <p:nvPr/>
        </p:nvSpPr>
        <p:spPr>
          <a:xfrm>
            <a:off x="508058" y="5445232"/>
            <a:ext cx="74892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Post-11be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0679CBC-1348-C29F-5B50-581711B4DD3C}"/>
              </a:ext>
            </a:extLst>
          </p:cNvPr>
          <p:cNvCxnSpPr/>
          <p:nvPr/>
        </p:nvCxnSpPr>
        <p:spPr>
          <a:xfrm>
            <a:off x="5444901" y="5552569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56">
            <a:extLst>
              <a:ext uri="{FF2B5EF4-FFF2-40B4-BE49-F238E27FC236}">
                <a16:creationId xmlns:a16="http://schemas.microsoft.com/office/drawing/2014/main" id="{6089099E-B072-C41A-5323-168B02497091}"/>
              </a:ext>
            </a:extLst>
          </p:cNvPr>
          <p:cNvSpPr/>
          <p:nvPr/>
        </p:nvSpPr>
        <p:spPr bwMode="auto">
          <a:xfrm>
            <a:off x="7668345" y="5077236"/>
            <a:ext cx="425502" cy="1362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ounded Rectangle 71">
            <a:extLst>
              <a:ext uri="{FF2B5EF4-FFF2-40B4-BE49-F238E27FC236}">
                <a16:creationId xmlns:a16="http://schemas.microsoft.com/office/drawing/2014/main" id="{74EB7E02-231C-F5AA-728C-9B42930FD449}"/>
              </a:ext>
            </a:extLst>
          </p:cNvPr>
          <p:cNvSpPr/>
          <p:nvPr/>
        </p:nvSpPr>
        <p:spPr bwMode="auto">
          <a:xfrm>
            <a:off x="7668344" y="5321921"/>
            <a:ext cx="450469" cy="11645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ounded Rectangle 60">
            <a:extLst>
              <a:ext uri="{FF2B5EF4-FFF2-40B4-BE49-F238E27FC236}">
                <a16:creationId xmlns:a16="http://schemas.microsoft.com/office/drawing/2014/main" id="{A0636DA0-E375-8C9D-62EA-40361E77FF32}"/>
              </a:ext>
            </a:extLst>
          </p:cNvPr>
          <p:cNvSpPr/>
          <p:nvPr/>
        </p:nvSpPr>
        <p:spPr bwMode="auto">
          <a:xfrm>
            <a:off x="7668344" y="5537944"/>
            <a:ext cx="450470" cy="155207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83E3F65-3024-BF52-95C9-4EEB33211194}"/>
              </a:ext>
            </a:extLst>
          </p:cNvPr>
          <p:cNvSpPr txBox="1"/>
          <p:nvPr/>
        </p:nvSpPr>
        <p:spPr>
          <a:xfrm>
            <a:off x="8083738" y="5061645"/>
            <a:ext cx="97174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BPSK modulated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B03A0A0-D12D-E4AB-9B22-7BB723660164}"/>
              </a:ext>
            </a:extLst>
          </p:cNvPr>
          <p:cNvSpPr txBox="1"/>
          <p:nvPr/>
        </p:nvSpPr>
        <p:spPr>
          <a:xfrm>
            <a:off x="8083738" y="5292309"/>
            <a:ext cx="105189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QBPSK modulated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3948772-3B0A-1A32-4B17-35921738B5EC}"/>
              </a:ext>
            </a:extLst>
          </p:cNvPr>
          <p:cNvSpPr txBox="1"/>
          <p:nvPr/>
        </p:nvSpPr>
        <p:spPr>
          <a:xfrm>
            <a:off x="8083738" y="5530131"/>
            <a:ext cx="1096775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modulation</a:t>
            </a:r>
          </a:p>
        </p:txBody>
      </p:sp>
      <p:sp>
        <p:nvSpPr>
          <p:cNvPr id="125" name="Rounded Rectangle 53">
            <a:extLst>
              <a:ext uri="{FF2B5EF4-FFF2-40B4-BE49-F238E27FC236}">
                <a16:creationId xmlns:a16="http://schemas.microsoft.com/office/drawing/2014/main" id="{83DA2538-13E9-66E8-61FD-1D39D85CA224}"/>
              </a:ext>
            </a:extLst>
          </p:cNvPr>
          <p:cNvSpPr/>
          <p:nvPr/>
        </p:nvSpPr>
        <p:spPr bwMode="auto">
          <a:xfrm>
            <a:off x="8800781" y="35750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6" name="Rounded Rectangle 53">
            <a:extLst>
              <a:ext uri="{FF2B5EF4-FFF2-40B4-BE49-F238E27FC236}">
                <a16:creationId xmlns:a16="http://schemas.microsoft.com/office/drawing/2014/main" id="{3F4AEFF6-47BD-CF01-4144-644D829C817E}"/>
              </a:ext>
            </a:extLst>
          </p:cNvPr>
          <p:cNvSpPr/>
          <p:nvPr/>
        </p:nvSpPr>
        <p:spPr bwMode="auto">
          <a:xfrm>
            <a:off x="8800781" y="28892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7" name="Rounded Rectangle 53">
            <a:extLst>
              <a:ext uri="{FF2B5EF4-FFF2-40B4-BE49-F238E27FC236}">
                <a16:creationId xmlns:a16="http://schemas.microsoft.com/office/drawing/2014/main" id="{13A0082C-270D-9241-B848-1BA6346EA6DE}"/>
              </a:ext>
            </a:extLst>
          </p:cNvPr>
          <p:cNvSpPr/>
          <p:nvPr/>
        </p:nvSpPr>
        <p:spPr bwMode="auto">
          <a:xfrm>
            <a:off x="8800779" y="32321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8" name="Rounded Rectangle 53">
            <a:extLst>
              <a:ext uri="{FF2B5EF4-FFF2-40B4-BE49-F238E27FC236}">
                <a16:creationId xmlns:a16="http://schemas.microsoft.com/office/drawing/2014/main" id="{81D80243-0427-93CF-4246-E342C600A2D4}"/>
              </a:ext>
            </a:extLst>
          </p:cNvPr>
          <p:cNvSpPr/>
          <p:nvPr/>
        </p:nvSpPr>
        <p:spPr bwMode="auto">
          <a:xfrm>
            <a:off x="8800779" y="42608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9" name="Rounded Rectangle 53">
            <a:extLst>
              <a:ext uri="{FF2B5EF4-FFF2-40B4-BE49-F238E27FC236}">
                <a16:creationId xmlns:a16="http://schemas.microsoft.com/office/drawing/2014/main" id="{C180BA84-0B47-94E0-7342-61353EE3B27C}"/>
              </a:ext>
            </a:extLst>
          </p:cNvPr>
          <p:cNvSpPr/>
          <p:nvPr/>
        </p:nvSpPr>
        <p:spPr bwMode="auto">
          <a:xfrm>
            <a:off x="8800777" y="4678876"/>
            <a:ext cx="285914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30" name="Rounded Rectangle 60">
            <a:extLst>
              <a:ext uri="{FF2B5EF4-FFF2-40B4-BE49-F238E27FC236}">
                <a16:creationId xmlns:a16="http://schemas.microsoft.com/office/drawing/2014/main" id="{5A2164F8-4135-6C75-6A81-70D653D98EB2}"/>
              </a:ext>
            </a:extLst>
          </p:cNvPr>
          <p:cNvSpPr/>
          <p:nvPr/>
        </p:nvSpPr>
        <p:spPr bwMode="auto">
          <a:xfrm>
            <a:off x="53717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VHT-LTFs</a:t>
            </a:r>
          </a:p>
        </p:txBody>
      </p:sp>
      <p:sp>
        <p:nvSpPr>
          <p:cNvPr id="131" name="Rounded Rectangle 60">
            <a:extLst>
              <a:ext uri="{FF2B5EF4-FFF2-40B4-BE49-F238E27FC236}">
                <a16:creationId xmlns:a16="http://schemas.microsoft.com/office/drawing/2014/main" id="{19B57611-1AF0-BA6A-97FF-4D471CAED91B}"/>
              </a:ext>
            </a:extLst>
          </p:cNvPr>
          <p:cNvSpPr/>
          <p:nvPr/>
        </p:nvSpPr>
        <p:spPr bwMode="auto">
          <a:xfrm>
            <a:off x="53717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132" name="Rounded Rectangle 56">
            <a:extLst>
              <a:ext uri="{FF2B5EF4-FFF2-40B4-BE49-F238E27FC236}">
                <a16:creationId xmlns:a16="http://schemas.microsoft.com/office/drawing/2014/main" id="{DE5DAA2A-4EAF-9022-7137-C8325C529642}"/>
              </a:ext>
            </a:extLst>
          </p:cNvPr>
          <p:cNvSpPr/>
          <p:nvPr/>
        </p:nvSpPr>
        <p:spPr bwMode="auto">
          <a:xfrm>
            <a:off x="26285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33" name="Rounded Rectangle 63">
            <a:extLst>
              <a:ext uri="{FF2B5EF4-FFF2-40B4-BE49-F238E27FC236}">
                <a16:creationId xmlns:a16="http://schemas.microsoft.com/office/drawing/2014/main" id="{2CD5F46C-907A-8293-EDEF-27F67626F94C}"/>
              </a:ext>
            </a:extLst>
          </p:cNvPr>
          <p:cNvSpPr/>
          <p:nvPr/>
        </p:nvSpPr>
        <p:spPr bwMode="auto">
          <a:xfrm>
            <a:off x="33143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34" name="Rounded Rectangle 71">
            <a:extLst>
              <a:ext uri="{FF2B5EF4-FFF2-40B4-BE49-F238E27FC236}">
                <a16:creationId xmlns:a16="http://schemas.microsoft.com/office/drawing/2014/main" id="{BCAE925B-0B12-28E6-8149-C0BD0964C918}"/>
              </a:ext>
            </a:extLst>
          </p:cNvPr>
          <p:cNvSpPr/>
          <p:nvPr/>
        </p:nvSpPr>
        <p:spPr bwMode="auto">
          <a:xfrm>
            <a:off x="40001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35" name="Rounded Rectangle 56">
            <a:extLst>
              <a:ext uri="{FF2B5EF4-FFF2-40B4-BE49-F238E27FC236}">
                <a16:creationId xmlns:a16="http://schemas.microsoft.com/office/drawing/2014/main" id="{E769C933-03A3-12E0-BE02-D8E3F8FBFBDD}"/>
              </a:ext>
            </a:extLst>
          </p:cNvPr>
          <p:cNvSpPr/>
          <p:nvPr/>
        </p:nvSpPr>
        <p:spPr bwMode="auto">
          <a:xfrm>
            <a:off x="19427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36" name="Rounded Rectangle 56">
            <a:extLst>
              <a:ext uri="{FF2B5EF4-FFF2-40B4-BE49-F238E27FC236}">
                <a16:creationId xmlns:a16="http://schemas.microsoft.com/office/drawing/2014/main" id="{50F01161-70FF-DD34-D9CC-758E6E671B62}"/>
              </a:ext>
            </a:extLst>
          </p:cNvPr>
          <p:cNvSpPr/>
          <p:nvPr/>
        </p:nvSpPr>
        <p:spPr bwMode="auto">
          <a:xfrm>
            <a:off x="12569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05E40B5-3EE1-1370-328B-5B1670CF949C}"/>
              </a:ext>
            </a:extLst>
          </p:cNvPr>
          <p:cNvSpPr txBox="1"/>
          <p:nvPr/>
        </p:nvSpPr>
        <p:spPr>
          <a:xfrm>
            <a:off x="2674924" y="5260845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5CF3645-AC85-C929-8C6E-7C4FDD9E5220}"/>
              </a:ext>
            </a:extLst>
          </p:cNvPr>
          <p:cNvSpPr txBox="1"/>
          <p:nvPr/>
        </p:nvSpPr>
        <p:spPr>
          <a:xfrm>
            <a:off x="4112503" y="5264468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TBD1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91A5E2E-9304-A1F0-9298-BC1EE6B70906}"/>
              </a:ext>
            </a:extLst>
          </p:cNvPr>
          <p:cNvSpPr txBox="1"/>
          <p:nvPr/>
        </p:nvSpPr>
        <p:spPr>
          <a:xfrm>
            <a:off x="748507" y="5062005"/>
            <a:ext cx="508474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ER SU</a:t>
            </a:r>
          </a:p>
        </p:txBody>
      </p:sp>
      <p:sp>
        <p:nvSpPr>
          <p:cNvPr id="140" name="Rounded Rectangle 68">
            <a:extLst>
              <a:ext uri="{FF2B5EF4-FFF2-40B4-BE49-F238E27FC236}">
                <a16:creationId xmlns:a16="http://schemas.microsoft.com/office/drawing/2014/main" id="{E3F999C2-6434-DA1A-0878-0DCFD2C9DC17}"/>
              </a:ext>
            </a:extLst>
          </p:cNvPr>
          <p:cNvSpPr/>
          <p:nvPr/>
        </p:nvSpPr>
        <p:spPr bwMode="auto">
          <a:xfrm>
            <a:off x="4685981" y="5102358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1" name="Rounded Rectangle 71">
            <a:extLst>
              <a:ext uri="{FF2B5EF4-FFF2-40B4-BE49-F238E27FC236}">
                <a16:creationId xmlns:a16="http://schemas.microsoft.com/office/drawing/2014/main" id="{C5FC8F55-B141-5914-7DC9-C58A57A5CA54}"/>
              </a:ext>
            </a:extLst>
          </p:cNvPr>
          <p:cNvSpPr/>
          <p:nvPr/>
        </p:nvSpPr>
        <p:spPr bwMode="auto">
          <a:xfrm>
            <a:off x="5371781" y="5102358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U-SIG3</a:t>
            </a:r>
          </a:p>
        </p:txBody>
      </p:sp>
      <p:sp>
        <p:nvSpPr>
          <p:cNvPr id="142" name="Rounded Rectangle 68">
            <a:extLst>
              <a:ext uri="{FF2B5EF4-FFF2-40B4-BE49-F238E27FC236}">
                <a16:creationId xmlns:a16="http://schemas.microsoft.com/office/drawing/2014/main" id="{E46F08C1-4737-82C5-42EE-B73871BD49D7}"/>
              </a:ext>
            </a:extLst>
          </p:cNvPr>
          <p:cNvSpPr/>
          <p:nvPr/>
        </p:nvSpPr>
        <p:spPr bwMode="auto">
          <a:xfrm>
            <a:off x="6057580" y="5102358"/>
            <a:ext cx="701231" cy="1355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2568EF9-0412-3D1C-984B-1A82A12C12D2}"/>
              </a:ext>
            </a:extLst>
          </p:cNvPr>
          <p:cNvCxnSpPr/>
          <p:nvPr/>
        </p:nvCxnSpPr>
        <p:spPr>
          <a:xfrm>
            <a:off x="6876256" y="5169341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FDC96C0-52B5-C1BB-4610-B82C88331CDD}"/>
              </a:ext>
            </a:extLst>
          </p:cNvPr>
          <p:cNvGrpSpPr/>
          <p:nvPr/>
        </p:nvGrpSpPr>
        <p:grpSpPr>
          <a:xfrm>
            <a:off x="1259632" y="5886711"/>
            <a:ext cx="5483746" cy="155289"/>
            <a:chOff x="4071020" y="3155194"/>
            <a:chExt cx="7296816" cy="207052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AE42B05C-62CD-EA62-82F2-26AE8CB47650}"/>
                </a:ext>
              </a:extLst>
            </p:cNvPr>
            <p:cNvGrpSpPr/>
            <p:nvPr/>
          </p:nvGrpSpPr>
          <p:grpSpPr>
            <a:xfrm>
              <a:off x="4071020" y="3155201"/>
              <a:ext cx="3654057" cy="207045"/>
              <a:chOff x="1757532" y="2082408"/>
              <a:chExt cx="3645592" cy="187975"/>
            </a:xfrm>
          </p:grpSpPr>
          <p:sp>
            <p:nvSpPr>
              <p:cNvPr id="152" name="Rounded Rectangle 56">
                <a:extLst>
                  <a:ext uri="{FF2B5EF4-FFF2-40B4-BE49-F238E27FC236}">
                    <a16:creationId xmlns:a16="http://schemas.microsoft.com/office/drawing/2014/main" id="{FCD85B9F-AFF1-FA71-7AA1-6877B6B6A82A}"/>
                  </a:ext>
                </a:extLst>
              </p:cNvPr>
              <p:cNvSpPr/>
              <p:nvPr/>
            </p:nvSpPr>
            <p:spPr bwMode="auto">
              <a:xfrm>
                <a:off x="3578555" y="2082500"/>
                <a:ext cx="912283" cy="18788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53" name="Rounded Rectangle 63">
                <a:extLst>
                  <a:ext uri="{FF2B5EF4-FFF2-40B4-BE49-F238E27FC236}">
                    <a16:creationId xmlns:a16="http://schemas.microsoft.com/office/drawing/2014/main" id="{258B3DA6-C958-408B-68CA-C6B0A7E72A38}"/>
                  </a:ext>
                </a:extLst>
              </p:cNvPr>
              <p:cNvSpPr/>
              <p:nvPr/>
            </p:nvSpPr>
            <p:spPr bwMode="auto">
              <a:xfrm>
                <a:off x="4490841" y="2082408"/>
                <a:ext cx="912283" cy="18516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155" name="Rounded Rectangle 56">
                <a:extLst>
                  <a:ext uri="{FF2B5EF4-FFF2-40B4-BE49-F238E27FC236}">
                    <a16:creationId xmlns:a16="http://schemas.microsoft.com/office/drawing/2014/main" id="{C5EC4D9C-1C6D-8802-14E2-49B4FD6BA9E7}"/>
                  </a:ext>
                </a:extLst>
              </p:cNvPr>
              <p:cNvSpPr/>
              <p:nvPr/>
            </p:nvSpPr>
            <p:spPr bwMode="auto">
              <a:xfrm>
                <a:off x="2666266" y="2082500"/>
                <a:ext cx="912286" cy="185073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L-LTF 3~6dB+</a:t>
                </a:r>
              </a:p>
            </p:txBody>
          </p:sp>
          <p:sp>
            <p:nvSpPr>
              <p:cNvPr id="156" name="Rounded Rectangle 56">
                <a:extLst>
                  <a:ext uri="{FF2B5EF4-FFF2-40B4-BE49-F238E27FC236}">
                    <a16:creationId xmlns:a16="http://schemas.microsoft.com/office/drawing/2014/main" id="{D57D8913-73CD-FB41-697A-BA90CB9FF18B}"/>
                  </a:ext>
                </a:extLst>
              </p:cNvPr>
              <p:cNvSpPr/>
              <p:nvPr/>
            </p:nvSpPr>
            <p:spPr bwMode="auto">
              <a:xfrm>
                <a:off x="1757532" y="2082500"/>
                <a:ext cx="908730" cy="18507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L-STF 3~6dB+</a:t>
                </a:r>
              </a:p>
            </p:txBody>
          </p:sp>
        </p:grpSp>
        <p:sp>
          <p:nvSpPr>
            <p:cNvPr id="150" name="Rounded Rectangle 68">
              <a:extLst>
                <a:ext uri="{FF2B5EF4-FFF2-40B4-BE49-F238E27FC236}">
                  <a16:creationId xmlns:a16="http://schemas.microsoft.com/office/drawing/2014/main" id="{626A1CD1-6B92-0BA4-95E7-AD0F843FE912}"/>
                </a:ext>
              </a:extLst>
            </p:cNvPr>
            <p:cNvSpPr/>
            <p:nvPr/>
          </p:nvSpPr>
          <p:spPr bwMode="auto">
            <a:xfrm>
              <a:off x="10422605" y="3158293"/>
              <a:ext cx="945231" cy="203949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51" name="Rounded Rectangle 68">
              <a:extLst>
                <a:ext uri="{FF2B5EF4-FFF2-40B4-BE49-F238E27FC236}">
                  <a16:creationId xmlns:a16="http://schemas.microsoft.com/office/drawing/2014/main" id="{B602B925-71E1-34EA-69BF-C04035BB90C3}"/>
                </a:ext>
              </a:extLst>
            </p:cNvPr>
            <p:cNvSpPr/>
            <p:nvPr/>
          </p:nvSpPr>
          <p:spPr bwMode="auto">
            <a:xfrm>
              <a:off x="9532518" y="3155194"/>
              <a:ext cx="875211" cy="20395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E5240168-3A80-B7B1-FC05-61008AB885EF}"/>
              </a:ext>
            </a:extLst>
          </p:cNvPr>
          <p:cNvSpPr txBox="1"/>
          <p:nvPr/>
        </p:nvSpPr>
        <p:spPr>
          <a:xfrm>
            <a:off x="-94602" y="5855547"/>
            <a:ext cx="1354234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rgbClr val="FF0000"/>
                </a:solidFill>
                <a:latin typeface="Calibre Semibold" pitchFamily="34" charset="0"/>
              </a:rPr>
              <a:t>ELR PPDU</a:t>
            </a:r>
          </a:p>
        </p:txBody>
      </p:sp>
      <p:sp>
        <p:nvSpPr>
          <p:cNvPr id="144" name="Rounded Rectangle 71">
            <a:extLst>
              <a:ext uri="{FF2B5EF4-FFF2-40B4-BE49-F238E27FC236}">
                <a16:creationId xmlns:a16="http://schemas.microsoft.com/office/drawing/2014/main" id="{0DBF247E-B2EF-B5EA-62E8-8301D2AA5003}"/>
              </a:ext>
            </a:extLst>
          </p:cNvPr>
          <p:cNvSpPr/>
          <p:nvPr/>
        </p:nvSpPr>
        <p:spPr bwMode="auto">
          <a:xfrm>
            <a:off x="4001502" y="5891686"/>
            <a:ext cx="680234" cy="1479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46" name="Rounded Rectangle 68">
            <a:extLst>
              <a:ext uri="{FF2B5EF4-FFF2-40B4-BE49-F238E27FC236}">
                <a16:creationId xmlns:a16="http://schemas.microsoft.com/office/drawing/2014/main" id="{EAE7CD54-411B-8384-19D6-7FBB868220B6}"/>
              </a:ext>
            </a:extLst>
          </p:cNvPr>
          <p:cNvSpPr/>
          <p:nvPr/>
        </p:nvSpPr>
        <p:spPr bwMode="auto">
          <a:xfrm>
            <a:off x="4678288" y="5886712"/>
            <a:ext cx="685800" cy="1503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9A1425B-4CAC-DD6D-F5A2-31F1F903CAD1}"/>
              </a:ext>
            </a:extLst>
          </p:cNvPr>
          <p:cNvSpPr txBox="1"/>
          <p:nvPr/>
        </p:nvSpPr>
        <p:spPr>
          <a:xfrm>
            <a:off x="4130030" y="6047908"/>
            <a:ext cx="109004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1</a:t>
            </a:r>
          </a:p>
        </p:txBody>
      </p:sp>
      <p:sp>
        <p:nvSpPr>
          <p:cNvPr id="148" name="Rounded Rectangle 71">
            <a:extLst>
              <a:ext uri="{FF2B5EF4-FFF2-40B4-BE49-F238E27FC236}">
                <a16:creationId xmlns:a16="http://schemas.microsoft.com/office/drawing/2014/main" id="{81E7DF13-DC25-6F5D-7626-40C73A7A5896}"/>
              </a:ext>
            </a:extLst>
          </p:cNvPr>
          <p:cNvSpPr/>
          <p:nvPr/>
        </p:nvSpPr>
        <p:spPr bwMode="auto">
          <a:xfrm>
            <a:off x="7812360" y="5886710"/>
            <a:ext cx="504056" cy="1611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ELR-SIG</a:t>
            </a:r>
          </a:p>
        </p:txBody>
      </p:sp>
      <p:sp>
        <p:nvSpPr>
          <p:cNvPr id="158" name="Rounded Rectangle 60">
            <a:extLst>
              <a:ext uri="{FF2B5EF4-FFF2-40B4-BE49-F238E27FC236}">
                <a16:creationId xmlns:a16="http://schemas.microsoft.com/office/drawing/2014/main" id="{B60A5372-24A1-1F35-39DD-D6812245DD83}"/>
              </a:ext>
            </a:extLst>
          </p:cNvPr>
          <p:cNvSpPr/>
          <p:nvPr/>
        </p:nvSpPr>
        <p:spPr bwMode="auto">
          <a:xfrm>
            <a:off x="7247334" y="5888953"/>
            <a:ext cx="565026" cy="152963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ELR-LTFs</a:t>
            </a:r>
          </a:p>
        </p:txBody>
      </p:sp>
      <p:sp>
        <p:nvSpPr>
          <p:cNvPr id="159" name="Rounded Rectangle 60">
            <a:extLst>
              <a:ext uri="{FF2B5EF4-FFF2-40B4-BE49-F238E27FC236}">
                <a16:creationId xmlns:a16="http://schemas.microsoft.com/office/drawing/2014/main" id="{0437CB31-12E6-9451-C883-937810D30D16}"/>
              </a:ext>
            </a:extLst>
          </p:cNvPr>
          <p:cNvSpPr/>
          <p:nvPr/>
        </p:nvSpPr>
        <p:spPr bwMode="auto">
          <a:xfrm>
            <a:off x="6754557" y="5891686"/>
            <a:ext cx="492777" cy="15622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ELR-STF</a:t>
            </a:r>
          </a:p>
        </p:txBody>
      </p:sp>
      <p:sp>
        <p:nvSpPr>
          <p:cNvPr id="161" name="Rounded Rectangle 53">
            <a:extLst>
              <a:ext uri="{FF2B5EF4-FFF2-40B4-BE49-F238E27FC236}">
                <a16:creationId xmlns:a16="http://schemas.microsoft.com/office/drawing/2014/main" id="{69515249-B34E-4664-1C25-ADC98EE32FDB}"/>
              </a:ext>
            </a:extLst>
          </p:cNvPr>
          <p:cNvSpPr/>
          <p:nvPr/>
        </p:nvSpPr>
        <p:spPr bwMode="auto">
          <a:xfrm>
            <a:off x="8316316" y="5886710"/>
            <a:ext cx="504056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62" name="Rounded Rectangle 53">
            <a:extLst>
              <a:ext uri="{FF2B5EF4-FFF2-40B4-BE49-F238E27FC236}">
                <a16:creationId xmlns:a16="http://schemas.microsoft.com/office/drawing/2014/main" id="{4E54316F-99AB-8354-1E7C-96DF871DD7B0}"/>
              </a:ext>
            </a:extLst>
          </p:cNvPr>
          <p:cNvSpPr/>
          <p:nvPr/>
        </p:nvSpPr>
        <p:spPr bwMode="auto">
          <a:xfrm>
            <a:off x="8820472" y="5886710"/>
            <a:ext cx="285914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</p:spTree>
    <p:extLst>
      <p:ext uri="{BB962C8B-B14F-4D97-AF65-F5344CB8AC3E}">
        <p14:creationId xmlns:p14="http://schemas.microsoft.com/office/powerpoint/2010/main" val="409107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Tone Plan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2816"/>
            <a:ext cx="7847012" cy="4608513"/>
          </a:xfrm>
        </p:spPr>
        <p:txBody>
          <a:bodyPr/>
          <a:lstStyle/>
          <a:p>
            <a:r>
              <a:rPr lang="en-US" sz="1800" dirty="0"/>
              <a:t>Prefer to have regular pilots in ELR-Mark symbols as in other frame formats </a:t>
            </a:r>
          </a:p>
          <a:p>
            <a:pPr lvl="1"/>
            <a:r>
              <a:rPr lang="en-US" sz="1600" dirty="0"/>
              <a:t>Keep consistent format and more compatible with legacy processing </a:t>
            </a:r>
          </a:p>
          <a:p>
            <a:pPr lvl="1"/>
            <a:r>
              <a:rPr lang="en-US" sz="1600" dirty="0"/>
              <a:t>4 regular pilots as EHT-SIG </a:t>
            </a:r>
          </a:p>
          <a:p>
            <a:endParaRPr lang="en-US" sz="1800" dirty="0"/>
          </a:p>
          <a:p>
            <a:r>
              <a:rPr lang="en-US" sz="1800" dirty="0"/>
              <a:t>Prefer to use legacy 48 data tones x 2 symbols to carry ELR-Mark sequences </a:t>
            </a:r>
          </a:p>
          <a:p>
            <a:pPr lvl="1"/>
            <a:r>
              <a:rPr lang="en-US" sz="1600" dirty="0"/>
              <a:t>Note that ELR-Mark symbols maintain the same total TX power as the U-SIG symb</a:t>
            </a:r>
            <a:r>
              <a:rPr lang="en-US" sz="1400" dirty="0"/>
              <a:t>ols</a:t>
            </a:r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976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Carrying BSS Color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6" y="1556793"/>
            <a:ext cx="8062664" cy="4824536"/>
          </a:xfrm>
        </p:spPr>
        <p:txBody>
          <a:bodyPr/>
          <a:lstStyle/>
          <a:p>
            <a:r>
              <a:rPr lang="en-US" sz="1800" dirty="0"/>
              <a:t>ELR capable devices is more prone to packet detection FA from OBSS STAs </a:t>
            </a:r>
          </a:p>
          <a:p>
            <a:pPr lvl="1"/>
            <a:r>
              <a:rPr lang="en-US" sz="1600" dirty="0"/>
              <a:t>It may have enhanced packet detection sensitivity</a:t>
            </a:r>
          </a:p>
          <a:p>
            <a:pPr lvl="1"/>
            <a:r>
              <a:rPr lang="en-US" sz="1600" dirty="0"/>
              <a:t>It takes more time to determine whether the packet is intended to it</a:t>
            </a:r>
          </a:p>
          <a:p>
            <a:endParaRPr lang="en-US" sz="900" dirty="0"/>
          </a:p>
          <a:p>
            <a:r>
              <a:rPr lang="en-US" sz="1800" dirty="0"/>
              <a:t>Having BSS color info in the ELR-Mark sequence, ELR capable receiver can decide early the following to enable early drop if needed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the received packet is an ELR packer or not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this packet is from in-BSS or not</a:t>
            </a:r>
          </a:p>
          <a:p>
            <a:endParaRPr lang="en-US" sz="900" dirty="0"/>
          </a:p>
          <a:p>
            <a:r>
              <a:rPr lang="en-US" sz="1800" dirty="0"/>
              <a:t>Mapping BSS color to ELR-Mark sequence</a:t>
            </a:r>
          </a:p>
          <a:p>
            <a:pPr lvl="1"/>
            <a:r>
              <a:rPr lang="en-US" sz="1600" dirty="0"/>
              <a:t>6-bit BSS color can be mapped to 64 orthogonal sequences and transmitted over two ELR-Mark symbols</a:t>
            </a:r>
          </a:p>
          <a:p>
            <a:pPr lvl="2"/>
            <a:r>
              <a:rPr lang="en-US" sz="1400" dirty="0"/>
              <a:t>One such example is using Hadamard sequence of order 96</a:t>
            </a:r>
          </a:p>
          <a:p>
            <a:pPr lvl="1"/>
            <a:r>
              <a:rPr lang="en-US" sz="1600" dirty="0"/>
              <a:t>Each device having its own BSS color would know what its ELR-mark sequence is, and uses it for the sequence match in the ELR detection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010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DEB2A-A543-A5EA-C545-2FDE4486C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8"/>
          </a:xfrm>
        </p:spPr>
        <p:txBody>
          <a:bodyPr/>
          <a:lstStyle/>
          <a:p>
            <a:r>
              <a:rPr lang="en-US" dirty="0"/>
              <a:t>ELR Mode Classification Performance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</p:spPr>
            <p:txBody>
              <a:bodyPr/>
              <a:lstStyle/>
              <a:p>
                <a:r>
                  <a:rPr lang="en-US" sz="1600" dirty="0"/>
                  <a:t>Example detection metric: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1600" dirty="0"/>
                  <a:t> is soft output of equalizer)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𝑡𝑜𝑛𝑒𝑠</m:t>
                        </m:r>
                      </m:sub>
                      <m:sup/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𝑟𝑒𝑎𝑙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̂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𝑚𝑎𝑟𝑘</m:t>
                            </m:r>
                          </m:sub>
                          <m:sup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p>
                        </m:sSub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400" dirty="0"/>
                  <a:t> </a:t>
                </a:r>
              </a:p>
              <a:p>
                <a:endParaRPr lang="en-US" sz="800" dirty="0"/>
              </a:p>
              <a:p>
                <a:r>
                  <a:rPr lang="en-US" sz="1600" dirty="0"/>
                  <a:t>Simulation setup</a:t>
                </a:r>
              </a:p>
              <a:p>
                <a:pPr lvl="1"/>
                <a:r>
                  <a:rPr lang="en-US" sz="1400" dirty="0"/>
                  <a:t>3dB boosting on two L-LTF symbols in ELR PPDU</a:t>
                </a:r>
              </a:p>
              <a:p>
                <a:pPr lvl="1"/>
                <a:r>
                  <a:rPr lang="en-US" sz="1400" dirty="0"/>
                  <a:t>Two (un-boosted) ELR-Mark symbols both with BPSK/QBPSK modulation on data tones</a:t>
                </a:r>
              </a:p>
              <a:p>
                <a:pPr lvl="1"/>
                <a:r>
                  <a:rPr lang="en-US" sz="1400" dirty="0"/>
                  <a:t>FA signal from other PPDU formats:</a:t>
                </a:r>
              </a:p>
              <a:p>
                <a:pPr lvl="2"/>
                <a:r>
                  <a:rPr lang="en-US" sz="1400" dirty="0"/>
                  <a:t>Two symbols both random BPSK</a:t>
                </a:r>
              </a:p>
              <a:p>
                <a:pPr lvl="2"/>
                <a:r>
                  <a:rPr lang="en-US" sz="1400" dirty="0"/>
                  <a:t>No boosting on two L-LTF symbols</a:t>
                </a:r>
                <a:endParaRPr lang="en-US" sz="1200" dirty="0"/>
              </a:p>
              <a:p>
                <a:pPr marL="0" indent="0">
                  <a:buNone/>
                </a:pPr>
                <a:endParaRPr lang="en-US" sz="800" dirty="0"/>
              </a:p>
              <a:p>
                <a:r>
                  <a:rPr lang="en-US" sz="1600" dirty="0"/>
                  <a:t>Observation</a:t>
                </a:r>
              </a:p>
              <a:p>
                <a:pPr lvl="1"/>
                <a:r>
                  <a:rPr lang="en-US" sz="1400" dirty="0"/>
                  <a:t>With two Mark symbols, both FA and MD rates close to 10^-3 at target ELR operating SNR</a:t>
                </a:r>
              </a:p>
              <a:p>
                <a:pPr lvl="1"/>
                <a:r>
                  <a:rPr lang="en-US" sz="1400" dirty="0"/>
                  <a:t>QBPSK modulated ELR-Mark provides better FA performance</a:t>
                </a:r>
              </a:p>
              <a:p>
                <a:pPr lvl="1"/>
                <a:r>
                  <a:rPr lang="en-US" sz="1400" dirty="0"/>
                  <a:t>FA from other BSS color is comparable with FA from other PPDU formats</a:t>
                </a:r>
              </a:p>
              <a:p>
                <a:pPr lvl="1"/>
                <a:endParaRPr lang="en-US" sz="1200" dirty="0"/>
              </a:p>
              <a:p>
                <a:endParaRPr lang="en-US" sz="2000" dirty="0"/>
              </a:p>
              <a:p>
                <a:pPr lvl="3"/>
                <a:endParaRPr lang="en-US" sz="1200" dirty="0"/>
              </a:p>
              <a:p>
                <a:pPr lvl="3"/>
                <a:endParaRPr lang="en-US" sz="1200" dirty="0"/>
              </a:p>
              <a:p>
                <a:pPr marL="1200150" lvl="3" indent="0">
                  <a:buNone/>
                </a:pPr>
                <a:r>
                  <a:rPr lang="en-US" sz="1200" dirty="0"/>
                  <a:t> </a:t>
                </a:r>
              </a:p>
              <a:p>
                <a:pPr lvl="3"/>
                <a:endParaRPr lang="en-US" sz="1200" dirty="0"/>
              </a:p>
              <a:p>
                <a:pPr lvl="1"/>
                <a:endParaRPr lang="en-US" sz="1200" dirty="0"/>
              </a:p>
              <a:p>
                <a:pPr marL="0" indent="0" algn="ctr"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  <a:blipFill>
                <a:blip r:embed="rId2"/>
                <a:stretch>
                  <a:fillRect l="-517" t="-391" b="-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DF5CD-6B5F-6D14-355E-C5C3FA67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A51A7-A928-31F1-179C-BA10B5C3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6622C-EAA7-2C6A-A545-E394AD50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F9BD92-55D7-6295-006A-FEDBE1602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511" y="2492896"/>
            <a:ext cx="3904489" cy="292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160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ualcomm">
  <a:themeElements>
    <a:clrScheme name="Qualcomm">
      <a:dk1>
        <a:srgbClr val="000000"/>
      </a:dk1>
      <a:lt1>
        <a:srgbClr val="FFFFFF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6AB19B"/>
      </a:accent3>
      <a:accent4>
        <a:srgbClr val="90D0CE"/>
      </a:accent4>
      <a:accent5>
        <a:srgbClr val="4A5A75"/>
      </a:accent5>
      <a:accent6>
        <a:srgbClr val="A4A8B9"/>
      </a:accent6>
      <a:hlink>
        <a:srgbClr val="3253DC"/>
      </a:hlink>
      <a:folHlink>
        <a:srgbClr val="7BA0FF"/>
      </a:folHlink>
    </a:clrScheme>
    <a:fontScheme name="Qualcomm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accent6">
              <a:lumMod val="60000"/>
              <a:lumOff val="40000"/>
            </a:schemeClr>
          </a:solidFill>
          <a:round/>
          <a:headEnd w="lg" len="lg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137160" tIns="91440" rIns="0" bIns="91440" rtlCol="0">
        <a:spAutoFit/>
      </a:bodyPr>
      <a:lstStyle>
        <a:defPPr algn="l">
          <a:lnSpc>
            <a:spcPct val="95000"/>
          </a:lnSpc>
          <a:spcBef>
            <a:spcPts val="1200"/>
          </a:spcBef>
          <a:defRPr sz="160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7_Qualcomm_16x9_Corporate-Simplified_Template_12.13.2017_D.pptx" id="{D9D5CD66-12BC-41F2-AF5E-3627B779BE0D}" vid="{750ACC4F-9020-4209-8DF3-EB4A2022D38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C8CC92-EEA4-431F-995C-697A0BD3D5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275104</TotalTime>
  <Words>2552</Words>
  <Application>Microsoft Office PowerPoint</Application>
  <PresentationFormat>On-screen Show (4:3)</PresentationFormat>
  <Paragraphs>580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Calibre Semibold</vt:lpstr>
      <vt:lpstr>Qualcomm Office Regular</vt:lpstr>
      <vt:lpstr>Qualcomm Regular</vt:lpstr>
      <vt:lpstr>Arial</vt:lpstr>
      <vt:lpstr>Calibri</vt:lpstr>
      <vt:lpstr>Cambria Math</vt:lpstr>
      <vt:lpstr>Courier New</vt:lpstr>
      <vt:lpstr>Microsoft Sans Serif</vt:lpstr>
      <vt:lpstr>Times New Roman</vt:lpstr>
      <vt:lpstr>802-11-Submission</vt:lpstr>
      <vt:lpstr>Qualcomm</vt:lpstr>
      <vt:lpstr>Enhanced Long Range (ELR) PPDU Design</vt:lpstr>
      <vt:lpstr>Introduction</vt:lpstr>
      <vt:lpstr>Legacy Compliant ELR Preamble Structure</vt:lpstr>
      <vt:lpstr>ELR Packet Detection – Design Philosophy </vt:lpstr>
      <vt:lpstr>ELR-Mark Based Mode Classification</vt:lpstr>
      <vt:lpstr>ELR and Legacy Preamble Formats</vt:lpstr>
      <vt:lpstr>ELR-Mark Tone Plan</vt:lpstr>
      <vt:lpstr>Carrying BSS Color in ELR-Mark Sequence</vt:lpstr>
      <vt:lpstr>ELR Mode Classification Performance</vt:lpstr>
      <vt:lpstr>ELR-STF</vt:lpstr>
      <vt:lpstr>ELR-LTF (1)</vt:lpstr>
      <vt:lpstr>ELR-LTF (2)</vt:lpstr>
      <vt:lpstr>ELR Signaling </vt:lpstr>
      <vt:lpstr>U-SIG Design for ELR PPDU Format</vt:lpstr>
      <vt:lpstr>ELR-SIG Design Consideration</vt:lpstr>
      <vt:lpstr>Summary</vt:lpstr>
      <vt:lpstr>References</vt:lpstr>
      <vt:lpstr>SP 1</vt:lpstr>
      <vt:lpstr>SP 2</vt:lpstr>
      <vt:lpstr>SP 3</vt:lpstr>
      <vt:lpstr>SP 4</vt:lpstr>
      <vt:lpstr>SP 5</vt:lpstr>
      <vt:lpstr>SP 6</vt:lpstr>
      <vt:lpstr>SP 7 </vt:lpstr>
      <vt:lpstr>SP 8</vt:lpstr>
      <vt:lpstr>SP 9</vt:lpstr>
      <vt:lpstr>SP 10</vt:lpstr>
      <vt:lpstr>SP 11</vt:lpstr>
      <vt:lpstr>SP 12</vt:lpstr>
      <vt:lpstr>SP 13</vt:lpstr>
      <vt:lpstr>SP 14</vt:lpstr>
      <vt:lpstr>SP 15</vt:lpstr>
      <vt:lpstr>SP 16 (passed)</vt:lpstr>
      <vt:lpstr>SP 17</vt:lpstr>
      <vt:lpstr>SP 18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1703</cp:revision>
  <cp:lastPrinted>1998-02-10T13:28:06Z</cp:lastPrinted>
  <dcterms:created xsi:type="dcterms:W3CDTF">2004-12-02T14:01:45Z</dcterms:created>
  <dcterms:modified xsi:type="dcterms:W3CDTF">2024-11-10T01:11:08Z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-988756178</vt:i4>
  </property>
  <property fmtid="{D5CDD505-2E9C-101B-9397-08002B2CF9AE}" pid="5" name="_EmailSubject">
    <vt:lpwstr>Quick brainstorming on the psd limited transmission</vt:lpwstr>
  </property>
  <property fmtid="{D5CDD505-2E9C-101B-9397-08002B2CF9AE}" pid="6" name="_AuthorEmail">
    <vt:lpwstr>linyang@qti.qualcomm.com</vt:lpwstr>
  </property>
  <property fmtid="{D5CDD505-2E9C-101B-9397-08002B2CF9AE}" pid="7" name="_AuthorEmailDisplayName">
    <vt:lpwstr>Lin Yang</vt:lpwstr>
  </property>
  <property fmtid="{D5CDD505-2E9C-101B-9397-08002B2CF9AE}" pid="8" name="_PreviousAdHocReviewCycleID">
    <vt:i4>2043815606</vt:i4>
  </property>
</Properties>
</file>