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772" r:id="rId4"/>
    <p:sldMasterId id="2147485773" r:id="rId5"/>
  </p:sldMasterIdLst>
  <p:notesMasterIdLst>
    <p:notesMasterId r:id="rId42"/>
  </p:notesMasterIdLst>
  <p:handoutMasterIdLst>
    <p:handoutMasterId r:id="rId43"/>
  </p:handoutMasterIdLst>
  <p:sldIdLst>
    <p:sldId id="896" r:id="rId6"/>
    <p:sldId id="2144327778" r:id="rId7"/>
    <p:sldId id="2147473306" r:id="rId8"/>
    <p:sldId id="2144327779" r:id="rId9"/>
    <p:sldId id="2147473296" r:id="rId10"/>
    <p:sldId id="2147473297" r:id="rId11"/>
    <p:sldId id="2147473337" r:id="rId12"/>
    <p:sldId id="2147473307" r:id="rId13"/>
    <p:sldId id="2144327797" r:id="rId14"/>
    <p:sldId id="2147473309" r:id="rId15"/>
    <p:sldId id="2147473310" r:id="rId16"/>
    <p:sldId id="2147473311" r:id="rId17"/>
    <p:sldId id="2147473226" r:id="rId18"/>
    <p:sldId id="2144327838" r:id="rId19"/>
    <p:sldId id="2147473230" r:id="rId20"/>
    <p:sldId id="2147473284" r:id="rId21"/>
    <p:sldId id="895" r:id="rId22"/>
    <p:sldId id="2147473327" r:id="rId23"/>
    <p:sldId id="2147473343" r:id="rId24"/>
    <p:sldId id="2147473344" r:id="rId25"/>
    <p:sldId id="2147473345" r:id="rId26"/>
    <p:sldId id="2147473302" r:id="rId27"/>
    <p:sldId id="2147473338" r:id="rId28"/>
    <p:sldId id="2147473301" r:id="rId29"/>
    <p:sldId id="2147473329" r:id="rId30"/>
    <p:sldId id="2147473330" r:id="rId31"/>
    <p:sldId id="2147473331" r:id="rId32"/>
    <p:sldId id="2147473332" r:id="rId33"/>
    <p:sldId id="2147473333" r:id="rId34"/>
    <p:sldId id="2147473335" r:id="rId35"/>
    <p:sldId id="2147473336" r:id="rId36"/>
    <p:sldId id="2147473342" r:id="rId37"/>
    <p:sldId id="2147473340" r:id="rId38"/>
    <p:sldId id="2147473282" r:id="rId39"/>
    <p:sldId id="2147473341" r:id="rId40"/>
    <p:sldId id="2147473326" r:id="rId4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9CC"/>
    <a:srgbClr val="FF7C80"/>
    <a:srgbClr val="CB4735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90" autoAdjust="0"/>
    <p:restoredTop sz="94737" autoAdjust="0"/>
  </p:normalViewPr>
  <p:slideViewPr>
    <p:cSldViewPr>
      <p:cViewPr varScale="1">
        <p:scale>
          <a:sx n="96" d="100"/>
          <a:sy n="96" d="100"/>
        </p:scale>
        <p:origin x="128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C2D31420-FD14-4BC2-B71C-C5EB17B4C7FC}"/>
    <pc:docChg chg="undo custSel modSld">
      <pc:chgData name="Lin Yang" userId="22c9f923-3b96-4280-92a1-bec5296842d7" providerId="ADAL" clId="{C2D31420-FD14-4BC2-B71C-C5EB17B4C7FC}" dt="2024-11-10T01:11:02.892" v="141" actId="20577"/>
      <pc:docMkLst>
        <pc:docMk/>
      </pc:docMkLst>
      <pc:sldChg chg="modSp mod">
        <pc:chgData name="Lin Yang" userId="22c9f923-3b96-4280-92a1-bec5296842d7" providerId="ADAL" clId="{C2D31420-FD14-4BC2-B71C-C5EB17B4C7FC}" dt="2024-11-10T01:05:58.299" v="28" actId="20577"/>
        <pc:sldMkLst>
          <pc:docMk/>
          <pc:sldMk cId="3293632558" sldId="2147473226"/>
        </pc:sldMkLst>
        <pc:spChg chg="mod">
          <ac:chgData name="Lin Yang" userId="22c9f923-3b96-4280-92a1-bec5296842d7" providerId="ADAL" clId="{C2D31420-FD14-4BC2-B71C-C5EB17B4C7FC}" dt="2024-11-10T01:05:58.299" v="28" actId="20577"/>
          <ac:spMkLst>
            <pc:docMk/>
            <pc:sldMk cId="3293632558" sldId="2147473226"/>
            <ac:spMk id="25" creationId="{A2DF9721-7915-D593-852F-A6089E2C96BC}"/>
          </ac:spMkLst>
        </pc:spChg>
        <pc:spChg chg="mod">
          <ac:chgData name="Lin Yang" userId="22c9f923-3b96-4280-92a1-bec5296842d7" providerId="ADAL" clId="{C2D31420-FD14-4BC2-B71C-C5EB17B4C7FC}" dt="2024-11-10T01:05:50.822" v="26" actId="20577"/>
          <ac:spMkLst>
            <pc:docMk/>
            <pc:sldMk cId="3293632558" sldId="2147473226"/>
            <ac:spMk id="26" creationId="{BE3348FA-E980-8F0C-6F5B-B0165FDECFD3}"/>
          </ac:spMkLst>
        </pc:spChg>
      </pc:sldChg>
      <pc:sldChg chg="modSp mod">
        <pc:chgData name="Lin Yang" userId="22c9f923-3b96-4280-92a1-bec5296842d7" providerId="ADAL" clId="{C2D31420-FD14-4BC2-B71C-C5EB17B4C7FC}" dt="2024-11-10T01:03:07.187" v="24" actId="20577"/>
        <pc:sldMkLst>
          <pc:docMk/>
          <pc:sldMk cId="3044219079" sldId="2147473282"/>
        </pc:sldMkLst>
        <pc:spChg chg="mod">
          <ac:chgData name="Lin Yang" userId="22c9f923-3b96-4280-92a1-bec5296842d7" providerId="ADAL" clId="{C2D31420-FD14-4BC2-B71C-C5EB17B4C7FC}" dt="2024-11-10T01:03:07.187" v="24" actId="20577"/>
          <ac:spMkLst>
            <pc:docMk/>
            <pc:sldMk cId="3044219079" sldId="2147473282"/>
            <ac:spMk id="3" creationId="{1089A2B8-6074-E8BE-6AC5-0A8F661D6429}"/>
          </ac:spMkLst>
        </pc:spChg>
      </pc:sldChg>
      <pc:sldChg chg="modSp mod">
        <pc:chgData name="Lin Yang" userId="22c9f923-3b96-4280-92a1-bec5296842d7" providerId="ADAL" clId="{C2D31420-FD14-4BC2-B71C-C5EB17B4C7FC}" dt="2024-11-10T01:02:38.931" v="16" actId="5793"/>
        <pc:sldMkLst>
          <pc:docMk/>
          <pc:sldMk cId="3135699068" sldId="2147473340"/>
        </pc:sldMkLst>
        <pc:spChg chg="mod">
          <ac:chgData name="Lin Yang" userId="22c9f923-3b96-4280-92a1-bec5296842d7" providerId="ADAL" clId="{C2D31420-FD14-4BC2-B71C-C5EB17B4C7FC}" dt="2024-11-10T01:01:25.824" v="12" actId="20577"/>
          <ac:spMkLst>
            <pc:docMk/>
            <pc:sldMk cId="3135699068" sldId="2147473340"/>
            <ac:spMk id="2" creationId="{53FE2185-0EA6-F48F-46E5-7DD7920B6AE3}"/>
          </ac:spMkLst>
        </pc:spChg>
        <pc:spChg chg="mod">
          <ac:chgData name="Lin Yang" userId="22c9f923-3b96-4280-92a1-bec5296842d7" providerId="ADAL" clId="{C2D31420-FD14-4BC2-B71C-C5EB17B4C7FC}" dt="2024-11-10T01:02:38.931" v="16" actId="5793"/>
          <ac:spMkLst>
            <pc:docMk/>
            <pc:sldMk cId="3135699068" sldId="2147473340"/>
            <ac:spMk id="3" creationId="{1089A2B8-6074-E8BE-6AC5-0A8F661D6429}"/>
          </ac:spMkLst>
        </pc:spChg>
      </pc:sldChg>
      <pc:sldChg chg="modSp mod">
        <pc:chgData name="Lin Yang" userId="22c9f923-3b96-4280-92a1-bec5296842d7" providerId="ADAL" clId="{C2D31420-FD14-4BC2-B71C-C5EB17B4C7FC}" dt="2024-11-10T01:11:02.892" v="141" actId="20577"/>
        <pc:sldMkLst>
          <pc:docMk/>
          <pc:sldMk cId="187762805" sldId="2147473343"/>
        </pc:sldMkLst>
        <pc:spChg chg="mod">
          <ac:chgData name="Lin Yang" userId="22c9f923-3b96-4280-92a1-bec5296842d7" providerId="ADAL" clId="{C2D31420-FD14-4BC2-B71C-C5EB17B4C7FC}" dt="2024-11-10T01:11:02.892" v="141" actId="20577"/>
          <ac:spMkLst>
            <pc:docMk/>
            <pc:sldMk cId="187762805" sldId="2147473343"/>
            <ac:spMk id="3" creationId="{1089A2B8-6074-E8BE-6AC5-0A8F661D6429}"/>
          </ac:spMkLst>
        </pc:spChg>
      </pc:sldChg>
      <pc:sldChg chg="modSp mod">
        <pc:chgData name="Lin Yang" userId="22c9f923-3b96-4280-92a1-bec5296842d7" providerId="ADAL" clId="{C2D31420-FD14-4BC2-B71C-C5EB17B4C7FC}" dt="2024-11-10T00:59:13.021" v="3" actId="400"/>
        <pc:sldMkLst>
          <pc:docMk/>
          <pc:sldMk cId="1155873236" sldId="2147473344"/>
        </pc:sldMkLst>
        <pc:spChg chg="mod">
          <ac:chgData name="Lin Yang" userId="22c9f923-3b96-4280-92a1-bec5296842d7" providerId="ADAL" clId="{C2D31420-FD14-4BC2-B71C-C5EB17B4C7FC}" dt="2024-11-10T00:59:13.021" v="3" actId="400"/>
          <ac:spMkLst>
            <pc:docMk/>
            <pc:sldMk cId="1155873236" sldId="2147473344"/>
            <ac:spMk id="2" creationId="{53FE2185-0EA6-F48F-46E5-7DD7920B6AE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11/9/2024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64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6D16B0-3ADE-DD47-83CE-1305D23E9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29109" y="6532895"/>
            <a:ext cx="65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56B218C-0241-074D-BD90-27E552E7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346" y="117297"/>
            <a:ext cx="8390334" cy="3578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B853B50-E269-DF43-AAE9-523798C6249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6512" y="603850"/>
            <a:ext cx="8741982" cy="5779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402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buClr>
                <a:schemeClr val="bg2">
                  <a:lumMod val="50000"/>
                </a:schemeClr>
              </a:buClr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83D08-A37D-424E-894E-98B754E2AD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441EEB-4AB7-42FC-8110-EEB55B271539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</p:spTree>
    <p:extLst>
      <p:ext uri="{BB962C8B-B14F-4D97-AF65-F5344CB8AC3E}">
        <p14:creationId xmlns:p14="http://schemas.microsoft.com/office/powerpoint/2010/main" val="32500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8B18-A7FE-4847-B639-267614D6FCEE}"/>
              </a:ext>
            </a:extLst>
          </p:cNvPr>
          <p:cNvSpPr txBox="1"/>
          <p:nvPr userDrawn="1"/>
        </p:nvSpPr>
        <p:spPr>
          <a:xfrm>
            <a:off x="5395258" y="6581475"/>
            <a:ext cx="3141485" cy="8771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defPPr>
              <a:defRPr lang="en-US"/>
            </a:defPPr>
            <a:lvl1pPr defTabSz="685800">
              <a:lnSpc>
                <a:spcPct val="95000"/>
              </a:lnSpc>
              <a:spcBef>
                <a:spcPts val="1200"/>
              </a:spcBef>
              <a:buClr>
                <a:srgbClr val="3253DC"/>
              </a:buClr>
              <a:buFont typeface="Arial" panose="020B0604020202020204" pitchFamily="34" charset="0"/>
              <a:buNone/>
              <a:defRPr lang="en-US"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z="600" dirty="0"/>
              <a:t>Confidential and Proprietary — Qualcomm Technologies, Inc. and/or its affiliated companies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DAD709-D18A-445D-AED3-FE672501B5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14630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52578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802.11-24/1478r2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8" r:id="rId13"/>
    <p:sldLayoutId id="2147485779" r:id="rId14"/>
    <p:sldLayoutId id="2147485780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30" y="575576"/>
            <a:ext cx="8407679" cy="429028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547615"/>
            <a:ext cx="535067" cy="1036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r" defTabSz="6858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60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marL="0" lvl="0" algn="r" defTabSz="685800" rtl="0" eaLnBrk="1" latinLnBrk="0" hangingPunct="1">
                <a:lnSpc>
                  <a:spcPct val="125000"/>
                </a:lnSpc>
              </a:pPr>
              <a:t>‹#›</a:t>
            </a:fld>
            <a:endParaRPr lang="en-US" sz="600" kern="1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36904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82000"/>
        </a:lnSpc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73736" indent="-173736" algn="l" defTabSz="914400" rtl="0" eaLnBrk="1" latinLnBrk="0" hangingPunct="1">
        <a:lnSpc>
          <a:spcPct val="107000"/>
        </a:lnSpc>
        <a:spcBef>
          <a:spcPts val="1200"/>
        </a:spcBef>
        <a:buClr>
          <a:srgbClr val="3253DC"/>
        </a:buClr>
        <a:buFont typeface="Arial" panose="020B0604020202020204" pitchFamily="34" charset="0"/>
        <a:buChar char="•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38328" indent="-174625" algn="l" defTabSz="914400" rtl="0" eaLnBrk="1" latinLnBrk="0" hangingPunct="1">
        <a:lnSpc>
          <a:spcPct val="107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09588" indent="-161925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•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3736" algn="l" defTabSz="914400" rtl="0" eaLnBrk="1" latinLnBrk="0" hangingPunct="1">
        <a:lnSpc>
          <a:spcPct val="100000"/>
        </a:lnSpc>
        <a:spcBef>
          <a:spcPts val="0"/>
        </a:spcBef>
        <a:buClr>
          <a:schemeClr val="tx1">
            <a:lumMod val="85000"/>
            <a:lumOff val="15000"/>
          </a:schemeClr>
        </a:buClr>
        <a:buFont typeface="Microsoft Sans Serif" panose="020B0604020202020204" pitchFamily="34" charset="0"/>
        <a:buChar char="◦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8000"/>
        </a:lnSpc>
        <a:spcBef>
          <a:spcPts val="1800"/>
        </a:spcBef>
        <a:buClr>
          <a:srgbClr val="595959"/>
        </a:buClr>
        <a:buFont typeface="Microsoft Sans Serif" panose="020B0604020202020204" pitchFamily="34" charset="0"/>
        <a:buNone/>
        <a:tabLst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4000"/>
        </a:lnSpc>
        <a:spcBef>
          <a:spcPts val="0"/>
        </a:spcBef>
        <a:buFont typeface="Microsoft Sans Serif" panose="020B0604020202020204" pitchFamily="34" charset="0"/>
        <a:buNone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7000"/>
        </a:lnSpc>
        <a:spcBef>
          <a:spcPts val="12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86000"/>
        </a:lnSpc>
        <a:spcBef>
          <a:spcPts val="1800"/>
        </a:spcBef>
        <a:buSzPct val="100000"/>
        <a:buFont typeface="Microsoft Sans Serif" panose="020B0604020202020204" pitchFamily="34" charset="0"/>
        <a:buNone/>
        <a:defRPr lang="en-US" sz="1600" kern="1200" baseline="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84000"/>
        </a:lnSpc>
        <a:spcBef>
          <a:spcPts val="1800"/>
        </a:spcBef>
        <a:buFont typeface="Microsoft Sans Serif" panose="020B0604020202020204" pitchFamily="34" charset="0"/>
        <a:buNone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03" userDrawn="1">
          <p15:clr>
            <a:srgbClr val="F26B43"/>
          </p15:clr>
        </p15:guide>
        <p15:guide id="2" pos="232" userDrawn="1">
          <p15:clr>
            <a:srgbClr val="F26B43"/>
          </p15:clr>
        </p15:guide>
        <p15:guide id="3" orient="horz" pos="1075" userDrawn="1">
          <p15:clr>
            <a:srgbClr val="F26B43"/>
          </p15:clr>
        </p15:guide>
        <p15:guide id="4" orient="horz" pos="314" userDrawn="1">
          <p15:clr>
            <a:srgbClr val="F26B43"/>
          </p15:clr>
        </p15:guide>
        <p15:guide id="6" pos="5519" userDrawn="1">
          <p15:clr>
            <a:srgbClr val="F26B43"/>
          </p15:clr>
        </p15:guide>
        <p15:guide id="7" orient="horz" pos="4181" userDrawn="1">
          <p15:clr>
            <a:srgbClr val="F26B43"/>
          </p15:clr>
        </p15:guide>
        <p15:guide id="8" orient="horz" pos="571" userDrawn="1">
          <p15:clr>
            <a:srgbClr val="F26B43"/>
          </p15:clr>
        </p15:guide>
        <p15:guide id="9" pos="24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685799"/>
            <a:ext cx="8134672" cy="1273607"/>
          </a:xfrm>
          <a:noFill/>
        </p:spPr>
        <p:txBody>
          <a:bodyPr/>
          <a:lstStyle/>
          <a:p>
            <a:r>
              <a:rPr lang="en-US" dirty="0"/>
              <a:t>Enhanced Long Range (ELR) PPDU Design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2024-09-xx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60128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Henry Chou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758556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8DA6D9-E1F3-4093-83A6-4C79EC53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0C12-9608-6F3E-E349-6D95C382E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49C37-3C98-5382-E54F-F0C28A14C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2000" dirty="0"/>
              <a:t>Prefer to keep ELR-STF for implementation consistency with other PPDU formats and processing time margin </a:t>
            </a:r>
          </a:p>
          <a:p>
            <a:endParaRPr lang="en-US" sz="1400" dirty="0"/>
          </a:p>
          <a:p>
            <a:r>
              <a:rPr lang="en-US" sz="2000" dirty="0"/>
              <a:t>ELR-STF duration and sequence are the same as that of UHR DL SU/MU PPDU</a:t>
            </a:r>
          </a:p>
          <a:p>
            <a:pPr lvl="1"/>
            <a:r>
              <a:rPr lang="en-US" sz="1600" dirty="0"/>
              <a:t>4us using EHT-STF sequence</a:t>
            </a:r>
          </a:p>
          <a:p>
            <a:endParaRPr lang="en-US" sz="1400" dirty="0"/>
          </a:p>
          <a:p>
            <a:r>
              <a:rPr lang="en-US" sz="2000" dirty="0"/>
              <a:t>ELR-STF has same boosting as ELR-LTF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1400" dirty="0"/>
              <a:t>Note that ELR-STF is the short name of UHR-STF for ELR PPDU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10F99-483F-9583-1966-2D9ADC04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B6C2A-F914-F082-C06A-4570B824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4360-D9D2-6036-7F09-87687F6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95460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/>
              <a:t>ELR-LTF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7" y="1362845"/>
            <a:ext cx="7413005" cy="2210171"/>
          </a:xfrm>
        </p:spPr>
        <p:txBody>
          <a:bodyPr/>
          <a:lstStyle/>
          <a:p>
            <a:r>
              <a:rPr lang="en-US" sz="1600" dirty="0"/>
              <a:t>Mainly to decide ELR-LTF duration and boosting, GI length</a:t>
            </a:r>
            <a:endParaRPr lang="en-US" sz="600" dirty="0"/>
          </a:p>
          <a:p>
            <a:r>
              <a:rPr lang="en-US" sz="1600" dirty="0"/>
              <a:t>Data </a:t>
            </a:r>
            <a:r>
              <a:rPr lang="en-US" sz="1600" dirty="0" err="1"/>
              <a:t>demod</a:t>
            </a:r>
            <a:r>
              <a:rPr lang="en-US" sz="1600" dirty="0"/>
              <a:t> simulation setup</a:t>
            </a:r>
          </a:p>
          <a:p>
            <a:pPr lvl="1"/>
            <a:r>
              <a:rPr lang="en-US" sz="1050" dirty="0"/>
              <a:t>2x4x1 DNLOS, 4x-LTF with GI = 0.8us or 3.2us</a:t>
            </a:r>
          </a:p>
          <a:p>
            <a:pPr lvl="1"/>
            <a:r>
              <a:rPr lang="en-US" sz="1050" dirty="0"/>
              <a:t>Practical timing/frequency/channel estimation </a:t>
            </a:r>
          </a:p>
          <a:p>
            <a:r>
              <a:rPr lang="en-US" sz="1600" dirty="0"/>
              <a:t>Observations: </a:t>
            </a:r>
          </a:p>
          <a:p>
            <a:pPr lvl="1"/>
            <a:r>
              <a:rPr lang="en-US" sz="1200" dirty="0"/>
              <a:t>One 4x-LTF with 3 dB boosting is enough</a:t>
            </a:r>
          </a:p>
          <a:p>
            <a:pPr lvl="2"/>
            <a:r>
              <a:rPr lang="en-US" sz="1100" dirty="0"/>
              <a:t>Equivalently, two 2x ELR-LTF+3 dB boosting or four 2x ELR-LTF without boosting</a:t>
            </a:r>
          </a:p>
          <a:p>
            <a:pPr lvl="2"/>
            <a:r>
              <a:rPr lang="en-US" sz="1100" dirty="0"/>
              <a:t>Loss is within 0.5dB to ideal channel estimation</a:t>
            </a:r>
          </a:p>
          <a:p>
            <a:pPr lvl="1"/>
            <a:r>
              <a:rPr lang="en-US" sz="1200" dirty="0"/>
              <a:t>GI = 0.8us works well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E16A2C-EE0B-1DEC-36E5-70095B186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69" y="3667101"/>
            <a:ext cx="744026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0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2B32-2E45-C0AD-2A94-EE497D52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ELR-LTF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7396-A655-E6F6-B440-BDF220C3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60983"/>
            <a:ext cx="7772400" cy="5096991"/>
          </a:xfrm>
        </p:spPr>
        <p:txBody>
          <a:bodyPr/>
          <a:lstStyle/>
          <a:p>
            <a:r>
              <a:rPr lang="en-US" sz="2000" dirty="0"/>
              <a:t>ELR PPDU may need a fixed/single mode of LTF+GI</a:t>
            </a:r>
          </a:p>
          <a:p>
            <a:pPr lvl="1"/>
            <a:r>
              <a:rPr lang="en-US" sz="1600" dirty="0"/>
              <a:t>There is no good way to indicate the LTF+GI type upfront</a:t>
            </a:r>
          </a:p>
          <a:p>
            <a:pPr lvl="2"/>
            <a:r>
              <a:rPr lang="en-US" sz="1400" dirty="0"/>
              <a:t>ELR-SIG is after ELR-LTF</a:t>
            </a:r>
          </a:p>
          <a:p>
            <a:pPr lvl="1"/>
            <a:endParaRPr lang="en-US" sz="800" dirty="0"/>
          </a:p>
          <a:p>
            <a:r>
              <a:rPr lang="en-US" sz="2000" dirty="0"/>
              <a:t>Candidate LTF+GI modes for ELR PPDU</a:t>
            </a:r>
          </a:p>
          <a:p>
            <a:pPr lvl="1"/>
            <a:r>
              <a:rPr lang="en-US" sz="1600" dirty="0"/>
              <a:t>Option 1: 2x LTF + 0.8/1.6us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Comparing to 0.8us GI, 1.6us GI has more margin for timing offset error at very low SNR</a:t>
            </a:r>
          </a:p>
          <a:p>
            <a:pPr lvl="1"/>
            <a:r>
              <a:rPr lang="en-US" sz="1600" dirty="0"/>
              <a:t>Option 2: 4x LTF + 0.8/3.2us GI</a:t>
            </a:r>
          </a:p>
          <a:p>
            <a:pPr lvl="2"/>
            <a:r>
              <a:rPr lang="en-US" sz="1400" dirty="0"/>
              <a:t>Existing modes</a:t>
            </a:r>
          </a:p>
          <a:p>
            <a:pPr lvl="2"/>
            <a:r>
              <a:rPr lang="en-US" sz="1400" dirty="0"/>
              <a:t>3.2us GI is overkill</a:t>
            </a:r>
          </a:p>
          <a:p>
            <a:pPr lvl="1"/>
            <a:r>
              <a:rPr lang="en-US" sz="1600" dirty="0"/>
              <a:t>Option 3: 4x LTF + 1.6us GI</a:t>
            </a:r>
          </a:p>
          <a:p>
            <a:pPr lvl="2"/>
            <a:r>
              <a:rPr lang="en-US" sz="1400" dirty="0"/>
              <a:t>Not an existing mode</a:t>
            </a:r>
          </a:p>
          <a:p>
            <a:pPr marL="857250" lvl="2" indent="0">
              <a:buNone/>
            </a:pPr>
            <a:endParaRPr lang="en-US" sz="800" dirty="0"/>
          </a:p>
          <a:p>
            <a:r>
              <a:rPr lang="en-US" sz="2000" dirty="0"/>
              <a:t>Recommendation: </a:t>
            </a:r>
          </a:p>
          <a:p>
            <a:pPr lvl="1"/>
            <a:r>
              <a:rPr lang="en-US" sz="1600" dirty="0"/>
              <a:t>Two 2x-LTF symbols with 1.6us GI + 3 dB boosting</a:t>
            </a:r>
          </a:p>
          <a:p>
            <a:endParaRPr lang="en-US" sz="800" dirty="0"/>
          </a:p>
          <a:p>
            <a:r>
              <a:rPr lang="en-US" sz="1400" dirty="0"/>
              <a:t>Note that ELR-LTF is the short name of UHR-LTF for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32E1-6AE3-D1DA-1C82-64DB1C26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5120E-BA0A-F228-A9E9-1AD6604B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2B946-AE29-FB6E-A134-7C9F2821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3564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3677"/>
          </a:xfrm>
        </p:spPr>
        <p:txBody>
          <a:bodyPr/>
          <a:lstStyle/>
          <a:p>
            <a:r>
              <a:rPr lang="en-US" dirty="0"/>
              <a:t>ELR Signaling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072" y="2492896"/>
            <a:ext cx="6980312" cy="3960440"/>
          </a:xfrm>
        </p:spPr>
        <p:txBody>
          <a:bodyPr/>
          <a:lstStyle/>
          <a:p>
            <a:r>
              <a:rPr lang="en-US" sz="2000" dirty="0"/>
              <a:t>ELR Signaling</a:t>
            </a:r>
          </a:p>
          <a:p>
            <a:pPr lvl="1"/>
            <a:r>
              <a:rPr lang="en-US" sz="1600" dirty="0"/>
              <a:t>U-SIG design</a:t>
            </a:r>
          </a:p>
          <a:p>
            <a:pPr lvl="1"/>
            <a:r>
              <a:rPr lang="en-US" sz="1600" dirty="0"/>
              <a:t>ELR-SIG design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+3dB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+3dB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+3dB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9B4E8FB4-62CC-4D27-CDAF-276F00F7BD41}"/>
              </a:ext>
            </a:extLst>
          </p:cNvPr>
          <p:cNvSpPr txBox="1"/>
          <p:nvPr/>
        </p:nvSpPr>
        <p:spPr>
          <a:xfrm>
            <a:off x="827584" y="1308765"/>
            <a:ext cx="17652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Rotation pattern in ELR mode</a:t>
            </a:r>
            <a:r>
              <a:rPr lang="en-US" sz="900" dirty="0"/>
              <a:t>: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47C8E6-27F6-3804-FC26-4927BB365375}"/>
              </a:ext>
            </a:extLst>
          </p:cNvPr>
          <p:cNvCxnSpPr>
            <a:cxnSpLocks/>
          </p:cNvCxnSpPr>
          <p:nvPr/>
        </p:nvCxnSpPr>
        <p:spPr>
          <a:xfrm flipV="1">
            <a:off x="3761876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104FA-911E-F9F5-2B27-94C6D6D80897}"/>
              </a:ext>
            </a:extLst>
          </p:cNvPr>
          <p:cNvCxnSpPr>
            <a:cxnSpLocks/>
          </p:cNvCxnSpPr>
          <p:nvPr/>
        </p:nvCxnSpPr>
        <p:spPr>
          <a:xfrm flipV="1">
            <a:off x="4221507" y="1308765"/>
            <a:ext cx="0" cy="248027"/>
          </a:xfrm>
          <a:prstGeom prst="straightConnector1">
            <a:avLst/>
          </a:prstGeom>
          <a:ln w="12700" cap="rnd">
            <a:solidFill>
              <a:srgbClr val="00B050"/>
            </a:solidFill>
            <a:prstDash val="solid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63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U-SIG Design for ELR PPDU Format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592132"/>
            <a:ext cx="7772400" cy="4357148"/>
          </a:xfrm>
        </p:spPr>
        <p:txBody>
          <a:bodyPr/>
          <a:lstStyle/>
          <a:p>
            <a:r>
              <a:rPr lang="en-US" sz="2000" dirty="0"/>
              <a:t>For EHT/UHR but non-ELR capable devices, they rely on U-SIG content to defer or terminate decoding from ELR packet</a:t>
            </a:r>
          </a:p>
          <a:p>
            <a:pPr lvl="1"/>
            <a:r>
              <a:rPr lang="en-US" sz="1600" dirty="0"/>
              <a:t>Relevant fields (existing): PHY version ID, UL/DL bit, BSS color, TXOP</a:t>
            </a:r>
          </a:p>
          <a:p>
            <a:pPr lvl="1"/>
            <a:r>
              <a:rPr lang="en-US" sz="1600" dirty="0"/>
              <a:t>Relevant fields (new for ELR mode): </a:t>
            </a:r>
            <a:r>
              <a:rPr lang="en-US" sz="1600" dirty="0">
                <a:solidFill>
                  <a:srgbClr val="FF0000"/>
                </a:solidFill>
              </a:rPr>
              <a:t>ELR indication </a:t>
            </a:r>
          </a:p>
          <a:p>
            <a:pPr lvl="2"/>
            <a:r>
              <a:rPr lang="en-US" sz="1400" dirty="0"/>
              <a:t>Assume ELR shares same version ID with 11bn</a:t>
            </a:r>
          </a:p>
          <a:p>
            <a:endParaRPr lang="en-US" sz="1600" dirty="0"/>
          </a:p>
          <a:p>
            <a:r>
              <a:rPr lang="en-US" sz="2000" dirty="0"/>
              <a:t>For a new ELR capable device, if it can detect USIG, then may perform early drop based on </a:t>
            </a:r>
            <a:r>
              <a:rPr lang="en-US" sz="2000" dirty="0">
                <a:solidFill>
                  <a:srgbClr val="FF0000"/>
                </a:solidFill>
              </a:rPr>
              <a:t>STA-ID </a:t>
            </a:r>
            <a:r>
              <a:rPr lang="en-US" sz="2000" dirty="0"/>
              <a:t>and BSS color or prepare to receive ELR packet targeting to it</a:t>
            </a:r>
          </a:p>
          <a:p>
            <a:endParaRPr lang="en-US" sz="2000" dirty="0"/>
          </a:p>
          <a:p>
            <a:r>
              <a:rPr lang="en-US" sz="2000" dirty="0"/>
              <a:t>Propose to carry ELR indication and STA-ID in U-SIG for ELR PPDU</a:t>
            </a:r>
          </a:p>
        </p:txBody>
      </p:sp>
    </p:spTree>
    <p:extLst>
      <p:ext uri="{BB962C8B-B14F-4D97-AF65-F5344CB8AC3E}">
        <p14:creationId xmlns:p14="http://schemas.microsoft.com/office/powerpoint/2010/main" val="2830036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ELR-SIG Design Consideration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93" y="1664140"/>
            <a:ext cx="8062663" cy="4357148"/>
          </a:xfrm>
        </p:spPr>
        <p:txBody>
          <a:bodyPr/>
          <a:lstStyle/>
          <a:p>
            <a:r>
              <a:rPr lang="en-US" sz="2000" dirty="0"/>
              <a:t>ELR-SIG carries required info for receiver data </a:t>
            </a:r>
            <a:r>
              <a:rPr lang="en-US" sz="2000" dirty="0" err="1"/>
              <a:t>demod</a:t>
            </a:r>
            <a:r>
              <a:rPr lang="en-US" sz="2000" dirty="0"/>
              <a:t> and deferral</a:t>
            </a:r>
          </a:p>
          <a:p>
            <a:pPr lvl="1"/>
            <a:r>
              <a:rPr lang="en-US" sz="1600" dirty="0"/>
              <a:t>E.g. MCS, </a:t>
            </a:r>
            <a:r>
              <a:rPr lang="en-US" sz="1600" dirty="0">
                <a:effectLst/>
              </a:rPr>
              <a:t>LDPC/BCC </a:t>
            </a:r>
            <a:r>
              <a:rPr lang="en-US" sz="1600" dirty="0"/>
              <a:t>coding, length, STA-ID,  …..</a:t>
            </a:r>
          </a:p>
          <a:p>
            <a:endParaRPr lang="en-US" sz="800" dirty="0"/>
          </a:p>
          <a:p>
            <a:r>
              <a:rPr lang="en-US" sz="2000" dirty="0"/>
              <a:t>Given the low data rate and duplication, one ELR-SIG symbol may not be enough, let us assume two symbols for ELR-SIG </a:t>
            </a:r>
          </a:p>
          <a:p>
            <a:endParaRPr lang="en-US" sz="800" dirty="0"/>
          </a:p>
          <a:p>
            <a:r>
              <a:rPr lang="en-US" sz="2000" dirty="0"/>
              <a:t>Need to keep the decoding delay for ELR-SIG manageable, to meet receiver timelines</a:t>
            </a:r>
          </a:p>
          <a:p>
            <a:pPr lvl="1"/>
            <a:r>
              <a:rPr lang="en-US" sz="1600" dirty="0"/>
              <a:t>Unlike most other </a:t>
            </a:r>
            <a:r>
              <a:rPr lang="en-US" sz="1600" dirty="0" err="1"/>
              <a:t>WiFi</a:t>
            </a:r>
            <a:r>
              <a:rPr lang="en-US" sz="1600" dirty="0"/>
              <a:t> PPDU formats, no symbol between ELR-SIG and ELR-Data</a:t>
            </a:r>
          </a:p>
          <a:p>
            <a:pPr lvl="1"/>
            <a:r>
              <a:rPr lang="en-US" sz="1600" dirty="0"/>
              <a:t>More tones as ELR-SIG sent at 4x symbol</a:t>
            </a:r>
          </a:p>
          <a:p>
            <a:endParaRPr lang="en-US" sz="800" dirty="0"/>
          </a:p>
          <a:p>
            <a:r>
              <a:rPr lang="en-US" sz="2000" dirty="0"/>
              <a:t>Propose s</a:t>
            </a:r>
            <a:r>
              <a:rPr lang="en-US" sz="2000" dirty="0">
                <a:effectLst/>
              </a:rPr>
              <a:t>eparately encoded </a:t>
            </a:r>
            <a:r>
              <a:rPr lang="en-US" sz="2000" dirty="0"/>
              <a:t>two symbols for ELR-SIG  </a:t>
            </a:r>
          </a:p>
          <a:p>
            <a:pPr lvl="1"/>
            <a:r>
              <a:rPr lang="en-US" sz="1600" dirty="0"/>
              <a:t>To buy some time for configuring the Data Rx processing</a:t>
            </a:r>
            <a:endParaRPr lang="en-US" sz="1600" dirty="0">
              <a:effectLst/>
            </a:endParaRPr>
          </a:p>
          <a:p>
            <a:pPr lvl="1"/>
            <a:r>
              <a:rPr lang="en-US" sz="1600" dirty="0"/>
              <a:t>Carry</a:t>
            </a:r>
            <a:r>
              <a:rPr lang="en-US" sz="1600" dirty="0">
                <a:effectLst/>
              </a:rPr>
              <a:t> MCS, LDPC/BCC coding bits as well as length field in the symbol 1, </a:t>
            </a:r>
            <a:r>
              <a:rPr lang="en-US" sz="1600" dirty="0"/>
              <a:t>so </a:t>
            </a:r>
            <a:r>
              <a:rPr lang="en-US" sz="1600" dirty="0">
                <a:effectLst/>
              </a:rPr>
              <a:t>Rx has more time to prepare the switch in MCS and coding, and calculate LDPC parameters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44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B6F0-CF02-97AD-6146-128571943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111C-8DC3-3936-AAD6-442460ED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sz="1800" dirty="0"/>
              <a:t>Proposed legacy compatible ELR PPDU format to support 6dB+ link budget improvement</a:t>
            </a:r>
          </a:p>
          <a:p>
            <a:pPr lvl="1"/>
            <a:r>
              <a:rPr lang="en-US" sz="1600" dirty="0"/>
              <a:t>Keep legacy preamble up to U-SIG </a:t>
            </a:r>
          </a:p>
          <a:p>
            <a:pPr lvl="1"/>
            <a:r>
              <a:rPr lang="en-US" sz="1600" dirty="0"/>
              <a:t>Two known ELR-Mark symbols with QBPSK modulation for ELR mode detection</a:t>
            </a:r>
          </a:p>
          <a:p>
            <a:pPr lvl="2"/>
            <a:r>
              <a:rPr lang="en-US" sz="1400" dirty="0"/>
              <a:t>Also carrying BSS color info to enable early drop</a:t>
            </a:r>
          </a:p>
          <a:p>
            <a:pPr lvl="1"/>
            <a:r>
              <a:rPr lang="en-US" sz="1600" dirty="0"/>
              <a:t>ELR packet detection @ L-STF with 3dB boosting</a:t>
            </a:r>
          </a:p>
          <a:p>
            <a:pPr lvl="1"/>
            <a:r>
              <a:rPr lang="en-US" sz="1600" dirty="0"/>
              <a:t>3 dB boosted ELR-STF and ELR-LTF for reliable ELR data reception </a:t>
            </a:r>
          </a:p>
          <a:p>
            <a:pPr lvl="1"/>
            <a:r>
              <a:rPr lang="en-US" sz="1600" dirty="0"/>
              <a:t>Carrying ELR indication and STA-ID in U-SIG in ELR PPDU to allow early drop at bystander devices</a:t>
            </a:r>
          </a:p>
          <a:p>
            <a:pPr lvl="1"/>
            <a:r>
              <a:rPr lang="en-US" sz="1600" dirty="0"/>
              <a:t>Separately encoded two symbol design for ELR-SIG to buy some time to configure the Data Rx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D1316-4B5C-A150-38E2-FC0A5193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A9BD-7487-C903-EFF3-DC75D029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44C6B-A492-F12A-E39D-71EF2E81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5154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847012" cy="4343400"/>
          </a:xfrm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[1] 24/0873, design-targets-and-considerations-for-enhanced-long-range</a:t>
            </a:r>
          </a:p>
          <a:p>
            <a:pPr marL="0" indent="0">
              <a:buNone/>
            </a:pPr>
            <a:r>
              <a:rPr lang="en-CA" altLang="zh-CN" dirty="0"/>
              <a:t>[2] 24/0875, enhanced-long-range-support</a:t>
            </a:r>
          </a:p>
          <a:p>
            <a:pPr marL="0" indent="0">
              <a:buNone/>
            </a:pPr>
            <a:r>
              <a:rPr lang="en-CA" altLang="zh-CN" dirty="0"/>
              <a:t>[3] 24/0921, an-enhanced-long-range-</a:t>
            </a:r>
            <a:r>
              <a:rPr lang="en-CA" altLang="zh-CN" dirty="0" err="1"/>
              <a:t>ppdu</a:t>
            </a:r>
            <a:endParaRPr lang="en-CA" altLang="zh-CN" dirty="0"/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July 2024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921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includes legacy preamble up to U-SIG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531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packet detection is done at L-STF, which has same length as legacy with 3dB power boosting </a:t>
            </a:r>
          </a:p>
          <a:p>
            <a:pPr lvl="2"/>
            <a:r>
              <a:rPr lang="en-US" dirty="0"/>
              <a:t>L-LTF also has same length as legacy with same power boosting </a:t>
            </a:r>
            <a:r>
              <a:rPr lang="en-US"/>
              <a:t>as L-STF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776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DAC06-C727-4573-AD54-B6597E79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766C1-AF1E-4510-8376-842C69AD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Enhanced Long Range (ELR) PPDU was recently proposed in 802.11bn [1-3]</a:t>
            </a:r>
            <a:endParaRPr lang="en-US" sz="1500" dirty="0"/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To improve link </a:t>
            </a:r>
            <a:r>
              <a:rPr lang="en-US" sz="1600" dirty="0">
                <a:ea typeface="MS Gothic"/>
              </a:rPr>
              <a:t>budget by 6 dB</a:t>
            </a:r>
          </a:p>
          <a:p>
            <a:pPr marL="1084263" lvl="2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400" dirty="0">
                <a:ea typeface="MS Gothic"/>
              </a:rPr>
              <a:t>DL and UL in </a:t>
            </a:r>
            <a:r>
              <a:rPr lang="en-US" sz="1400" dirty="0">
                <a:latin typeface="Times New Roman"/>
                <a:ea typeface="MS Gothic"/>
              </a:rPr>
              <a:t>2.4GHz </a:t>
            </a:r>
            <a:r>
              <a:rPr lang="en-US" sz="1400" dirty="0">
                <a:ea typeface="MS Gothic"/>
              </a:rPr>
              <a:t>and UL only in 5/6 </a:t>
            </a:r>
            <a:r>
              <a:rPr lang="en-US" sz="1400" dirty="0">
                <a:latin typeface="Times New Roman"/>
                <a:ea typeface="MS Gothic"/>
              </a:rPr>
              <a:t>GHz bands</a:t>
            </a:r>
          </a:p>
          <a:p>
            <a:pPr marL="741363" lvl="1" indent="-284163" defTabSz="44926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600" dirty="0">
                <a:latin typeface="Times New Roman"/>
                <a:ea typeface="MS Gothic"/>
              </a:rPr>
              <a:t>Motion on introducing ELR PPDU was passed</a:t>
            </a:r>
          </a:p>
          <a:p>
            <a:endParaRPr lang="en-US" sz="1500" dirty="0"/>
          </a:p>
          <a:p>
            <a:r>
              <a:rPr lang="en-US" sz="2000" dirty="0"/>
              <a:t>In this presentation we will talk about our thoughts on the ELR PPDU design to reach this goal</a:t>
            </a:r>
          </a:p>
          <a:p>
            <a:pPr lvl="1"/>
            <a:r>
              <a:rPr lang="en-US" sz="1600" dirty="0"/>
              <a:t>ELR preamble format </a:t>
            </a:r>
          </a:p>
          <a:p>
            <a:pPr lvl="1"/>
            <a:r>
              <a:rPr lang="en-US" sz="1600" dirty="0"/>
              <a:t>ELR packet detection</a:t>
            </a:r>
          </a:p>
          <a:p>
            <a:pPr lvl="1"/>
            <a:r>
              <a:rPr lang="en-US" sz="1600" dirty="0"/>
              <a:t>ELR mode classification</a:t>
            </a:r>
          </a:p>
          <a:p>
            <a:pPr lvl="1"/>
            <a:r>
              <a:rPr lang="en-US" sz="1600" dirty="0"/>
              <a:t>ELR-STF and ELR-LTF</a:t>
            </a:r>
          </a:p>
          <a:p>
            <a:pPr lvl="1"/>
            <a:r>
              <a:rPr lang="en-US" sz="1600" dirty="0"/>
              <a:t>High level thoughts on ELR signaling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68103-234A-992E-2652-4C82441F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213FD-D2D1-58F7-DCCE-CA9AB43C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7EBC4-B6C9-14CB-11DF-AFE1CF40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6834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ELR indication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873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U-SIG carries STA-ID in ELR PPDU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6116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Define two ELR-Mark symbols for ELR mode classification</a:t>
            </a:r>
          </a:p>
          <a:p>
            <a:pPr lvl="2"/>
            <a:r>
              <a:rPr lang="en-US" dirty="0"/>
              <a:t>ELR-Mark symbols carry a known sequence to receiver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16485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No power boosting on ELR-Mark symbols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5099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Two ELR-Mark symbols are both QBPSK modulated on data subcarriers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0554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use the following tone plan</a:t>
            </a:r>
          </a:p>
          <a:p>
            <a:pPr lvl="2"/>
            <a:r>
              <a:rPr lang="en-US" dirty="0"/>
              <a:t>4 regular pilots as EHT-SIG + 48 data tones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3772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9951-9B3A-4724-62A4-BCEB7AA3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ED1F-0ACC-C216-FA8A-0EA410D3E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ELR-Mark symbols carry BSS color info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8ACE2-436F-1786-8D37-A70DF47C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87380-F989-D8C0-BE5C-6D67BAF6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8787C-020A-0DDB-0DFE-E2AB8EC9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2049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1727894"/>
          </a:xfrm>
        </p:spPr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11bn defines the following PPDU frame format for ELR</a:t>
            </a:r>
          </a:p>
          <a:p>
            <a:pPr lvl="2"/>
            <a:r>
              <a:rPr lang="en-US" dirty="0"/>
              <a:t>PE TBD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27</a:t>
            </a:fld>
            <a:endParaRPr lang="en-GB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DFD54-DBC7-5BC0-B0F4-AA019352F396}"/>
              </a:ext>
            </a:extLst>
          </p:cNvPr>
          <p:cNvGrpSpPr/>
          <p:nvPr/>
        </p:nvGrpSpPr>
        <p:grpSpPr>
          <a:xfrm>
            <a:off x="755576" y="4302527"/>
            <a:ext cx="7920880" cy="278601"/>
            <a:chOff x="1432562" y="2393832"/>
            <a:chExt cx="7920880" cy="27860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EFB13E8-EC82-F359-EB9E-A800656A2EDD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18" name="Rounded Rectangle 56">
                <a:extLst>
                  <a:ext uri="{FF2B5EF4-FFF2-40B4-BE49-F238E27FC236}">
                    <a16:creationId xmlns:a16="http://schemas.microsoft.com/office/drawing/2014/main" id="{410BA9D5-7472-41B8-B442-A6DAFFFB3269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9" name="Rounded Rectangle 63">
                <a:extLst>
                  <a:ext uri="{FF2B5EF4-FFF2-40B4-BE49-F238E27FC236}">
                    <a16:creationId xmlns:a16="http://schemas.microsoft.com/office/drawing/2014/main" id="{BA117190-0154-7433-0EC0-EE84153A212D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0" name="Rounded Rectangle 71">
                <a:extLst>
                  <a:ext uri="{FF2B5EF4-FFF2-40B4-BE49-F238E27FC236}">
                    <a16:creationId xmlns:a16="http://schemas.microsoft.com/office/drawing/2014/main" id="{BE56C4F6-0181-EB08-270E-1A3A723D8F49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1" name="Rounded Rectangle 56">
                <a:extLst>
                  <a:ext uri="{FF2B5EF4-FFF2-40B4-BE49-F238E27FC236}">
                    <a16:creationId xmlns:a16="http://schemas.microsoft.com/office/drawing/2014/main" id="{F91D2715-72EF-17EC-CCD7-DA5E476F17AE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579D6A76-2F84-4B19-D40F-2B1CC2604FDE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B6DBB71C-4115-5C97-FD7B-DD7BA7A6EDFE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2" name="Rounded Rectangle 68">
              <a:extLst>
                <a:ext uri="{FF2B5EF4-FFF2-40B4-BE49-F238E27FC236}">
                  <a16:creationId xmlns:a16="http://schemas.microsoft.com/office/drawing/2014/main" id="{371B252A-234E-6EBA-429A-C495A23FFDA7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9F10BCE7-5C99-875E-244E-4C1ED96E2675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6665B200-8D28-1A01-9663-3879F7B386C1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5" name="Rounded Rectangle 63">
              <a:extLst>
                <a:ext uri="{FF2B5EF4-FFF2-40B4-BE49-F238E27FC236}">
                  <a16:creationId xmlns:a16="http://schemas.microsoft.com/office/drawing/2014/main" id="{8F8591A4-4400-32FA-C122-F9F9FCBDCBCC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6" name="Rounded Rectangle 63">
              <a:extLst>
                <a:ext uri="{FF2B5EF4-FFF2-40B4-BE49-F238E27FC236}">
                  <a16:creationId xmlns:a16="http://schemas.microsoft.com/office/drawing/2014/main" id="{B3A1DAB0-1EDF-741D-F8F1-8E55A113594F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7" name="Rounded Rectangle 63">
              <a:extLst>
                <a:ext uri="{FF2B5EF4-FFF2-40B4-BE49-F238E27FC236}">
                  <a16:creationId xmlns:a16="http://schemas.microsoft.com/office/drawing/2014/main" id="{2551058A-73DD-0F27-3535-CB90AA2C06AC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862D21F-B8A0-07AB-4CC9-5DECB05498F2}"/>
              </a:ext>
            </a:extLst>
          </p:cNvPr>
          <p:cNvSpPr txBox="1"/>
          <p:nvPr/>
        </p:nvSpPr>
        <p:spPr>
          <a:xfrm>
            <a:off x="1475656" y="5672281"/>
            <a:ext cx="6624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480751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altLang="zh-CN" sz="2400" dirty="0"/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ELR-STF duration and sequence same as that of UHR DL SU/MU PPDU</a:t>
            </a: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4us using EHT-STF sequence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endParaRPr lang="en-US" sz="105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28</a:t>
            </a:fld>
            <a:endParaRPr lang="en-GB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0CC6D7-C050-7B21-07C2-7523CF3A6527}"/>
              </a:ext>
            </a:extLst>
          </p:cNvPr>
          <p:cNvSpPr txBox="1"/>
          <p:nvPr/>
        </p:nvSpPr>
        <p:spPr>
          <a:xfrm>
            <a:off x="1475656" y="5672281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ELR-STF is the short name of UHR-STF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57546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has 3dB boosting applied on both ELR-STF and ELR-LTF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29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D868-2826-8149-9805-891356551025}"/>
              </a:ext>
            </a:extLst>
          </p:cNvPr>
          <p:cNvSpPr txBox="1"/>
          <p:nvPr/>
        </p:nvSpPr>
        <p:spPr>
          <a:xfrm>
            <a:off x="1475656" y="5672281"/>
            <a:ext cx="5976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 that ELR-STF/ELR-LTF are the short names of UHR-STF/UHR-LTF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74360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77C1-4B63-0AD1-6198-BF53D0B0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93" y="685800"/>
            <a:ext cx="7990655" cy="603677"/>
          </a:xfrm>
        </p:spPr>
        <p:txBody>
          <a:bodyPr/>
          <a:lstStyle/>
          <a:p>
            <a:r>
              <a:rPr lang="en-US" dirty="0"/>
              <a:t>Legacy Compliant ELR Preamble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5AFE4-F4A4-1350-F787-1F05860C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246724"/>
            <a:ext cx="8424936" cy="4206612"/>
          </a:xfrm>
        </p:spPr>
        <p:txBody>
          <a:bodyPr/>
          <a:lstStyle/>
          <a:p>
            <a:r>
              <a:rPr lang="en-US" sz="1800" dirty="0"/>
              <a:t>Propose to keep legacy preamble up to U-SIG in ELR PPDU</a:t>
            </a:r>
          </a:p>
          <a:p>
            <a:pPr lvl="1"/>
            <a:r>
              <a:rPr lang="en-US" sz="1400" dirty="0"/>
              <a:t>Unified format with other PPDUs</a:t>
            </a:r>
          </a:p>
          <a:p>
            <a:pPr lvl="1"/>
            <a:r>
              <a:rPr lang="en-US" sz="1400" dirty="0"/>
              <a:t>ELR mode classification takes place after all other legacy 11n/ac/ax/be detections, no need to carry multiple PPDU format hypothesis 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1800" dirty="0"/>
              <a:t>Propose to have two ELR-Mark symbols after U-SIG for ELR mode classification</a:t>
            </a:r>
            <a:endParaRPr lang="en-US" sz="1600" dirty="0"/>
          </a:p>
          <a:p>
            <a:pPr lvl="1"/>
            <a:r>
              <a:rPr lang="en-US" sz="1400" dirty="0"/>
              <a:t>ELR-Mark symbols carry a known sequence to the receiver to facilitate detection</a:t>
            </a:r>
          </a:p>
          <a:p>
            <a:pPr lvl="1"/>
            <a:r>
              <a:rPr lang="en-US" sz="1400" dirty="0"/>
              <a:t>Two signature symbols are needed for 6dB+ improvement</a:t>
            </a:r>
          </a:p>
          <a:p>
            <a:endParaRPr lang="en-US" sz="800" dirty="0"/>
          </a:p>
          <a:p>
            <a:r>
              <a:rPr lang="en-US" sz="1800" dirty="0"/>
              <a:t>Propose to have ELR-SIG right after ELR-LTF</a:t>
            </a:r>
          </a:p>
          <a:p>
            <a:pPr lvl="1"/>
            <a:r>
              <a:rPr lang="en-US" sz="1400" dirty="0"/>
              <a:t>ELR-SIG carries required information for receiver data </a:t>
            </a:r>
            <a:r>
              <a:rPr lang="en-US" sz="1400" dirty="0" err="1"/>
              <a:t>demod</a:t>
            </a:r>
            <a:r>
              <a:rPr lang="en-US" sz="1400" dirty="0"/>
              <a:t> and deferral</a:t>
            </a:r>
          </a:p>
          <a:p>
            <a:pPr lvl="1"/>
            <a:r>
              <a:rPr lang="en-US" sz="1400" dirty="0"/>
              <a:t>To get required channel estimation quality and SNR boosting, ELR-SIG follows ELR-LTF</a:t>
            </a:r>
          </a:p>
          <a:p>
            <a:pPr lvl="1"/>
            <a:r>
              <a:rPr lang="en-US" sz="1400" dirty="0"/>
              <a:t>ELR-SIG and ELR-Data have same tone plan and duplication method to reduce implementation complexity</a:t>
            </a:r>
          </a:p>
          <a:p>
            <a:endParaRPr lang="en-US" sz="800" dirty="0"/>
          </a:p>
          <a:p>
            <a:pPr lvl="1"/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8C8D-1C3A-5D04-3170-B03309F3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C7B04-66D4-BB8A-3102-F4477750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0F0CD-0668-1D46-5DB1-60FE5D15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EF48029-0B2F-9599-7937-698DB7968B16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4D2E61D-956F-3CB7-0CB5-A90AD5E2DCD8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2" name="Rounded Rectangle 56">
                <a:extLst>
                  <a:ext uri="{FF2B5EF4-FFF2-40B4-BE49-F238E27FC236}">
                    <a16:creationId xmlns:a16="http://schemas.microsoft.com/office/drawing/2014/main" id="{4BCE7E7C-E5AF-FE96-ED5E-E96AB5E0184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3" name="Rounded Rectangle 63">
                <a:extLst>
                  <a:ext uri="{FF2B5EF4-FFF2-40B4-BE49-F238E27FC236}">
                    <a16:creationId xmlns:a16="http://schemas.microsoft.com/office/drawing/2014/main" id="{2802961C-8974-6DE8-2AD1-3A680BD5EC25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4" name="Rounded Rectangle 71">
                <a:extLst>
                  <a:ext uri="{FF2B5EF4-FFF2-40B4-BE49-F238E27FC236}">
                    <a16:creationId xmlns:a16="http://schemas.microsoft.com/office/drawing/2014/main" id="{4EFB09C1-B35E-CF31-943D-E9BD23576206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A2DF9721-7915-D593-852F-A6089E2C96BC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</p:txBody>
          </p:sp>
          <p:sp>
            <p:nvSpPr>
              <p:cNvPr id="26" name="Rounded Rectangle 56">
                <a:extLst>
                  <a:ext uri="{FF2B5EF4-FFF2-40B4-BE49-F238E27FC236}">
                    <a16:creationId xmlns:a16="http://schemas.microsoft.com/office/drawing/2014/main" id="{BE3348FA-E980-8F0C-6F5B-B0165FDECFD3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</p:txBody>
          </p:sp>
        </p:grpSp>
        <p:sp>
          <p:nvSpPr>
            <p:cNvPr id="10" name="Rounded Rectangle 68">
              <a:extLst>
                <a:ext uri="{FF2B5EF4-FFF2-40B4-BE49-F238E27FC236}">
                  <a16:creationId xmlns:a16="http://schemas.microsoft.com/office/drawing/2014/main" id="{CBCBD9E1-C6EC-D7C6-9D81-521B0042E3B6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1" name="Rounded Rectangle 68">
              <a:extLst>
                <a:ext uri="{FF2B5EF4-FFF2-40B4-BE49-F238E27FC236}">
                  <a16:creationId xmlns:a16="http://schemas.microsoft.com/office/drawing/2014/main" id="{6095B1D2-DD37-2DA9-F581-372717DD2725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12" name="Rounded Rectangle 63">
              <a:extLst>
                <a:ext uri="{FF2B5EF4-FFF2-40B4-BE49-F238E27FC236}">
                  <a16:creationId xmlns:a16="http://schemas.microsoft.com/office/drawing/2014/main" id="{55C17E5E-693B-9028-340E-9A8D02FB0EC9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13" name="Rounded Rectangle 63">
              <a:extLst>
                <a:ext uri="{FF2B5EF4-FFF2-40B4-BE49-F238E27FC236}">
                  <a16:creationId xmlns:a16="http://schemas.microsoft.com/office/drawing/2014/main" id="{EE435CE1-A71E-E67A-EC21-89BD97982A30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14" name="Rounded Rectangle 63">
              <a:extLst>
                <a:ext uri="{FF2B5EF4-FFF2-40B4-BE49-F238E27FC236}">
                  <a16:creationId xmlns:a16="http://schemas.microsoft.com/office/drawing/2014/main" id="{3B30E9AD-9E33-C43D-A106-C72F07097FF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18" name="Rounded Rectangle 63">
              <a:extLst>
                <a:ext uri="{FF2B5EF4-FFF2-40B4-BE49-F238E27FC236}">
                  <a16:creationId xmlns:a16="http://schemas.microsoft.com/office/drawing/2014/main" id="{65950794-7F43-E6A8-53F7-B44EF0627A03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19" name="Rounded Rectangle 63">
              <a:extLst>
                <a:ext uri="{FF2B5EF4-FFF2-40B4-BE49-F238E27FC236}">
                  <a16:creationId xmlns:a16="http://schemas.microsoft.com/office/drawing/2014/main" id="{9F51C04C-6CC6-5EA2-936C-7EFF6CA17672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86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ELR PPDU defines a fixed/single mode of LTF+GI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supports 2x LTF+1.6us GI only for ELR PPDU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</a:tabLst>
            </a:pP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2677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481A-5309-D9AA-A388-312A6C56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F21-CFC8-8CFB-E1AC-D8C53D058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altLang="zh-CN" dirty="0"/>
              <a:t>Do you agree to include the following into the 11bn SFD?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endParaRPr lang="en-US" altLang="zh-CN" sz="2000" b="0" dirty="0"/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₋"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11bn uses two UHR-LTF symbols for ELR PPDU</a:t>
            </a:r>
            <a:endParaRPr lang="en-US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D1DC7-CA85-0B05-01AA-561F7470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5F11B-5BD8-FEA4-D4B0-606600F2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2E47-C487-4388-8548-B5C7BC38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4675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two symbols for ELR-SIG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502989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16 (passed)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is located right after ELR-LTF in ELR PPDU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33</a:t>
            </a:fld>
            <a:endParaRPr lang="en-GB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9B52B-39E3-8B39-B20E-65515CF8AE6E}"/>
              </a:ext>
            </a:extLst>
          </p:cNvPr>
          <p:cNvSpPr txBox="1"/>
          <p:nvPr/>
        </p:nvSpPr>
        <p:spPr>
          <a:xfrm>
            <a:off x="1475656" y="3284984"/>
            <a:ext cx="5688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 that ELR-LTF is the short name of UHR-LTF for ELR PPDU</a:t>
            </a:r>
          </a:p>
        </p:txBody>
      </p:sp>
    </p:spTree>
    <p:extLst>
      <p:ext uri="{BB962C8B-B14F-4D97-AF65-F5344CB8AC3E}">
        <p14:creationId xmlns:p14="http://schemas.microsoft.com/office/powerpoint/2010/main" val="3135699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 PPDU defines separately encoded two symbols for ELR-SIG</a:t>
            </a:r>
          </a:p>
          <a:p>
            <a:pPr lvl="2"/>
            <a:r>
              <a:rPr lang="en-US" dirty="0"/>
              <a:t>Each symbol has separate CRC and tail bits (6 bits)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4219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E2185-0EA6-F48F-46E5-7DD7920B6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A2B8-6074-E8BE-6AC5-0A8F661D6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Do you agree to include the following into the 11bn SFD?</a:t>
            </a:r>
          </a:p>
          <a:p>
            <a:pPr lvl="1"/>
            <a:r>
              <a:rPr lang="en-US" dirty="0"/>
              <a:t>ELR-SIG has same tone plan and duplication scheme as ELR-data and BCC encoded with MCS0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2E72-1FA0-8CD3-BBB1-6991ACDB8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0BAC1-094F-3ECE-3A53-B9D5E88E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34353-A540-5C67-BCD3-BAAAD29A7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704477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FE62-B389-D4EE-6FAA-1EF7C2BE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5ABD-A0AE-791E-4A80-23D899334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712" y="2852936"/>
            <a:ext cx="5256584" cy="325100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5976-FFFA-5759-C803-9F25AC57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8A2E-E4A5-62F0-37F9-367A3CA2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2B75-FFDC-906A-31B2-98B3E230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5395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3B9C-5FD7-15EE-3A76-2E82B12F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43000"/>
          </a:xfrm>
        </p:spPr>
        <p:txBody>
          <a:bodyPr/>
          <a:lstStyle/>
          <a:p>
            <a:r>
              <a:rPr lang="en-US" sz="2800" dirty="0"/>
              <a:t>ELR Packet Detection – Design Philosophy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28E4B-F9FE-8C73-41A0-E53E843A9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76872"/>
            <a:ext cx="7772400" cy="3827066"/>
          </a:xfrm>
        </p:spPr>
        <p:txBody>
          <a:bodyPr/>
          <a:lstStyle/>
          <a:p>
            <a:r>
              <a:rPr lang="en-US" sz="2000" dirty="0"/>
              <a:t>ELR packet detection should be done @ L-STF</a:t>
            </a:r>
          </a:p>
          <a:p>
            <a:pPr lvl="1"/>
            <a:r>
              <a:rPr lang="en-US" sz="1600" dirty="0"/>
              <a:t>Otherwise AP/STA needs to wait for at least 32us till ELR-STF to get the ELR packet detection result</a:t>
            </a:r>
          </a:p>
          <a:p>
            <a:pPr lvl="2"/>
            <a:r>
              <a:rPr lang="en-US" sz="1400" dirty="0"/>
              <a:t>During this waiting time</a:t>
            </a:r>
            <a:endParaRPr lang="en-US" sz="1400" dirty="0">
              <a:solidFill>
                <a:srgbClr val="FF0000"/>
              </a:solidFill>
            </a:endParaRPr>
          </a:p>
          <a:p>
            <a:pPr lvl="3"/>
            <a:r>
              <a:rPr lang="en-US" sz="1400" dirty="0"/>
              <a:t>There could be more cases where other STA (including AP) transmits on top of the ELR PPDU (collision)</a:t>
            </a:r>
          </a:p>
          <a:p>
            <a:pPr lvl="3"/>
            <a:r>
              <a:rPr lang="en-US" sz="1400" dirty="0"/>
              <a:t>If AP/STA choose not to transmit but wait, even it gets channel earlier than other in-BSS STAs or OBSS STAs, this AP/STA will have significant disadvantage @ contention</a:t>
            </a:r>
          </a:p>
          <a:p>
            <a:pPr lvl="3"/>
            <a:endParaRPr lang="en-US" sz="800" dirty="0"/>
          </a:p>
          <a:p>
            <a:r>
              <a:rPr lang="en-US" sz="2000" dirty="0"/>
              <a:t>Same L-STF length as legacy to keep compatible with legacy Rx processing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36B0-C8A0-D9D6-9D40-3681BF2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1A03C-E448-C194-2776-10AB87DA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41582F-4C47-774D-F118-77C891C5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5665CF-F580-0B91-5DEC-B282F622B3AF}"/>
              </a:ext>
            </a:extLst>
          </p:cNvPr>
          <p:cNvGrpSpPr/>
          <p:nvPr/>
        </p:nvGrpSpPr>
        <p:grpSpPr>
          <a:xfrm>
            <a:off x="755576" y="1628800"/>
            <a:ext cx="7920880" cy="278601"/>
            <a:chOff x="1432562" y="2393832"/>
            <a:chExt cx="7920880" cy="278601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8100AD-588E-B016-7293-40AB3B0E1E7C}"/>
                </a:ext>
              </a:extLst>
            </p:cNvPr>
            <p:cNvGrpSpPr/>
            <p:nvPr/>
          </p:nvGrpSpPr>
          <p:grpSpPr>
            <a:xfrm>
              <a:off x="1432562" y="2393832"/>
              <a:ext cx="7920880" cy="278600"/>
              <a:chOff x="1757532" y="2082408"/>
              <a:chExt cx="10536705" cy="33725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6B7DFE1A-52D7-BB23-25ED-244926734834}"/>
                  </a:ext>
                </a:extLst>
              </p:cNvPr>
              <p:cNvSpPr/>
              <p:nvPr/>
            </p:nvSpPr>
            <p:spPr bwMode="auto">
              <a:xfrm>
                <a:off x="3465516" y="2082499"/>
                <a:ext cx="470243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26" name="Rounded Rectangle 63">
                <a:extLst>
                  <a:ext uri="{FF2B5EF4-FFF2-40B4-BE49-F238E27FC236}">
                    <a16:creationId xmlns:a16="http://schemas.microsoft.com/office/drawing/2014/main" id="{8366B263-BFE7-A310-AFAC-2CB14A908F8A}"/>
                  </a:ext>
                </a:extLst>
              </p:cNvPr>
              <p:cNvSpPr/>
              <p:nvPr/>
            </p:nvSpPr>
            <p:spPr bwMode="auto">
              <a:xfrm>
                <a:off x="3932066" y="2082408"/>
                <a:ext cx="472260" cy="329127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27" name="Rounded Rectangle 71">
                <a:extLst>
                  <a:ext uri="{FF2B5EF4-FFF2-40B4-BE49-F238E27FC236}">
                    <a16:creationId xmlns:a16="http://schemas.microsoft.com/office/drawing/2014/main" id="{E81895EA-78DA-4FDA-A43E-5AC4B8D1732E}"/>
                  </a:ext>
                </a:extLst>
              </p:cNvPr>
              <p:cNvSpPr/>
              <p:nvPr/>
            </p:nvSpPr>
            <p:spPr bwMode="auto">
              <a:xfrm>
                <a:off x="9899531" y="2082498"/>
                <a:ext cx="2394706" cy="337163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ELR-Data</a:t>
                </a:r>
              </a:p>
            </p:txBody>
          </p:sp>
          <p:sp>
            <p:nvSpPr>
              <p:cNvPr id="28" name="Rounded Rectangle 56">
                <a:extLst>
                  <a:ext uri="{FF2B5EF4-FFF2-40B4-BE49-F238E27FC236}">
                    <a16:creationId xmlns:a16="http://schemas.microsoft.com/office/drawing/2014/main" id="{1956CF6E-77A2-428B-79E4-8E6B67CEA8CA}"/>
                  </a:ext>
                </a:extLst>
              </p:cNvPr>
              <p:cNvSpPr/>
              <p:nvPr/>
            </p:nvSpPr>
            <p:spPr bwMode="auto">
              <a:xfrm>
                <a:off x="2643883" y="2082499"/>
                <a:ext cx="819618" cy="33245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L-LTF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  <p:sp>
            <p:nvSpPr>
              <p:cNvPr id="29" name="Rounded Rectangle 56">
                <a:extLst>
                  <a:ext uri="{FF2B5EF4-FFF2-40B4-BE49-F238E27FC236}">
                    <a16:creationId xmlns:a16="http://schemas.microsoft.com/office/drawing/2014/main" id="{367F5B85-2C73-69FD-A548-2B911E122006}"/>
                  </a:ext>
                </a:extLst>
              </p:cNvPr>
              <p:cNvSpPr/>
              <p:nvPr/>
            </p:nvSpPr>
            <p:spPr bwMode="auto">
              <a:xfrm>
                <a:off x="1757532" y="2082499"/>
                <a:ext cx="879134" cy="33245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L-STF</a:t>
                </a:r>
              </a:p>
              <a:p>
                <a:pPr algn="ctr"/>
                <a:r>
                  <a:rPr lang="en-US" sz="675" dirty="0">
                    <a:latin typeface="Arial" panose="020B0604020202020204" pitchFamily="34" charset="0"/>
                    <a:cs typeface="Arial" panose="020B0604020202020204" pitchFamily="34" charset="0"/>
                  </a:rPr>
                  <a:t>3dB</a:t>
                </a:r>
              </a:p>
            </p:txBody>
          </p:sp>
        </p:grpSp>
        <p:sp>
          <p:nvSpPr>
            <p:cNvPr id="18" name="Rounded Rectangle 68">
              <a:extLst>
                <a:ext uri="{FF2B5EF4-FFF2-40B4-BE49-F238E27FC236}">
                  <a16:creationId xmlns:a16="http://schemas.microsoft.com/office/drawing/2014/main" id="{AC7BC5AA-289D-89B1-FD87-BE735A667E30}"/>
                </a:ext>
              </a:extLst>
            </p:cNvPr>
            <p:cNvSpPr/>
            <p:nvPr/>
          </p:nvSpPr>
          <p:spPr bwMode="auto">
            <a:xfrm>
              <a:off x="4698892" y="2396155"/>
              <a:ext cx="417249" cy="271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9" name="Rounded Rectangle 68">
              <a:extLst>
                <a:ext uri="{FF2B5EF4-FFF2-40B4-BE49-F238E27FC236}">
                  <a16:creationId xmlns:a16="http://schemas.microsoft.com/office/drawing/2014/main" id="{DE669B6B-60EF-EB03-248C-CCFA49B25DA4}"/>
                </a:ext>
              </a:extLst>
            </p:cNvPr>
            <p:cNvSpPr/>
            <p:nvPr/>
          </p:nvSpPr>
          <p:spPr bwMode="auto">
            <a:xfrm>
              <a:off x="4266590" y="2393832"/>
              <a:ext cx="430840" cy="2786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  <p:sp>
          <p:nvSpPr>
            <p:cNvPr id="20" name="Rounded Rectangle 63">
              <a:extLst>
                <a:ext uri="{FF2B5EF4-FFF2-40B4-BE49-F238E27FC236}">
                  <a16:creationId xmlns:a16="http://schemas.microsoft.com/office/drawing/2014/main" id="{6345CDEA-E013-50C0-FD3D-CCD68063846A}"/>
                </a:ext>
              </a:extLst>
            </p:cNvPr>
            <p:cNvSpPr/>
            <p:nvPr/>
          </p:nvSpPr>
          <p:spPr bwMode="auto">
            <a:xfrm>
              <a:off x="5116142" y="2396266"/>
              <a:ext cx="479272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ELR-STF</a:t>
              </a:r>
            </a:p>
          </p:txBody>
        </p:sp>
        <p:sp>
          <p:nvSpPr>
            <p:cNvPr id="21" name="Rounded Rectangle 63">
              <a:extLst>
                <a:ext uri="{FF2B5EF4-FFF2-40B4-BE49-F238E27FC236}">
                  <a16:creationId xmlns:a16="http://schemas.microsoft.com/office/drawing/2014/main" id="{6B0C5671-4C25-8F91-5DA6-80915B3B9649}"/>
                </a:ext>
              </a:extLst>
            </p:cNvPr>
            <p:cNvSpPr/>
            <p:nvPr/>
          </p:nvSpPr>
          <p:spPr bwMode="auto">
            <a:xfrm>
              <a:off x="5595414" y="2398700"/>
              <a:ext cx="701770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ELR-LTF</a:t>
              </a:r>
            </a:p>
          </p:txBody>
        </p:sp>
        <p:sp>
          <p:nvSpPr>
            <p:cNvPr id="22" name="Rounded Rectangle 63">
              <a:extLst>
                <a:ext uri="{FF2B5EF4-FFF2-40B4-BE49-F238E27FC236}">
                  <a16:creationId xmlns:a16="http://schemas.microsoft.com/office/drawing/2014/main" id="{31BFE177-1856-EB5C-C03B-B087D133A212}"/>
                </a:ext>
              </a:extLst>
            </p:cNvPr>
            <p:cNvSpPr/>
            <p:nvPr/>
          </p:nvSpPr>
          <p:spPr bwMode="auto">
            <a:xfrm>
              <a:off x="6297184" y="2396264"/>
              <a:ext cx="1256058" cy="271887"/>
            </a:xfrm>
            <a:prstGeom prst="round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ELR-SIG</a:t>
              </a:r>
            </a:p>
          </p:txBody>
        </p:sp>
        <p:sp>
          <p:nvSpPr>
            <p:cNvPr id="23" name="Rounded Rectangle 63">
              <a:extLst>
                <a:ext uri="{FF2B5EF4-FFF2-40B4-BE49-F238E27FC236}">
                  <a16:creationId xmlns:a16="http://schemas.microsoft.com/office/drawing/2014/main" id="{071BA7E5-CCFA-BAF0-24BB-6460B3D54779}"/>
                </a:ext>
              </a:extLst>
            </p:cNvPr>
            <p:cNvSpPr/>
            <p:nvPr/>
          </p:nvSpPr>
          <p:spPr bwMode="auto">
            <a:xfrm>
              <a:off x="3419872" y="2394786"/>
              <a:ext cx="441580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U-SIG1</a:t>
              </a:r>
            </a:p>
          </p:txBody>
        </p:sp>
        <p:sp>
          <p:nvSpPr>
            <p:cNvPr id="24" name="Rounded Rectangle 63">
              <a:extLst>
                <a:ext uri="{FF2B5EF4-FFF2-40B4-BE49-F238E27FC236}">
                  <a16:creationId xmlns:a16="http://schemas.microsoft.com/office/drawing/2014/main" id="{0E1A2D08-79DC-79FA-A37D-3AC7A3027A06}"/>
                </a:ext>
              </a:extLst>
            </p:cNvPr>
            <p:cNvSpPr/>
            <p:nvPr/>
          </p:nvSpPr>
          <p:spPr bwMode="auto">
            <a:xfrm>
              <a:off x="3856032" y="2394786"/>
              <a:ext cx="409096" cy="27188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675" dirty="0">
                  <a:latin typeface="Arial" panose="020B0604020202020204" pitchFamily="34" charset="0"/>
                  <a:cs typeface="Arial" panose="020B0604020202020204" pitchFamily="34" charset="0"/>
                </a:rPr>
                <a:t>U-SIG2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1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Based Mode Classification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556792"/>
            <a:ext cx="7847012" cy="4824537"/>
          </a:xfrm>
        </p:spPr>
        <p:txBody>
          <a:bodyPr/>
          <a:lstStyle/>
          <a:p>
            <a:r>
              <a:rPr lang="en-US" sz="1800" dirty="0"/>
              <a:t>Two symbols for ELR-Mark are needed to ensure reliable mode detection performance at ELR operating SNR</a:t>
            </a:r>
          </a:p>
          <a:p>
            <a:pPr lvl="1"/>
            <a:r>
              <a:rPr lang="en-US" sz="1400" dirty="0"/>
              <a:t>Prefer two symbols without boosting, as too many boosting is not good</a:t>
            </a:r>
          </a:p>
          <a:p>
            <a:pPr lvl="1"/>
            <a:r>
              <a:rPr lang="en-US" sz="1400" dirty="0"/>
              <a:t>Low PAPR on known ELR-mark symbols may be desired</a:t>
            </a:r>
          </a:p>
          <a:p>
            <a:pPr lvl="1"/>
            <a:endParaRPr lang="en-US" sz="1400" dirty="0"/>
          </a:p>
          <a:p>
            <a:r>
              <a:rPr lang="en-US" sz="1800" dirty="0"/>
              <a:t>Propose QBPSK modulation on both ELR-Mark symbols to reduce false alarm</a:t>
            </a:r>
          </a:p>
          <a:p>
            <a:pPr lvl="1"/>
            <a:r>
              <a:rPr lang="en-US" sz="1400" dirty="0"/>
              <a:t>No existing PPDU transmits signal with QBPSK modulation at this location, most of them are BPSK modulated, like SIG field, LTF, …</a:t>
            </a:r>
          </a:p>
          <a:p>
            <a:endParaRPr lang="en-US" sz="1200" dirty="0"/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222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5364088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2628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3314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868733" y="1493806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2674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1942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1256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4000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2628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3314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5371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1942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1256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2628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4685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3314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6055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1942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1256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4000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4685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2628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4685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3314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1942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1256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4000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2628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5371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3314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4000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4685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6743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1942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1256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2674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2674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6057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2628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6057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3314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4000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4685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7429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1942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1256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2674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6743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5371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2628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6743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3314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4000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4685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8114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1942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1256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2674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7429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5371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6057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2628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3314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4000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4685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1942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1256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2674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34296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4115455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2628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5371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3314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4000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4685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7429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1942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1256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2674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6743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6057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4112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427908" y="1808730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397450" y="2164734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477600" y="2513908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824" y="2859029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317300" y="3193434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98678" y="3546561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408671" y="3879234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238753" y="4222134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2628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3314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4000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4685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6743378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1942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1256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2674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6057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5371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4112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301270" y="4640119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6055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2628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3314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4000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4685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1942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1256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2674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4112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508058" y="5445232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5444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7668345" y="5077236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7668344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7668344" y="5537944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8083738" y="5061645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8083738" y="5292309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8083738" y="5530131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8800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8800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8800779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8800779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8800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5371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5371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2628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3314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4000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1942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1256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2674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4112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748507" y="5062005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4685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5371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6057580" y="5102358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6876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1259632" y="5886711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-94602" y="5855547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rgbClr val="FF0000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4001502" y="5891686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4678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4130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7812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7247334" y="5888953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6754557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8316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8820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ELR-Mark Tone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2816"/>
            <a:ext cx="7847012" cy="4608513"/>
          </a:xfrm>
        </p:spPr>
        <p:txBody>
          <a:bodyPr/>
          <a:lstStyle/>
          <a:p>
            <a:r>
              <a:rPr lang="en-US" sz="1800" dirty="0"/>
              <a:t>Prefer to have regular pilots in ELR-Mark symbols as in other frame formats </a:t>
            </a:r>
          </a:p>
          <a:p>
            <a:pPr lvl="1"/>
            <a:r>
              <a:rPr lang="en-US" sz="1600" dirty="0"/>
              <a:t>Keep consistent format and more compatible with legacy processing </a:t>
            </a:r>
          </a:p>
          <a:p>
            <a:pPr lvl="1"/>
            <a:r>
              <a:rPr lang="en-US" sz="1600" dirty="0"/>
              <a:t>4 regular pilots as EHT-SIG </a:t>
            </a:r>
          </a:p>
          <a:p>
            <a:endParaRPr lang="en-US" sz="1800" dirty="0"/>
          </a:p>
          <a:p>
            <a:r>
              <a:rPr lang="en-US" sz="1800" dirty="0"/>
              <a:t>Prefer to use legacy 48 data tones x 2 symbols to carry ELR-Mark sequences </a:t>
            </a:r>
          </a:p>
          <a:p>
            <a:pPr lvl="1"/>
            <a:r>
              <a:rPr lang="en-US" sz="1600" dirty="0"/>
              <a:t>Note that ELR-Mark symbols maintain the same total TX power as the U-SIG symb</a:t>
            </a:r>
            <a:r>
              <a:rPr lang="en-US" sz="1400" dirty="0"/>
              <a:t>ols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97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B0D7-C3ED-4131-A42B-EA0470AE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726976"/>
          </a:xfrm>
        </p:spPr>
        <p:txBody>
          <a:bodyPr/>
          <a:lstStyle/>
          <a:p>
            <a:r>
              <a:rPr lang="en-US" sz="2800" dirty="0"/>
              <a:t>Carrying BSS Color in ELR-Mark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CDB67-3D47-4810-9B6D-99EDFBD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BFDFB-A477-46E7-AFCF-A01F0535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42A06-5C0D-4B51-9BF2-C988C7BF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4E8394-3A14-A28C-5D8F-72CC639ED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6" y="1556793"/>
            <a:ext cx="8062664" cy="4824536"/>
          </a:xfrm>
        </p:spPr>
        <p:txBody>
          <a:bodyPr/>
          <a:lstStyle/>
          <a:p>
            <a:r>
              <a:rPr lang="en-US" sz="1800" dirty="0"/>
              <a:t>ELR capable devices is more prone to packet detection FA from OBSS STAs </a:t>
            </a:r>
          </a:p>
          <a:p>
            <a:pPr lvl="1"/>
            <a:r>
              <a:rPr lang="en-US" sz="1600" dirty="0"/>
              <a:t>It may have enhanced packet detection sensitivity</a:t>
            </a:r>
          </a:p>
          <a:p>
            <a:pPr lvl="1"/>
            <a:r>
              <a:rPr lang="en-US" sz="1600" dirty="0"/>
              <a:t>It takes more time to determine whether the packet is intended to it</a:t>
            </a:r>
          </a:p>
          <a:p>
            <a:endParaRPr lang="en-US" sz="900" dirty="0"/>
          </a:p>
          <a:p>
            <a:r>
              <a:rPr lang="en-US" sz="1800" dirty="0"/>
              <a:t>Having BSS color info in the ELR-Mark sequence, ELR capable receiver can decide early the following to enable early drop if needed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the received packet is an ELR packer or not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If this packet is from in-BSS or not</a:t>
            </a:r>
          </a:p>
          <a:p>
            <a:endParaRPr lang="en-US" sz="900" dirty="0"/>
          </a:p>
          <a:p>
            <a:r>
              <a:rPr lang="en-US" sz="1800" dirty="0"/>
              <a:t>Mapping BSS color to ELR-Mark sequence</a:t>
            </a:r>
          </a:p>
          <a:p>
            <a:pPr lvl="1"/>
            <a:r>
              <a:rPr lang="en-US" sz="1600" dirty="0"/>
              <a:t>6-bit BSS color can be mapped to 64 orthogonal sequences and transmitted over two ELR-Mark symbols</a:t>
            </a:r>
          </a:p>
          <a:p>
            <a:pPr lvl="2"/>
            <a:r>
              <a:rPr lang="en-US" sz="1400" dirty="0"/>
              <a:t>One such example is using Hadamard sequence of order 96</a:t>
            </a:r>
          </a:p>
          <a:p>
            <a:pPr lvl="1"/>
            <a:r>
              <a:rPr lang="en-US" sz="1600" dirty="0"/>
              <a:t>Each device having its own BSS color would know what its ELR-mark sequence is, and uses it for the sequence match in the ELR detection 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010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EB2A-A543-A5EA-C545-2FDE4486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8"/>
          </a:xfrm>
        </p:spPr>
        <p:txBody>
          <a:bodyPr/>
          <a:lstStyle/>
          <a:p>
            <a:r>
              <a:rPr lang="en-US" dirty="0"/>
              <a:t>ELR Mode Classification Performance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</p:spPr>
            <p:txBody>
              <a:bodyPr/>
              <a:lstStyle/>
              <a:p>
                <a:r>
                  <a:rPr lang="en-US" sz="1600" dirty="0"/>
                  <a:t>Example detection metric: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n-US" sz="1600" dirty="0"/>
                  <a:t> is soft output of equalizer)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400" b="1" i="1">
                        <a:latin typeface="Cambria Math" panose="02040503050406030204" pitchFamily="18" charset="0"/>
                      </a:rPr>
                      <m:t>𝑫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𝑑𝑎𝑡𝑎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𝑡𝑜𝑛𝑒𝑠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𝑟𝑒𝑎𝑙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𝑚𝑎𝑟𝑘</m:t>
                            </m:r>
                          </m:sub>
                          <m:sup>
                            <m:r>
                              <a:rPr lang="en-US" sz="14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400" dirty="0"/>
                  <a:t> </a:t>
                </a:r>
              </a:p>
              <a:p>
                <a:endParaRPr lang="en-US" sz="800" dirty="0"/>
              </a:p>
              <a:p>
                <a:r>
                  <a:rPr lang="en-US" sz="1600" dirty="0"/>
                  <a:t>Simulation setup</a:t>
                </a:r>
              </a:p>
              <a:p>
                <a:pPr lvl="1"/>
                <a:r>
                  <a:rPr lang="en-US" sz="1400" dirty="0"/>
                  <a:t>3dB boosting on two L-LTF symbols in ELR PPDU</a:t>
                </a:r>
              </a:p>
              <a:p>
                <a:pPr lvl="1"/>
                <a:r>
                  <a:rPr lang="en-US" sz="1400" dirty="0"/>
                  <a:t>Two (un-boosted) ELR-Mark symbols both with BPSK/QBPSK modulation on data tones</a:t>
                </a:r>
              </a:p>
              <a:p>
                <a:pPr lvl="1"/>
                <a:r>
                  <a:rPr lang="en-US" sz="1400" dirty="0"/>
                  <a:t>FA signal from other PPDU formats:</a:t>
                </a:r>
              </a:p>
              <a:p>
                <a:pPr lvl="2"/>
                <a:r>
                  <a:rPr lang="en-US" sz="1400" dirty="0"/>
                  <a:t>Two symbols both random BPSK</a:t>
                </a:r>
              </a:p>
              <a:p>
                <a:pPr lvl="2"/>
                <a:r>
                  <a:rPr lang="en-US" sz="1400" dirty="0"/>
                  <a:t>No boosting on two L-LTF symbols</a:t>
                </a:r>
                <a:endParaRPr lang="en-US" sz="1200" dirty="0"/>
              </a:p>
              <a:p>
                <a:pPr marL="0" indent="0">
                  <a:buNone/>
                </a:pPr>
                <a:endParaRPr lang="en-US" sz="800" dirty="0"/>
              </a:p>
              <a:p>
                <a:r>
                  <a:rPr lang="en-US" sz="1600" dirty="0"/>
                  <a:t>Observation</a:t>
                </a:r>
              </a:p>
              <a:p>
                <a:pPr lvl="1"/>
                <a:r>
                  <a:rPr lang="en-US" sz="1400" dirty="0"/>
                  <a:t>With two Mark symbols, both FA and MD rates close to 10^-3 at target ELR operating SNR</a:t>
                </a:r>
              </a:p>
              <a:p>
                <a:pPr lvl="1"/>
                <a:r>
                  <a:rPr lang="en-US" sz="1400" dirty="0"/>
                  <a:t>QBPSK modulated ELR-Mark provides better FA performance</a:t>
                </a:r>
              </a:p>
              <a:p>
                <a:pPr lvl="1"/>
                <a:r>
                  <a:rPr lang="en-US" sz="1400" dirty="0"/>
                  <a:t>FA from other BSS color is comparable with FA from other PPDU formats</a:t>
                </a:r>
              </a:p>
              <a:p>
                <a:pPr lvl="1"/>
                <a:endParaRPr lang="en-US" sz="1200" dirty="0"/>
              </a:p>
              <a:p>
                <a:endParaRPr lang="en-US" sz="2000" dirty="0"/>
              </a:p>
              <a:p>
                <a:pPr lvl="3"/>
                <a:endParaRPr lang="en-US" sz="1200" dirty="0"/>
              </a:p>
              <a:p>
                <a:pPr lvl="3"/>
                <a:endParaRPr lang="en-US" sz="1200" dirty="0"/>
              </a:p>
              <a:p>
                <a:pPr marL="1200150" lvl="3" indent="0">
                  <a:buNone/>
                </a:pPr>
                <a:r>
                  <a:rPr lang="en-US" sz="1200" dirty="0"/>
                  <a:t> </a:t>
                </a:r>
              </a:p>
              <a:p>
                <a:pPr lvl="3"/>
                <a:endParaRPr lang="en-US" sz="1200" dirty="0"/>
              </a:p>
              <a:p>
                <a:pPr lvl="1"/>
                <a:endParaRPr lang="en-US" sz="1200" dirty="0"/>
              </a:p>
              <a:p>
                <a:pPr marL="0" indent="0" algn="ctr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FD0B87-BE78-8FE6-74B5-5D899445C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700808"/>
                <a:ext cx="4719934" cy="4680520"/>
              </a:xfrm>
              <a:blipFill>
                <a:blip r:embed="rId2"/>
                <a:stretch>
                  <a:fillRect l="-517" t="-391" b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DF5CD-6B5F-6D14-355E-C5C3FA67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2024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A51A7-A928-31F1-179C-BA10B5C3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622C-EAA7-2C6A-A545-E394AD50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F9BD92-55D7-6295-006A-FEDBE1602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9511" y="2492896"/>
            <a:ext cx="3904489" cy="29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60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alcomm">
  <a:themeElements>
    <a:clrScheme name="Qualcomm">
      <a:dk1>
        <a:srgbClr val="000000"/>
      </a:dk1>
      <a:lt1>
        <a:srgbClr val="FFFFFF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6AB19B"/>
      </a:accent3>
      <a:accent4>
        <a:srgbClr val="90D0CE"/>
      </a:accent4>
      <a:accent5>
        <a:srgbClr val="4A5A75"/>
      </a:accent5>
      <a:accent6>
        <a:srgbClr val="A4A8B9"/>
      </a:accent6>
      <a:hlink>
        <a:srgbClr val="3253DC"/>
      </a:hlink>
      <a:folHlink>
        <a:srgbClr val="7BA0FF"/>
      </a:folHlink>
    </a:clrScheme>
    <a:fontScheme name="Qualcomm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accent6">
              <a:lumMod val="60000"/>
              <a:lumOff val="40000"/>
            </a:schemeClr>
          </a:solidFill>
          <a:round/>
          <a:headEnd w="lg" len="lg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137160" tIns="91440" rIns="0" bIns="91440" rtlCol="0">
        <a:spAutoFit/>
      </a:bodyPr>
      <a:lstStyle>
        <a:defPPr algn="l">
          <a:lnSpc>
            <a:spcPct val="95000"/>
          </a:lnSpc>
          <a:spcBef>
            <a:spcPts val="1200"/>
          </a:spcBef>
          <a:defRPr sz="1600"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7_Qualcomm_16x9_Corporate-Simplified_Template_12.13.2017_D.pptx" id="{D9D5CD66-12BC-41F2-AF5E-3627B779BE0D}" vid="{750ACC4F-9020-4209-8DF3-EB4A2022D38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71dc698b48675b0a151432ed1de35f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df60fb58001da84b015160a85c22507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C8CC92-EEA4-431F-995C-697A0BD3D5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275104</TotalTime>
  <Words>2552</Words>
  <Application>Microsoft Office PowerPoint</Application>
  <PresentationFormat>On-screen Show (4:3)</PresentationFormat>
  <Paragraphs>580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Calibre Semibold</vt:lpstr>
      <vt:lpstr>Qualcomm Office Regular</vt:lpstr>
      <vt:lpstr>Qualcomm Regular</vt:lpstr>
      <vt:lpstr>Arial</vt:lpstr>
      <vt:lpstr>Calibri</vt:lpstr>
      <vt:lpstr>Cambria Math</vt:lpstr>
      <vt:lpstr>Courier New</vt:lpstr>
      <vt:lpstr>Microsoft Sans Serif</vt:lpstr>
      <vt:lpstr>Times New Roman</vt:lpstr>
      <vt:lpstr>802-11-Submission</vt:lpstr>
      <vt:lpstr>Qualcomm</vt:lpstr>
      <vt:lpstr>Enhanced Long Range (ELR) PPDU Design</vt:lpstr>
      <vt:lpstr>Introduction</vt:lpstr>
      <vt:lpstr>Legacy Compliant ELR Preamble Structure</vt:lpstr>
      <vt:lpstr>ELR Packet Detection – Design Philosophy </vt:lpstr>
      <vt:lpstr>ELR-Mark Based Mode Classification</vt:lpstr>
      <vt:lpstr>ELR and Legacy Preamble Formats</vt:lpstr>
      <vt:lpstr>ELR-Mark Tone Plan</vt:lpstr>
      <vt:lpstr>Carrying BSS Color in ELR-Mark Sequence</vt:lpstr>
      <vt:lpstr>ELR Mode Classification Performance</vt:lpstr>
      <vt:lpstr>ELR-STF</vt:lpstr>
      <vt:lpstr>ELR-LTF (1)</vt:lpstr>
      <vt:lpstr>ELR-LTF (2)</vt:lpstr>
      <vt:lpstr>ELR Signaling </vt:lpstr>
      <vt:lpstr>U-SIG Design for ELR PPDU Format</vt:lpstr>
      <vt:lpstr>ELR-SIG Design Consideration</vt:lpstr>
      <vt:lpstr>Summary</vt:lpstr>
      <vt:lpstr>References</vt:lpstr>
      <vt:lpstr>SP 1</vt:lpstr>
      <vt:lpstr>SP 2</vt:lpstr>
      <vt:lpstr>SP 3</vt:lpstr>
      <vt:lpstr>SP 4</vt:lpstr>
      <vt:lpstr>SP 5</vt:lpstr>
      <vt:lpstr>SP 6</vt:lpstr>
      <vt:lpstr>SP 7 </vt:lpstr>
      <vt:lpstr>SP 8</vt:lpstr>
      <vt:lpstr>SP 9</vt:lpstr>
      <vt:lpstr>SP 10</vt:lpstr>
      <vt:lpstr>SP 11</vt:lpstr>
      <vt:lpstr>SP 12</vt:lpstr>
      <vt:lpstr>SP 13</vt:lpstr>
      <vt:lpstr>SP 14</vt:lpstr>
      <vt:lpstr>SP 15</vt:lpstr>
      <vt:lpstr>SP 16 (passed)</vt:lpstr>
      <vt:lpstr>SP 17</vt:lpstr>
      <vt:lpstr>SP 18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1703</cp:revision>
  <cp:lastPrinted>1998-02-10T13:28:06Z</cp:lastPrinted>
  <dcterms:created xsi:type="dcterms:W3CDTF">2004-12-02T14:01:45Z</dcterms:created>
  <dcterms:modified xsi:type="dcterms:W3CDTF">2024-11-10T01:11:08Z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-988756178</vt:i4>
  </property>
  <property fmtid="{D5CDD505-2E9C-101B-9397-08002B2CF9AE}" pid="5" name="_EmailSubject">
    <vt:lpwstr>Quick brainstorming on the psd limited transmission</vt:lpwstr>
  </property>
  <property fmtid="{D5CDD505-2E9C-101B-9397-08002B2CF9AE}" pid="6" name="_AuthorEmail">
    <vt:lpwstr>linyang@qti.qualcomm.com</vt:lpwstr>
  </property>
  <property fmtid="{D5CDD505-2E9C-101B-9397-08002B2CF9AE}" pid="7" name="_AuthorEmailDisplayName">
    <vt:lpwstr>Lin Yang</vt:lpwstr>
  </property>
  <property fmtid="{D5CDD505-2E9C-101B-9397-08002B2CF9AE}" pid="8" name="_PreviousAdHocReviewCycleID">
    <vt:i4>2043815606</vt:i4>
  </property>
</Properties>
</file>