
<file path=[Content_Types].xml><?xml version="1.0" encoding="utf-8"?>
<Types xmlns="http://schemas.openxmlformats.org/package/2006/content-types">
  <Default Extension="vml" ContentType="application/vnd.openxmlformats-officedocument.vmlDrawing"/>
  <Default Extension="bin" ContentType="application/vnd.openxmlformats-officedocument.oleObject"/>
  <Default Extension="emf" ContentType="image/x-emf"/>
  <Default Extension="wmf" ContentType="image/x-wmf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56" r:id="rId3"/>
    <p:sldId id="369" r:id="rId4"/>
    <p:sldId id="380" r:id="rId5"/>
    <p:sldId id="414" r:id="rId6"/>
    <p:sldId id="415" r:id="rId7"/>
    <p:sldId id="416" r:id="rId8"/>
    <p:sldId id="417" r:id="rId9"/>
    <p:sldId id="418" r:id="rId10"/>
    <p:sldId id="386" r:id="rId11"/>
    <p:sldId id="265" r:id="rId12"/>
    <p:sldId id="297" r:id="rId13"/>
    <p:sldId id="423" r:id="rId14"/>
    <p:sldId id="424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ang, Zhijie (NSB - CN/Shanghai)" initials="YZ(-C" lastIdx="2" clrIdx="0"/>
  <p:cmAuthor id="2" name="Galati Giordano, Lorenzo (Nokia - DE/Stuttgart)" initials="GGL(-D" lastIdx="9" clrIdx="1"/>
  <p:cmAuthor id="3" name="Jay Yang" initials="1" lastIdx="3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125" autoAdjust="0"/>
    <p:restoredTop sz="95859" autoAdjust="0"/>
  </p:normalViewPr>
  <p:slideViewPr>
    <p:cSldViewPr snapToGrid="0">
      <p:cViewPr varScale="1">
        <p:scale>
          <a:sx n="105" d="100"/>
          <a:sy n="105" d="100"/>
        </p:scale>
        <p:origin x="7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47" d="100"/>
          <a:sy n="47" d="100"/>
        </p:scale>
        <p:origin x="2784" y="6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1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2" Type="http://schemas.openxmlformats.org/officeDocument/2006/relationships/theme" Target="theme/theme1.xml"/><Relationship Id="rId19" Type="http://schemas.openxmlformats.org/officeDocument/2006/relationships/viewProps" Target="viewProps.xml"/><Relationship Id="rId18" Type="http://schemas.openxmlformats.org/officeDocument/2006/relationships/presProps" Target="presProps.xml"/><Relationship Id="rId17" Type="http://schemas.openxmlformats.org/officeDocument/2006/relationships/handoutMaster" Target="handoutMasters/handoutMaster1.xml"/><Relationship Id="rId16" Type="http://schemas.openxmlformats.org/officeDocument/2006/relationships/notesMaster" Target="notesMasters/notesMaster1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altLang="zh-CN"/>
              <a:t>Doc.: 802.11-22/828r4</a:t>
            </a:r>
            <a:endParaRPr lang="zh-CN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64B3C3-1730-4818-86F0-26E791C69C69}" type="datetime1">
              <a:rPr lang="en-US" altLang="zh-CN" smtClean="0"/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74ADAF-64A2-4BCC-B8AB-1D88A11752B9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802.11-22/828r4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EBEC8A-9456-4C66-AD86-F29878999039}" type="datetime1">
              <a:rPr lang="en-US" altLang="zh-CN" smtClean="0"/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65FBDD-38CD-4C88-8D6A-46542FF4F3A2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0743412-9668-4686-B109-E3B2457EFEE3}" type="slidenum">
              <a:rPr lang="en-US"/>
            </a:fld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85800"/>
            <a:ext cx="25908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5692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  <a:endParaRPr lang="en-US" dirty="0"/>
          </a:p>
          <a:p>
            <a:pPr lvl="1"/>
            <a:r>
              <a:rPr lang="en-US" dirty="0"/>
              <a:t>Second level</a:t>
            </a:r>
            <a:endParaRPr lang="en-US" dirty="0"/>
          </a:p>
          <a:p>
            <a:pPr lvl="2"/>
            <a:r>
              <a:rPr lang="en-US" dirty="0"/>
              <a:t>Third level</a:t>
            </a:r>
            <a:endParaRPr lang="en-US" dirty="0"/>
          </a:p>
          <a:p>
            <a:pPr lvl="3"/>
            <a:r>
              <a:rPr lang="en-US" dirty="0"/>
              <a:t>Fourth level</a:t>
            </a:r>
            <a:endParaRPr lang="en-US" dirty="0"/>
          </a:p>
          <a:p>
            <a:pPr lvl="4"/>
            <a:r>
              <a:rPr lang="en-US" dirty="0"/>
              <a:t>Fifth level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652A146-6F07-41EF-8958-F5CF356A0B78}" type="slidenum">
              <a:rPr lang="en-US"/>
            </a:fld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</a:fld>
            <a:endParaRPr lang="en-US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1"/>
            <a:ext cx="10363200" cy="914399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ctr" anchorCtr="0" compatLnSpc="1"/>
          <a:lstStyle/>
          <a:p>
            <a:pPr lvl="0"/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752607"/>
            <a:ext cx="10363200" cy="457199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t" anchorCtr="0" compatLnSpc="1"/>
          <a:lstStyle/>
          <a:p>
            <a:pPr lvl="0"/>
            <a:r>
              <a:rPr lang="en-US" dirty="0"/>
              <a:t>Click to edit Master text styles</a:t>
            </a:r>
            <a:endParaRPr lang="en-US" dirty="0"/>
          </a:p>
          <a:p>
            <a:pPr lvl="1"/>
            <a:r>
              <a:rPr lang="en-US" dirty="0"/>
              <a:t>Second level</a:t>
            </a:r>
            <a:endParaRPr lang="en-US" dirty="0"/>
          </a:p>
          <a:p>
            <a:pPr lvl="2"/>
            <a:r>
              <a:rPr lang="en-US" dirty="0"/>
              <a:t>Third level</a:t>
            </a:r>
            <a:endParaRPr lang="en-US" dirty="0"/>
          </a:p>
          <a:p>
            <a:pPr lvl="3"/>
            <a:r>
              <a:rPr lang="en-US" dirty="0"/>
              <a:t>Fourth level</a:t>
            </a:r>
            <a:endParaRPr lang="en-US" dirty="0"/>
          </a:p>
          <a:p>
            <a:pPr lvl="4"/>
            <a:r>
              <a:rPr lang="en-US" dirty="0"/>
              <a:t>Fifth level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9658985" y="6475413"/>
            <a:ext cx="1732915" cy="27686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Jay Yang al. (ZTE)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746051" y="6475413"/>
            <a:ext cx="801502" cy="276999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 eaLnBrk="0" hangingPunct="0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7971367" y="332740"/>
            <a:ext cx="3289300" cy="27686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</a:t>
            </a:r>
            <a:r>
              <a:rPr lang="en-GB" altLang="en-US" sz="1800" b="1" kern="1200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.: IEEE 802.11-2</a:t>
            </a:r>
            <a:r>
              <a:rPr lang="en-US" altLang="en-GB" sz="1800" b="1" kern="1200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4</a:t>
            </a:r>
            <a:r>
              <a:rPr lang="en-GB" altLang="en-US" sz="1800" b="1" kern="1200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/</a:t>
            </a:r>
            <a:r>
              <a:rPr lang="en-US" altLang="en-GB" sz="1800" b="1" kern="1200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1476</a:t>
            </a:r>
            <a:r>
              <a:rPr lang="en-US" altLang="en-US" sz="1800" b="1" kern="1200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rPr>
              <a:t>r0</a:t>
            </a:r>
            <a:endParaRPr lang="en-US" altLang="en-US" sz="1800" b="1" kern="1200" dirty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1800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914400" y="6475414"/>
            <a:ext cx="1077218" cy="276999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sz="1800" dirty="0">
                <a:cs typeface="+mn-cs"/>
              </a:rPr>
              <a:t>Submission</a:t>
            </a:r>
            <a:endParaRPr lang="en-US" sz="1800" dirty="0">
              <a:cs typeface="+mn-cs"/>
            </a:endParaRP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1800" dirty="0">
              <a:cs typeface="+mn-cs"/>
            </a:endParaRPr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304801" y="324520"/>
            <a:ext cx="1384300" cy="27686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l" eaLnBrk="0" hangingPunct="0">
              <a:defRPr/>
            </a:pPr>
            <a:r>
              <a:rPr lang="en-US" sz="1800" b="1" dirty="0">
                <a:cs typeface="+mn-cs"/>
              </a:rPr>
              <a:t>Sep. 2024</a:t>
            </a:r>
            <a:endParaRPr lang="en-US" sz="1800" b="1" dirty="0">
              <a:cs typeface="+mn-cs"/>
            </a:endParaRPr>
          </a:p>
        </p:txBody>
      </p:sp>
      <p:sp>
        <p:nvSpPr>
          <p:cNvPr id="2" name="Text Box 1"/>
          <p:cNvSpPr txBox="1"/>
          <p:nvPr userDrawn="1"/>
        </p:nvSpPr>
        <p:spPr>
          <a:xfrm>
            <a:off x="11861800" y="2842260"/>
            <a:ext cx="406400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/>
          </a:p>
        </p:txBody>
      </p:sp>
      <p:sp>
        <p:nvSpPr>
          <p:cNvPr id="3" name="Text Box 2"/>
          <p:cNvSpPr txBox="1"/>
          <p:nvPr userDrawn="1"/>
        </p:nvSpPr>
        <p:spPr>
          <a:xfrm>
            <a:off x="11772265" y="3015615"/>
            <a:ext cx="406400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4" Type="http://schemas.openxmlformats.org/officeDocument/2006/relationships/vmlDrawing" Target="../drawings/vmlDrawing1.vml"/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1.emf"/><Relationship Id="rId1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4" Type="http://schemas.openxmlformats.org/officeDocument/2006/relationships/vmlDrawing" Target="../drawings/vmlDrawing2.vml"/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2.wmf"/><Relationship Id="rId1" Type="http://schemas.openxmlformats.org/officeDocument/2006/relationships/oleObject" Target="../embeddings/oleObject2.bin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81380" y="1057276"/>
            <a:ext cx="10363200" cy="1470025"/>
          </a:xfrm>
        </p:spPr>
        <p:txBody>
          <a:bodyPr>
            <a:normAutofit/>
          </a:bodyPr>
          <a:lstStyle/>
          <a:p>
            <a:r>
              <a:rPr lang="en-US" dirty="0"/>
              <a:t>Seamless roaming follow up</a:t>
            </a:r>
            <a:endParaRPr lang="zh-CN" altLang="en-US" dirty="0"/>
          </a:p>
        </p:txBody>
      </p:sp>
      <p:graphicFrame>
        <p:nvGraphicFramePr>
          <p:cNvPr id="6" name="Object 3"/>
          <p:cNvGraphicFramePr>
            <a:graphicFrameLocks noChangeAspect="1"/>
          </p:cNvGraphicFramePr>
          <p:nvPr/>
        </p:nvGraphicFramePr>
        <p:xfrm>
          <a:off x="1310640" y="2921636"/>
          <a:ext cx="9958705" cy="194119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" name="Document" r:id="rId1" imgW="11430000" imgH="2057400" progId="Word.Document.8">
                  <p:embed/>
                </p:oleObj>
              </mc:Choice>
              <mc:Fallback>
                <p:oleObj name="Document" r:id="rId1" imgW="11430000" imgH="2057400" progId="Word.Document.8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10640" y="2921636"/>
                        <a:ext cx="9958705" cy="194119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dirty="0"/>
              <a:t>Jay Yang al. (ZTE)</a:t>
            </a:r>
            <a:endParaRPr lang="en-GB" dirty="0"/>
          </a:p>
        </p:txBody>
      </p:sp>
      <p:sp>
        <p:nvSpPr>
          <p:cNvPr id="3" name="Text Box 2"/>
          <p:cNvSpPr txBox="1"/>
          <p:nvPr/>
        </p:nvSpPr>
        <p:spPr>
          <a:xfrm>
            <a:off x="10793095" y="410210"/>
            <a:ext cx="406400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726704"/>
            <a:ext cx="10515600" cy="1404592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altLang="zh-CN" sz="4400" dirty="0"/>
              <a:t>THANK YOU </a:t>
            </a:r>
            <a:r>
              <a:rPr lang="en-US" altLang="zh-CN" sz="4400" dirty="0">
                <a:sym typeface="Wingdings" panose="05000000000000000000" pitchFamily="2" charset="2"/>
              </a:rPr>
              <a:t></a:t>
            </a:r>
            <a:endParaRPr lang="zh-CN" altLang="en-US" sz="44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Reference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ym typeface="+mn-ea"/>
              </a:rPr>
              <a:t>24/209r4	Specification Framework for TGbn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24/655r0	Thoughts on SMD Roaming and FT Roaming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24/0679r0 thoughts-on-functionality-and-security-architecture-for-uhr-seamless-roaming.pptx</a:t>
            </a:r>
            <a:endParaRPr lang="en-US" dirty="0"/>
          </a:p>
          <a:p>
            <a:r>
              <a:rPr lang="en-US" dirty="0"/>
              <a:t>24/0349r3 enhanced-fast-bss-transition.pptx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/>
          <a:p>
            <a:pPr>
              <a:defRPr/>
            </a:pPr>
            <a:r>
              <a:rPr lang="en-US"/>
              <a:t>Jay Yang, et al. (ZTE)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/>
              <a:t>SP1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en-US" b="0"/>
              <a:t>Do you agree that </a:t>
            </a:r>
            <a:r>
              <a:rPr lang="en-US" b="0">
                <a:sym typeface="+mn-ea"/>
              </a:rPr>
              <a:t>the non-AP MLD may query the roaming capability of the target AP MLD via a TBD frame, and receives the coresponding response from the target AP MLD b</a:t>
            </a:r>
            <a:r>
              <a:rPr lang="en-US" b="0"/>
              <a:t>efore </a:t>
            </a:r>
            <a:r>
              <a:rPr lang="en-US" b="0">
                <a:solidFill>
                  <a:srgbClr val="FF0000"/>
                </a:solidFill>
              </a:rPr>
              <a:t>the request/response exchange </a:t>
            </a:r>
            <a:r>
              <a:rPr lang="en-US" b="0">
                <a:solidFill>
                  <a:srgbClr val="FF0000"/>
                </a:solidFill>
                <a:sym typeface="+mn-ea"/>
              </a:rPr>
              <a:t>that initiates notification of the DS mapping change from the current AP MLD to the target AP MLD.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/>
              <a:t>SP2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en-US" b="0"/>
              <a:t>Do you agree the non-AP MLD may request to transfer and/or renegotiate contexts with the target AP MLD via the RIC (or an extended RIC) in a TBD frame?</a:t>
            </a:r>
            <a:endParaRPr lang="en-US" b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36271"/>
            <a:ext cx="10363200" cy="914399"/>
          </a:xfrm>
        </p:spPr>
        <p:txBody>
          <a:bodyPr/>
          <a:p>
            <a:r>
              <a:rPr lang="en-US"/>
              <a:t>Background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394460"/>
            <a:ext cx="10815320" cy="5022215"/>
          </a:xfrm>
        </p:spPr>
        <p:txBody>
          <a:bodyPr/>
          <a:p>
            <a:r>
              <a:rPr lang="en-US"/>
              <a:t>The following text has already been included into TGbn SFD:</a:t>
            </a:r>
            <a:endParaRPr lang="en-US"/>
          </a:p>
          <a:p>
            <a:r>
              <a:rPr lang="en-US" sz="1800" b="0"/>
              <a:t>As part of the seamless roaming procedure, during roaming,</a:t>
            </a:r>
            <a:endParaRPr lang="en-US" sz="1800" b="0"/>
          </a:p>
          <a:p>
            <a:pPr lvl="1"/>
            <a:r>
              <a:rPr lang="en-US" sz="1400" b="0"/>
              <a:t>after the request/response exchange that initiates notification of the DS mapping change from the current AP MLD to the target AP MLD,</a:t>
            </a:r>
            <a:endParaRPr lang="en-US" sz="1400" b="0"/>
          </a:p>
          <a:p>
            <a:pPr lvl="2"/>
            <a:r>
              <a:rPr lang="en-US" sz="1400" b="0"/>
              <a:t>The current AP MLD may deliver buffered DL data frames for a TBD period of time.</a:t>
            </a:r>
            <a:endParaRPr lang="en-US" sz="1400" b="0"/>
          </a:p>
          <a:p>
            <a:pPr lvl="2"/>
            <a:r>
              <a:rPr lang="en-US" sz="1400" b="0"/>
              <a:t>The non-AP MLD may retrieve buffered DL data frames from the current AP MLD</a:t>
            </a:r>
            <a:endParaRPr lang="en-US" sz="1400" b="0"/>
          </a:p>
          <a:p>
            <a:pPr lvl="2"/>
            <a:r>
              <a:rPr lang="en-US" sz="1400" b="0"/>
              <a:t>The non-AP MLD may send UL data to target AP MLD.</a:t>
            </a:r>
            <a:endParaRPr lang="en-US" sz="1400" b="0"/>
          </a:p>
          <a:p>
            <a:pPr lvl="2"/>
            <a:r>
              <a:rPr lang="en-US" sz="1400" b="0"/>
              <a:t>It is assumed that the target AP MLD is able to deliver data frames to non-AP MLD after the DS mapping change</a:t>
            </a:r>
            <a:endParaRPr lang="en-US" sz="1400" b="0"/>
          </a:p>
          <a:p>
            <a:pPr lvl="1"/>
            <a:r>
              <a:rPr lang="en-US" sz="1400" b="0"/>
              <a:t>The current AP MLD may forward DL data to the target AP MLD.</a:t>
            </a:r>
            <a:endParaRPr lang="en-US" sz="1400" b="0"/>
          </a:p>
          <a:p>
            <a:pPr lvl="2"/>
            <a:r>
              <a:rPr lang="en-US" sz="1400" b="0"/>
              <a:t>When and how to initiate the forwarding of DL data is TBD</a:t>
            </a:r>
            <a:endParaRPr lang="en-US" sz="1400" b="0"/>
          </a:p>
          <a:p>
            <a:pPr marL="0" indent="457200">
              <a:buNone/>
            </a:pPr>
            <a:r>
              <a:rPr lang="en-US" sz="1800" b="0"/>
              <a:t>[Motion #27, [1] and [3, 7, 8, 42-48]]</a:t>
            </a:r>
            <a:endParaRPr lang="en-US" sz="1800" b="0"/>
          </a:p>
          <a:p>
            <a:endParaRPr lang="en-US"/>
          </a:p>
          <a:p>
            <a:r>
              <a:rPr lang="en-US" sz="1800" b="0"/>
              <a:t>TGbn defines that when a non-AP MLD is in the process of roaming from the current AP MLD to a target AP MLD, the context related to the non-AP MLD is transferred to the target AP MLD such that it preserves the data exchange context for the non-AP MLD or the context can be renegotiated with the target AP MLD.</a:t>
            </a:r>
            <a:endParaRPr lang="en-US" sz="1800" b="0"/>
          </a:p>
          <a:p>
            <a:pPr lvl="1"/>
            <a:r>
              <a:rPr lang="en-US" sz="1600" b="0"/>
              <a:t>Details on what context can be transferred and what context can be renegotiated are TBD.</a:t>
            </a:r>
            <a:endParaRPr lang="en-US" sz="1600" b="0"/>
          </a:p>
          <a:p>
            <a:pPr lvl="1"/>
            <a:r>
              <a:rPr lang="en-US" sz="1600" b="0"/>
              <a:t>How to transfer the context is TBD.</a:t>
            </a:r>
            <a:endParaRPr lang="en-US" sz="1600" b="0"/>
          </a:p>
          <a:p>
            <a:r>
              <a:rPr lang="en-US" sz="1800" b="0"/>
              <a:t>[Motion #26, [1] and [7,8,42-47]]</a:t>
            </a:r>
            <a:endParaRPr lang="en-US" sz="1800" b="0"/>
          </a:p>
          <a:p>
            <a:endParaRPr lang="en-US"/>
          </a:p>
          <a:p>
            <a:endParaRPr lang="en-US"/>
          </a:p>
          <a:p>
            <a:pPr marL="0" indent="0">
              <a:buNone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/>
              <a:t>Motivation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  <p:sp>
        <p:nvSpPr>
          <p:cNvPr id="7" name="Text Box 6"/>
          <p:cNvSpPr txBox="1"/>
          <p:nvPr/>
        </p:nvSpPr>
        <p:spPr>
          <a:xfrm>
            <a:off x="694690" y="1549400"/>
            <a:ext cx="10402570" cy="448246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b="1"/>
              <a:t>Obviously, it’s allowed to have different implementations based on the passed motion text.</a:t>
            </a:r>
            <a:endParaRPr lang="en-US" sz="2400" b="1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b="1">
                <a:sym typeface="+mn-ea"/>
              </a:rPr>
              <a:t>Data exchange context may be transferred or renegotiated. </a:t>
            </a:r>
            <a:endParaRPr lang="en-US" sz="2000" b="1">
              <a:sym typeface="+mn-ea"/>
            </a:endParaRPr>
          </a:p>
          <a:p>
            <a:pPr marL="1257300" lvl="2" indent="-342900">
              <a:buFont typeface="Wingdings" panose="05000000000000000000" charset="0"/>
              <a:buChar char="Ø"/>
            </a:pPr>
            <a:r>
              <a:rPr lang="en-US" sz="2000">
                <a:sym typeface="+mn-ea"/>
              </a:rPr>
              <a:t>for the same context? or for the different context?</a:t>
            </a:r>
            <a:endParaRPr lang="en-US" sz="2000">
              <a:sym typeface="+mn-ea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sz="2000">
              <a:sym typeface="+mn-ea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b="1">
                <a:sym typeface="+mn-ea"/>
              </a:rPr>
              <a:t>DL buffered data frame may be delivered via current AP MLD or may be transferred.</a:t>
            </a:r>
            <a:endParaRPr lang="en-US" sz="2000" b="1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00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00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00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00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b="1"/>
              <a:t>In this contribution, we would like to discuss some common procedures for various implementations.</a:t>
            </a:r>
            <a:endParaRPr lang="en-US" sz="2400" b="1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400" b="1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/>
              <a:t>The buffered DL data frames transfer or drain out</a:t>
            </a:r>
            <a:r>
              <a:rPr lang="zh-CN" altLang="en-US">
                <a:ea typeface="宋体" panose="02010600030101010101" pitchFamily="2" charset="-122"/>
              </a:rPr>
              <a:t>？</a:t>
            </a:r>
            <a:endParaRPr lang="zh-CN" altLang="en-US">
              <a:ea typeface="宋体" panose="02010600030101010101" pitchFamily="2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6570" y="1435100"/>
            <a:ext cx="11283315" cy="5016500"/>
          </a:xfrm>
        </p:spPr>
        <p:txBody>
          <a:bodyPr/>
          <a:p>
            <a:endParaRPr lang="en-US"/>
          </a:p>
          <a:p>
            <a:r>
              <a:rPr lang="en-US"/>
              <a:t>The non-AP MLD(STA) shall query the functionality of the buffered DL data transfer between two AP MLDs (APs)</a:t>
            </a:r>
            <a:endParaRPr lang="en-US"/>
          </a:p>
          <a:p>
            <a:pPr lvl="1"/>
            <a:r>
              <a:rPr lang="en-US"/>
              <a:t>Known from [2], the buffered DL data frame transfer will increase the implementation complexity in some scenarios, and thus such function may not always being supported.</a:t>
            </a:r>
            <a:endParaRPr lang="en-US"/>
          </a:p>
          <a:p>
            <a:pPr lvl="1"/>
            <a:r>
              <a:rPr lang="en-US"/>
              <a:t>It will be good for the STA to understand the capability of both the current and target APs via a query procedure before sending roaming request.</a:t>
            </a:r>
            <a:endParaRPr lang="en-US"/>
          </a:p>
          <a:p>
            <a:pPr lvl="1"/>
            <a:endParaRPr lang="en-US"/>
          </a:p>
          <a:p>
            <a:pPr lvl="0"/>
            <a:endParaRPr lang="en-US" b="1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805" y="685800"/>
            <a:ext cx="10805795" cy="914400"/>
          </a:xfrm>
        </p:spPr>
        <p:txBody>
          <a:bodyPr/>
          <a:p>
            <a:r>
              <a:rPr lang="en-US">
                <a:sym typeface="+mn-ea"/>
              </a:rPr>
              <a:t>The buffered DL data frames transfer or drain out</a:t>
            </a:r>
            <a:r>
              <a:rPr lang="zh-CN" altLang="en-US">
                <a:ea typeface="宋体" panose="02010600030101010101" pitchFamily="2" charset="-122"/>
                <a:sym typeface="+mn-ea"/>
              </a:rPr>
              <a:t>？</a:t>
            </a:r>
            <a:r>
              <a:rPr lang="en-US">
                <a:sym typeface="+mn-ea"/>
              </a:rPr>
              <a:t>(Cont.)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600200"/>
            <a:ext cx="10363200" cy="4724400"/>
          </a:xfrm>
        </p:spPr>
        <p:txBody>
          <a:bodyPr/>
          <a:p>
            <a:pPr lvl="0"/>
            <a:r>
              <a:rPr lang="en-US" sz="2400">
                <a:sym typeface="+mn-ea"/>
              </a:rPr>
              <a:t>Assuming the APs support the functionality of the buffered DL data transfer, the current AP or/and STA may set some additional conditions of receiving the buffered DL data frames.</a:t>
            </a:r>
            <a:endParaRPr lang="en-US" sz="2400"/>
          </a:p>
          <a:p>
            <a:pPr lvl="1"/>
            <a:r>
              <a:rPr lang="en-US" sz="2400" b="1">
                <a:sym typeface="+mn-ea"/>
              </a:rPr>
              <a:t>RSSI</a:t>
            </a:r>
            <a:r>
              <a:rPr lang="en-US" sz="2400">
                <a:sym typeface="+mn-ea"/>
              </a:rPr>
              <a:t>. The ratio of successfully transmission may drop linearly in lower RSSI scenarios, and cause a high delay or a long service interruption issue, also it relies on the performance of transmitter and receiver. It’s good if we allow both the AP or STA set a certain RSSI threshold.</a:t>
            </a:r>
            <a:endParaRPr lang="en-US" sz="2400"/>
          </a:p>
          <a:p>
            <a:pPr lvl="1"/>
            <a:r>
              <a:rPr lang="en-US" sz="2400" b="1">
                <a:sym typeface="+mn-ea"/>
              </a:rPr>
              <a:t>Explicitly signaling</a:t>
            </a:r>
            <a:r>
              <a:rPr lang="en-US" sz="2400">
                <a:sym typeface="+mn-ea"/>
              </a:rPr>
              <a:t>. The STA may indicate to receive to data via the current AP or not in the roaming request frame.</a:t>
            </a:r>
            <a:endParaRPr lang="en-US" sz="2400"/>
          </a:p>
          <a:p>
            <a:pPr lvl="1"/>
            <a:r>
              <a:rPr lang="en-US" sz="2400">
                <a:sym typeface="+mn-ea"/>
              </a:rPr>
              <a:t>Other conditions.</a:t>
            </a:r>
            <a:endParaRPr lang="en-US" sz="2400" b="1"/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/>
              <a:t>The data exchange context transfer or renegotiated</a:t>
            </a:r>
            <a:r>
              <a:rPr lang="zh-CN" altLang="en-US">
                <a:ea typeface="宋体" panose="02010600030101010101" pitchFamily="2" charset="-122"/>
              </a:rPr>
              <a:t>？</a:t>
            </a:r>
            <a:endParaRPr lang="zh-CN" altLang="en-US">
              <a:ea typeface="宋体" panose="02010600030101010101" pitchFamily="2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en-US"/>
              <a:t>Similarly, the STA shall query the APs’ capability of context transfer.</a:t>
            </a:r>
            <a:endParaRPr lang="en-US"/>
          </a:p>
          <a:p>
            <a:r>
              <a:rPr lang="en-US"/>
              <a:t>Based on the APs’ capability, STA may make the further decision the exactly requirement in the roaming request frame.</a:t>
            </a:r>
            <a:endParaRPr lang="en-US"/>
          </a:p>
          <a:p>
            <a:pPr lvl="1"/>
            <a:r>
              <a:rPr lang="en-US"/>
              <a:t>Some parameters may be transferred.</a:t>
            </a:r>
            <a:endParaRPr lang="en-US"/>
          </a:p>
          <a:p>
            <a:pPr lvl="1"/>
            <a:r>
              <a:rPr lang="en-US"/>
              <a:t>Some parameters may be </a:t>
            </a:r>
            <a:r>
              <a:rPr lang="en-US">
                <a:sym typeface="+mn-ea"/>
              </a:rPr>
              <a:t>renegotiated</a:t>
            </a:r>
            <a:r>
              <a:rPr lang="en-US">
                <a:sym typeface="+mn-ea"/>
              </a:rPr>
              <a:t> </a:t>
            </a:r>
            <a:r>
              <a:rPr lang="en-US"/>
              <a:t>.</a:t>
            </a:r>
            <a:endParaRPr lang="en-US"/>
          </a:p>
          <a:p>
            <a:r>
              <a:rPr lang="en-US"/>
              <a:t>The AP may provide the status of each transferred parameter, and provides the corresponding response for each renegotiated parameter.</a:t>
            </a:r>
            <a:endParaRPr lang="en-US"/>
          </a:p>
          <a:p>
            <a:pPr lvl="1"/>
            <a:r>
              <a:rPr lang="en-US"/>
              <a:t>The status code to show the transfer action is successful or failure.</a:t>
            </a:r>
            <a:endParaRPr lang="en-US"/>
          </a:p>
          <a:p>
            <a:pPr lvl="1"/>
            <a:r>
              <a:rPr lang="en-US"/>
              <a:t>The response for each renegotiated parameter. 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/>
              <a:t>The recap of RIC(Resource Information Container)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0820" y="1629410"/>
            <a:ext cx="5994400" cy="4396105"/>
          </a:xfrm>
        </p:spPr>
        <p:txBody>
          <a:bodyPr/>
          <a:p>
            <a:r>
              <a:rPr lang="en-US"/>
              <a:t>RIC in the baseline is used for parameter renegotiation with the target APs in FT case.</a:t>
            </a:r>
            <a:endParaRPr lang="en-US"/>
          </a:p>
          <a:p>
            <a:pPr lvl="1"/>
            <a:r>
              <a:rPr lang="en-US" b="0"/>
              <a:t>Only 3 Resource types</a:t>
            </a:r>
            <a:r>
              <a:rPr lang="zh-CN" altLang="en-US" b="0">
                <a:ea typeface="宋体" panose="02010600030101010101" pitchFamily="2" charset="-122"/>
              </a:rPr>
              <a:t>（</a:t>
            </a:r>
            <a:r>
              <a:rPr lang="en-US" altLang="zh-CN" b="0">
                <a:ea typeface="宋体" panose="02010600030101010101" pitchFamily="2" charset="-122"/>
              </a:rPr>
              <a:t>TSPEC,BA,Vendor Specific</a:t>
            </a:r>
            <a:r>
              <a:rPr lang="zh-CN" altLang="en-US" b="0">
                <a:ea typeface="宋体" panose="02010600030101010101" pitchFamily="2" charset="-122"/>
              </a:rPr>
              <a:t>）</a:t>
            </a:r>
            <a:r>
              <a:rPr lang="en-US" b="0"/>
              <a:t> are defined in Table 13-3.</a:t>
            </a:r>
            <a:endParaRPr lang="en-US" b="0"/>
          </a:p>
          <a:p>
            <a:pPr lvl="1"/>
            <a:r>
              <a:rPr lang="en-US" b="0"/>
              <a:t>Further extension for seamless roaming can be done in the RIC.</a:t>
            </a:r>
            <a:endParaRPr lang="en-US" b="0"/>
          </a:p>
          <a:p>
            <a:endParaRPr lang="en-US" b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  <p:graphicFrame>
        <p:nvGraphicFramePr>
          <p:cNvPr id="6" name="Object 5"/>
          <p:cNvGraphicFramePr/>
          <p:nvPr/>
        </p:nvGraphicFramePr>
        <p:xfrm>
          <a:off x="6256655" y="2515235"/>
          <a:ext cx="5999480" cy="3686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" name="" r:id="rId1" imgW="7818120" imgH="5791200" progId="Paint.Picture">
                  <p:embed/>
                </p:oleObj>
              </mc:Choice>
              <mc:Fallback>
                <p:oleObj name="" r:id="rId1" imgW="7818120" imgH="5791200" progId="Paint.Picture">
                  <p:embed/>
                  <p:pic>
                    <p:nvPicPr>
                      <p:cNvPr id="0" name="Picture 6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6256655" y="2515235"/>
                        <a:ext cx="5999480" cy="36861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44526"/>
            <a:ext cx="10363200" cy="914399"/>
          </a:xfrm>
        </p:spPr>
        <p:txBody>
          <a:bodyPr/>
          <a:p>
            <a:r>
              <a:rPr lang="en-US"/>
              <a:t>The proposed extension on RIC for seamless roaming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521467"/>
            <a:ext cx="10363200" cy="4571990"/>
          </a:xfrm>
        </p:spPr>
        <p:txBody>
          <a:bodyPr/>
          <a:p>
            <a:r>
              <a:rPr lang="en-US"/>
              <a:t>To mitigate the overhead issue, t</a:t>
            </a:r>
            <a:r>
              <a:rPr lang="en-US">
                <a:sym typeface="+mn-ea"/>
              </a:rPr>
              <a:t>he roaming request frame may</a:t>
            </a:r>
            <a:r>
              <a:rPr lang="en-US"/>
              <a:t> include the (extended) RIC with the following aspects: </a:t>
            </a:r>
            <a:endParaRPr lang="en-US"/>
          </a:p>
          <a:p>
            <a:pPr lvl="1"/>
            <a:r>
              <a:rPr lang="en-US"/>
              <a:t>Allow STA to include the transferred parameters</a:t>
            </a:r>
            <a:endParaRPr lang="en-US"/>
          </a:p>
          <a:p>
            <a:pPr lvl="1"/>
            <a:r>
              <a:rPr lang="en-US"/>
              <a:t>Allow the STA to include the renegotiated parameters</a:t>
            </a:r>
            <a:endParaRPr lang="en-US"/>
          </a:p>
          <a:p>
            <a:pPr lvl="1"/>
            <a:r>
              <a:rPr lang="en-US"/>
              <a:t>Allow the STA to set some thresholds.</a:t>
            </a:r>
            <a:endParaRPr lang="en-US"/>
          </a:p>
          <a:p>
            <a:pPr lvl="0">
              <a:buFont typeface="Arial" panose="020B0604020202020204" pitchFamily="34" charset="0"/>
              <a:buChar char="•"/>
            </a:pPr>
            <a:r>
              <a:rPr lang="en-US" b="1"/>
              <a:t>The roaming response frame may include the (</a:t>
            </a:r>
            <a:r>
              <a:rPr lang="en-US" b="1">
                <a:sym typeface="+mn-ea"/>
              </a:rPr>
              <a:t>extended) RIC with the following aspects: </a:t>
            </a:r>
            <a:endParaRPr lang="en-US" b="1"/>
          </a:p>
          <a:p>
            <a:pPr lvl="1"/>
            <a:r>
              <a:rPr lang="en-US">
                <a:sym typeface="+mn-ea"/>
              </a:rPr>
              <a:t> the status code for each transferred parameter</a:t>
            </a:r>
            <a:endParaRPr lang="en-US"/>
          </a:p>
          <a:p>
            <a:pPr lvl="1"/>
            <a:r>
              <a:rPr lang="en-US">
                <a:sym typeface="+mn-ea"/>
              </a:rPr>
              <a:t> the response for each renegotiated parameter</a:t>
            </a:r>
            <a:endParaRPr lang="en-US">
              <a:sym typeface="+mn-ea"/>
            </a:endParaRPr>
          </a:p>
          <a:p>
            <a:pPr lvl="0">
              <a:buFont typeface="Arial" panose="020B0604020202020204" pitchFamily="34" charset="0"/>
              <a:buChar char="•"/>
            </a:pPr>
            <a:r>
              <a:rPr lang="en-US"/>
              <a:t>The transferred or the renegotiated parameters may include the follows:</a:t>
            </a:r>
            <a:endParaRPr lang="en-US"/>
          </a:p>
          <a:p>
            <a:pPr marL="457200" lvl="1" indent="0">
              <a:buNone/>
            </a:pPr>
            <a:r>
              <a:rPr lang="en-US"/>
              <a:t>BA,(r)-TWT,TTLM,SCS, MSCS,IDC,QoS Characteristic, etc.</a:t>
            </a:r>
            <a:endParaRPr lang="en-US"/>
          </a:p>
          <a:p>
            <a:pPr marL="457200" lvl="1" indent="0">
              <a:buNone/>
            </a:pPr>
            <a:endParaRPr lang="en-US"/>
          </a:p>
          <a:p>
            <a:pPr marL="457200" lvl="1" indent="0">
              <a:buNone/>
            </a:pPr>
            <a:r>
              <a:rPr lang="en-US" sz="1800" u="sng"/>
              <a:t>Note:  To identify the parameters which can be transferred , renegotiated or either is the next step.</a:t>
            </a:r>
            <a:endParaRPr lang="en-US" sz="1800" u="sn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/>
              <a:t>Summary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en-US"/>
              <a:t>We propose to have some common procedures for various implementations on seamless roaming scheme.</a:t>
            </a:r>
            <a:endParaRPr lang="en-US"/>
          </a:p>
          <a:p>
            <a:pPr lvl="1"/>
            <a:r>
              <a:rPr lang="en-US"/>
              <a:t>The STA should query the roaming capability of APs before making the roaming decision</a:t>
            </a:r>
            <a:endParaRPr lang="en-US"/>
          </a:p>
          <a:p>
            <a:pPr lvl="1"/>
            <a:r>
              <a:rPr lang="en-US"/>
              <a:t>The AP/STA may set some threshold/conditions for the received DL buffered data frames.</a:t>
            </a:r>
            <a:endParaRPr lang="en-US"/>
          </a:p>
          <a:p>
            <a:pPr lvl="1"/>
            <a:r>
              <a:rPr lang="en-US"/>
              <a:t>The STA/AP may exchange the requirement of transferred context and/or the renegotiated context via the extended RIC.</a:t>
            </a:r>
            <a:r>
              <a:rPr lang="en-US" strike="sngStrike"/>
              <a:t> </a:t>
            </a:r>
            <a:endParaRPr lang="en-US" strike="sngStrik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5699</Words>
  <Application>WPS Presentation</Application>
  <PresentationFormat>Widescreen</PresentationFormat>
  <Paragraphs>155</Paragraphs>
  <Slides>13</Slides>
  <Notes>0</Notes>
  <HiddenSlides>0</HiddenSlides>
  <MMClips>0</MMClips>
  <ScaleCrop>false</ScaleCrop>
  <HeadingPairs>
    <vt:vector size="8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2</vt:i4>
      </vt:variant>
      <vt:variant>
        <vt:lpstr>幻灯片标题</vt:lpstr>
      </vt:variant>
      <vt:variant>
        <vt:i4>13</vt:i4>
      </vt:variant>
    </vt:vector>
  </HeadingPairs>
  <TitlesOfParts>
    <vt:vector size="25" baseType="lpstr">
      <vt:lpstr>Arial</vt:lpstr>
      <vt:lpstr>宋体</vt:lpstr>
      <vt:lpstr>Wingdings</vt:lpstr>
      <vt:lpstr>Times New Roman</vt:lpstr>
      <vt:lpstr>Wingdings</vt:lpstr>
      <vt:lpstr>微软雅黑</vt:lpstr>
      <vt:lpstr>Arial Unicode MS</vt:lpstr>
      <vt:lpstr>Calibri</vt:lpstr>
      <vt:lpstr>等线</vt:lpstr>
      <vt:lpstr>802-11-Submission</vt:lpstr>
      <vt:lpstr>Word.Document.8</vt:lpstr>
      <vt:lpstr>Paint.Picture</vt:lpstr>
      <vt:lpstr>Seamless roaming follow up</vt:lpstr>
      <vt:lpstr>Background</vt:lpstr>
      <vt:lpstr>Motivation</vt:lpstr>
      <vt:lpstr>The buffered DL data frames transfer or drain out？</vt:lpstr>
      <vt:lpstr>The buffered DL data frames transfer or drain out？(Cont.)</vt:lpstr>
      <vt:lpstr>The data exchange context transfer or renegotiated？</vt:lpstr>
      <vt:lpstr>The recap of RIC(Resource Information Container)</vt:lpstr>
      <vt:lpstr>The proposed extension on RIC for seamless roaming</vt:lpstr>
      <vt:lpstr>Summary</vt:lpstr>
      <vt:lpstr>PowerPoint 演示文稿</vt:lpstr>
      <vt:lpstr>Reference</vt:lpstr>
      <vt:lpstr>SP1</vt:lpstr>
      <vt:lpstr>SP2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rule-based Random MAC-Identification proposal</dc:title>
  <dc:creator>Yang, Zhijie (NSB - CN/Shanghai)</dc:creator>
  <cp:lastModifiedBy>Jay Yang</cp:lastModifiedBy>
  <cp:revision>317</cp:revision>
  <dcterms:created xsi:type="dcterms:W3CDTF">2020-11-25T01:30:00Z</dcterms:created>
  <dcterms:modified xsi:type="dcterms:W3CDTF">2024-09-06T06:10:13Z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0x01010067BC94C346AF0B4FB46C347AD4C1744E</vt:lpwstr>
  </property>
  <property fmtid="{D5CDD505-2E9C-101B-9397-08002B2CF9AE}" pid="3" name="_dlc_DocIdItemGuid">
    <vt:lpwstr>10be83f3-be18-47b6-8306-cd5de8e8c2d6</vt:lpwstr>
  </property>
  <property fmtid="{D5CDD505-2E9C-101B-9397-08002B2CF9AE}" pid="4" name="ICV">
    <vt:lpwstr>5F64C969DB034A2B882A7AA0D96D71B3_13</vt:lpwstr>
  </property>
  <property fmtid="{D5CDD505-2E9C-101B-9397-08002B2CF9AE}" pid="5" name="KSOProductBuildVer">
    <vt:lpwstr>1033-12.2.0.13201</vt:lpwstr>
  </property>
</Properties>
</file>