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7" r:id="rId3"/>
    <p:sldId id="601" r:id="rId4"/>
    <p:sldId id="626" r:id="rId5"/>
    <p:sldId id="627" r:id="rId6"/>
    <p:sldId id="629" r:id="rId7"/>
    <p:sldId id="628" r:id="rId8"/>
    <p:sldId id="631" r:id="rId9"/>
    <p:sldId id="633" r:id="rId10"/>
    <p:sldId id="634" r:id="rId11"/>
    <p:sldId id="635" r:id="rId12"/>
    <p:sldId id="599" r:id="rId13"/>
    <p:sldId id="636" r:id="rId14"/>
    <p:sldId id="637" r:id="rId15"/>
    <p:sldId id="638" r:id="rId16"/>
    <p:sldId id="639" r:id="rId17"/>
    <p:sldId id="50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66" d="100"/>
          <a:sy n="66" d="100"/>
        </p:scale>
        <p:origin x="12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43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487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21972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87128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10986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77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1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23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577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554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21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uw@2.4GH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Discussion on ultra-low power timing clock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76786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9A61CF5-6839-40D8-B125-EB119853D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42" y="3772233"/>
            <a:ext cx="3362358" cy="2703180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Feasibility analysis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For AMP device, the key factors need to be considered in order to support a timing clock are its complexity and power consumption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Based on our investigation[3][4][5], with not so much increase of device complexity, ultra-low power RTC of </a:t>
            </a:r>
            <a:r>
              <a:rPr lang="en-US" altLang="zh-CN" sz="1800" b="1" dirty="0">
                <a:solidFill>
                  <a:schemeClr val="tx2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(</a:t>
            </a:r>
            <a:r>
              <a:rPr lang="en-GB" altLang="zh-CN" sz="1800" dirty="0">
                <a:cs typeface="Times New Roman" panose="02020603050405020304" pitchFamily="18" charset="0"/>
              </a:rPr>
              <a:t>10^3~ 10^4)ppm (table bottom-right) </a:t>
            </a:r>
            <a:r>
              <a:rPr lang="en-US" altLang="zh-CN" sz="1800" dirty="0">
                <a:cs typeface="Times New Roman" panose="02020603050405020304" pitchFamily="18" charset="0"/>
              </a:rPr>
              <a:t>is achievable.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Power consumption of clock circuit can be as low as several Nano-Walt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RTC can be crystal or crystal-less(i.e. silicon-based)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Temperature variation is the main challenge for the circuit. It may has temperature compensation (Figure: Bottom-left).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CB99552-56AC-40FE-8292-48012666A4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052" y="3788741"/>
            <a:ext cx="2819400" cy="238345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5FB3157-8D29-46B4-8D21-9E6AEF556312}"/>
              </a:ext>
            </a:extLst>
          </p:cNvPr>
          <p:cNvSpPr txBox="1"/>
          <p:nvPr/>
        </p:nvSpPr>
        <p:spPr>
          <a:xfrm>
            <a:off x="692984" y="6172200"/>
            <a:ext cx="3098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Diagram of a timer [4]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299D961-1D84-4A60-A75F-0E871A45D278}"/>
              </a:ext>
            </a:extLst>
          </p:cNvPr>
          <p:cNvSpPr txBox="1"/>
          <p:nvPr/>
        </p:nvSpPr>
        <p:spPr>
          <a:xfrm>
            <a:off x="4944473" y="3598505"/>
            <a:ext cx="3098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Works on RTC timer[3]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751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to derive timing using RTC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323850" y="1251229"/>
            <a:ext cx="84963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One question is raised during the tele-call on 3</a:t>
            </a:r>
            <a:r>
              <a:rPr lang="en-US" altLang="zh-CN" sz="1800" baseline="30000" dirty="0">
                <a:cs typeface="Times New Roman" panose="02020603050405020304" pitchFamily="18" charset="0"/>
              </a:rPr>
              <a:t>rd</a:t>
            </a:r>
            <a:r>
              <a:rPr lang="en-US" altLang="zh-CN" sz="1800" dirty="0">
                <a:cs typeface="Times New Roman" panose="02020603050405020304" pitchFamily="18" charset="0"/>
              </a:rPr>
              <a:t> Sept. :  </a:t>
            </a:r>
            <a:r>
              <a:rPr lang="en-US" altLang="zh-CN" sz="1800" i="1" dirty="0">
                <a:cs typeface="Times New Roman" panose="02020603050405020304" pitchFamily="18" charset="0"/>
              </a:rPr>
              <a:t>How to derive the timing based on an internal RTC and what is the complexity and power consumption?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After further investigation, we have the following understanding: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 RTC has oscillator,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counter </a:t>
            </a:r>
            <a:r>
              <a:rPr lang="en-US" altLang="zh-CN" sz="1800" dirty="0">
                <a:cs typeface="Times New Roman" panose="02020603050405020304" pitchFamily="18" charset="0"/>
              </a:rPr>
              <a:t>and register etc.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can derive timing in unit of e.g., second, millisecond, etc. based on counting the number of clock cycles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e.g. for a RTC of 32.768kHz, in a second the are 32768 cycles of the signal output from the oscillator. Therefore, it can simply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derive timing by counting the cycles</a:t>
            </a:r>
            <a:r>
              <a:rPr lang="en-US" altLang="zh-CN" sz="1800" dirty="0">
                <a:cs typeface="Times New Roman" panose="02020603050405020304" pitchFamily="18" charset="0"/>
              </a:rPr>
              <a:t>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 corresponds to ~32.7 cycle for each </a:t>
            </a:r>
            <a:r>
              <a:rPr lang="en-US" altLang="zh-CN" sz="1800" dirty="0" err="1">
                <a:cs typeface="Times New Roman" panose="02020603050405020304" pitchFamily="18" charset="0"/>
              </a:rPr>
              <a:t>ms.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There is another question on how to generate baseband clock, based on investigation, it may directly use ultra-low power RC/LC oscillator to generate baseband clock (e.g., sub </a:t>
            </a:r>
            <a:r>
              <a:rPr lang="en-US" altLang="zh-CN" sz="1800" dirty="0" err="1">
                <a:cs typeface="Times New Roman" panose="02020603050405020304" pitchFamily="18" charset="0"/>
              </a:rPr>
              <a:t>uW~x</a:t>
            </a: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 err="1">
                <a:cs typeface="Times New Roman" panose="02020603050405020304" pitchFamily="18" charset="0"/>
              </a:rPr>
              <a:t>uw</a:t>
            </a:r>
            <a:r>
              <a:rPr lang="en-US" altLang="zh-CN" sz="1800" dirty="0">
                <a:cs typeface="Times New Roman" panose="02020603050405020304" pitchFamily="18" charset="0"/>
              </a:rPr>
              <a:t> @ x MHz) or even RF signal (e.g. 10x uw~100x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uw@2.4GHz</a:t>
            </a:r>
            <a:r>
              <a:rPr lang="en-US" altLang="zh-CN" sz="1800" dirty="0">
                <a:cs typeface="Times New Roman" panose="02020603050405020304" pitchFamily="18" charset="0"/>
              </a:rPr>
              <a:t> for active transmitter).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4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36317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we discuss the necessity, feasibility and requirement of having a timing clock for AMP device 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have the following proposal: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Propose to a requirement of timing clock accuracy: </a:t>
            </a:r>
            <a:r>
              <a:rPr lang="en-US" altLang="zh-CN" sz="2000" b="1" dirty="0">
                <a:solidFill>
                  <a:schemeClr val="tx2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000" dirty="0">
                <a:cs typeface="Times New Roman" panose="02020603050405020304" pitchFamily="18" charset="0"/>
              </a:rPr>
              <a:t>(10^3 ~10^4) ppm for AMP device supporting active transmission or long range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AMP device needs to maintain an internal clock for timing.</a:t>
            </a:r>
          </a:p>
          <a:p>
            <a:pPr lvl="2"/>
            <a:r>
              <a:rPr lang="en-US" altLang="zh-CN" sz="2400" kern="0" dirty="0">
                <a:cs typeface="Times New Roman" panose="02020603050405020304" pitchFamily="18" charset="0"/>
              </a:rPr>
              <a:t>The timing clock accuracy: </a:t>
            </a:r>
            <a:r>
              <a:rPr lang="en-US" altLang="zh-CN" sz="2400" b="1" kern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400" kern="0" dirty="0">
                <a:cs typeface="Times New Roman" panose="02020603050405020304" pitchFamily="18" charset="0"/>
              </a:rPr>
              <a:t>(10^3 ~10^4) ppm for AMP device supporting active transmission or long range backscattering</a:t>
            </a:r>
          </a:p>
          <a:p>
            <a:pPr lvl="2"/>
            <a:endParaRPr lang="en-US" altLang="zh-CN" sz="2400" kern="0" dirty="0">
              <a:cs typeface="Times New Roman" panose="02020603050405020304" pitchFamily="18" charset="0"/>
            </a:endParaRP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When performing transmission,  the maximum clock offset is </a:t>
            </a:r>
            <a:r>
              <a:rPr lang="en-US" altLang="zh-CN" sz="2400" b="1" kern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400" kern="0" dirty="0">
                <a:cs typeface="Times New Roman" panose="02020603050405020304" pitchFamily="18" charset="0"/>
              </a:rPr>
              <a:t>10^3 ppm for AMP device supporting active transmission</a:t>
            </a:r>
            <a:r>
              <a:rPr lang="en-US" sz="2400" kern="0" dirty="0"/>
              <a:t>.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26878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When performing reception,  the maximum clock offset is </a:t>
            </a:r>
            <a:r>
              <a:rPr lang="en-US" altLang="zh-CN" sz="2400" b="1" kern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400" kern="0" dirty="0">
                <a:cs typeface="Times New Roman" panose="02020603050405020304" pitchFamily="18" charset="0"/>
              </a:rPr>
              <a:t>(10^3 ~10^4) ppm for AMP device supporting active transmission or long range backscattering</a:t>
            </a:r>
            <a:r>
              <a:rPr lang="en-US" sz="2400" kern="0" dirty="0"/>
              <a:t>.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4909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#4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The maximum clock offset is </a:t>
            </a:r>
            <a:r>
              <a:rPr lang="en-US" altLang="zh-CN" sz="2400" b="1" kern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400" kern="0" dirty="0">
                <a:cs typeface="Times New Roman" panose="02020603050405020304" pitchFamily="18" charset="0"/>
              </a:rPr>
              <a:t>(10^4 ~10^5) ppm for AMP device used for close-range backscattering</a:t>
            </a:r>
            <a:r>
              <a:rPr lang="en-US" sz="2400" kern="0" dirty="0"/>
              <a:t>.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73203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802.11-24/0853r0 </a:t>
            </a:r>
            <a:r>
              <a:rPr lang="en-US" altLang="zh-CN" dirty="0"/>
              <a:t>Design target and device capabilities for AMP IoT</a:t>
            </a:r>
            <a:endParaRPr lang="en-SG" altLang="zh-CN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altLang="zh-CN" dirty="0"/>
              <a:t>IEEE 802.11-24/0826r0, Energy balance of the state-based AMP station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D. Yoon, T. Jang, D. Sylvester and D. </a:t>
            </a:r>
            <a:r>
              <a:rPr lang="en-US" altLang="zh-CN" dirty="0" err="1"/>
              <a:t>Blaauw</a:t>
            </a:r>
            <a:r>
              <a:rPr lang="en-US" altLang="zh-CN" dirty="0"/>
              <a:t>, "A 5.58 </a:t>
            </a:r>
            <a:r>
              <a:rPr lang="en-US" altLang="zh-CN" dirty="0" err="1"/>
              <a:t>nW</a:t>
            </a:r>
            <a:r>
              <a:rPr lang="en-US" altLang="zh-CN" dirty="0"/>
              <a:t> Crystal Oscillator Using Pulsed Driver for Real-Time Clocks," in IEEE Journal of Solid-State Circuits, vol. 51, no. 2, pp. 509-522, Feb. 2016, </a:t>
            </a:r>
            <a:r>
              <a:rPr lang="en-US" altLang="zh-CN" dirty="0" err="1"/>
              <a:t>doi</a:t>
            </a:r>
            <a:r>
              <a:rPr lang="en-US" altLang="zh-CN" dirty="0"/>
              <a:t>: 10.1109/JSSC.2015.2501982.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Y. Lee, B. </a:t>
            </a:r>
            <a:r>
              <a:rPr lang="en-US" altLang="zh-CN" dirty="0" err="1"/>
              <a:t>Giridhar</a:t>
            </a:r>
            <a:r>
              <a:rPr lang="en-US" altLang="zh-CN" dirty="0"/>
              <a:t>, Z. Foo, D. Sylvester and D. </a:t>
            </a:r>
            <a:r>
              <a:rPr lang="en-US" altLang="zh-CN" dirty="0" err="1"/>
              <a:t>Blaauw</a:t>
            </a:r>
            <a:r>
              <a:rPr lang="en-US" altLang="zh-CN" dirty="0"/>
              <a:t>, "A 660pW multi-stage temperature-compensated timer for ultra-low-power wireless sensor node synchronization," 2011 IEEE International Solid-State Circuits Conference, San Francisco, CA, USA, 2011, pp. 46-48, </a:t>
            </a:r>
            <a:r>
              <a:rPr lang="en-US" altLang="zh-CN" dirty="0" err="1"/>
              <a:t>doi</a:t>
            </a:r>
            <a:r>
              <a:rPr lang="en-US" altLang="zh-CN" dirty="0"/>
              <a:t>: 10.1109/ISSCC.2011.5746213.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Y. Lin et al., "A 150pW Program-and-Hold Timer for Ultra-Low-Power Sensor Platforms", </a:t>
            </a:r>
            <a:r>
              <a:rPr lang="en-US" altLang="zh-CN" i="1" dirty="0"/>
              <a:t>ISSCC Dig. Tech. Papers</a:t>
            </a:r>
            <a:r>
              <a:rPr lang="en-US" altLang="zh-CN" dirty="0"/>
              <a:t>, pp. 326-327, Feb. 2009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RFID_gs1-epc-gen2v2-uhf-airinterface</a:t>
            </a:r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lvl="0">
              <a:buFont typeface="+mj-lt"/>
              <a:buAutoNum type="arabicPeriod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In t</a:t>
            </a:r>
            <a:r>
              <a:rPr lang="en-GB" altLang="zh-CN" dirty="0"/>
              <a:t>his submission, we firstly discuss the necessity of maintaining of timing clock by AMP device. Then we </a:t>
            </a:r>
            <a:r>
              <a:rPr lang="en-US" altLang="zh-CN" dirty="0">
                <a:cs typeface="Times New Roman" panose="02020603050405020304" pitchFamily="18" charset="0"/>
              </a:rPr>
              <a:t>present the feasibility of implementing ultra-low power timing clock in AMP device(AMP STA)</a:t>
            </a:r>
            <a:r>
              <a:rPr lang="en-GB" altLang="zh-CN" dirty="0"/>
              <a:t>. In the end, we propose the timing requirement.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152400" y="1064303"/>
            <a:ext cx="823906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In[1],  device capabilities of AMP client STA have been discussed, and we propose the following:</a:t>
            </a:r>
            <a:endParaRPr lang="zh-CN" altLang="en-US" sz="1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C7A641B-920C-4108-833B-B6502A7F5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92722"/>
              </p:ext>
            </p:extLst>
          </p:nvPr>
        </p:nvGraphicFramePr>
        <p:xfrm>
          <a:off x="152400" y="1550357"/>
          <a:ext cx="8915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19341170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22909086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7844706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532037204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70777089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Use case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Short/Medium range AMP IoT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Close range AMP IoT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Compatible AMP IoT (i.e. 11n compatible)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7658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UL</a:t>
                      </a:r>
                      <a:r>
                        <a:rPr lang="zh-CN" altLang="en-US" sz="1600" dirty="0"/>
                        <a:t> </a:t>
                      </a:r>
                      <a:r>
                        <a:rPr lang="en-US" altLang="zh-CN" sz="1600" dirty="0"/>
                        <a:t>Transmitter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Active Tx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Backscattering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Backscattering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Legacy OFDM Tx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6313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UL Amplifier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 (Reflection)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Y(Legacy)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03166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DL Amplifier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Y(Legacy)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537257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RF ED Rx</a:t>
                      </a:r>
                      <a:r>
                        <a:rPr lang="zh-CN" altLang="en-US" sz="1600" dirty="0"/>
                        <a:t>：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Sens. of ~-40dB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</a:t>
                      </a:r>
                      <a:r>
                        <a:rPr lang="en-US" altLang="zh-CN" sz="1600" dirty="0" err="1"/>
                        <a:t>Opt</a:t>
                      </a:r>
                      <a:r>
                        <a:rPr lang="en-US" altLang="zh-CN" sz="1600" dirty="0"/>
                        <a:t> 1)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Y(Opt1)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Y for wake-up 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757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(Zero-) IF Rx: </a:t>
                      </a:r>
                      <a:r>
                        <a:rPr lang="en-US" altLang="zh-CN" sz="1600" dirty="0" err="1">
                          <a:solidFill>
                            <a:srgbClr val="0000FF"/>
                          </a:solidFill>
                        </a:rPr>
                        <a:t>sens.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 of ~-70dB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</a:t>
                      </a:r>
                      <a:r>
                        <a:rPr lang="en-US" altLang="zh-CN" sz="1600" dirty="0" err="1"/>
                        <a:t>Opt</a:t>
                      </a:r>
                      <a:r>
                        <a:rPr lang="en-US" altLang="zh-CN" sz="1600" dirty="0"/>
                        <a:t> 2)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Y(Opt2)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OFDM receiver after wake-up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04103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Energy storage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N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634319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Clock accuracy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IF Rx and UL:</a:t>
                      </a:r>
                      <a:r>
                        <a:rPr lang="en-US" altLang="zh-CN" sz="14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10^3 ppm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RF ED :</a:t>
                      </a:r>
                      <a:r>
                        <a:rPr lang="en-US" altLang="zh-CN" sz="14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10^4~</a:t>
                      </a:r>
                      <a:r>
                        <a:rPr lang="en-US" altLang="zh-CN" sz="14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0^5 ppm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(10^4~10^5) ppm</a:t>
                      </a:r>
                      <a:endParaRPr lang="zh-CN" altLang="en-US" sz="16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10^3 ppm</a:t>
                      </a:r>
                      <a:r>
                        <a:rPr lang="zh-CN" altLang="en-US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for</a:t>
                      </a:r>
                      <a:r>
                        <a:rPr lang="zh-CN" altLang="en-US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WUR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~</a:t>
                      </a:r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20ppm for MR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546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Waveform</a:t>
                      </a:r>
                      <a:endParaRPr lang="zh-CN" alt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DL: MC-OOK    UL:OOK as baseline, consider BPSK/MSK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MC-OOK for wake-up, then OFDM</a:t>
                      </a:r>
                      <a:endParaRPr lang="en-US" altLang="zh-C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121998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highlight>
                            <a:srgbClr val="00FF00"/>
                          </a:highlight>
                        </a:rPr>
                        <a:t>Power consumption</a:t>
                      </a:r>
                      <a:endParaRPr lang="zh-CN" altLang="en-US" sz="14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100X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100X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  <a:p>
                      <a:pPr algn="ctr"/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mW~10X </a:t>
                      </a:r>
                      <a:r>
                        <a:rPr lang="en-US" altLang="zh-CN" sz="1600" dirty="0" err="1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mW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  <a:p>
                      <a:pPr algn="ctr"/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854711"/>
                  </a:ext>
                </a:extLst>
              </a:tr>
            </a:tbl>
          </a:graphicData>
        </a:graphic>
      </p:graphicFrame>
      <p:sp>
        <p:nvSpPr>
          <p:cNvPr id="10" name="标题 1">
            <a:extLst>
              <a:ext uri="{FF2B5EF4-FFF2-40B4-BE49-F238E27FC236}">
                <a16:creationId xmlns:a16="http://schemas.microsoft.com/office/drawing/2014/main" id="{E082B62D-5567-48A0-B27E-A2E8A3E9377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Background(1)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238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Background(2)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0391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In[1],  on how to achieve the design target: </a:t>
            </a:r>
            <a:r>
              <a:rPr lang="en-US" altLang="zh-CN" sz="1800" b="1" dirty="0">
                <a:cs typeface="Times New Roman" panose="02020603050405020304" pitchFamily="18" charset="0"/>
              </a:rPr>
              <a:t>AMP IoT should aim for the use cases that can’t fully addressed by existing technologies</a:t>
            </a:r>
            <a:r>
              <a:rPr lang="en-US" altLang="zh-CN" sz="1800" dirty="0">
                <a:cs typeface="Times New Roman" panose="02020603050405020304" pitchFamily="18" charset="0"/>
              </a:rPr>
              <a:t>, the following considerations are proposed to differentiate Ambient IoT with  existing technologies (e.g., RFID):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Potential longer range, via using 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Advanced techniques such as reflection amplifier, spreading, UL coding etc.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Energy storage ( which help can lower energy harvesting threshold)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Other kinds of ambient power such as light, heat etc.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Higher sensitivity receiver (with different receiver Arch.)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Potential higher system capacity/system efficiency 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Techniques such as FDM/CDM 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Higher peak data rate?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Lower deployment cost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Low-complexity AMP AP (e.g. by avoiding full-duplex operation) 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Enable more application, e.g. can link ambient IoT device with a smart phone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80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1406EBE4-B858-4B1F-BB26-65A7556EF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034554"/>
            <a:ext cx="7391400" cy="3429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[2], the operation state and operation procedure of AMP device is discussed. One promising mode is as in below: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Note that in this mode, AMP device can only perform Rx/Tx in duty-cycle, it is reasonable because: instant harvested power will be very limited thus it can’t support always-on operation. However, there may scheduling delay due to lots of devices in queue.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This will be different from RFID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Background(3)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362165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RFID, slot-aloha is used as the access procedure.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RFID device is always on to monitor and decode the query signaling.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feasible because of short working distance.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 The access timing is fully provided by the interrogator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RFID device determines whether to access based on the its random number and the control of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  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Figure: slot-Aloha in RFID[6] </a:t>
            </a:r>
            <a:endParaRPr lang="en-US" altLang="zh-CN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Background(4)</a:t>
            </a:r>
            <a:endParaRPr lang="aa-ET" sz="2600" kern="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E941EEA-1471-4197-ADF4-DF2F353525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" y="3353182"/>
            <a:ext cx="83820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Based on previous slides, it can be seen that AMP device needs to maintain a timing clock during its operation procedure. Since,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essential for power saving with duty-cycle operation, in order to store harvested power in case of longer operation distance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essential to enable AMP IoT to work normally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 sensor use case, the AMP device shall be able to report data periodically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Besides duty-cycle operation, it can be expected there are also many other aspects, e.g., multiple access, scheduling timing etc.,  may require the AMP device to maintain a timing clock.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 above requirements apply to both AMP device supporting active transmission and AMP device supporting backscattering.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Therefore, we will further discuss the requirement of timing clock for AMP device.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2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Influence of the timing accuracy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079748"/>
            <a:ext cx="8496300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Relaxed clock accuracy is necessary. However, too low clock accuracy, e.g., </a:t>
            </a:r>
            <a:r>
              <a:rPr lang="en-US" altLang="zh-CN" sz="18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10^5 ppm will result in poor system performance.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zh-CN" sz="1800" dirty="0">
                <a:cs typeface="Times New Roman" panose="02020603050405020304" pitchFamily="18" charset="0"/>
              </a:rPr>
              <a:t>Example 1: influence on duty-cycle operation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In duty-cycle operation, AMP device finds its operation time window based on its timing clock. Timing error results in earlier wake-up for signaling Rx.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Assuming the operation cycle is 100ms, 10^5 ppm means there will be a drifting of 10ms every 100ms, it requires increased Rx of more than 20ms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zh-CN" sz="1800" dirty="0">
                <a:cs typeface="Times New Roman" panose="02020603050405020304" pitchFamily="18" charset="0"/>
              </a:rPr>
              <a:t>Example 2:influence on multiple access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5AEA30A-BE28-4AB4-AEE9-7AF3338B2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452" y="2590800"/>
            <a:ext cx="5819775" cy="143171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20E69EB-80C7-4872-BE9B-72B6C18B57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4551814"/>
            <a:ext cx="3771900" cy="169658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551FDE2-8A03-4DB5-BF23-7843F9357380}"/>
              </a:ext>
            </a:extLst>
          </p:cNvPr>
          <p:cNvSpPr/>
          <p:nvPr/>
        </p:nvSpPr>
        <p:spPr>
          <a:xfrm>
            <a:off x="257273" y="478720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If device can maintain a timing clock, it will ease TDM and improve the system efficiency. However, poor timing accuracy results in mutual-interference among </a:t>
            </a:r>
            <a:r>
              <a:rPr lang="en-US" altLang="zh-CN" sz="1400" dirty="0" err="1">
                <a:cs typeface="Times New Roman" panose="02020603050405020304" pitchFamily="18" charset="0"/>
              </a:rPr>
              <a:t>TDMed</a:t>
            </a:r>
            <a:r>
              <a:rPr lang="en-US" altLang="zh-CN" sz="1400" dirty="0">
                <a:cs typeface="Times New Roman" panose="02020603050405020304" pitchFamily="18" charset="0"/>
              </a:rPr>
              <a:t> transmissions (from different devices) </a:t>
            </a:r>
          </a:p>
        </p:txBody>
      </p:sp>
    </p:spTree>
    <p:extLst>
      <p:ext uri="{BB962C8B-B14F-4D97-AF65-F5344CB8AC3E}">
        <p14:creationId xmlns:p14="http://schemas.microsoft.com/office/powerpoint/2010/main" val="351443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Proposed requirements for timing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Relaxed clock accuracy is necessary (to reduce the complexity and power consumption) and feasible. However, considering the issues of poor timing accuracy, there shall be a proper compromise. 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 [1], the following requirements are proposed.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 above table, it give the initial clock requirements(i.e. initial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SFO) during Rx and Tx.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For timing, we further propose a requirement of timing clock accuracy: </a:t>
            </a:r>
            <a:r>
              <a:rPr lang="en-US" altLang="zh-CN" sz="1800" b="1" dirty="0">
                <a:solidFill>
                  <a:schemeClr val="tx2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(10^3 ppm~10^4) ppm for AMP device supporting active transmission or long range backscattering.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close range AMP IoT, it seems fine to reuse RFID requirement since it is peer-to-peer communication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B19AA50-E323-4221-93E1-6E8A041CF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87" y="2375199"/>
            <a:ext cx="7772400" cy="217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9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16163</TotalTime>
  <Words>1991</Words>
  <Application>Microsoft Office PowerPoint</Application>
  <PresentationFormat>全屏显示(4:3)</PresentationFormat>
  <Paragraphs>304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Arial</vt:lpstr>
      <vt:lpstr>Calibri</vt:lpstr>
      <vt:lpstr>Segoe UI Light</vt:lpstr>
      <vt:lpstr>Times New Roman</vt:lpstr>
      <vt:lpstr>Wingdings</vt:lpstr>
      <vt:lpstr>ACcord Submission Template</vt:lpstr>
      <vt:lpstr>Discussion on ultra-low power timing clock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2321</cp:revision>
  <cp:lastPrinted>1998-02-10T13:28:00Z</cp:lastPrinted>
  <dcterms:created xsi:type="dcterms:W3CDTF">2009-12-02T19:05:00Z</dcterms:created>
  <dcterms:modified xsi:type="dcterms:W3CDTF">2024-09-09T20:47:47Z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