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601" r:id="rId4"/>
    <p:sldId id="626" r:id="rId5"/>
    <p:sldId id="627" r:id="rId6"/>
    <p:sldId id="629" r:id="rId7"/>
    <p:sldId id="628" r:id="rId8"/>
    <p:sldId id="631" r:id="rId9"/>
    <p:sldId id="633" r:id="rId10"/>
    <p:sldId id="634" r:id="rId11"/>
    <p:sldId id="599" r:id="rId12"/>
    <p:sldId id="500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68" d="100"/>
          <a:sy n="68" d="100"/>
        </p:scale>
        <p:origin x="125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43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7772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612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3231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132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9577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2554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1216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>
                <a:cs typeface="Times New Roman" panose="02020603050405020304" pitchFamily="18" charset="0"/>
              </a:rPr>
              <a:t>Discussion on ultra-low power timing clock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2024-09-03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376786"/>
              </p:ext>
            </p:extLst>
          </p:nvPr>
        </p:nvGraphicFramePr>
        <p:xfrm>
          <a:off x="838200" y="2701138"/>
          <a:ext cx="7886702" cy="25693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US" altLang="zh-CN" sz="12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Wangke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Shengjiang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Cui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r>
                        <a:rPr lang="en-GB" sz="12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Jinyu Zhang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Zhisong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Zuo</a:t>
                      </a: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D9A61CF5-6839-40D8-B125-EB119853D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42" y="3492356"/>
            <a:ext cx="3590958" cy="2983057"/>
          </a:xfrm>
          <a:prstGeom prst="rect">
            <a:avLst/>
          </a:prstGeom>
        </p:spPr>
      </p:pic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Feasibility analysis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4963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For AMP device, the key factors need to be considered in order to support a timing clock are its complexity and power consumption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Based on our investigation[3][4][5], with not so much increase of device complexity, ultra-low power RTC clock of </a:t>
            </a:r>
            <a:r>
              <a:rPr lang="en-GB" altLang="zh-CN" sz="1800" dirty="0">
                <a:cs typeface="Times New Roman" panose="02020603050405020304" pitchFamily="18" charset="0"/>
              </a:rPr>
              <a:t>10^3ppm~ 10^4ppm (table bottom-right) </a:t>
            </a:r>
            <a:r>
              <a:rPr lang="en-US" altLang="zh-CN" sz="1800" dirty="0">
                <a:cs typeface="Times New Roman" panose="02020603050405020304" pitchFamily="18" charset="0"/>
              </a:rPr>
              <a:t>is achievable.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Power consumption of clock circuit can be as low as several Nano-Walt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RTC clock can be crystal or crystal-less(i.e. silicon-based)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Temperature variation is the main challenge for the circuit. It may has temperature compensation (Figure: Bottom-left).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7CB99552-56AC-40FE-8292-48012666A4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399" y="3793007"/>
            <a:ext cx="3048001" cy="257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511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3631763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we discuss the necessity, feasibility and requirement of having a timing clock for AMP device 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We have the following proposal: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Propose to a requirement of timing clock accuracy: 10^3 ppm~10^4 ppm for AMP device supporting active transmission or long range backscattering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02839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555624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buFont typeface="+mj-lt"/>
              <a:buAutoNum type="arabicPeriod"/>
            </a:pPr>
            <a:r>
              <a:rPr lang="en-SG" altLang="zh-CN" dirty="0"/>
              <a:t>IEEE 802.11-24/0853r0 </a:t>
            </a:r>
            <a:r>
              <a:rPr lang="en-US" altLang="zh-CN" dirty="0"/>
              <a:t>Design target and device capabilities for AMP IoT</a:t>
            </a:r>
            <a:endParaRPr lang="en-SG" altLang="zh-CN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r>
              <a:rPr lang="en-US" altLang="zh-CN" dirty="0"/>
              <a:t>IEEE 802.11-24/0826r0, Energy balance of the state-based AMP station 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D. Yoon, T. Jang, D. Sylvester and D. </a:t>
            </a:r>
            <a:r>
              <a:rPr lang="en-US" altLang="zh-CN" dirty="0" err="1"/>
              <a:t>Blaauw</a:t>
            </a:r>
            <a:r>
              <a:rPr lang="en-US" altLang="zh-CN" dirty="0"/>
              <a:t>, "A 5.58 </a:t>
            </a:r>
            <a:r>
              <a:rPr lang="en-US" altLang="zh-CN" dirty="0" err="1"/>
              <a:t>nW</a:t>
            </a:r>
            <a:r>
              <a:rPr lang="en-US" altLang="zh-CN" dirty="0"/>
              <a:t> Crystal Oscillator Using Pulsed Driver for Real-Time Clocks," in IEEE Journal of Solid-State Circuits, vol. 51, no. 2, pp. 509-522, Feb. 2016, </a:t>
            </a:r>
            <a:r>
              <a:rPr lang="en-US" altLang="zh-CN" dirty="0" err="1"/>
              <a:t>doi</a:t>
            </a:r>
            <a:r>
              <a:rPr lang="en-US" altLang="zh-CN" dirty="0"/>
              <a:t>: 10.1109/JSSC.2015.2501982.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Y. Lee, B. </a:t>
            </a:r>
            <a:r>
              <a:rPr lang="en-US" altLang="zh-CN" dirty="0" err="1"/>
              <a:t>Giridhar</a:t>
            </a:r>
            <a:r>
              <a:rPr lang="en-US" altLang="zh-CN" dirty="0"/>
              <a:t>, Z. Foo, D. Sylvester and D. </a:t>
            </a:r>
            <a:r>
              <a:rPr lang="en-US" altLang="zh-CN" dirty="0" err="1"/>
              <a:t>Blaauw</a:t>
            </a:r>
            <a:r>
              <a:rPr lang="en-US" altLang="zh-CN" dirty="0"/>
              <a:t>, "A 660pW multi-stage temperature-compensated timer for ultra-low-power wireless sensor node synchronization," 2011 IEEE International Solid-State Circuits Conference, San Francisco, CA, USA, 2011, pp. 46-48, </a:t>
            </a:r>
            <a:r>
              <a:rPr lang="en-US" altLang="zh-CN" dirty="0" err="1"/>
              <a:t>doi</a:t>
            </a:r>
            <a:r>
              <a:rPr lang="en-US" altLang="zh-CN" dirty="0"/>
              <a:t>: 10.1109/ISSCC.2011.5746213. 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Y. Lin et al., "A 150pW Program-and-Hold Timer for Ultra-Low-Power Sensor Platforms", </a:t>
            </a:r>
            <a:r>
              <a:rPr lang="en-US" altLang="zh-CN" i="1" dirty="0"/>
              <a:t>ISSCC Dig. Tech. Papers</a:t>
            </a:r>
            <a:r>
              <a:rPr lang="en-US" altLang="zh-CN" dirty="0"/>
              <a:t>, pp. 326-327, Feb. 2009</a:t>
            </a:r>
          </a:p>
          <a:p>
            <a:pPr>
              <a:buFont typeface="+mj-lt"/>
              <a:buAutoNum type="arabicPeriod"/>
            </a:pPr>
            <a:r>
              <a:rPr lang="en-US" altLang="zh-CN" dirty="0"/>
              <a:t>RFID_gs1-epc-gen2v2-uhf-airinterface</a:t>
            </a:r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 lvl="0">
              <a:buFont typeface="+mj-lt"/>
              <a:buAutoNum type="arabicPeriod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802.11-24/1475r0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Sept.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/>
              <a:t>Weijie</a:t>
            </a:r>
            <a:r>
              <a:rPr lang="en-GB" dirty="0"/>
              <a:t> Xu (OPPO)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/>
              <a:t>In t</a:t>
            </a:r>
            <a:r>
              <a:rPr lang="en-GB" altLang="zh-CN" dirty="0"/>
              <a:t>his submission, we firstly discuss the necessity of maintaining of timing clock by AMP device. Then we </a:t>
            </a:r>
            <a:r>
              <a:rPr lang="en-US" altLang="zh-CN" dirty="0">
                <a:cs typeface="Times New Roman" panose="02020603050405020304" pitchFamily="18" charset="0"/>
              </a:rPr>
              <a:t>present the feasibility of implementing ultra-low power timing clock in AMP device(AMP STA)</a:t>
            </a:r>
            <a:r>
              <a:rPr lang="en-GB" altLang="zh-CN" dirty="0"/>
              <a:t>. In the end, we propose the timing requirement.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FBE70F-DB5B-BA51-1F2E-EBE2E9C59CB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802.11-24/1475r0</a:t>
            </a:r>
            <a:endParaRPr lang="en-SG" sz="18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152400" y="1064303"/>
            <a:ext cx="823906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In[1],  device capabilities of AMP client STA have been discussed, and we propose the following:</a:t>
            </a:r>
            <a:endParaRPr lang="zh-CN" altLang="en-US" sz="1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C7A641B-920C-4108-833B-B6502A7F5E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708709"/>
              </p:ext>
            </p:extLst>
          </p:nvPr>
        </p:nvGraphicFramePr>
        <p:xfrm>
          <a:off x="152400" y="1550357"/>
          <a:ext cx="89154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300">
                  <a:extLst>
                    <a:ext uri="{9D8B030D-6E8A-4147-A177-3AD203B41FA5}">
                      <a16:colId xmlns:a16="http://schemas.microsoft.com/office/drawing/2014/main" val="193411708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22909086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87844706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532037204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2070777089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Use case</a:t>
                      </a:r>
                      <a:endParaRPr lang="zh-CN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Short/Medium range AMP IoT</a:t>
                      </a:r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Close range AMP IoT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Compatible AMP IoT (i.e. 11n compatible)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76584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UL</a:t>
                      </a:r>
                      <a:r>
                        <a:rPr lang="zh-CN" altLang="en-US" sz="1600" dirty="0"/>
                        <a:t> </a:t>
                      </a:r>
                      <a:r>
                        <a:rPr lang="en-US" altLang="zh-CN" sz="1600" dirty="0"/>
                        <a:t>Transmitter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Active Tx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Backscattering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Backscattering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Legacy OFDM Tx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6313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UL Amplifier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Y(May)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 (Reflection)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Y(Legacy)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03166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DL Amplifier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Y(May)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Y(May)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Y(Legacy)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537257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RF ED Rx</a:t>
                      </a:r>
                      <a:r>
                        <a:rPr lang="zh-CN" altLang="en-US" sz="1600" dirty="0"/>
                        <a:t>：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Sens. of ~-40dB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</a:t>
                      </a:r>
                      <a:r>
                        <a:rPr lang="en-US" altLang="zh-CN" sz="1600" dirty="0" err="1"/>
                        <a:t>Opt</a:t>
                      </a:r>
                      <a:r>
                        <a:rPr lang="en-US" altLang="zh-CN" sz="1600" dirty="0"/>
                        <a:t> 1)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Y(Opt1)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Y for wake-up 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757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(Zero-) IF Rx: </a:t>
                      </a:r>
                      <a:r>
                        <a:rPr lang="en-US" altLang="zh-CN" sz="1600" dirty="0" err="1">
                          <a:solidFill>
                            <a:srgbClr val="0000FF"/>
                          </a:solidFill>
                        </a:rPr>
                        <a:t>sens.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</a:rPr>
                        <a:t> of ~-70dB</a:t>
                      </a:r>
                      <a:endParaRPr lang="zh-CN" altLang="en-US" sz="16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</a:t>
                      </a:r>
                      <a:r>
                        <a:rPr lang="en-US" altLang="zh-CN" sz="1600" dirty="0" err="1"/>
                        <a:t>Opt</a:t>
                      </a:r>
                      <a:r>
                        <a:rPr lang="en-US" altLang="zh-CN" sz="1600" dirty="0"/>
                        <a:t> 2)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Y(Opt2)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N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/>
                        <a:t>OFDM receiver after wake-up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04103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Energy storage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Y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Y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N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634319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Clock accuracy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IF Rx and UL:&lt;10^3 ppm</a:t>
                      </a:r>
                      <a:endParaRPr lang="zh-CN" altLang="en-US" sz="1400" kern="1200" dirty="0">
                        <a:solidFill>
                          <a:srgbClr val="0000FF"/>
                        </a:solidFill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RF ED :10^4~10^5 ppm</a:t>
                      </a:r>
                      <a:endParaRPr lang="zh-CN" altLang="en-US" sz="1400" kern="1200" dirty="0">
                        <a:solidFill>
                          <a:srgbClr val="0000FF"/>
                        </a:solidFill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10^4~10^5 ppm</a:t>
                      </a:r>
                      <a:endParaRPr lang="zh-CN" altLang="en-US" sz="1600" dirty="0">
                        <a:solidFill>
                          <a:srgbClr val="0000FF"/>
                        </a:solidFill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&lt;10^3 ppm</a:t>
                      </a:r>
                      <a:r>
                        <a:rPr lang="zh-CN" altLang="en-US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for</a:t>
                      </a:r>
                      <a:r>
                        <a:rPr lang="zh-CN" altLang="en-US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en-US" altLang="zh-CN" sz="1600" dirty="0">
                          <a:solidFill>
                            <a:srgbClr val="0000FF"/>
                          </a:solidFill>
                          <a:highlight>
                            <a:srgbClr val="00FF00"/>
                          </a:highlight>
                        </a:rPr>
                        <a:t>WUR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~20ppm for MR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5460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Waveform</a:t>
                      </a:r>
                      <a:endParaRPr lang="zh-CN" altLang="en-US" sz="16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DL: MC-OOK    UL:OOK as baseline, consider BPSK/MSK</a:t>
                      </a:r>
                      <a:endParaRPr lang="zh-CN" altLang="en-US" sz="14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MC-OOK for wake-up, then OFDM</a:t>
                      </a:r>
                      <a:endParaRPr lang="en-US" altLang="zh-CN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121998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highlight>
                            <a:srgbClr val="00FF00"/>
                          </a:highlight>
                        </a:rPr>
                        <a:t>Power consumption</a:t>
                      </a:r>
                      <a:endParaRPr lang="zh-CN" altLang="en-US" sz="14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100X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µW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100X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µW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µW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  <a:p>
                      <a:pPr algn="ctr"/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highlight>
                            <a:srgbClr val="00FF00"/>
                          </a:highlight>
                        </a:rPr>
                        <a:t>X </a:t>
                      </a:r>
                      <a:r>
                        <a:rPr lang="en-US" altLang="zh-CN" sz="1600" dirty="0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mW~10X </a:t>
                      </a:r>
                      <a:r>
                        <a:rPr lang="en-US" altLang="zh-CN" sz="1600" dirty="0" err="1">
                          <a:highlight>
                            <a:srgbClr val="00FF00"/>
                          </a:highlight>
                          <a:cs typeface="Times New Roman" panose="02020603050405020304" pitchFamily="18" charset="0"/>
                        </a:rPr>
                        <a:t>mW</a:t>
                      </a:r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  <a:p>
                      <a:pPr algn="ctr"/>
                      <a:endParaRPr lang="zh-CN" altLang="en-US" sz="1600" dirty="0">
                        <a:highlight>
                          <a:srgbClr val="00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854711"/>
                  </a:ext>
                </a:extLst>
              </a:tr>
            </a:tbl>
          </a:graphicData>
        </a:graphic>
      </p:graphicFrame>
      <p:sp>
        <p:nvSpPr>
          <p:cNvPr id="10" name="标题 1">
            <a:extLst>
              <a:ext uri="{FF2B5EF4-FFF2-40B4-BE49-F238E27FC236}">
                <a16:creationId xmlns:a16="http://schemas.microsoft.com/office/drawing/2014/main" id="{E082B62D-5567-48A0-B27E-A2E8A3E93778}"/>
              </a:ext>
            </a:extLst>
          </p:cNvPr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Background(1)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238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Background(2)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039100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In[1],  on how to achieve the design target: </a:t>
            </a:r>
            <a:r>
              <a:rPr lang="en-US" altLang="zh-CN" sz="1800" b="1" dirty="0">
                <a:cs typeface="Times New Roman" panose="02020603050405020304" pitchFamily="18" charset="0"/>
              </a:rPr>
              <a:t>AMP IoT should aim for the use cases that can’t fully addressed by existing technologies</a:t>
            </a:r>
            <a:r>
              <a:rPr lang="en-US" altLang="zh-CN" sz="1800" dirty="0">
                <a:cs typeface="Times New Roman" panose="02020603050405020304" pitchFamily="18" charset="0"/>
              </a:rPr>
              <a:t>, the following considerations are proposed to differentiate Ambient IoT with  existing technologies (e.g., RFID):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Potential longer range, via using 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Advanced techniques such as reflection amplifier, spreading, UL coding etc.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Energy storage ( which help can lower energy harvesting threshold)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Other kinds of ambient power such as light, heat etc.</a:t>
            </a:r>
          </a:p>
          <a:p>
            <a:pPr marL="1257300" lvl="3" indent="-342900" algn="just">
              <a:lnSpc>
                <a:spcPts val="2400"/>
              </a:lnSpc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Higher sensitivity receiver (with different receiver Arch.)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Potential higher system capacity/system efficiency </a:t>
            </a:r>
          </a:p>
          <a:p>
            <a:pPr marL="1257300" lvl="3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Techniques such as FDM/CDM </a:t>
            </a:r>
          </a:p>
          <a:p>
            <a:pPr marL="1257300" lvl="3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Higher peak data rate?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Lower deployment cost</a:t>
            </a:r>
          </a:p>
          <a:p>
            <a:pPr marL="1257300" lvl="3" indent="-342900" algn="just">
              <a:spcAft>
                <a:spcPts val="600"/>
              </a:spcAft>
              <a:buFont typeface="Times New Roman" panose="02020603050405020304" pitchFamily="18" charset="0"/>
              <a:buChar char="-"/>
            </a:pPr>
            <a:r>
              <a:rPr lang="en-US" altLang="zh-CN" sz="1300" dirty="0">
                <a:cs typeface="Times New Roman" panose="02020603050405020304" pitchFamily="18" charset="0"/>
              </a:rPr>
              <a:t>Low-complexity AMP AP (e.g. by avoiding full-duplex operation) </a:t>
            </a:r>
          </a:p>
          <a:p>
            <a:pPr marL="800100" lvl="2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Enable more application, e.g. can link ambient IoT device with a smart phone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80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pic>
        <p:nvPicPr>
          <p:cNvPr id="12" name="Picture 9">
            <a:extLst>
              <a:ext uri="{FF2B5EF4-FFF2-40B4-BE49-F238E27FC236}">
                <a16:creationId xmlns:a16="http://schemas.microsoft.com/office/drawing/2014/main" id="{1406EBE4-B858-4B1F-BB26-65A7556EF2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971799"/>
            <a:ext cx="7391400" cy="34290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[2], the operation state and operation procedure of AMP device is discussed. One promising mode is as in below: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Note that in this mode, AMP device can only perform Rx/Tx in duty-cycle, it is reasonable because: instant harvested power will be very limited thus it can’t support always-on operation. However, there may scheduling delay due to lots of devices in queue.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This will be different from RFID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Background(3)</a:t>
            </a:r>
            <a:endParaRPr lang="aa-ET" sz="2600" kern="0" dirty="0"/>
          </a:p>
        </p:txBody>
      </p:sp>
    </p:spTree>
    <p:extLst>
      <p:ext uri="{BB962C8B-B14F-4D97-AF65-F5344CB8AC3E}">
        <p14:creationId xmlns:p14="http://schemas.microsoft.com/office/powerpoint/2010/main" val="362165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295340" y="1432440"/>
            <a:ext cx="8239060" cy="51342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 algn="just">
              <a:lnSpc>
                <a:spcPct val="160000"/>
              </a:lnSpc>
              <a:spcAft>
                <a:spcPts val="600"/>
              </a:spcAft>
            </a:pPr>
            <a:endParaRPr lang="en-US" altLang="zh-CN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1" indent="-342900" algn="just">
              <a:lnSpc>
                <a:spcPct val="160000"/>
              </a:lnSpc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zh-CN" altLang="en-US" sz="20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EBD8830-E799-4754-90BA-B81AB657F454}"/>
              </a:ext>
            </a:extLst>
          </p:cNvPr>
          <p:cNvSpPr/>
          <p:nvPr/>
        </p:nvSpPr>
        <p:spPr>
          <a:xfrm>
            <a:off x="152400" y="1066418"/>
            <a:ext cx="8686800" cy="5339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RFID, slot-aloha is used as the access procedure.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RFID device is always on to monitor and decode the query signaling.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feasible because of short working distance.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 The access timing is fully provided by the interrogator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RFID device determines whether to access based on the its random number and the control of Query/</a:t>
            </a:r>
            <a:r>
              <a:rPr lang="en-US" altLang="zh-CN" sz="1800" dirty="0" err="1">
                <a:cs typeface="Times New Roman" panose="02020603050405020304" pitchFamily="18" charset="0"/>
              </a:rPr>
              <a:t>QueryRep</a:t>
            </a:r>
            <a:r>
              <a:rPr lang="en-US" altLang="zh-CN" sz="1800" dirty="0">
                <a:cs typeface="Times New Roman" panose="02020603050405020304" pitchFamily="18" charset="0"/>
              </a:rPr>
              <a:t>   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914400" lvl="3" algn="ctr">
              <a:spcBef>
                <a:spcPts val="0"/>
              </a:spcBef>
              <a:spcAft>
                <a:spcPts val="600"/>
              </a:spcAft>
            </a:pPr>
            <a:r>
              <a:rPr lang="en-US" altLang="zh-CN" sz="1800" dirty="0">
                <a:cs typeface="Times New Roman" panose="02020603050405020304" pitchFamily="18" charset="0"/>
              </a:rPr>
              <a:t>Figure: slot-Aloha in RFID[6] </a:t>
            </a:r>
            <a:endParaRPr lang="en-US" altLang="zh-CN" dirty="0">
              <a:cs typeface="Times New Roman" panose="02020603050405020304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BFDC7FD-BB9D-40AE-8DD4-705BFCE42611}"/>
              </a:ext>
            </a:extLst>
          </p:cNvPr>
          <p:cNvSpPr txBox="1">
            <a:spLocks/>
          </p:cNvSpPr>
          <p:nvPr/>
        </p:nvSpPr>
        <p:spPr>
          <a:xfrm>
            <a:off x="3065325" y="609600"/>
            <a:ext cx="3013349" cy="35510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zh-CN" sz="2600" kern="0" dirty="0"/>
              <a:t>Background(4)</a:t>
            </a:r>
            <a:endParaRPr lang="aa-ET" sz="2600" kern="0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3E941EEA-1471-4197-ADF4-DF2F353525AD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04800" y="3353182"/>
            <a:ext cx="838200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845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Discussion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4963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Based on previous slides, it can be seen that AMP device needs to maintain a timing clock during its operation procedure. Since,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essential for power saving with duty-cycle operation, in order to store harvested power in case of longer operation distance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It is essential to enable AMP IoT to work normally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In sensor use case, the AMP device shall be able to report data periodically 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Besides duty-cycle operation, it can be expected there are also many other aspects, e.g., multiple access, scheduling timing etc.,  may require the AMP device to maintain a timing clock.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The above requirements apply to both AMP device supporting active transmission and AMP device supporting backscattering.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Therefore, we will further discuss the requirement of timing clock for AMP device. </a:t>
            </a: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52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Influence  of the timing accuracy 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079748"/>
            <a:ext cx="84963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Relaxed clock accuracy is necessary. However, too low clock accuracy, e.g., 10^5 ppm will result in poor system performance.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zh-CN" sz="1800" dirty="0">
                <a:cs typeface="Times New Roman" panose="02020603050405020304" pitchFamily="18" charset="0"/>
              </a:rPr>
              <a:t>Example 1: influence on duty-cycle operation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In duty-cycle operation, AMP device finds its operation time window based on its timing clock. Timing error results in earlier wake-up for signaling Rx.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6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Assuming the operation cycle is 100ms, 10^5 ppm means there will be a drifting of 10ms every 100ms, it requires increased Rx of more than 10ms 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u"/>
            </a:pPr>
            <a:r>
              <a:rPr lang="en-US" altLang="zh-CN" sz="1800" dirty="0">
                <a:cs typeface="Times New Roman" panose="02020603050405020304" pitchFamily="18" charset="0"/>
              </a:rPr>
              <a:t>Example 2:influence on multiple access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5AEA30A-BE28-4AB4-AEE9-7AF3338B2E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7452" y="2590800"/>
            <a:ext cx="5819775" cy="143171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20E69EB-80C7-4872-BE9B-72B6C18B57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5400" y="4551814"/>
            <a:ext cx="3771900" cy="1696586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B551FDE2-8A03-4DB5-BF23-7843F9357380}"/>
              </a:ext>
            </a:extLst>
          </p:cNvPr>
          <p:cNvSpPr/>
          <p:nvPr/>
        </p:nvSpPr>
        <p:spPr>
          <a:xfrm>
            <a:off x="257273" y="4787205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400" dirty="0">
                <a:cs typeface="Times New Roman" panose="02020603050405020304" pitchFamily="18" charset="0"/>
              </a:rPr>
              <a:t>If device can maintain a timing clock, it will ease TDM and improve the system efficiency. However, poor timing accuracy results in mutual-interference among </a:t>
            </a:r>
            <a:r>
              <a:rPr lang="en-US" altLang="zh-CN" sz="1400" dirty="0" err="1">
                <a:cs typeface="Times New Roman" panose="02020603050405020304" pitchFamily="18" charset="0"/>
              </a:rPr>
              <a:t>TDMed</a:t>
            </a:r>
            <a:r>
              <a:rPr lang="en-US" altLang="zh-CN" sz="1400" dirty="0">
                <a:cs typeface="Times New Roman" panose="02020603050405020304" pitchFamily="18" charset="0"/>
              </a:rPr>
              <a:t> transmissions (from different devices) </a:t>
            </a:r>
          </a:p>
        </p:txBody>
      </p:sp>
    </p:spTree>
    <p:extLst>
      <p:ext uri="{BB962C8B-B14F-4D97-AF65-F5344CB8AC3E}">
        <p14:creationId xmlns:p14="http://schemas.microsoft.com/office/powerpoint/2010/main" val="351443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Proposed requirements for timing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 err="1"/>
              <a:t>Weijie</a:t>
            </a:r>
            <a:r>
              <a:rPr lang="en-US" altLang="zh-CN" dirty="0"/>
              <a:t> Xu (OPPO)</a:t>
            </a:r>
            <a:endParaRPr lang="en-US" dirty="0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802.11-24/1475r0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Sept. 2024</a:t>
            </a:r>
            <a:endParaRPr lang="en-GB" sz="1800" b="1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E219A34-2D7B-464A-B4E2-1D28487AF336}"/>
              </a:ext>
            </a:extLst>
          </p:cNvPr>
          <p:cNvSpPr/>
          <p:nvPr/>
        </p:nvSpPr>
        <p:spPr>
          <a:xfrm>
            <a:off x="266700" y="1156928"/>
            <a:ext cx="8496300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Relaxed clock accuracy is necessary (to reduce the complexity and power consumption) and feasible. However, considering the issues of poor timing accuracy, there shall be a proper compromise.   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In [1], the following requirements are proposed.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In above table, it give the initial clock requirements(i.e. initial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SFO) during Rx and Tx.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1800" dirty="0">
                <a:cs typeface="Times New Roman" panose="02020603050405020304" pitchFamily="18" charset="0"/>
              </a:rPr>
              <a:t>For timing, we further propose a requirement of timing clock accuracy: 10^3 ppm~10^4 ppm for AMP device supporting active transmission or long range backscattering.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For close range AMP IoT, it seems fine to reuse RFID requirement since it is peer-to-peer communication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  <a:p>
            <a:pPr marL="457200" lvl="2" algn="just">
              <a:spcBef>
                <a:spcPts val="0"/>
              </a:spcBef>
              <a:spcAft>
                <a:spcPts val="600"/>
              </a:spcAft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B19AA50-E323-4221-93E1-6E8A041CF9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287" y="2375199"/>
            <a:ext cx="7772400" cy="2176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19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15329</TotalTime>
  <Words>1542</Words>
  <Application>Microsoft Office PowerPoint</Application>
  <PresentationFormat>全屏显示(4:3)</PresentationFormat>
  <Paragraphs>237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 Unicode MS</vt:lpstr>
      <vt:lpstr>MS Gothic</vt:lpstr>
      <vt:lpstr>OPPOSans B</vt:lpstr>
      <vt:lpstr>宋体</vt:lpstr>
      <vt:lpstr>Arial</vt:lpstr>
      <vt:lpstr>Calibri</vt:lpstr>
      <vt:lpstr>Times New Roman</vt:lpstr>
      <vt:lpstr>Wingdings</vt:lpstr>
      <vt:lpstr>ACcord Submission Template</vt:lpstr>
      <vt:lpstr>Discussion on ultra-low power timing clock</vt:lpstr>
      <vt:lpstr>Abstract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WeijieOPPO_2</cp:lastModifiedBy>
  <cp:revision>2289</cp:revision>
  <cp:lastPrinted>1998-02-10T13:28:00Z</cp:lastPrinted>
  <dcterms:created xsi:type="dcterms:W3CDTF">2009-12-02T19:05:00Z</dcterms:created>
  <dcterms:modified xsi:type="dcterms:W3CDTF">2024-09-02T10:30:43Z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