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handoutMasterIdLst>
    <p:handoutMasterId r:id="rId18"/>
  </p:handoutMasterIdLst>
  <p:sldIdLst>
    <p:sldId id="256" r:id="rId4"/>
    <p:sldId id="368" r:id="rId5"/>
    <p:sldId id="436" r:id="rId7"/>
    <p:sldId id="388" r:id="rId8"/>
    <p:sldId id="420" r:id="rId9"/>
    <p:sldId id="405" r:id="rId10"/>
    <p:sldId id="428" r:id="rId11"/>
    <p:sldId id="399" r:id="rId12"/>
    <p:sldId id="389" r:id="rId13"/>
    <p:sldId id="392" r:id="rId14"/>
    <p:sldId id="434" r:id="rId15"/>
    <p:sldId id="265" r:id="rId16"/>
    <p:sldId id="29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728200" y="6475413"/>
            <a:ext cx="16637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Li Quan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24/1473r2</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3271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Sep 2024</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
        <p:nvSpPr>
          <p:cNvPr id="4" name="Text Box 3"/>
          <p:cNvSpPr txBox="true"/>
          <p:nvPr userDrawn="true"/>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svg"/><Relationship Id="rId3" Type="http://schemas.openxmlformats.org/officeDocument/2006/relationships/image" Target="../media/image3.png"/><Relationship Id="rId2" Type="http://schemas.openxmlformats.org/officeDocument/2006/relationships/image" Target="../media/image1.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svg"/><Relationship Id="rId3" Type="http://schemas.openxmlformats.org/officeDocument/2006/relationships/image" Target="../media/image2.png"/><Relationship Id="rId2" Type="http://schemas.openxmlformats.org/officeDocument/2006/relationships/image" Target="../media/image2.sv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true"/>
          </p:cNvGraphicFramePr>
          <p:nvPr/>
        </p:nvGraphicFramePr>
        <p:xfrm>
          <a:off x="1321435" y="2159318"/>
          <a:ext cx="10077450" cy="3261360"/>
        </p:xfrm>
        <a:graphic>
          <a:graphicData uri="http://schemas.openxmlformats.org/presentationml/2006/ole">
            <mc:AlternateContent xmlns:mc="http://schemas.openxmlformats.org/markup-compatibility/2006">
              <mc:Choice xmlns:v="urn:schemas-microsoft-com:vml" Requires="v">
                <p:oleObj spid="_x0000_s4" name="Document" r:id="rId1" imgW="11410950" imgH="3448050" progId="Word.Document.8">
                  <p:embed/>
                </p:oleObj>
              </mc:Choice>
              <mc:Fallback>
                <p:oleObj name="Document" r:id="rId1" imgW="11410950" imgH="3448050" progId="Word.Document.8">
                  <p:embed/>
                  <p:pic>
                    <p:nvPicPr>
                      <p:cNvPr id="0" name="Object 3"/>
                      <p:cNvPicPr>
                        <a:picLocks noChangeAspect="true" noChangeArrowheads="true"/>
                      </p:cNvPicPr>
                      <p:nvPr/>
                    </p:nvPicPr>
                    <p:blipFill>
                      <a:blip r:embed="rId2"/>
                      <a:srcRect/>
                      <a:stretch>
                        <a:fillRect/>
                      </a:stretch>
                    </p:blipFill>
                    <p:spPr bwMode="auto">
                      <a:xfrm>
                        <a:off x="1321435" y="2159318"/>
                        <a:ext cx="10077450" cy="3261360"/>
                      </a:xfrm>
                      <a:prstGeom prst="rect">
                        <a:avLst/>
                      </a:prstGeom>
                      <a:noFill/>
                    </p:spPr>
                  </p:pic>
                </p:oleObj>
              </mc:Fallback>
            </mc:AlternateContent>
          </a:graphicData>
        </a:graphic>
      </p:graphicFrame>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MAP co-EDCA to improve the performance of edging STA Follow up</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3" name="Content Placeholder 2"/>
          <p:cNvSpPr>
            <a:spLocks noGrp="true"/>
          </p:cNvSpPr>
          <p:nvPr>
            <p:ph idx="1"/>
          </p:nvPr>
        </p:nvSpPr>
        <p:spPr>
          <a:xfrm>
            <a:off x="914400" y="1703712"/>
            <a:ext cx="10363200" cy="4571990"/>
          </a:xfrm>
        </p:spPr>
        <p:txBody>
          <a:bodyPr/>
          <a:p>
            <a:pPr marL="0" indent="0">
              <a:buFont typeface="Arial" panose="020B0604020202020204" pitchFamily="34" charset="0"/>
              <a:buNone/>
            </a:pPr>
            <a:endParaRPr lang="en-US" b="0"/>
          </a:p>
          <a:p>
            <a:r>
              <a:rPr lang="en-US" b="0"/>
              <a:t>After applying  RTS/CTS mechanism collision isn’t the main issue any more. However, unbalanced access time </a:t>
            </a:r>
            <a:r>
              <a:rPr lang="en-US"/>
              <a:t>remains a problem</a:t>
            </a:r>
            <a:r>
              <a:rPr lang="en-US" b="0"/>
              <a:t>. </a:t>
            </a:r>
            <a:endParaRPr lang="en-US" b="0"/>
          </a:p>
          <a:p>
            <a:endParaRPr lang="en-US" b="0"/>
          </a:p>
          <a:p>
            <a:r>
              <a:rPr lang="en-US" b="0"/>
              <a:t>Tuning CWmin and AIFSN can effectively mitigate such problem while effect of tuning CWmin is more dramatic compared to AIFSN.</a:t>
            </a:r>
            <a:endParaRPr lang="en-US" b="0"/>
          </a:p>
          <a:p>
            <a:pPr lvl="1"/>
            <a:r>
              <a:rPr lang="en-US" sz="2000" b="0"/>
              <a:t>Suggestion: Coarse tuning  with CWmin and fine tuning with AIFSN.</a:t>
            </a: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Straw poll</a:t>
            </a:r>
            <a:endParaRPr lang="en-US"/>
          </a:p>
        </p:txBody>
      </p:sp>
      <p:sp>
        <p:nvSpPr>
          <p:cNvPr id="3" name="Content Placeholder 2"/>
          <p:cNvSpPr>
            <a:spLocks noGrp="true"/>
          </p:cNvSpPr>
          <p:nvPr>
            <p:ph idx="1"/>
          </p:nvPr>
        </p:nvSpPr>
        <p:spPr>
          <a:xfrm>
            <a:off x="396240" y="1805305"/>
            <a:ext cx="11400155" cy="5087620"/>
          </a:xfrm>
        </p:spPr>
        <p:txBody>
          <a:bodyPr/>
          <a:p>
            <a:pPr marL="0" indent="0">
              <a:buNone/>
            </a:pPr>
            <a:r>
              <a:rPr lang="en-US"/>
              <a:t>Do you agree to improve the performance of edging STAs in hidden nodes scenarios?</a:t>
            </a:r>
            <a:endParaRPr lang="en-US"/>
          </a:p>
          <a:p>
            <a:pPr marL="457200" lvl="1" indent="0">
              <a:buFont typeface="Wingdings" panose="05000000000000000000" charset="0"/>
              <a:buNone/>
            </a:pPr>
            <a:r>
              <a:rPr lang="en-US"/>
              <a:t>- E</a:t>
            </a:r>
            <a:r>
              <a:rPr lang="en-US">
                <a:sym typeface="+mn-ea"/>
              </a:rPr>
              <a:t>.g., STA may report the event(lack of access time e.g.) to the associated AP based on TBD conditions. </a:t>
            </a:r>
            <a:endParaRPr lang="en-US">
              <a:sym typeface="+mn-ea"/>
            </a:endParaRPr>
          </a:p>
          <a:p>
            <a:pPr marL="457200" lvl="1" indent="0">
              <a:buFont typeface="Wingdings" panose="05000000000000000000" charset="0"/>
              <a:buNone/>
            </a:pPr>
            <a:r>
              <a:rPr lang="en-US">
                <a:sym typeface="+mn-ea"/>
              </a:rPr>
              <a:t>- E.g., AP can decide whether to adjust new EDCA parameter for non-edging STAs.</a:t>
            </a:r>
            <a:endParaRPr lang="en-US"/>
          </a:p>
          <a:p>
            <a:pPr marL="857250" lvl="2"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a:p>
            <a:r>
              <a:rPr lang="en-US" altLang="zh-CN" b="0">
                <a:sym typeface="+mn-ea"/>
              </a:rPr>
              <a:t>[2]522r0, MAP co-EDCA for edging STA, Jay Yang(ZTE)</a:t>
            </a:r>
            <a:endParaRPr lang="en-US" altLang="zh-CN" b="0">
              <a:sym typeface="+mn-ea"/>
            </a:endParaRPr>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738505" y="1751965"/>
            <a:ext cx="10714355" cy="457200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400" dirty="0">
                <a:sym typeface="+mn-ea"/>
              </a:rPr>
              <a:t>Based on current 11bn PAR [1], the scope is to enhance the ultra high reliability of Wireless LAN Area Network (WLAN), where the use cases are defined for both an isolated Basic Service Set (BSS) and overlapping BSSes.</a:t>
            </a:r>
            <a:endParaRPr lang="en-US" sz="240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t>However</a:t>
            </a:r>
            <a:r>
              <a:rPr lang="zh-CN" altLang="en-US" sz="2400" dirty="0">
                <a:ea typeface="宋体" panose="02010600030101010101" pitchFamily="2" charset="-122"/>
              </a:rPr>
              <a:t>，</a:t>
            </a:r>
            <a:r>
              <a:rPr lang="en-US" altLang="zh-CN" sz="2400" dirty="0">
                <a:ea typeface="宋体" panose="02010600030101010101" pitchFamily="2" charset="-122"/>
              </a:rPr>
              <a:t>few of proposal focus on performance degradation of edging STA which is shown on the next slide</a:t>
            </a:r>
            <a:r>
              <a:rPr lang="en-US" sz="2400" dirty="0"/>
              <a:t>.</a:t>
            </a:r>
            <a:endParaRPr lang="en-US" sz="2400" dirty="0"/>
          </a:p>
          <a:p>
            <a:pPr>
              <a:buFont typeface="Arial" panose="020B0604020202020204" pitchFamily="34" charset="0"/>
              <a:buChar char="•"/>
            </a:pPr>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Background</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current EDCA mechanism</a:t>
            </a:r>
            <a:endParaRPr lang="en-US"/>
          </a:p>
        </p:txBody>
      </p:sp>
      <p:sp>
        <p:nvSpPr>
          <p:cNvPr id="3" name="Content Placeholder 2"/>
          <p:cNvSpPr>
            <a:spLocks noGrp="true"/>
          </p:cNvSpPr>
          <p:nvPr>
            <p:ph idx="1"/>
          </p:nvPr>
        </p:nvSpPr>
        <p:spPr>
          <a:xfrm>
            <a:off x="363220" y="1334135"/>
            <a:ext cx="11475085" cy="2415540"/>
          </a:xfrm>
        </p:spPr>
        <p:txBody>
          <a:bodyPr/>
          <a:p>
            <a:r>
              <a:rPr lang="en-US"/>
              <a:t>Case1: Performance degradation caused by hidden nodes of neighbouring STAs</a:t>
            </a:r>
            <a:r>
              <a:rPr lang="en-US">
                <a:sym typeface="+mn-ea"/>
              </a:rPr>
              <a:t> </a:t>
            </a:r>
            <a:endParaRPr lang="en-US">
              <a:sym typeface="+mn-ea"/>
            </a:endParaRPr>
          </a:p>
          <a:p>
            <a:pPr lvl="1">
              <a:buFont typeface="Wingdings" panose="05000000000000000000" charset="0"/>
              <a:buChar char="Ø"/>
            </a:pPr>
            <a:r>
              <a:rPr lang="en-US"/>
              <a:t>Precondition: Edging STAs may locate in the overlapping area of neighbouring STAs in one BSS.</a:t>
            </a:r>
            <a:endParaRPr lang="en-US"/>
          </a:p>
          <a:p>
            <a:pPr lvl="1">
              <a:buFont typeface="Wingdings" panose="05000000000000000000" charset="0"/>
              <a:buChar char="Ø"/>
            </a:pPr>
            <a:r>
              <a:rPr lang="en-US" b="1">
                <a:solidFill>
                  <a:srgbClr val="FF0000"/>
                </a:solidFill>
                <a:sym typeface="+mn-ea"/>
              </a:rPr>
              <a:t>Problem: Performance degradation for edging STA (increasing latency e.g.)due to participating the contention of both STAs</a:t>
            </a:r>
            <a:endParaRPr lang="en-US" b="1">
              <a:solidFill>
                <a:srgbClr val="FF0000"/>
              </a:solidFill>
              <a:sym typeface="+mn-ea"/>
            </a:endParaRPr>
          </a:p>
          <a:p>
            <a:pPr marL="457200" lvl="1" indent="0">
              <a:buFont typeface="Wingdings" panose="05000000000000000000" charset="0"/>
              <a:buNone/>
            </a:pPr>
            <a:r>
              <a:rPr lang="en-US" b="1">
                <a:sym typeface="+mn-ea"/>
              </a:rPr>
              <a:t>Solution</a:t>
            </a:r>
            <a:r>
              <a:rPr lang="en-US">
                <a:sym typeface="+mn-ea"/>
              </a:rPr>
              <a:t>: STA1 report congestion event (lack of access time e.g.) based on TBD conditions to associated AP for the sake of </a:t>
            </a:r>
            <a:r>
              <a:rPr lang="en-US"/>
              <a:t>tuning non-edging STAs’ EDCA parameters. </a:t>
            </a:r>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a:xfrm>
            <a:off x="5612066" y="6481128"/>
            <a:ext cx="801502" cy="276999"/>
          </a:xfrm>
        </p:spPr>
        <p:txBody>
          <a:bodyPr/>
          <a:p>
            <a:pPr>
              <a:defRPr/>
            </a:pPr>
            <a:r>
              <a:rPr lang="en-US"/>
              <a:t>Slide </a:t>
            </a:r>
            <a:fld id="{C1789BC7-C074-42CC-ADF8-5107DF6BD1C1}" type="slidenum">
              <a:rPr lang="en-US"/>
            </a:fld>
            <a:endParaRPr lang="en-US"/>
          </a:p>
        </p:txBody>
      </p:sp>
      <p:sp>
        <p:nvSpPr>
          <p:cNvPr id="47" name="Oval 46"/>
          <p:cNvSpPr/>
          <p:nvPr/>
        </p:nvSpPr>
        <p:spPr>
          <a:xfrm>
            <a:off x="5290185" y="3959225"/>
            <a:ext cx="2966085" cy="205232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sp>
        <p:nvSpPr>
          <p:cNvPr id="43" name="Oval 42"/>
          <p:cNvSpPr/>
          <p:nvPr/>
        </p:nvSpPr>
        <p:spPr>
          <a:xfrm>
            <a:off x="2963545" y="4014470"/>
            <a:ext cx="2861310" cy="1997075"/>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grpSp>
        <p:nvGrpSpPr>
          <p:cNvPr id="13" name="组合 12"/>
          <p:cNvGrpSpPr/>
          <p:nvPr/>
        </p:nvGrpSpPr>
        <p:grpSpPr>
          <a:xfrm>
            <a:off x="3864610" y="4725670"/>
            <a:ext cx="659130" cy="824865"/>
            <a:chOff x="6104" y="7594"/>
            <a:chExt cx="1038" cy="1299"/>
          </a:xfrm>
        </p:grpSpPr>
        <p:pic>
          <p:nvPicPr>
            <p:cNvPr id="69"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6104" y="7594"/>
              <a:ext cx="817" cy="817"/>
            </a:xfrm>
            <a:prstGeom prst="rect">
              <a:avLst/>
            </a:prstGeom>
          </p:spPr>
        </p:pic>
        <p:sp>
          <p:nvSpPr>
            <p:cNvPr id="9" name="Text Box 8"/>
            <p:cNvSpPr txBox="true"/>
            <p:nvPr/>
          </p:nvSpPr>
          <p:spPr>
            <a:xfrm>
              <a:off x="6104" y="8411"/>
              <a:ext cx="1038" cy="483"/>
            </a:xfrm>
            <a:prstGeom prst="rect">
              <a:avLst/>
            </a:prstGeom>
            <a:noFill/>
          </p:spPr>
          <p:txBody>
            <a:bodyPr wrap="square" rtlCol="0">
              <a:spAutoFit/>
            </a:bodyPr>
            <a:p>
              <a:r>
                <a:rPr lang="en-US" sz="1400"/>
                <a:t>STA2</a:t>
              </a:r>
              <a:endParaRPr lang="en-US" sz="1400"/>
            </a:p>
          </p:txBody>
        </p:sp>
      </p:grpSp>
      <p:grpSp>
        <p:nvGrpSpPr>
          <p:cNvPr id="6" name="组合 5"/>
          <p:cNvGrpSpPr/>
          <p:nvPr/>
        </p:nvGrpSpPr>
        <p:grpSpPr>
          <a:xfrm>
            <a:off x="5290185" y="4591559"/>
            <a:ext cx="659130" cy="825626"/>
            <a:chOff x="8335" y="7354"/>
            <a:chExt cx="1038" cy="1300"/>
          </a:xfrm>
        </p:grpSpPr>
        <p:pic>
          <p:nvPicPr>
            <p:cNvPr id="7"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8360" y="7354"/>
              <a:ext cx="817" cy="817"/>
            </a:xfrm>
            <a:prstGeom prst="rect">
              <a:avLst/>
            </a:prstGeom>
          </p:spPr>
        </p:pic>
        <p:sp>
          <p:nvSpPr>
            <p:cNvPr id="10" name="Text Box 9"/>
            <p:cNvSpPr txBox="true"/>
            <p:nvPr/>
          </p:nvSpPr>
          <p:spPr>
            <a:xfrm>
              <a:off x="8335" y="8171"/>
              <a:ext cx="1038" cy="483"/>
            </a:xfrm>
            <a:prstGeom prst="rect">
              <a:avLst/>
            </a:prstGeom>
            <a:noFill/>
          </p:spPr>
          <p:txBody>
            <a:bodyPr wrap="square" rtlCol="0">
              <a:spAutoFit/>
            </a:bodyPr>
            <a:p>
              <a:r>
                <a:rPr lang="en-US" sz="1400"/>
                <a:t>STA1</a:t>
              </a:r>
              <a:endParaRPr lang="en-US" sz="1400"/>
            </a:p>
          </p:txBody>
        </p:sp>
      </p:grpSp>
      <p:grpSp>
        <p:nvGrpSpPr>
          <p:cNvPr id="12" name="组合 11"/>
          <p:cNvGrpSpPr/>
          <p:nvPr/>
        </p:nvGrpSpPr>
        <p:grpSpPr>
          <a:xfrm>
            <a:off x="6747510" y="4688205"/>
            <a:ext cx="659130" cy="824865"/>
            <a:chOff x="10715" y="7523"/>
            <a:chExt cx="1038" cy="1299"/>
          </a:xfrm>
        </p:grpSpPr>
        <p:pic>
          <p:nvPicPr>
            <p:cNvPr id="67" name="Graphic 66"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10715" y="7523"/>
              <a:ext cx="817" cy="817"/>
            </a:xfrm>
            <a:prstGeom prst="rect">
              <a:avLst/>
            </a:prstGeom>
          </p:spPr>
        </p:pic>
        <p:sp>
          <p:nvSpPr>
            <p:cNvPr id="11" name="Text Box 10"/>
            <p:cNvSpPr txBox="true"/>
            <p:nvPr/>
          </p:nvSpPr>
          <p:spPr>
            <a:xfrm>
              <a:off x="10715" y="8340"/>
              <a:ext cx="1038" cy="483"/>
            </a:xfrm>
            <a:prstGeom prst="rect">
              <a:avLst/>
            </a:prstGeom>
            <a:noFill/>
          </p:spPr>
          <p:txBody>
            <a:bodyPr wrap="square" rtlCol="0">
              <a:spAutoFit/>
            </a:bodyPr>
            <a:p>
              <a:r>
                <a:rPr lang="en-US" sz="1400"/>
                <a:t>STA3</a:t>
              </a:r>
              <a:endParaRPr lang="en-US" sz="1400"/>
            </a:p>
          </p:txBody>
        </p:sp>
      </p:grpSp>
      <p:sp>
        <p:nvSpPr>
          <p:cNvPr id="8"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5" name="Oval 42"/>
          <p:cNvSpPr/>
          <p:nvPr/>
        </p:nvSpPr>
        <p:spPr>
          <a:xfrm>
            <a:off x="2125980" y="3620770"/>
            <a:ext cx="7144385" cy="256794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20" name="Graphic 52" descr="Wireless router"/>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5229225" y="3625850"/>
            <a:ext cx="672465" cy="672465"/>
          </a:xfrm>
          <a:prstGeom prst="rect">
            <a:avLst/>
          </a:prstGeom>
        </p:spPr>
      </p:pic>
      <p:sp>
        <p:nvSpPr>
          <p:cNvPr id="25" name="Text Box 11"/>
          <p:cNvSpPr txBox="true"/>
          <p:nvPr/>
        </p:nvSpPr>
        <p:spPr>
          <a:xfrm>
            <a:off x="5368290" y="4163695"/>
            <a:ext cx="659130" cy="306705"/>
          </a:xfrm>
          <a:prstGeom prst="rect">
            <a:avLst/>
          </a:prstGeom>
          <a:noFill/>
        </p:spPr>
        <p:txBody>
          <a:bodyPr wrap="square" rtlCol="0">
            <a:spAutoFit/>
          </a:bodyPr>
          <a:p>
            <a:r>
              <a:rPr lang="en-US" sz="1400"/>
              <a:t>AP1</a:t>
            </a:r>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current EDCA mechanism</a:t>
            </a:r>
            <a:endParaRPr lang="en-US"/>
          </a:p>
        </p:txBody>
      </p:sp>
      <p:sp>
        <p:nvSpPr>
          <p:cNvPr id="3" name="Content Placeholder 2"/>
          <p:cNvSpPr>
            <a:spLocks noGrp="true"/>
          </p:cNvSpPr>
          <p:nvPr>
            <p:ph idx="1"/>
          </p:nvPr>
        </p:nvSpPr>
        <p:spPr>
          <a:xfrm>
            <a:off x="358775" y="1267460"/>
            <a:ext cx="11948160" cy="4188460"/>
          </a:xfrm>
        </p:spPr>
        <p:txBody>
          <a:bodyPr/>
          <a:p>
            <a:r>
              <a:rPr lang="en-US"/>
              <a:t>Case2: Performance degradation caused by OBSS interference</a:t>
            </a:r>
            <a:endParaRPr lang="en-US"/>
          </a:p>
          <a:p>
            <a:pPr lvl="1">
              <a:buFont typeface="Wingdings" panose="05000000000000000000" charset="0"/>
              <a:buChar char="Ø"/>
            </a:pPr>
            <a:r>
              <a:rPr lang="en-US">
                <a:sym typeface="+mn-ea"/>
              </a:rPr>
              <a:t>Precondition1:  STA2 and STA3 are hidden nodes to each other, and STA2 and STA3 are associated with AP1 and AP2 respectively. </a:t>
            </a:r>
            <a:endParaRPr lang="en-US">
              <a:sym typeface="+mn-ea"/>
            </a:endParaRPr>
          </a:p>
          <a:p>
            <a:pPr lvl="1">
              <a:buFont typeface="Wingdings" panose="05000000000000000000" charset="0"/>
              <a:buChar char="Ø"/>
            </a:pPr>
            <a:r>
              <a:rPr lang="en-US"/>
              <a:t>Precondition2: Some STAs may locate in the overlapping area (Edging STA;like STA1 associated with AP1) unfortunately.</a:t>
            </a:r>
            <a:endParaRPr lang="en-US"/>
          </a:p>
          <a:p>
            <a:pPr lvl="1">
              <a:buFont typeface="Wingdings" panose="05000000000000000000" charset="0"/>
              <a:buChar char="Ø"/>
            </a:pPr>
            <a:r>
              <a:rPr lang="en-US" b="1">
                <a:solidFill>
                  <a:srgbClr val="FF0000"/>
                </a:solidFill>
                <a:sym typeface="+mn-ea"/>
              </a:rPr>
              <a:t>Problem: Performance degradation for edging STA (increasing latency e.g.)due to participating the contention of both BSSes</a:t>
            </a:r>
            <a:endParaRPr lang="en-US" b="1">
              <a:solidFill>
                <a:srgbClr val="FF0000"/>
              </a:solidFill>
              <a:sym typeface="+mn-ea"/>
            </a:endParaRPr>
          </a:p>
          <a:p>
            <a:pPr lvl="2">
              <a:buFont typeface="Wingdings" panose="05000000000000000000" charset="0"/>
              <a:buChar char="Ø"/>
            </a:pPr>
            <a:r>
              <a:rPr lang="en-US"/>
              <a:t>Further more, things go worse when there is LL service on STA1.</a:t>
            </a:r>
            <a:endParaRPr lang="en-US"/>
          </a:p>
          <a:p>
            <a:pPr lvl="1">
              <a:buFont typeface="Wingdings" panose="05000000000000000000" charset="0"/>
              <a:buChar char="Ø"/>
            </a:pPr>
            <a:r>
              <a:rPr lang="en-US" b="1"/>
              <a:t>Solution</a:t>
            </a:r>
            <a:r>
              <a:rPr lang="en-US"/>
              <a:t>: Edging STA(STA1) reports congestion event</a:t>
            </a:r>
            <a:r>
              <a:rPr lang="en-US">
                <a:sym typeface="+mn-ea"/>
              </a:rPr>
              <a:t>(lack of access time e.g.)</a:t>
            </a:r>
            <a:r>
              <a:rPr lang="en-US"/>
              <a:t> based on TBD conditions to associated AP(AP1) and associated AP forwards relative information to OBSS AP(AP2) for tuning </a:t>
            </a:r>
            <a:r>
              <a:rPr lang="en-US">
                <a:sym typeface="+mn-ea"/>
              </a:rPr>
              <a:t>non-edging STAs’ EDCA parameters</a:t>
            </a:r>
            <a:r>
              <a:rPr lang="en-US"/>
              <a:t>.</a:t>
            </a:r>
            <a:endParaRPr lang="en-US"/>
          </a:p>
          <a:p>
            <a:pPr marL="457200" lvl="1" indent="0">
              <a:buFont typeface="Wingdings" panose="05000000000000000000" charset="0"/>
              <a:buNone/>
            </a:pPr>
            <a:endParaRPr lang="en-US"/>
          </a:p>
        </p:txBody>
      </p:sp>
      <p:sp>
        <p:nvSpPr>
          <p:cNvPr id="8"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6" name="Oval 46"/>
          <p:cNvSpPr/>
          <p:nvPr/>
        </p:nvSpPr>
        <p:spPr>
          <a:xfrm>
            <a:off x="8711565" y="4806315"/>
            <a:ext cx="3103245" cy="199517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20" name="Graphic 52" descr="Wireless router"/>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7934960" y="4806315"/>
            <a:ext cx="672465" cy="672465"/>
          </a:xfrm>
          <a:prstGeom prst="rect">
            <a:avLst/>
          </a:prstGeom>
        </p:spPr>
      </p:pic>
      <p:sp>
        <p:nvSpPr>
          <p:cNvPr id="21" name="Oval 42"/>
          <p:cNvSpPr/>
          <p:nvPr/>
        </p:nvSpPr>
        <p:spPr>
          <a:xfrm>
            <a:off x="6378575" y="4806315"/>
            <a:ext cx="2893695" cy="1928495"/>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grpSp>
        <p:nvGrpSpPr>
          <p:cNvPr id="30" name="组合 29"/>
          <p:cNvGrpSpPr/>
          <p:nvPr/>
        </p:nvGrpSpPr>
        <p:grpSpPr>
          <a:xfrm>
            <a:off x="7086600" y="5349875"/>
            <a:ext cx="659130" cy="783590"/>
            <a:chOff x="11725" y="8440"/>
            <a:chExt cx="1038" cy="1234"/>
          </a:xfrm>
        </p:grpSpPr>
        <p:pic>
          <p:nvPicPr>
            <p:cNvPr id="18" name="Graphic 66" descr="Smart Phone"/>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11784" y="8440"/>
              <a:ext cx="817" cy="817"/>
            </a:xfrm>
            <a:prstGeom prst="rect">
              <a:avLst/>
            </a:prstGeom>
          </p:spPr>
        </p:pic>
        <p:sp>
          <p:nvSpPr>
            <p:cNvPr id="23" name="Text Box 8"/>
            <p:cNvSpPr txBox="true"/>
            <p:nvPr/>
          </p:nvSpPr>
          <p:spPr>
            <a:xfrm>
              <a:off x="11725" y="9192"/>
              <a:ext cx="1038" cy="483"/>
            </a:xfrm>
            <a:prstGeom prst="rect">
              <a:avLst/>
            </a:prstGeom>
            <a:noFill/>
          </p:spPr>
          <p:txBody>
            <a:bodyPr wrap="square" rtlCol="0">
              <a:spAutoFit/>
            </a:bodyPr>
            <a:p>
              <a:r>
                <a:rPr lang="en-US" sz="1400"/>
                <a:t>STA2</a:t>
              </a:r>
              <a:endParaRPr lang="en-US" sz="1400"/>
            </a:p>
          </p:txBody>
        </p:sp>
      </p:grpSp>
      <p:grpSp>
        <p:nvGrpSpPr>
          <p:cNvPr id="32" name="组合 31"/>
          <p:cNvGrpSpPr/>
          <p:nvPr/>
        </p:nvGrpSpPr>
        <p:grpSpPr>
          <a:xfrm>
            <a:off x="8719820" y="5382260"/>
            <a:ext cx="659130" cy="793115"/>
            <a:chOff x="13602" y="7447"/>
            <a:chExt cx="1038" cy="1249"/>
          </a:xfrm>
        </p:grpSpPr>
        <p:pic>
          <p:nvPicPr>
            <p:cNvPr id="22" name="Graphic 68" descr="Smart Phone"/>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13602" y="7447"/>
              <a:ext cx="817" cy="817"/>
            </a:xfrm>
            <a:prstGeom prst="rect">
              <a:avLst/>
            </a:prstGeom>
          </p:spPr>
        </p:pic>
        <p:sp>
          <p:nvSpPr>
            <p:cNvPr id="24" name="Text Box 9"/>
            <p:cNvSpPr txBox="true"/>
            <p:nvPr/>
          </p:nvSpPr>
          <p:spPr>
            <a:xfrm>
              <a:off x="13602" y="8214"/>
              <a:ext cx="1038" cy="483"/>
            </a:xfrm>
            <a:prstGeom prst="rect">
              <a:avLst/>
            </a:prstGeom>
            <a:noFill/>
          </p:spPr>
          <p:txBody>
            <a:bodyPr wrap="square" rtlCol="0">
              <a:spAutoFit/>
            </a:bodyPr>
            <a:p>
              <a:r>
                <a:rPr lang="en-US" sz="1400"/>
                <a:t>STA1</a:t>
              </a:r>
              <a:endParaRPr lang="en-US" sz="1400"/>
            </a:p>
          </p:txBody>
        </p:sp>
      </p:grpSp>
      <p:sp>
        <p:nvSpPr>
          <p:cNvPr id="25" name="Text Box 11"/>
          <p:cNvSpPr txBox="true"/>
          <p:nvPr/>
        </p:nvSpPr>
        <p:spPr>
          <a:xfrm>
            <a:off x="7745730" y="4987925"/>
            <a:ext cx="659130" cy="306705"/>
          </a:xfrm>
          <a:prstGeom prst="rect">
            <a:avLst/>
          </a:prstGeom>
          <a:noFill/>
        </p:spPr>
        <p:txBody>
          <a:bodyPr wrap="square" rtlCol="0">
            <a:spAutoFit/>
          </a:bodyPr>
          <a:p>
            <a:r>
              <a:rPr lang="en-US" sz="1400"/>
              <a:t>AP1</a:t>
            </a:r>
            <a:endParaRPr lang="en-US" sz="1400"/>
          </a:p>
        </p:txBody>
      </p:sp>
      <p:cxnSp>
        <p:nvCxnSpPr>
          <p:cNvPr id="27" name="Straight Arrow Connector 13"/>
          <p:cNvCxnSpPr/>
          <p:nvPr/>
        </p:nvCxnSpPr>
        <p:spPr>
          <a:xfrm>
            <a:off x="8345170" y="5467350"/>
            <a:ext cx="374650" cy="174625"/>
          </a:xfrm>
          <a:prstGeom prst="straightConnector1">
            <a:avLst/>
          </a:prstGeom>
          <a:ln w="9525" cap="flat" cmpd="sng" algn="ctr">
            <a:gradFill>
              <a:gsLst>
                <a:gs pos="0">
                  <a:srgbClr val="E30000"/>
                </a:gs>
                <a:gs pos="100000">
                  <a:srgbClr val="760303"/>
                </a:gs>
              </a:gsLst>
            </a:gradFill>
            <a:prstDash val="dash"/>
            <a:headEnd type="arrow" w="sm" len="sm"/>
            <a:tailEnd type="arrow" w="sm" len="sm"/>
          </a:ln>
        </p:spPr>
        <p:style>
          <a:lnRef idx="0">
            <a:schemeClr val="accent1"/>
          </a:lnRef>
          <a:fillRef idx="0">
            <a:srgbClr val="FFFFFF"/>
          </a:fillRef>
          <a:effectRef idx="0">
            <a:srgbClr val="FFFFFF"/>
          </a:effectRef>
          <a:fontRef idx="minor">
            <a:schemeClr val="tx1"/>
          </a:fontRef>
        </p:style>
      </p:cxnSp>
      <p:grpSp>
        <p:nvGrpSpPr>
          <p:cNvPr id="4" name="组合 3"/>
          <p:cNvGrpSpPr/>
          <p:nvPr/>
        </p:nvGrpSpPr>
        <p:grpSpPr>
          <a:xfrm>
            <a:off x="9506585" y="4794885"/>
            <a:ext cx="781685" cy="882650"/>
            <a:chOff x="15516" y="7109"/>
            <a:chExt cx="1231" cy="1390"/>
          </a:xfrm>
        </p:grpSpPr>
        <p:sp>
          <p:nvSpPr>
            <p:cNvPr id="26" name="Text Box 12"/>
            <p:cNvSpPr txBox="true"/>
            <p:nvPr/>
          </p:nvSpPr>
          <p:spPr>
            <a:xfrm>
              <a:off x="15709" y="8017"/>
              <a:ext cx="1038" cy="483"/>
            </a:xfrm>
            <a:prstGeom prst="rect">
              <a:avLst/>
            </a:prstGeom>
            <a:noFill/>
          </p:spPr>
          <p:txBody>
            <a:bodyPr wrap="square" rtlCol="0">
              <a:spAutoFit/>
            </a:bodyPr>
            <a:p>
              <a:r>
                <a:rPr lang="en-US" sz="1400"/>
                <a:t>AP2</a:t>
              </a:r>
              <a:endParaRPr lang="en-US" sz="1400"/>
            </a:p>
          </p:txBody>
        </p:sp>
        <p:pic>
          <p:nvPicPr>
            <p:cNvPr id="28" name="Graphic 52" descr="Wireless router"/>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15516" y="7109"/>
              <a:ext cx="1059" cy="1059"/>
            </a:xfrm>
            <a:prstGeom prst="rect">
              <a:avLst/>
            </a:prstGeom>
          </p:spPr>
        </p:pic>
      </p:grpSp>
      <p:grpSp>
        <p:nvGrpSpPr>
          <p:cNvPr id="31" name="组合 30"/>
          <p:cNvGrpSpPr/>
          <p:nvPr/>
        </p:nvGrpSpPr>
        <p:grpSpPr>
          <a:xfrm>
            <a:off x="10467340" y="5349875"/>
            <a:ext cx="659130" cy="857250"/>
            <a:chOff x="16482" y="8214"/>
            <a:chExt cx="1038" cy="1350"/>
          </a:xfrm>
        </p:grpSpPr>
        <p:pic>
          <p:nvPicPr>
            <p:cNvPr id="19" name="Graphic 68" descr="Smart Phone"/>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16482" y="8214"/>
              <a:ext cx="817" cy="817"/>
            </a:xfrm>
            <a:prstGeom prst="rect">
              <a:avLst/>
            </a:prstGeom>
          </p:spPr>
        </p:pic>
        <p:sp>
          <p:nvSpPr>
            <p:cNvPr id="29" name="Text Box 9"/>
            <p:cNvSpPr txBox="true"/>
            <p:nvPr/>
          </p:nvSpPr>
          <p:spPr>
            <a:xfrm>
              <a:off x="16482" y="9082"/>
              <a:ext cx="1038" cy="483"/>
            </a:xfrm>
            <a:prstGeom prst="rect">
              <a:avLst/>
            </a:prstGeom>
            <a:noFill/>
          </p:spPr>
          <p:txBody>
            <a:bodyPr wrap="square" rtlCol="0">
              <a:spAutoFit/>
            </a:bodyPr>
            <a:p>
              <a:r>
                <a:rPr lang="en-US" sz="1400"/>
                <a:t>STA3</a:t>
              </a:r>
              <a:endParaRPr lang="en-US" sz="1400"/>
            </a:p>
          </p:txBody>
        </p:sp>
      </p:grpSp>
      <p:sp>
        <p:nvSpPr>
          <p:cNvPr id="5" name="Slide Number Placeholder 3"/>
          <p:cNvSpPr>
            <a:spLocks noGrp="true"/>
          </p:cNvSpPr>
          <p:nvPr>
            <p:ph type="sldNum" sz="quarter" idx="12"/>
          </p:nvPr>
        </p:nvSpPr>
        <p:spPr>
          <a:xfrm>
            <a:off x="5612066" y="6481128"/>
            <a:ext cx="801502" cy="276999"/>
          </a:xfrm>
        </p:spPr>
        <p:txBody>
          <a:bodyPr/>
          <a:p>
            <a:pPr>
              <a:defRPr/>
            </a:pPr>
            <a:r>
              <a:rPr lang="en-US"/>
              <a:t>Slide </a:t>
            </a:r>
            <a:fld id="{C1789BC7-C074-42CC-ADF8-5107DF6BD1C1}" type="slidenum">
              <a:rPr lang="en-US"/>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
        <p:nvSpPr>
          <p:cNvPr id="5" name="矩形 4"/>
          <p:cNvSpPr/>
          <p:nvPr/>
        </p:nvSpPr>
        <p:spPr>
          <a:xfrm>
            <a:off x="1011555" y="2905760"/>
            <a:ext cx="10266045" cy="829945"/>
          </a:xfrm>
          <a:prstGeom prst="rect">
            <a:avLst/>
          </a:prstGeom>
          <a:noFill/>
          <a:ln w="9525">
            <a:noFill/>
            <a:miter lim="800000"/>
          </a:ln>
        </p:spPr>
        <p:txBody>
          <a:bodyPr vert="horz" wrap="square" lIns="92075" tIns="46038" rIns="92075" bIns="46038" numCol="1" rtlCol="0" anchor="t" anchorCtr="false" compatLnSpc="true">
            <a:normAutofit/>
          </a:bodyPr>
          <a:p>
            <a:pPr marL="342900" lvl="0" indent="-342900" algn="l" eaLnBrk="0" fontAlgn="base" hangingPunct="0">
              <a:spcBef>
                <a:spcPct val="20000"/>
              </a:spcBef>
              <a:buClrTx/>
              <a:buSzTx/>
              <a:buFontTx/>
            </a:pPr>
            <a:r>
              <a:rPr lang="en-US" sz="2400" b="1" kern="0">
                <a:sym typeface="+mn-ea"/>
              </a:rPr>
              <a:t> </a:t>
            </a:r>
            <a:endParaRPr lang="en-US" sz="2400" b="1" kern="0">
              <a:sym typeface="+mn-ea"/>
            </a:endParaRPr>
          </a:p>
        </p:txBody>
      </p:sp>
      <p:sp>
        <p:nvSpPr>
          <p:cNvPr id="6" name="矩形 5"/>
          <p:cNvSpPr/>
          <p:nvPr/>
        </p:nvSpPr>
        <p:spPr>
          <a:xfrm>
            <a:off x="1011555" y="2075815"/>
            <a:ext cx="10266045" cy="829945"/>
          </a:xfrm>
          <a:prstGeom prst="rect">
            <a:avLst/>
          </a:prstGeom>
          <a:noFill/>
          <a:ln w="9525">
            <a:noFill/>
            <a:miter lim="800000"/>
          </a:ln>
        </p:spPr>
        <p:txBody>
          <a:bodyPr vert="horz" wrap="square" lIns="92075" tIns="46038" rIns="92075" bIns="46038" numCol="1" rtlCol="0" anchor="t" anchorCtr="false" compatLnSpc="true">
            <a:normAutofit lnSpcReduction="20000"/>
          </a:bodyPr>
          <a:p>
            <a:pPr marL="342900" lvl="0" indent="-342900" algn="l" eaLnBrk="0" fontAlgn="base" hangingPunct="0">
              <a:spcBef>
                <a:spcPct val="20000"/>
              </a:spcBef>
              <a:buClrTx/>
              <a:buSzTx/>
              <a:buFontTx/>
            </a:pPr>
            <a:r>
              <a:rPr lang="en-US" sz="2400" b="1" kern="0">
                <a:sym typeface="+mn-ea"/>
              </a:rPr>
              <a:t>Previously, we found that collision is the main problem of this system.</a:t>
            </a:r>
            <a:endParaRPr lang="en-US" sz="2400" b="1" kern="0">
              <a:sym typeface="+mn-ea"/>
            </a:endParaRPr>
          </a:p>
          <a:p>
            <a:pPr lvl="2" indent="-342900" algn="l" eaLnBrk="0" fontAlgn="base" hangingPunct="0">
              <a:spcBef>
                <a:spcPct val="20000"/>
              </a:spcBef>
              <a:buClrTx/>
              <a:buSzTx/>
              <a:buFont typeface="Arial" panose="020B0604020202020204" pitchFamily="34" charset="0"/>
              <a:buChar char="•"/>
            </a:pPr>
            <a:r>
              <a:rPr lang="en-US" sz="2000" b="1" kern="0">
                <a:sym typeface="+mn-ea"/>
              </a:rPr>
              <a:t>Tuning CWmin would be an effective way to alleviate collisions. </a:t>
            </a:r>
            <a:endParaRPr lang="en-US" sz="2000" b="1" kern="0">
              <a:sym typeface="+mn-ea"/>
            </a:endParaRPr>
          </a:p>
          <a:p>
            <a:pPr marL="800100" lvl="1" indent="-342900" algn="l" eaLnBrk="0" fontAlgn="base" hangingPunct="0">
              <a:spcBef>
                <a:spcPct val="20000"/>
              </a:spcBef>
              <a:buClrTx/>
              <a:buSzTx/>
              <a:buFont typeface="Arial" panose="020B0604020202020204" pitchFamily="34" charset="0"/>
              <a:buChar char="•"/>
            </a:pPr>
            <a:endParaRPr lang="en-US" sz="2000" b="1" kern="0">
              <a:sym typeface="+mn-ea"/>
            </a:endParaRPr>
          </a:p>
        </p:txBody>
      </p:sp>
      <p:sp>
        <p:nvSpPr>
          <p:cNvPr id="9" name="矩形 8"/>
          <p:cNvSpPr/>
          <p:nvPr/>
        </p:nvSpPr>
        <p:spPr>
          <a:xfrm>
            <a:off x="1011555" y="3281045"/>
            <a:ext cx="10266045" cy="2705735"/>
          </a:xfrm>
          <a:prstGeom prst="rect">
            <a:avLst/>
          </a:prstGeom>
          <a:noFill/>
          <a:ln w="9525">
            <a:noFill/>
            <a:miter lim="800000"/>
          </a:ln>
        </p:spPr>
        <p:txBody>
          <a:bodyPr vert="horz" wrap="square" lIns="92075" tIns="46038" rIns="92075" bIns="46038" numCol="1" rtlCol="0" anchor="t" anchorCtr="false" compatLnSpc="true">
            <a:normAutofit/>
          </a:bodyPr>
          <a:p>
            <a:pPr marL="342900" lvl="0" indent="-342900" algn="l" eaLnBrk="0" fontAlgn="base" hangingPunct="0">
              <a:spcBef>
                <a:spcPct val="20000"/>
              </a:spcBef>
              <a:buClrTx/>
              <a:buSzTx/>
              <a:buFontTx/>
            </a:pPr>
            <a:r>
              <a:rPr lang="en-US" sz="2400" b="1" kern="0">
                <a:sym typeface="+mn-ea"/>
              </a:rPr>
              <a:t>RTS/CTS protection is not considered!</a:t>
            </a:r>
            <a:endParaRPr lang="en-US" sz="2400" b="1" kern="0">
              <a:sym typeface="+mn-ea"/>
            </a:endParaRPr>
          </a:p>
          <a:p>
            <a:pPr marL="800100" lvl="1" indent="-342900" algn="l" eaLnBrk="0" fontAlgn="base" hangingPunct="0">
              <a:spcBef>
                <a:spcPct val="20000"/>
              </a:spcBef>
              <a:buClrTx/>
              <a:buSzTx/>
              <a:buFont typeface="Arial" panose="020B0604020202020204" pitchFamily="34" charset="0"/>
              <a:buChar char="•"/>
            </a:pPr>
            <a:r>
              <a:rPr lang="en-US" sz="2000" b="1" kern="0">
                <a:sym typeface="+mn-ea"/>
              </a:rPr>
              <a:t>After applying  RTS/CTS mechanism collision isn’t the main issue any more. However, </a:t>
            </a:r>
            <a:r>
              <a:rPr lang="en-US" sz="2000" b="1" kern="0">
                <a:solidFill>
                  <a:srgbClr val="FF0000"/>
                </a:solidFill>
                <a:sym typeface="+mn-ea"/>
              </a:rPr>
              <a:t>unbalanced access time remains a problem.</a:t>
            </a:r>
            <a:r>
              <a:rPr lang="en-US" sz="2000" b="1" kern="0">
                <a:sym typeface="+mn-ea"/>
              </a:rPr>
              <a:t> </a:t>
            </a:r>
            <a:endParaRPr lang="en-US" sz="2000" b="1" kern="0">
              <a:sym typeface="+mn-ea"/>
            </a:endParaRPr>
          </a:p>
          <a:p>
            <a:pPr marL="800100" lvl="1" indent="-342900" algn="l" eaLnBrk="0" fontAlgn="base" hangingPunct="0">
              <a:spcBef>
                <a:spcPct val="20000"/>
              </a:spcBef>
              <a:buClrTx/>
              <a:buSzTx/>
              <a:buFont typeface="Arial" panose="020B0604020202020204" pitchFamily="34" charset="0"/>
              <a:buChar char="•"/>
            </a:pPr>
            <a:r>
              <a:rPr lang="en-US" sz="2000" b="1" kern="0">
                <a:sym typeface="+mn-ea"/>
              </a:rPr>
              <a:t>Detailed simulation results will be introduced in this follow up.</a:t>
            </a:r>
            <a:endParaRPr lang="en-US" sz="2000" b="1" kern="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Simulation settings</a:t>
            </a:r>
            <a:endParaRPr lang="en-US"/>
          </a:p>
        </p:txBody>
      </p:sp>
      <p:sp>
        <p:nvSpPr>
          <p:cNvPr id="3" name="Content Placeholder 2"/>
          <p:cNvSpPr>
            <a:spLocks noGrp="true"/>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914400" y="1306830"/>
            <a:ext cx="10902315" cy="4724400"/>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Three Nodes(STA1,STA2, and STA3) access channel with EDCA mechanism</a:t>
            </a:r>
            <a:endParaRPr lang="en-US" altLang="zh-CN" dirty="0"/>
          </a:p>
          <a:p>
            <a:pPr lvl="1"/>
            <a:r>
              <a:rPr lang="en-US" altLang="zh-CN" dirty="0"/>
              <a:t>RTS/CTS is used for all STAs before sending PPDU.</a:t>
            </a:r>
            <a:endParaRPr lang="en-US" altLang="zh-CN" dirty="0"/>
          </a:p>
          <a:p>
            <a:pPr lvl="1"/>
            <a:r>
              <a:rPr lang="en-US" altLang="zh-CN" dirty="0">
                <a:solidFill>
                  <a:schemeClr val="tx1"/>
                </a:solidFill>
                <a:sym typeface="+mn-ea"/>
              </a:rPr>
              <a:t>All STAs send uplink data </a:t>
            </a:r>
            <a:r>
              <a:rPr lang="en-US" altLang="zh-CN" dirty="0">
                <a:solidFill>
                  <a:schemeClr val="tx1"/>
                </a:solidFill>
              </a:rPr>
              <a:t>.</a:t>
            </a:r>
            <a:endParaRPr lang="en-US" altLang="zh-CN" dirty="0">
              <a:solidFill>
                <a:schemeClr val="tx1"/>
              </a:solidFill>
            </a:endParaRPr>
          </a:p>
          <a:p>
            <a:pPr lvl="1"/>
            <a:r>
              <a:rPr lang="en-US" altLang="zh-CN" dirty="0">
                <a:sym typeface="+mn-ea"/>
              </a:rPr>
              <a:t>RTS frame lasts for 55 us and data frame lasts for 300us.</a:t>
            </a:r>
            <a:endParaRPr lang="en-US" altLang="zh-CN" dirty="0">
              <a:solidFill>
                <a:schemeClr val="tx1"/>
              </a:solidFill>
            </a:endParaRPr>
          </a:p>
          <a:p>
            <a:pPr lvl="1"/>
            <a:r>
              <a:rPr lang="en-US" altLang="zh-CN" dirty="0">
                <a:solidFill>
                  <a:schemeClr val="tx1"/>
                </a:solidFill>
              </a:rPr>
              <a:t>Full buffer traffic of each STA.</a:t>
            </a:r>
            <a:endParaRPr lang="en-US" altLang="zh-CN" dirty="0">
              <a:solidFill>
                <a:schemeClr val="tx1"/>
              </a:solidFill>
            </a:endParaRPr>
          </a:p>
          <a:p>
            <a:pPr lvl="1"/>
            <a:r>
              <a:rPr lang="en-US" altLang="zh-CN" dirty="0">
                <a:sym typeface="+mn-ea"/>
              </a:rPr>
              <a:t>Only tunes the parameter of STA2 and STA3.</a:t>
            </a:r>
            <a:endParaRPr lang="en-US" altLang="zh-CN" dirty="0">
              <a:solidFill>
                <a:schemeClr val="tx1"/>
              </a:solidFill>
            </a:endParaRPr>
          </a:p>
          <a:p>
            <a:pPr lvl="1"/>
            <a:r>
              <a:rPr lang="en-US" altLang="zh-CN" dirty="0">
                <a:solidFill>
                  <a:schemeClr val="tx1"/>
                </a:solidFill>
              </a:rPr>
              <a:t>The </a:t>
            </a:r>
            <a:r>
              <a:rPr lang="en-US" altLang="zh-CN" dirty="0">
                <a:sym typeface="+mn-ea"/>
              </a:rPr>
              <a:t>focused </a:t>
            </a:r>
            <a:r>
              <a:rPr lang="en-US" altLang="zh-CN" dirty="0">
                <a:solidFill>
                  <a:schemeClr val="tx1"/>
                </a:solidFill>
              </a:rPr>
              <a:t>EDCA parameters  are AIFSN and CWmin.</a:t>
            </a:r>
            <a:endParaRPr lang="en-US" altLang="zh-CN" dirty="0">
              <a:solidFill>
                <a:schemeClr val="tx1"/>
              </a:solidFill>
            </a:endParaRPr>
          </a:p>
          <a:p>
            <a:pPr lvl="2"/>
            <a:r>
              <a:rPr lang="en-US" altLang="zh-CN" sz="1800" dirty="0">
                <a:solidFill>
                  <a:schemeClr val="tx1"/>
                </a:solidFill>
              </a:rPr>
              <a:t>STA2  and STA3 are preset with </a:t>
            </a:r>
            <a:r>
              <a:rPr lang="en-US" altLang="zh-CN" sz="1800" b="1" dirty="0">
                <a:solidFill>
                  <a:schemeClr val="tx1"/>
                </a:solidFill>
              </a:rPr>
              <a:t>BE parameters</a:t>
            </a:r>
            <a:r>
              <a:rPr lang="en-US" altLang="zh-CN" sz="1800" dirty="0">
                <a:solidFill>
                  <a:schemeClr val="tx1"/>
                </a:solidFill>
              </a:rPr>
              <a:t>.</a:t>
            </a:r>
            <a:endParaRPr lang="en-US" altLang="zh-CN" sz="1800" dirty="0">
              <a:solidFill>
                <a:schemeClr val="tx1"/>
              </a:solidFill>
            </a:endParaRPr>
          </a:p>
          <a:p>
            <a:pPr lvl="2"/>
            <a:r>
              <a:rPr lang="en-US" altLang="zh-CN" sz="1800" dirty="0">
                <a:solidFill>
                  <a:schemeClr val="tx1"/>
                </a:solidFill>
              </a:rPr>
              <a:t>STA1 which encounters edging problem is preset with </a:t>
            </a:r>
            <a:r>
              <a:rPr lang="en-US" altLang="zh-CN" sz="1800" b="1" dirty="0">
                <a:solidFill>
                  <a:schemeClr val="tx1"/>
                </a:solidFill>
              </a:rPr>
              <a:t>VO parameters.</a:t>
            </a:r>
            <a:endParaRPr lang="en-US" altLang="zh-CN" b="1" dirty="0">
              <a:solidFill>
                <a:schemeClr val="tx1"/>
              </a:solidFill>
            </a:endParaRPr>
          </a:p>
          <a:p>
            <a:pPr lvl="1"/>
            <a:r>
              <a:rPr lang="en-US" altLang="zh-CN" dirty="0"/>
              <a:t>w.l.o.g. three STAs here represent three types of  STAs.</a:t>
            </a:r>
            <a:endParaRPr lang="en-US" altLang="zh-CN" dirty="0"/>
          </a:p>
          <a:p>
            <a:r>
              <a:rPr lang="en-US" altLang="zh-CN" dirty="0" err="1"/>
              <a:t>Total simulation time equals to </a:t>
            </a:r>
            <a:r>
              <a:rPr lang="en-US" altLang="zh-CN" dirty="0" err="1">
                <a:solidFill>
                  <a:schemeClr val="tx1"/>
                </a:solidFill>
              </a:rPr>
              <a:t>200000us</a:t>
            </a:r>
            <a:endParaRPr lang="en-US" altLang="zh-CN" dirty="0" err="1">
              <a:solidFill>
                <a:schemeClr val="tx1"/>
              </a:solidFill>
            </a:endParaRPr>
          </a:p>
          <a:p>
            <a:r>
              <a:rPr lang="en-US" altLang="zh-CN" dirty="0"/>
              <a:t>Observing on the channel access time of each STA. </a:t>
            </a:r>
            <a:endParaRPr lang="en-US" altLang="zh-CN" dirty="0"/>
          </a:p>
          <a:p>
            <a:endParaRPr lang="en-US" altLang="zh-CN" dirty="0"/>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Simulation1: Tuning the CWmin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Content Placeholder 2"/>
          <p:cNvSpPr>
            <a:spLocks noGrp="true"/>
          </p:cNvSpPr>
          <p:nvPr/>
        </p:nvSpPr>
        <p:spPr>
          <a:xfrm>
            <a:off x="5991225" y="2543810"/>
            <a:ext cx="5735955" cy="14370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zh-CN" dirty="0">
                <a:ea typeface="宋体" panose="02010600030101010101" pitchFamily="2" charset="-122"/>
                <a:sym typeface="+mn-ea"/>
              </a:rPr>
              <a:t>Value of Cwmin has significant impact on the channel access time of each STA.</a:t>
            </a:r>
            <a:endParaRPr lang="en-US" altLang="zh-CN" dirty="0">
              <a:ea typeface="宋体" panose="02010600030101010101" pitchFamily="2" charset="-122"/>
              <a:sym typeface="+mn-ea"/>
            </a:endParaRPr>
          </a:p>
        </p:txBody>
      </p:sp>
      <p:sp>
        <p:nvSpPr>
          <p:cNvPr id="9"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7" name="图片 6"/>
          <p:cNvPicPr>
            <a:picLocks noChangeAspect="true"/>
          </p:cNvPicPr>
          <p:nvPr/>
        </p:nvPicPr>
        <p:blipFill>
          <a:blip r:embed="rId1"/>
          <a:stretch>
            <a:fillRect/>
          </a:stretch>
        </p:blipFill>
        <p:spPr>
          <a:xfrm>
            <a:off x="334010" y="1668780"/>
            <a:ext cx="5924550" cy="4467225"/>
          </a:xfrm>
          <a:prstGeom prst="rect">
            <a:avLst/>
          </a:prstGeom>
        </p:spPr>
      </p:pic>
      <p:sp>
        <p:nvSpPr>
          <p:cNvPr id="6" name="椭圆 5"/>
          <p:cNvSpPr/>
          <p:nvPr/>
        </p:nvSpPr>
        <p:spPr>
          <a:xfrm>
            <a:off x="1151890" y="2041525"/>
            <a:ext cx="439420" cy="3643630"/>
          </a:xfrm>
          <a:prstGeom prst="ellipse">
            <a:avLst/>
          </a:prstGeom>
          <a:noFill/>
          <a:ln w="12700" cap="flat" cmpd="sng" algn="ctr">
            <a:solidFill>
              <a:srgbClr val="C00000"/>
            </a:solid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false" compatLnSpc="tru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0" name="直接箭头连接符 9"/>
          <p:cNvCxnSpPr/>
          <p:nvPr/>
        </p:nvCxnSpPr>
        <p:spPr>
          <a:xfrm>
            <a:off x="1601470" y="4069715"/>
            <a:ext cx="5158105" cy="7715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文本框 12"/>
          <p:cNvSpPr txBox="true"/>
          <p:nvPr/>
        </p:nvSpPr>
        <p:spPr>
          <a:xfrm>
            <a:off x="6867525" y="4625975"/>
            <a:ext cx="4859655" cy="645160"/>
          </a:xfrm>
          <a:prstGeom prst="rect">
            <a:avLst/>
          </a:prstGeom>
          <a:noFill/>
        </p:spPr>
        <p:txBody>
          <a:bodyPr wrap="square" rtlCol="0">
            <a:spAutoFit/>
          </a:bodyPr>
          <a:p>
            <a:r>
              <a:rPr lang="en-US" altLang="zh-CN" b="1"/>
              <a:t>STA1(Edging STA) gains less access time compared to STA2 and STA3.</a:t>
            </a:r>
            <a:endParaRPr lang="en-US" altLang="zh-CN"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Simulation2: Tuning the AIFSN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9"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6" name="Content Placeholder 2"/>
          <p:cNvSpPr>
            <a:spLocks noGrp="true"/>
          </p:cNvSpPr>
          <p:nvPr/>
        </p:nvSpPr>
        <p:spPr>
          <a:xfrm>
            <a:off x="6450965" y="2378075"/>
            <a:ext cx="5336540" cy="14370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zh-CN" dirty="0">
                <a:ea typeface="宋体" panose="02010600030101010101" pitchFamily="2" charset="-122"/>
                <a:sym typeface="+mn-ea"/>
              </a:rPr>
              <a:t>Value of AIFSN has less impact on the channel access time compared to CWmin.</a:t>
            </a:r>
            <a:endParaRPr lang="zh-CN" altLang="en-US" dirty="0">
              <a:ea typeface="宋体" panose="02010600030101010101" pitchFamily="2" charset="-122"/>
              <a:sym typeface="+mn-ea"/>
            </a:endParaRPr>
          </a:p>
        </p:txBody>
      </p:sp>
      <p:pic>
        <p:nvPicPr>
          <p:cNvPr id="8" name="图片 7"/>
          <p:cNvPicPr>
            <a:picLocks noChangeAspect="true"/>
          </p:cNvPicPr>
          <p:nvPr/>
        </p:nvPicPr>
        <p:blipFill>
          <a:blip r:embed="rId1"/>
          <a:stretch>
            <a:fillRect/>
          </a:stretch>
        </p:blipFill>
        <p:spPr>
          <a:xfrm>
            <a:off x="621665" y="1522730"/>
            <a:ext cx="5829300" cy="4457700"/>
          </a:xfrm>
          <a:prstGeom prst="rect">
            <a:avLst/>
          </a:prstGeom>
        </p:spPr>
      </p:pic>
      <p:sp>
        <p:nvSpPr>
          <p:cNvPr id="10" name="椭圆 9"/>
          <p:cNvSpPr/>
          <p:nvPr/>
        </p:nvSpPr>
        <p:spPr>
          <a:xfrm>
            <a:off x="1483995" y="1929765"/>
            <a:ext cx="439420" cy="3643630"/>
          </a:xfrm>
          <a:prstGeom prst="ellipse">
            <a:avLst/>
          </a:prstGeom>
          <a:noFill/>
          <a:ln w="12700" cap="flat" cmpd="sng" algn="ctr">
            <a:solidFill>
              <a:srgbClr val="C00000"/>
            </a:solid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false" compatLnSpc="tru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2" name="直接箭头连接符 11"/>
          <p:cNvCxnSpPr/>
          <p:nvPr/>
        </p:nvCxnSpPr>
        <p:spPr>
          <a:xfrm>
            <a:off x="1864995" y="4079240"/>
            <a:ext cx="5158105" cy="7715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文本框 12"/>
          <p:cNvSpPr txBox="true"/>
          <p:nvPr/>
        </p:nvSpPr>
        <p:spPr>
          <a:xfrm>
            <a:off x="7130415" y="4577080"/>
            <a:ext cx="4859655" cy="645160"/>
          </a:xfrm>
          <a:prstGeom prst="rect">
            <a:avLst/>
          </a:prstGeom>
          <a:noFill/>
        </p:spPr>
        <p:txBody>
          <a:bodyPr wrap="square" rtlCol="0">
            <a:spAutoFit/>
          </a:bodyPr>
          <a:p>
            <a:r>
              <a:rPr lang="en-US" altLang="zh-CN" b="1"/>
              <a:t>STA1(Edging STA) gains less access time compared to STA2 and STA3.</a:t>
            </a:r>
            <a:endParaRPr lang="en-US" altLang="zh-CN"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Considerations</a:t>
            </a:r>
            <a:endParaRPr lang="en-US"/>
          </a:p>
        </p:txBody>
      </p:sp>
      <p:sp>
        <p:nvSpPr>
          <p:cNvPr id="3" name="Content Placeholder 2"/>
          <p:cNvSpPr>
            <a:spLocks noGrp="true"/>
          </p:cNvSpPr>
          <p:nvPr>
            <p:ph idx="1"/>
          </p:nvPr>
        </p:nvSpPr>
        <p:spPr>
          <a:xfrm>
            <a:off x="396240" y="1805305"/>
            <a:ext cx="11400155" cy="5087620"/>
          </a:xfrm>
        </p:spPr>
        <p:txBody>
          <a:bodyPr/>
          <a:p>
            <a:pPr marL="0" indent="0">
              <a:buNone/>
            </a:pPr>
            <a:r>
              <a:rPr lang="en-US"/>
              <a:t>Main idea:  </a:t>
            </a:r>
            <a:endParaRPr lang="en-US"/>
          </a:p>
          <a:p>
            <a:r>
              <a:rPr lang="en-US"/>
              <a:t>Based on monitoring specific wireless statistic,the edging STA may report the issue to the associated AP. </a:t>
            </a:r>
            <a:endParaRPr lang="en-US"/>
          </a:p>
          <a:p>
            <a:r>
              <a:rPr lang="en-US"/>
              <a:t>AP can decide whether to adjust new EDCA parameter for edging STA.</a:t>
            </a:r>
            <a:endParaRPr lang="en-US"/>
          </a:p>
          <a:p>
            <a:pPr marL="457200" lvl="1" indent="0">
              <a:buFont typeface="Wingdings" panose="05000000000000000000" charset="0"/>
              <a:buNone/>
            </a:pPr>
            <a:endParaRPr lang="en-US"/>
          </a:p>
          <a:p>
            <a:pPr marL="857250" lvl="2"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4269</Words>
  <Application>WPS 演示</Application>
  <PresentationFormat>Widescreen</PresentationFormat>
  <Paragraphs>164</Paragraphs>
  <Slides>13</Slides>
  <Notes>0</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1</vt:i4>
      </vt:variant>
      <vt:variant>
        <vt:lpstr>幻灯片标题</vt:lpstr>
      </vt:variant>
      <vt:variant>
        <vt:i4>13</vt:i4>
      </vt:variant>
    </vt:vector>
  </HeadingPairs>
  <TitlesOfParts>
    <vt:vector size="27" baseType="lpstr">
      <vt:lpstr>Arial</vt:lpstr>
      <vt:lpstr>宋体</vt:lpstr>
      <vt:lpstr>Wingdings</vt:lpstr>
      <vt:lpstr>Times New Roman</vt:lpstr>
      <vt:lpstr>Wingdings</vt:lpstr>
      <vt:lpstr>Nokia Pure Text Light</vt:lpstr>
      <vt:lpstr>微软雅黑</vt:lpstr>
      <vt:lpstr>Arial Unicode MS</vt:lpstr>
      <vt:lpstr>Calibri</vt:lpstr>
      <vt:lpstr>等线</vt:lpstr>
      <vt:lpstr>URW Bookman</vt:lpstr>
      <vt:lpstr>802-11-Submission</vt:lpstr>
      <vt:lpstr>1_802-11-Submission</vt:lpstr>
      <vt:lpstr>Word.Document.8</vt:lpstr>
      <vt:lpstr>PowerPoint 演示文稿</vt:lpstr>
      <vt:lpstr>PowerPoint 演示文稿</vt:lpstr>
      <vt:lpstr>The problem of current EDCA mechanism</vt:lpstr>
      <vt:lpstr>The problem of current EDCA mechanism</vt:lpstr>
      <vt:lpstr>PowerPoint 演示文稿</vt:lpstr>
      <vt:lpstr>Simulation settings</vt:lpstr>
      <vt:lpstr>Simulation1: Tuning the CWmin</vt:lpstr>
      <vt:lpstr>Simulation2: Tuning the AIFSN</vt:lpstr>
      <vt:lpstr>Considerations</vt:lpstr>
      <vt:lpstr>Summary</vt:lpstr>
      <vt:lpstr>Straw poll</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10263221@zte.intra</cp:lastModifiedBy>
  <cp:revision>391</cp:revision>
  <dcterms:created xsi:type="dcterms:W3CDTF">2024-09-23T13:18:29Z</dcterms:created>
  <dcterms:modified xsi:type="dcterms:W3CDTF">2024-09-23T13:18:29Z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2052-11.8.2.10552</vt:lpwstr>
  </property>
</Properties>
</file>