
<file path=[Content_Types].xml><?xml version="1.0" encoding="utf-8"?>
<Types xmlns="http://schemas.openxmlformats.org/package/2006/content-types">
  <Default Extension="vml" ContentType="application/vnd.openxmlformats-officedocument.vmlDrawing"/>
  <Default Extension="doc" ContentType="application/msword"/>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handoutMasterIdLst>
    <p:handoutMasterId r:id="rId16"/>
  </p:handoutMasterIdLst>
  <p:sldIdLst>
    <p:sldId id="256" r:id="rId4"/>
    <p:sldId id="368" r:id="rId5"/>
    <p:sldId id="388" r:id="rId7"/>
    <p:sldId id="420" r:id="rId8"/>
    <p:sldId id="405" r:id="rId9"/>
    <p:sldId id="428" r:id="rId10"/>
    <p:sldId id="399" r:id="rId11"/>
    <p:sldId id="389" r:id="rId12"/>
    <p:sldId id="392" r:id="rId13"/>
    <p:sldId id="265" r:id="rId14"/>
    <p:sldId id="29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055100" y="6475413"/>
            <a:ext cx="23368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Qisheng Huang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24/1473r1</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3271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Sep 2024</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
        <p:nvSpPr>
          <p:cNvPr id="4" name="Text Box 3"/>
          <p:cNvSpPr txBox="true"/>
          <p:nvPr userDrawn="true"/>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svg"/><Relationship Id="rId3" Type="http://schemas.openxmlformats.org/officeDocument/2006/relationships/image" Target="../media/image3.png"/><Relationship Id="rId2" Type="http://schemas.openxmlformats.org/officeDocument/2006/relationships/image" Target="../media/image1.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ct 3"/>
          <p:cNvGraphicFramePr>
            <a:graphicFrameLocks noChangeAspect="true"/>
          </p:cNvGraphicFramePr>
          <p:nvPr/>
        </p:nvGraphicFramePr>
        <p:xfrm>
          <a:off x="1321435" y="2159318"/>
          <a:ext cx="10077450" cy="3261360"/>
        </p:xfrm>
        <a:graphic>
          <a:graphicData uri="http://schemas.openxmlformats.org/presentationml/2006/ole">
            <mc:AlternateContent xmlns:mc="http://schemas.openxmlformats.org/markup-compatibility/2006">
              <mc:Choice xmlns:v="urn:schemas-microsoft-com:vml" Requires="v">
                <p:oleObj spid="_x0000_s4" name="Document" r:id="rId1" imgW="11410950" imgH="3448050" progId="Word.Document.8">
                  <p:embed/>
                </p:oleObj>
              </mc:Choice>
              <mc:Fallback>
                <p:oleObj name="Document" r:id="rId1" imgW="11410950" imgH="3448050" progId="Word.Document.8">
                  <p:embed/>
                  <p:pic>
                    <p:nvPicPr>
                      <p:cNvPr id="0" name="Object 3"/>
                      <p:cNvPicPr>
                        <a:picLocks noChangeAspect="true" noChangeArrowheads="true"/>
                      </p:cNvPicPr>
                      <p:nvPr/>
                    </p:nvPicPr>
                    <p:blipFill>
                      <a:blip r:embed="rId2"/>
                      <a:srcRect/>
                      <a:stretch>
                        <a:fillRect/>
                      </a:stretch>
                    </p:blipFill>
                    <p:spPr bwMode="auto">
                      <a:xfrm>
                        <a:off x="1321435" y="2159318"/>
                        <a:ext cx="10077450" cy="3261360"/>
                      </a:xfrm>
                      <a:prstGeom prst="rect">
                        <a:avLst/>
                      </a:prstGeom>
                      <a:noFill/>
                    </p:spPr>
                  </p:pic>
                </p:oleObj>
              </mc:Fallback>
            </mc:AlternateContent>
          </a:graphicData>
        </a:graphic>
      </p:graphicFrame>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MAP co-EDCA to improve the performance of edging STA Follow up</a:t>
            </a:r>
            <a:endParaRPr lang="en-US"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a:p>
            <a:r>
              <a:rPr lang="en-US" altLang="zh-CN" b="0">
                <a:sym typeface="+mn-ea"/>
              </a:rPr>
              <a:t>[2]522r0, MAP co-EDCA for edging STA, Jay Yang(ZTE)</a:t>
            </a:r>
            <a:endParaRPr lang="en-US" altLang="zh-CN" b="0">
              <a:sym typeface="+mn-ea"/>
            </a:endParaRPr>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738505" y="1751965"/>
            <a:ext cx="10714355" cy="457200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400" dirty="0">
                <a:sym typeface="+mn-ea"/>
              </a:rPr>
              <a:t>Based on current 11bn PAR [1], the scope is to enhance the ultra high reliability of Wireless LAN Area Network (WLAN), where the use cases are defined for both an isolated Basic Service Set (BSS) and overlapping BSSs.</a:t>
            </a:r>
            <a:endParaRPr lang="en-US" sz="2400" dirty="0">
              <a:sym typeface="+mn-ea"/>
            </a:endParaRPr>
          </a:p>
          <a:p>
            <a:pPr>
              <a:buFont typeface="Arial" panose="020B0604020202020204" pitchFamily="34" charset="0"/>
              <a:buChar char="•"/>
            </a:pPr>
            <a:endParaRPr lang="en-US" sz="2400" dirty="0">
              <a:sym typeface="+mn-ea"/>
            </a:endParaRPr>
          </a:p>
          <a:p>
            <a:pPr>
              <a:buFont typeface="Arial" panose="020B0604020202020204" pitchFamily="34" charset="0"/>
              <a:buChar char="•"/>
            </a:pPr>
            <a:r>
              <a:rPr lang="en-US" sz="2400" dirty="0"/>
              <a:t>However</a:t>
            </a:r>
            <a:r>
              <a:rPr lang="zh-CN" altLang="en-US" sz="2400" dirty="0">
                <a:ea typeface="宋体" panose="02010600030101010101" pitchFamily="2" charset="-122"/>
              </a:rPr>
              <a:t>，</a:t>
            </a:r>
            <a:r>
              <a:rPr lang="en-US" altLang="zh-CN" sz="2400" dirty="0">
                <a:ea typeface="宋体" panose="02010600030101010101" pitchFamily="2" charset="-122"/>
              </a:rPr>
              <a:t>few of proposal forcus on performance degradation of edging STA which is shown on the next slide</a:t>
            </a:r>
            <a:r>
              <a:rPr lang="en-US" sz="2400" dirty="0"/>
              <a:t>.</a:t>
            </a:r>
            <a:endParaRPr lang="en-US" sz="2400" dirty="0"/>
          </a:p>
          <a:p>
            <a:pPr>
              <a:buFont typeface="Arial" panose="020B0604020202020204" pitchFamily="34" charset="0"/>
              <a:buChar char="•"/>
            </a:pPr>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Background</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The problem of current EDCA mechanism</a:t>
            </a:r>
            <a:endParaRPr lang="en-US"/>
          </a:p>
        </p:txBody>
      </p:sp>
      <p:sp>
        <p:nvSpPr>
          <p:cNvPr id="3" name="Content Placeholder 2"/>
          <p:cNvSpPr>
            <a:spLocks noGrp="true"/>
          </p:cNvSpPr>
          <p:nvPr>
            <p:ph idx="1"/>
          </p:nvPr>
        </p:nvSpPr>
        <p:spPr>
          <a:xfrm>
            <a:off x="363220" y="1334135"/>
            <a:ext cx="11475085" cy="2415540"/>
          </a:xfrm>
        </p:spPr>
        <p:txBody>
          <a:bodyPr/>
          <a:p>
            <a:r>
              <a:rPr lang="en-US"/>
              <a:t>Performance degradation caused by OBSS interference</a:t>
            </a:r>
            <a:endParaRPr lang="en-US"/>
          </a:p>
          <a:p>
            <a:pPr lvl="1">
              <a:buFont typeface="Wingdings" panose="05000000000000000000" charset="0"/>
              <a:buChar char="Ø"/>
            </a:pPr>
            <a:r>
              <a:rPr lang="en-US">
                <a:sym typeface="+mn-ea"/>
              </a:rPr>
              <a:t>Precondition1:  Each device in BSS and OBSS compete the TXOP independently while APs are hidden nodes to each other. </a:t>
            </a:r>
            <a:endParaRPr lang="en-US">
              <a:sym typeface="+mn-ea"/>
            </a:endParaRPr>
          </a:p>
          <a:p>
            <a:pPr lvl="1">
              <a:buFont typeface="Wingdings" panose="05000000000000000000" charset="0"/>
              <a:buChar char="Ø"/>
            </a:pPr>
            <a:r>
              <a:rPr lang="en-US"/>
              <a:t>Precondition2: Some STAs may locate in the overlapping area (Edging STA,like STA1) unfotunately.</a:t>
            </a:r>
            <a:endParaRPr lang="en-US"/>
          </a:p>
          <a:p>
            <a:pPr lvl="1">
              <a:buFont typeface="Wingdings" panose="05000000000000000000" charset="0"/>
              <a:buChar char="Ø"/>
            </a:pPr>
            <a:r>
              <a:rPr lang="en-US" b="1">
                <a:solidFill>
                  <a:srgbClr val="FF0000"/>
                </a:solidFill>
                <a:sym typeface="+mn-ea"/>
              </a:rPr>
              <a:t>Problem: Performance degradation for edging STA (increasing latency e.g.)due to participating the contention of both BSSes</a:t>
            </a:r>
            <a:endParaRPr lang="en-US" b="1">
              <a:solidFill>
                <a:srgbClr val="FF0000"/>
              </a:solidFill>
              <a:sym typeface="+mn-ea"/>
            </a:endParaRPr>
          </a:p>
          <a:p>
            <a:pPr lvl="2">
              <a:buFont typeface="Wingdings" panose="05000000000000000000" charset="0"/>
              <a:buChar char="Ø"/>
            </a:pPr>
            <a:r>
              <a:rPr lang="en-US"/>
              <a:t>Futher more, things go worse when there is LL service on STA1.</a:t>
            </a:r>
            <a:endParaRPr lang="en-US"/>
          </a:p>
          <a:p>
            <a:pPr lvl="1">
              <a:buFont typeface="Wingdings" panose="05000000000000000000" charset="0"/>
              <a:buChar char="Ø"/>
            </a:pP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47" name="Oval 46"/>
          <p:cNvSpPr/>
          <p:nvPr/>
        </p:nvSpPr>
        <p:spPr>
          <a:xfrm>
            <a:off x="5292725" y="3749675"/>
            <a:ext cx="2966085" cy="294132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67" name="Graphic 66"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3608420" y="5353471"/>
            <a:ext cx="518696" cy="518696"/>
          </a:xfrm>
          <a:prstGeom prst="rect">
            <a:avLst/>
          </a:prstGeom>
        </p:spPr>
      </p:pic>
      <p:pic>
        <p:nvPicPr>
          <p:cNvPr id="69" name="Graphic 68"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7154372" y="5353559"/>
            <a:ext cx="518696" cy="518696"/>
          </a:xfrm>
          <a:prstGeom prst="rect">
            <a:avLst/>
          </a:prstGeom>
        </p:spPr>
      </p:pic>
      <p:pic>
        <p:nvPicPr>
          <p:cNvPr id="53" name="Graphic 52" descr="Wireless router"/>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3947795" y="4323080"/>
            <a:ext cx="672465" cy="672465"/>
          </a:xfrm>
          <a:prstGeom prst="rect">
            <a:avLst/>
          </a:prstGeom>
        </p:spPr>
      </p:pic>
      <p:sp>
        <p:nvSpPr>
          <p:cNvPr id="43" name="Oval 42"/>
          <p:cNvSpPr/>
          <p:nvPr/>
        </p:nvSpPr>
        <p:spPr>
          <a:xfrm>
            <a:off x="2983230" y="3749675"/>
            <a:ext cx="2861310" cy="287655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7" name="Graphic 68"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5325572" y="4834764"/>
            <a:ext cx="518696" cy="518696"/>
          </a:xfrm>
          <a:prstGeom prst="rect">
            <a:avLst/>
          </a:prstGeom>
        </p:spPr>
      </p:pic>
      <p:sp>
        <p:nvSpPr>
          <p:cNvPr id="9" name="Text Box 8"/>
          <p:cNvSpPr txBox="true"/>
          <p:nvPr/>
        </p:nvSpPr>
        <p:spPr>
          <a:xfrm>
            <a:off x="3794125" y="5693410"/>
            <a:ext cx="659130" cy="306705"/>
          </a:xfrm>
          <a:prstGeom prst="rect">
            <a:avLst/>
          </a:prstGeom>
          <a:noFill/>
        </p:spPr>
        <p:txBody>
          <a:bodyPr wrap="square" rtlCol="0">
            <a:spAutoFit/>
          </a:bodyPr>
          <a:p>
            <a:r>
              <a:rPr lang="en-US" sz="1400"/>
              <a:t>STA2</a:t>
            </a:r>
            <a:endParaRPr lang="en-US" sz="1400"/>
          </a:p>
        </p:txBody>
      </p:sp>
      <p:sp>
        <p:nvSpPr>
          <p:cNvPr id="10" name="Text Box 9"/>
          <p:cNvSpPr txBox="true"/>
          <p:nvPr/>
        </p:nvSpPr>
        <p:spPr>
          <a:xfrm>
            <a:off x="5269865" y="5295900"/>
            <a:ext cx="659130" cy="306705"/>
          </a:xfrm>
          <a:prstGeom prst="rect">
            <a:avLst/>
          </a:prstGeom>
          <a:noFill/>
        </p:spPr>
        <p:txBody>
          <a:bodyPr wrap="square" rtlCol="0">
            <a:spAutoFit/>
          </a:bodyPr>
          <a:p>
            <a:r>
              <a:rPr lang="en-US" sz="1400"/>
              <a:t>STA1</a:t>
            </a:r>
            <a:endParaRPr lang="en-US" sz="1400"/>
          </a:p>
        </p:txBody>
      </p:sp>
      <p:sp>
        <p:nvSpPr>
          <p:cNvPr id="11" name="Text Box 10"/>
          <p:cNvSpPr txBox="true"/>
          <p:nvPr/>
        </p:nvSpPr>
        <p:spPr>
          <a:xfrm>
            <a:off x="7014210" y="5693410"/>
            <a:ext cx="659130" cy="306705"/>
          </a:xfrm>
          <a:prstGeom prst="rect">
            <a:avLst/>
          </a:prstGeom>
          <a:noFill/>
        </p:spPr>
        <p:txBody>
          <a:bodyPr wrap="square" rtlCol="0">
            <a:spAutoFit/>
          </a:bodyPr>
          <a:p>
            <a:r>
              <a:rPr lang="en-US" sz="1400"/>
              <a:t>STA3</a:t>
            </a:r>
            <a:endParaRPr lang="en-US" sz="1400"/>
          </a:p>
        </p:txBody>
      </p:sp>
      <p:sp>
        <p:nvSpPr>
          <p:cNvPr id="12" name="Text Box 11"/>
          <p:cNvSpPr txBox="true"/>
          <p:nvPr/>
        </p:nvSpPr>
        <p:spPr>
          <a:xfrm>
            <a:off x="3954145" y="4621530"/>
            <a:ext cx="659130" cy="306705"/>
          </a:xfrm>
          <a:prstGeom prst="rect">
            <a:avLst/>
          </a:prstGeom>
          <a:noFill/>
        </p:spPr>
        <p:txBody>
          <a:bodyPr wrap="square" rtlCol="0">
            <a:spAutoFit/>
          </a:bodyPr>
          <a:p>
            <a:r>
              <a:rPr lang="en-US" sz="1400"/>
              <a:t>AP1</a:t>
            </a:r>
            <a:endParaRPr lang="en-US" sz="1400"/>
          </a:p>
        </p:txBody>
      </p:sp>
      <p:sp>
        <p:nvSpPr>
          <p:cNvPr id="13" name="Text Box 12"/>
          <p:cNvSpPr txBox="true"/>
          <p:nvPr/>
        </p:nvSpPr>
        <p:spPr>
          <a:xfrm>
            <a:off x="6674485" y="4588510"/>
            <a:ext cx="659130" cy="306705"/>
          </a:xfrm>
          <a:prstGeom prst="rect">
            <a:avLst/>
          </a:prstGeom>
          <a:noFill/>
        </p:spPr>
        <p:txBody>
          <a:bodyPr wrap="square" rtlCol="0">
            <a:spAutoFit/>
          </a:bodyPr>
          <a:p>
            <a:r>
              <a:rPr lang="en-US" sz="1400"/>
              <a:t>AP2</a:t>
            </a:r>
            <a:endParaRPr lang="en-US" sz="1400"/>
          </a:p>
        </p:txBody>
      </p:sp>
      <p:cxnSp>
        <p:nvCxnSpPr>
          <p:cNvPr id="14" name="Straight Arrow Connector 13"/>
          <p:cNvCxnSpPr/>
          <p:nvPr/>
        </p:nvCxnSpPr>
        <p:spPr>
          <a:xfrm>
            <a:off x="4545965" y="4900295"/>
            <a:ext cx="937895" cy="226060"/>
          </a:xfrm>
          <a:prstGeom prst="straightConnector1">
            <a:avLst/>
          </a:prstGeom>
          <a:ln w="9525" cap="flat" cmpd="sng" algn="ctr">
            <a:gradFill>
              <a:gsLst>
                <a:gs pos="0">
                  <a:srgbClr val="E30000"/>
                </a:gs>
                <a:gs pos="100000">
                  <a:srgbClr val="760303"/>
                </a:gs>
              </a:gsLst>
            </a:gradFill>
            <a:prstDash val="dash"/>
            <a:headEnd type="arrow" w="sm" len="sm"/>
            <a:tailEnd type="arrow" w="sm" len="sm"/>
          </a:ln>
        </p:spPr>
        <p:style>
          <a:lnRef idx="0">
            <a:schemeClr val="accent1"/>
          </a:lnRef>
          <a:fillRef idx="0">
            <a:srgbClr val="FFFFFF"/>
          </a:fillRef>
          <a:effectRef idx="0">
            <a:srgbClr val="FFFFFF"/>
          </a:effectRef>
          <a:fontRef idx="minor">
            <a:schemeClr val="tx1"/>
          </a:fontRef>
        </p:style>
      </p:cxnSp>
      <p:sp>
        <p:nvSpPr>
          <p:cNvPr id="8"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15" name="Graphic 52" descr="Wireless router"/>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6586855" y="4323080"/>
            <a:ext cx="672465" cy="672465"/>
          </a:xfrm>
          <a:prstGeom prst="rect">
            <a:avLst/>
          </a:prstGeom>
        </p:spPr>
      </p:pic>
      <p:cxnSp>
        <p:nvCxnSpPr>
          <p:cNvPr id="16" name="直接箭头连接符 15"/>
          <p:cNvCxnSpPr>
            <a:stCxn id="67" idx="3"/>
            <a:endCxn id="12" idx="2"/>
          </p:cNvCxnSpPr>
          <p:nvPr/>
        </p:nvCxnSpPr>
        <p:spPr>
          <a:xfrm flipV="true">
            <a:off x="4127500" y="4928235"/>
            <a:ext cx="156210" cy="68516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7" name="直接箭头连接符 16"/>
          <p:cNvCxnSpPr/>
          <p:nvPr/>
        </p:nvCxnSpPr>
        <p:spPr>
          <a:xfrm flipH="true" flipV="true">
            <a:off x="7004050" y="5188585"/>
            <a:ext cx="165735" cy="29781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
        <p:nvSpPr>
          <p:cNvPr id="5" name="矩形 4"/>
          <p:cNvSpPr/>
          <p:nvPr/>
        </p:nvSpPr>
        <p:spPr>
          <a:xfrm>
            <a:off x="1011555" y="2905760"/>
            <a:ext cx="10266045" cy="829945"/>
          </a:xfrm>
          <a:prstGeom prst="rect">
            <a:avLst/>
          </a:prstGeom>
          <a:noFill/>
          <a:ln w="9525">
            <a:noFill/>
            <a:miter lim="800000"/>
          </a:ln>
        </p:spPr>
        <p:txBody>
          <a:bodyPr vert="horz" wrap="square" lIns="92075" tIns="46038" rIns="92075" bIns="46038" numCol="1" rtlCol="0" anchor="t" anchorCtr="false" compatLnSpc="true">
            <a:normAutofit/>
          </a:bodyPr>
          <a:p>
            <a:pPr marL="342900" lvl="0" indent="-342900" algn="l" eaLnBrk="0" fontAlgn="base" hangingPunct="0">
              <a:spcBef>
                <a:spcPct val="20000"/>
              </a:spcBef>
              <a:buClrTx/>
              <a:buSzTx/>
              <a:buFontTx/>
            </a:pPr>
            <a:r>
              <a:rPr lang="en-US" sz="2400" b="1" kern="0">
                <a:sym typeface="+mn-ea"/>
              </a:rPr>
              <a:t> </a:t>
            </a:r>
            <a:endParaRPr lang="en-US" sz="2400" b="1" kern="0">
              <a:sym typeface="+mn-ea"/>
            </a:endParaRPr>
          </a:p>
        </p:txBody>
      </p:sp>
      <p:sp>
        <p:nvSpPr>
          <p:cNvPr id="6" name="矩形 5"/>
          <p:cNvSpPr/>
          <p:nvPr/>
        </p:nvSpPr>
        <p:spPr>
          <a:xfrm>
            <a:off x="1011555" y="2075815"/>
            <a:ext cx="10266045" cy="829945"/>
          </a:xfrm>
          <a:prstGeom prst="rect">
            <a:avLst/>
          </a:prstGeom>
          <a:noFill/>
          <a:ln w="9525">
            <a:noFill/>
            <a:miter lim="800000"/>
          </a:ln>
        </p:spPr>
        <p:txBody>
          <a:bodyPr vert="horz" wrap="square" lIns="92075" tIns="46038" rIns="92075" bIns="46038" numCol="1" rtlCol="0" anchor="t" anchorCtr="false" compatLnSpc="true">
            <a:normAutofit lnSpcReduction="20000"/>
          </a:bodyPr>
          <a:p>
            <a:pPr marL="342900" lvl="0" indent="-342900" algn="l" eaLnBrk="0" fontAlgn="base" hangingPunct="0">
              <a:spcBef>
                <a:spcPct val="20000"/>
              </a:spcBef>
              <a:buClrTx/>
              <a:buSzTx/>
              <a:buFontTx/>
            </a:pPr>
            <a:r>
              <a:rPr lang="en-US" sz="2400" b="1" kern="0">
                <a:sym typeface="+mn-ea"/>
              </a:rPr>
              <a:t>Previously, we found that collision is the main problem of this system.</a:t>
            </a:r>
            <a:endParaRPr lang="en-US" sz="2400" b="1" kern="0">
              <a:sym typeface="+mn-ea"/>
            </a:endParaRPr>
          </a:p>
          <a:p>
            <a:pPr lvl="2" indent="-342900" algn="l" eaLnBrk="0" fontAlgn="base" hangingPunct="0">
              <a:spcBef>
                <a:spcPct val="20000"/>
              </a:spcBef>
              <a:buClrTx/>
              <a:buSzTx/>
              <a:buFont typeface="Arial" panose="020B0604020202020204" pitchFamily="34" charset="0"/>
              <a:buChar char="•"/>
            </a:pPr>
            <a:r>
              <a:rPr lang="en-US" sz="2000" b="1" kern="0">
                <a:sym typeface="+mn-ea"/>
              </a:rPr>
              <a:t>Tuning CWmin would be an effective way to alleviate collisions. </a:t>
            </a:r>
            <a:endParaRPr lang="en-US" sz="2000" b="1" kern="0">
              <a:sym typeface="+mn-ea"/>
            </a:endParaRPr>
          </a:p>
          <a:p>
            <a:pPr marL="800100" lvl="1" indent="-342900" algn="l" eaLnBrk="0" fontAlgn="base" hangingPunct="0">
              <a:spcBef>
                <a:spcPct val="20000"/>
              </a:spcBef>
              <a:buClrTx/>
              <a:buSzTx/>
              <a:buFont typeface="Arial" panose="020B0604020202020204" pitchFamily="34" charset="0"/>
              <a:buChar char="•"/>
            </a:pPr>
            <a:endParaRPr lang="en-US" sz="2000" b="1" kern="0">
              <a:sym typeface="+mn-ea"/>
            </a:endParaRPr>
          </a:p>
        </p:txBody>
      </p:sp>
      <p:sp>
        <p:nvSpPr>
          <p:cNvPr id="9" name="矩形 8"/>
          <p:cNvSpPr/>
          <p:nvPr/>
        </p:nvSpPr>
        <p:spPr>
          <a:xfrm>
            <a:off x="1011555" y="3281045"/>
            <a:ext cx="10266045" cy="2705735"/>
          </a:xfrm>
          <a:prstGeom prst="rect">
            <a:avLst/>
          </a:prstGeom>
          <a:noFill/>
          <a:ln w="9525">
            <a:noFill/>
            <a:miter lim="800000"/>
          </a:ln>
        </p:spPr>
        <p:txBody>
          <a:bodyPr vert="horz" wrap="square" lIns="92075" tIns="46038" rIns="92075" bIns="46038" numCol="1" rtlCol="0" anchor="t" anchorCtr="false" compatLnSpc="true">
            <a:normAutofit/>
          </a:bodyPr>
          <a:p>
            <a:pPr marL="342900" lvl="0" indent="-342900" algn="l" eaLnBrk="0" fontAlgn="base" hangingPunct="0">
              <a:spcBef>
                <a:spcPct val="20000"/>
              </a:spcBef>
              <a:buClrTx/>
              <a:buSzTx/>
              <a:buFontTx/>
            </a:pPr>
            <a:r>
              <a:rPr lang="en-US" sz="2400" b="1" kern="0">
                <a:sym typeface="+mn-ea"/>
              </a:rPr>
              <a:t>RTS/CTS protection is not considered!</a:t>
            </a:r>
            <a:endParaRPr lang="en-US" sz="2400" b="1" kern="0">
              <a:sym typeface="+mn-ea"/>
            </a:endParaRPr>
          </a:p>
          <a:p>
            <a:pPr marL="800100" lvl="1" indent="-342900" algn="l" eaLnBrk="0" fontAlgn="base" hangingPunct="0">
              <a:spcBef>
                <a:spcPct val="20000"/>
              </a:spcBef>
              <a:buClrTx/>
              <a:buSzTx/>
              <a:buFont typeface="Arial" panose="020B0604020202020204" pitchFamily="34" charset="0"/>
              <a:buChar char="•"/>
            </a:pPr>
            <a:r>
              <a:rPr lang="en-US" sz="2000" b="1" kern="0">
                <a:sym typeface="+mn-ea"/>
              </a:rPr>
              <a:t>After applying  RTS/CTS mechanism collision isn’t the main issue any more. However, </a:t>
            </a:r>
            <a:r>
              <a:rPr lang="en-US" sz="2000" b="1" kern="0">
                <a:solidFill>
                  <a:srgbClr val="FF0000"/>
                </a:solidFill>
                <a:sym typeface="+mn-ea"/>
              </a:rPr>
              <a:t>unbalanced access time remains a problem.</a:t>
            </a:r>
            <a:r>
              <a:rPr lang="en-US" sz="2000" b="1" kern="0">
                <a:sym typeface="+mn-ea"/>
              </a:rPr>
              <a:t> </a:t>
            </a:r>
            <a:endParaRPr lang="en-US" sz="2000" b="1" kern="0">
              <a:sym typeface="+mn-ea"/>
            </a:endParaRPr>
          </a:p>
          <a:p>
            <a:pPr marL="800100" lvl="1" indent="-342900" algn="l" eaLnBrk="0" fontAlgn="base" hangingPunct="0">
              <a:spcBef>
                <a:spcPct val="20000"/>
              </a:spcBef>
              <a:buClrTx/>
              <a:buSzTx/>
              <a:buFont typeface="Arial" panose="020B0604020202020204" pitchFamily="34" charset="0"/>
              <a:buChar char="•"/>
            </a:pPr>
            <a:r>
              <a:rPr lang="en-US" sz="2000" b="1" kern="0">
                <a:sym typeface="+mn-ea"/>
              </a:rPr>
              <a:t>Detailed simulation results will be introduced in this follow up.</a:t>
            </a:r>
            <a:endParaRPr lang="en-US" sz="2000" b="1" kern="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13081"/>
            <a:ext cx="10363200" cy="914399"/>
          </a:xfrm>
        </p:spPr>
        <p:txBody>
          <a:bodyPr/>
          <a:p>
            <a:r>
              <a:rPr lang="en-US" altLang="zh-CN" dirty="0">
                <a:sym typeface="+mn-ea"/>
              </a:rPr>
              <a:t>Simulation settings</a:t>
            </a:r>
            <a:endParaRPr lang="en-US"/>
          </a:p>
        </p:txBody>
      </p:sp>
      <p:sp>
        <p:nvSpPr>
          <p:cNvPr id="3" name="Content Placeholder 2"/>
          <p:cNvSpPr>
            <a:spLocks noGrp="true"/>
          </p:cNvSpPr>
          <p:nvPr>
            <p:ph idx="1"/>
          </p:nvPr>
        </p:nvSpPr>
        <p:spPr>
          <a:xfrm>
            <a:off x="171450" y="1166495"/>
            <a:ext cx="1164526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914400" y="1306830"/>
            <a:ext cx="10902315" cy="4724400"/>
          </a:xfrm>
          <a:prstGeom prst="rect">
            <a:avLst/>
          </a:prstGeom>
          <a:noFill/>
          <a:ln>
            <a:noFill/>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Three Nodes(STA1,STA2, and STA3) access channel with EDCA mechanism</a:t>
            </a:r>
            <a:endParaRPr lang="en-US" altLang="zh-CN" dirty="0"/>
          </a:p>
          <a:p>
            <a:pPr lvl="1"/>
            <a:r>
              <a:rPr lang="en-US" altLang="zh-CN" dirty="0"/>
              <a:t>RTS/CTS is used for all STAs before sending PPDU.</a:t>
            </a:r>
            <a:endParaRPr lang="en-US" altLang="zh-CN" dirty="0"/>
          </a:p>
          <a:p>
            <a:pPr lvl="1"/>
            <a:r>
              <a:rPr lang="en-US" altLang="zh-CN" dirty="0"/>
              <a:t>RTS frame lasts for 55 us and data frame lasts for 300us</a:t>
            </a:r>
            <a:r>
              <a:rPr lang="zh-CN" altLang="en-US" dirty="0">
                <a:ea typeface="宋体" panose="02010600030101010101" pitchFamily="2" charset="-122"/>
              </a:rPr>
              <a:t>。</a:t>
            </a:r>
            <a:endParaRPr lang="en-US" altLang="zh-CN" dirty="0"/>
          </a:p>
          <a:p>
            <a:pPr lvl="1"/>
            <a:r>
              <a:rPr lang="en-US" altLang="zh-CN" dirty="0">
                <a:solidFill>
                  <a:schemeClr val="tx1"/>
                </a:solidFill>
                <a:sym typeface="+mn-ea"/>
              </a:rPr>
              <a:t>All STAs send uplink data </a:t>
            </a:r>
            <a:r>
              <a:rPr lang="en-US" altLang="zh-CN" dirty="0">
                <a:solidFill>
                  <a:schemeClr val="tx1"/>
                </a:solidFill>
              </a:rPr>
              <a:t>.</a:t>
            </a:r>
            <a:endParaRPr lang="en-US" altLang="zh-CN" dirty="0">
              <a:solidFill>
                <a:schemeClr val="tx1"/>
              </a:solidFill>
            </a:endParaRPr>
          </a:p>
          <a:p>
            <a:pPr lvl="1"/>
            <a:r>
              <a:rPr lang="en-US" altLang="zh-CN" dirty="0">
                <a:solidFill>
                  <a:schemeClr val="tx1"/>
                </a:solidFill>
              </a:rPr>
              <a:t>Full buffer traffic of each STA.</a:t>
            </a:r>
            <a:endParaRPr lang="en-US" altLang="zh-CN" dirty="0">
              <a:solidFill>
                <a:schemeClr val="tx1"/>
              </a:solidFill>
            </a:endParaRPr>
          </a:p>
          <a:p>
            <a:pPr lvl="1"/>
            <a:r>
              <a:rPr lang="en-US" altLang="zh-CN" dirty="0">
                <a:sym typeface="+mn-ea"/>
              </a:rPr>
              <a:t>Only tunes the paramter of STA2 and STA3.</a:t>
            </a:r>
            <a:endParaRPr lang="en-US" altLang="zh-CN" dirty="0">
              <a:solidFill>
                <a:schemeClr val="tx1"/>
              </a:solidFill>
            </a:endParaRPr>
          </a:p>
          <a:p>
            <a:pPr lvl="1"/>
            <a:r>
              <a:rPr lang="en-US" altLang="zh-CN" dirty="0">
                <a:solidFill>
                  <a:schemeClr val="tx1"/>
                </a:solidFill>
              </a:rPr>
              <a:t>The </a:t>
            </a:r>
            <a:r>
              <a:rPr lang="en-US" altLang="zh-CN" dirty="0">
                <a:sym typeface="+mn-ea"/>
              </a:rPr>
              <a:t>focused </a:t>
            </a:r>
            <a:r>
              <a:rPr lang="en-US" altLang="zh-CN" dirty="0">
                <a:solidFill>
                  <a:schemeClr val="tx1"/>
                </a:solidFill>
              </a:rPr>
              <a:t>EDCA parameters  are AIFSN and CWmin.</a:t>
            </a:r>
            <a:endParaRPr lang="en-US" altLang="zh-CN" dirty="0">
              <a:solidFill>
                <a:schemeClr val="tx1"/>
              </a:solidFill>
            </a:endParaRPr>
          </a:p>
          <a:p>
            <a:pPr lvl="2"/>
            <a:r>
              <a:rPr lang="en-US" altLang="zh-CN" sz="1800" dirty="0">
                <a:solidFill>
                  <a:schemeClr val="tx1"/>
                </a:solidFill>
              </a:rPr>
              <a:t>STA2  and STA3 are preset with BE parameters.</a:t>
            </a:r>
            <a:endParaRPr lang="en-US" altLang="zh-CN" sz="1800" dirty="0">
              <a:solidFill>
                <a:schemeClr val="tx1"/>
              </a:solidFill>
            </a:endParaRPr>
          </a:p>
          <a:p>
            <a:pPr lvl="2"/>
            <a:r>
              <a:rPr lang="en-US" altLang="zh-CN" sz="1800" dirty="0">
                <a:solidFill>
                  <a:schemeClr val="tx1"/>
                </a:solidFill>
              </a:rPr>
              <a:t>STA1 which encounters edging problem is preset with VO paramters.</a:t>
            </a:r>
            <a:endParaRPr lang="en-US" altLang="zh-CN" dirty="0">
              <a:solidFill>
                <a:schemeClr val="tx1"/>
              </a:solidFill>
            </a:endParaRPr>
          </a:p>
          <a:p>
            <a:pPr lvl="1"/>
            <a:r>
              <a:rPr lang="en-US" altLang="zh-CN" dirty="0"/>
              <a:t>w.l.o.g. three STAs here represent three types of  STAs.</a:t>
            </a:r>
            <a:endParaRPr lang="en-US" altLang="zh-CN" dirty="0"/>
          </a:p>
          <a:p>
            <a:r>
              <a:rPr lang="en-US" altLang="zh-CN" dirty="0" err="1"/>
              <a:t>Total simulation time equals to 30000us</a:t>
            </a:r>
            <a:endParaRPr lang="en-US" altLang="zh-CN" dirty="0" err="1"/>
          </a:p>
          <a:p>
            <a:r>
              <a:rPr lang="en-US" altLang="zh-CN" dirty="0"/>
              <a:t>Observing on the channel access time of each STA. </a:t>
            </a:r>
            <a:endParaRPr lang="en-US" altLang="zh-CN" dirty="0"/>
          </a:p>
          <a:p>
            <a:endParaRPr lang="en-US" altLang="zh-CN" dirty="0"/>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Simulation1: Tuning the CWmin</a:t>
            </a: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Content Placeholder 2"/>
          <p:cNvSpPr>
            <a:spLocks noGrp="true"/>
          </p:cNvSpPr>
          <p:nvPr/>
        </p:nvSpPr>
        <p:spPr>
          <a:xfrm>
            <a:off x="5991225" y="2543810"/>
            <a:ext cx="5735955" cy="143700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zh-CN" dirty="0">
                <a:ea typeface="宋体" panose="02010600030101010101" pitchFamily="2" charset="-122"/>
                <a:sym typeface="+mn-ea"/>
              </a:rPr>
              <a:t>Value of Cwmin has significant impact on the channel access time of each STA.</a:t>
            </a:r>
            <a:endParaRPr lang="en-US" altLang="zh-CN" dirty="0">
              <a:ea typeface="宋体" panose="02010600030101010101" pitchFamily="2" charset="-122"/>
              <a:sym typeface="+mn-ea"/>
            </a:endParaRPr>
          </a:p>
        </p:txBody>
      </p:sp>
      <p:sp>
        <p:nvSpPr>
          <p:cNvPr id="9"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3" name="图片 2"/>
          <p:cNvPicPr>
            <a:picLocks noChangeAspect="true"/>
          </p:cNvPicPr>
          <p:nvPr/>
        </p:nvPicPr>
        <p:blipFill>
          <a:blip r:embed="rId1"/>
          <a:stretch>
            <a:fillRect/>
          </a:stretch>
        </p:blipFill>
        <p:spPr>
          <a:xfrm>
            <a:off x="154305" y="1600200"/>
            <a:ext cx="5895975" cy="44577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Simulation2: Tuning the AIFSN</a:t>
            </a: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9"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3" name="图片 2"/>
          <p:cNvPicPr>
            <a:picLocks noChangeAspect="true"/>
          </p:cNvPicPr>
          <p:nvPr/>
        </p:nvPicPr>
        <p:blipFill>
          <a:blip r:embed="rId1"/>
          <a:stretch>
            <a:fillRect/>
          </a:stretch>
        </p:blipFill>
        <p:spPr>
          <a:xfrm>
            <a:off x="751840" y="1708150"/>
            <a:ext cx="5953125" cy="4333875"/>
          </a:xfrm>
          <a:prstGeom prst="rect">
            <a:avLst/>
          </a:prstGeom>
        </p:spPr>
      </p:pic>
      <p:sp>
        <p:nvSpPr>
          <p:cNvPr id="6" name="Content Placeholder 2"/>
          <p:cNvSpPr>
            <a:spLocks noGrp="true"/>
          </p:cNvSpPr>
          <p:nvPr/>
        </p:nvSpPr>
        <p:spPr>
          <a:xfrm>
            <a:off x="6626860" y="2534285"/>
            <a:ext cx="5336540" cy="143700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zh-CN" dirty="0">
                <a:ea typeface="宋体" panose="02010600030101010101" pitchFamily="2" charset="-122"/>
                <a:sym typeface="+mn-ea"/>
              </a:rPr>
              <a:t>Value of AIFSN has less impact on the channel access time compared to CWmin</a:t>
            </a:r>
            <a:endParaRPr lang="en-US" altLang="zh-CN" dirty="0">
              <a:ea typeface="宋体" panose="02010600030101010101" pitchFamily="2"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Considerations</a:t>
            </a:r>
            <a:endParaRPr lang="en-US"/>
          </a:p>
        </p:txBody>
      </p:sp>
      <p:sp>
        <p:nvSpPr>
          <p:cNvPr id="3" name="Content Placeholder 2"/>
          <p:cNvSpPr>
            <a:spLocks noGrp="true"/>
          </p:cNvSpPr>
          <p:nvPr>
            <p:ph idx="1"/>
          </p:nvPr>
        </p:nvSpPr>
        <p:spPr>
          <a:xfrm>
            <a:off x="396240" y="1805305"/>
            <a:ext cx="11400155" cy="5087620"/>
          </a:xfrm>
        </p:spPr>
        <p:txBody>
          <a:bodyPr/>
          <a:p>
            <a:pPr marL="0" indent="0">
              <a:buNone/>
            </a:pPr>
            <a:r>
              <a:rPr lang="en-US"/>
              <a:t>Main idea:  </a:t>
            </a:r>
            <a:endParaRPr lang="en-US"/>
          </a:p>
          <a:p>
            <a:r>
              <a:rPr lang="en-US"/>
              <a:t>Based on monitoring specific wireless statistic,the edging STA may report the issue to the associated AP. </a:t>
            </a:r>
            <a:endParaRPr lang="en-US"/>
          </a:p>
          <a:p>
            <a:r>
              <a:rPr lang="en-US"/>
              <a:t>AP can decide whether to adjust new EDCA parameter for edging STA.</a:t>
            </a:r>
            <a:endParaRPr lang="en-US"/>
          </a:p>
          <a:p>
            <a:pPr marL="457200" lvl="1" indent="0">
              <a:buFont typeface="Wingdings" panose="05000000000000000000" charset="0"/>
              <a:buNone/>
            </a:pPr>
            <a:endParaRPr lang="en-US"/>
          </a:p>
          <a:p>
            <a:pPr marL="857250" lvl="2"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Summary</a:t>
            </a:r>
            <a:endParaRPr lang="en-US"/>
          </a:p>
        </p:txBody>
      </p:sp>
      <p:sp>
        <p:nvSpPr>
          <p:cNvPr id="3" name="Content Placeholder 2"/>
          <p:cNvSpPr>
            <a:spLocks noGrp="true"/>
          </p:cNvSpPr>
          <p:nvPr>
            <p:ph idx="1"/>
          </p:nvPr>
        </p:nvSpPr>
        <p:spPr>
          <a:xfrm>
            <a:off x="914400" y="1703712"/>
            <a:ext cx="10363200" cy="4571990"/>
          </a:xfrm>
        </p:spPr>
        <p:txBody>
          <a:bodyPr/>
          <a:p>
            <a:pPr marL="0" indent="0">
              <a:buFont typeface="Arial" panose="020B0604020202020204" pitchFamily="34" charset="0"/>
              <a:buNone/>
            </a:pPr>
            <a:endParaRPr lang="en-US" b="0"/>
          </a:p>
          <a:p>
            <a:r>
              <a:rPr lang="en-US" b="0"/>
              <a:t>After applying  RTS/CTS mechanism collision isn’t the main issue any more. However, unbalanced access time </a:t>
            </a:r>
            <a:r>
              <a:rPr lang="en-US"/>
              <a:t>remains a problem</a:t>
            </a:r>
            <a:r>
              <a:rPr lang="en-US" b="0"/>
              <a:t>. </a:t>
            </a:r>
            <a:endParaRPr lang="en-US" b="0"/>
          </a:p>
          <a:p>
            <a:endParaRPr lang="en-US" b="0"/>
          </a:p>
          <a:p>
            <a:r>
              <a:rPr lang="en-US" b="0"/>
              <a:t>Tuning CWmin and AIFSN can effectively mitigate such probelm while effect of tuing CWmin is more dramatic compared to AIFSN.</a:t>
            </a:r>
            <a:endParaRPr lang="en-US" b="0"/>
          </a:p>
          <a:p>
            <a:pPr lvl="1"/>
            <a:r>
              <a:rPr lang="en-US" sz="2000" b="0"/>
              <a:t>Suggestion: Coarse tuning  with CWmin and fine tuning with AIFSN.</a:t>
            </a: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3014</Words>
  <Application>WPS 演示</Application>
  <PresentationFormat>Widescreen</PresentationFormat>
  <Paragraphs>131</Paragraphs>
  <Slides>11</Slides>
  <Notes>0</Notes>
  <HiddenSlides>0</HiddenSlides>
  <MMClips>0</MMClips>
  <ScaleCrop>false</ScaleCrop>
  <HeadingPairs>
    <vt:vector size="8" baseType="variant">
      <vt:variant>
        <vt:lpstr>已用的字体</vt:lpstr>
      </vt:variant>
      <vt:variant>
        <vt:i4>11</vt:i4>
      </vt: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25" baseType="lpstr">
      <vt:lpstr>Arial</vt:lpstr>
      <vt:lpstr>宋体</vt:lpstr>
      <vt:lpstr>Wingdings</vt:lpstr>
      <vt:lpstr>Times New Roman</vt:lpstr>
      <vt:lpstr>Wingdings</vt:lpstr>
      <vt:lpstr>Nokia Pure Text Light</vt:lpstr>
      <vt:lpstr>微软雅黑</vt:lpstr>
      <vt:lpstr>Arial Unicode MS</vt:lpstr>
      <vt:lpstr>Calibri</vt:lpstr>
      <vt:lpstr>等线</vt:lpstr>
      <vt:lpstr>URW Bookman</vt:lpstr>
      <vt:lpstr>802-11-Submission</vt:lpstr>
      <vt:lpstr>1_802-11-Submission</vt:lpstr>
      <vt:lpstr>Word.Document.8</vt:lpstr>
      <vt:lpstr>PowerPoint 演示文稿</vt:lpstr>
      <vt:lpstr>PowerPoint 演示文稿</vt:lpstr>
      <vt:lpstr>The problem of current EDCA mechanism</vt:lpstr>
      <vt:lpstr>PowerPoint 演示文稿</vt:lpstr>
      <vt:lpstr>Simulation settings</vt:lpstr>
      <vt:lpstr>Simulation1: Tuning the CWmin</vt:lpstr>
      <vt:lpstr>Simulation2: Tuning the AIFSN</vt:lpstr>
      <vt:lpstr>Considerations</vt:lpstr>
      <vt:lpstr>Summary</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10263221@zte.intra</cp:lastModifiedBy>
  <cp:revision>357</cp:revision>
  <dcterms:created xsi:type="dcterms:W3CDTF">2024-09-23T02:47:18Z</dcterms:created>
  <dcterms:modified xsi:type="dcterms:W3CDTF">2024-09-23T02:47:18Z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2052-11.8.2.10552</vt:lpwstr>
  </property>
</Properties>
</file>