
<file path=[Content_Types].xml><?xml version="1.0" encoding="utf-8"?>
<Types xmlns="http://schemas.openxmlformats.org/package/2006/content-types">
  <Default Extension="vml" ContentType="application/vnd.openxmlformats-officedocument.vmlDrawing"/>
  <Default Extension="doc" ContentType="application/msword"/>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handoutMasterIdLst>
    <p:handoutMasterId r:id="rId16"/>
  </p:handoutMasterIdLst>
  <p:sldIdLst>
    <p:sldId id="256" r:id="rId4"/>
    <p:sldId id="368" r:id="rId5"/>
    <p:sldId id="388" r:id="rId7"/>
    <p:sldId id="420" r:id="rId8"/>
    <p:sldId id="405" r:id="rId9"/>
    <p:sldId id="399" r:id="rId10"/>
    <p:sldId id="413" r:id="rId11"/>
    <p:sldId id="392" r:id="rId12"/>
    <p:sldId id="389" r:id="rId13"/>
    <p:sldId id="265" r:id="rId14"/>
    <p:sldId id="29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802.11-22/828r4</a:t>
            </a:r>
            <a:endParaRPr lang="en-US"/>
          </a:p>
        </p:txBody>
      </p:sp>
      <p:sp>
        <p:nvSpPr>
          <p:cNvPr id="5" name="Date Placeholder 4"/>
          <p:cNvSpPr>
            <a:spLocks noGrp="true"/>
          </p:cNvSpPr>
          <p:nvPr>
            <p:ph type="dt" idx="1"/>
          </p:nvPr>
        </p:nvSpPr>
        <p:spPr/>
        <p:txBody>
          <a:bodyPr/>
          <a:p>
            <a:fld id="{E5EBEC8A-9456-4C66-AD86-F29878999039}" type="datetime1">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728200" y="6475413"/>
            <a:ext cx="16637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Li Quan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24/1473r0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3271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Sep 2024</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
        <p:nvSpPr>
          <p:cNvPr id="4" name="Text Box 3"/>
          <p:cNvSpPr txBox="true"/>
          <p:nvPr userDrawn="true"/>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svg"/><Relationship Id="rId3" Type="http://schemas.openxmlformats.org/officeDocument/2006/relationships/image" Target="../media/image3.png"/><Relationship Id="rId2" Type="http://schemas.openxmlformats.org/officeDocument/2006/relationships/image" Target="../media/image1.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ct 3"/>
          <p:cNvGraphicFramePr>
            <a:graphicFrameLocks noChangeAspect="true"/>
          </p:cNvGraphicFramePr>
          <p:nvPr/>
        </p:nvGraphicFramePr>
        <p:xfrm>
          <a:off x="1734185" y="1931353"/>
          <a:ext cx="10077450" cy="3261360"/>
        </p:xfrm>
        <a:graphic>
          <a:graphicData uri="http://schemas.openxmlformats.org/presentationml/2006/ole">
            <mc:AlternateContent xmlns:mc="http://schemas.openxmlformats.org/markup-compatibility/2006">
              <mc:Choice xmlns:v="urn:schemas-microsoft-com:vml" Requires="v">
                <p:oleObj spid="_x0000_s4" name="Document" r:id="rId1" imgW="11410950" imgH="3448050" progId="Word.Document.8">
                  <p:embed/>
                </p:oleObj>
              </mc:Choice>
              <mc:Fallback>
                <p:oleObj name="Document" r:id="rId1" imgW="11410950" imgH="3448050" progId="Word.Document.8">
                  <p:embed/>
                  <p:pic>
                    <p:nvPicPr>
                      <p:cNvPr id="0" name="Object 3"/>
                      <p:cNvPicPr>
                        <a:picLocks noChangeAspect="true" noChangeArrowheads="true"/>
                      </p:cNvPicPr>
                      <p:nvPr/>
                    </p:nvPicPr>
                    <p:blipFill>
                      <a:blip r:embed="rId2"/>
                      <a:srcRect/>
                      <a:stretch>
                        <a:fillRect/>
                      </a:stretch>
                    </p:blipFill>
                    <p:spPr bwMode="auto">
                      <a:xfrm>
                        <a:off x="1734185" y="1931353"/>
                        <a:ext cx="10077450" cy="3261360"/>
                      </a:xfrm>
                      <a:prstGeom prst="rect">
                        <a:avLst/>
                      </a:prstGeom>
                      <a:noFill/>
                    </p:spPr>
                  </p:pic>
                </p:oleObj>
              </mc:Fallback>
            </mc:AlternateContent>
          </a:graphicData>
        </a:graphic>
      </p:graphicFrame>
      <p:sp>
        <p:nvSpPr>
          <p:cNvPr id="7"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MAP co-EDCA to improve the performance of edging STA Follow up</a:t>
            </a:r>
            <a:endParaRPr lang="en-US"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a:p>
            <a:r>
              <a:rPr lang="en-US" altLang="zh-CN" b="0">
                <a:sym typeface="+mn-ea"/>
              </a:rPr>
              <a:t>[2]522r0, MAP co-EDCA for edging STA, Jay Yang(ZTE)</a:t>
            </a:r>
            <a:endParaRPr lang="en-US" altLang="zh-CN" b="0">
              <a:sym typeface="+mn-ea"/>
            </a:endParaRPr>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365760" y="1600207"/>
            <a:ext cx="10363200" cy="457199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400" dirty="0">
                <a:sym typeface="+mn-ea"/>
              </a:rPr>
              <a:t>Based on current 11bn PAR [1], the scope is to enhance the ultra high reliability of Wireless LAN Area Network (WLAN), where the use cases are defined for both an isolated Basic Service Set (BSS) and overlapping BSSs.</a:t>
            </a:r>
            <a:endParaRPr lang="en-US" sz="2400" dirty="0">
              <a:sym typeface="+mn-ea"/>
            </a:endParaRPr>
          </a:p>
          <a:p>
            <a:pPr>
              <a:buFont typeface="Arial" panose="020B0604020202020204" pitchFamily="34" charset="0"/>
              <a:buChar char="•"/>
            </a:pPr>
            <a:endParaRPr lang="en-US" sz="2400" dirty="0">
              <a:sym typeface="+mn-ea"/>
            </a:endParaRPr>
          </a:p>
          <a:p>
            <a:pPr>
              <a:buFont typeface="Arial" panose="020B0604020202020204" pitchFamily="34" charset="0"/>
              <a:buChar char="•"/>
            </a:pPr>
            <a:r>
              <a:rPr lang="en-US" sz="2400" dirty="0"/>
              <a:t>[2] discussed the collision issue in OBSS scenario, But RTS/CTS protection was not considered.</a:t>
            </a:r>
            <a:endParaRPr lang="en-US" sz="2400" dirty="0"/>
          </a:p>
          <a:p>
            <a:pPr>
              <a:buFont typeface="Arial" panose="020B0604020202020204" pitchFamily="34" charset="0"/>
              <a:buChar char="•"/>
            </a:pPr>
            <a:endParaRPr lang="en-US" sz="2400" dirty="0"/>
          </a:p>
          <a:p>
            <a:pPr lvl="0">
              <a:buFont typeface="Arial" panose="020B0604020202020204" pitchFamily="34" charset="0"/>
              <a:buChar char="•"/>
            </a:pPr>
            <a:r>
              <a:rPr lang="en-US"/>
              <a:t>In this contribution, we will consider </a:t>
            </a:r>
            <a:r>
              <a:rPr lang="en-US" dirty="0">
                <a:sym typeface="+mn-ea"/>
              </a:rPr>
              <a:t>RTS/CTS</a:t>
            </a:r>
            <a:r>
              <a:rPr lang="en-US"/>
              <a:t> protection and continue to analyze collisions in OBSS scenarios.</a:t>
            </a:r>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Background</a:t>
            </a:r>
            <a:endParaRPr lang="en-US"/>
          </a:p>
        </p:txBody>
      </p:sp>
      <p:sp>
        <p:nvSpPr>
          <p:cNvPr id="7" name="页脚占位符 4"/>
          <p:cNvSpPr>
            <a:spLocks noGrp="true"/>
          </p:cNvSpPr>
          <p:nvPr>
            <p:ph type="ftr" sz="quarter" idx="11"/>
          </p:nvPr>
        </p:nvSpPr>
        <p:spPr>
          <a:xfrm>
            <a:off x="9392641" y="6481446"/>
            <a:ext cx="1943100" cy="276860"/>
          </a:xfrm>
        </p:spPr>
        <p:txBody>
          <a:bodyPr/>
          <a:p>
            <a:pPr algn="r">
              <a:defRPr/>
            </a:pPr>
            <a:r>
              <a:rPr lang="en-US">
                <a:sym typeface="+mn-ea"/>
              </a:rPr>
              <a:t>Li Quan, et al. (ZTE)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The problem of current EDCA mechanism</a:t>
            </a:r>
            <a:endParaRPr lang="en-US"/>
          </a:p>
        </p:txBody>
      </p:sp>
      <p:sp>
        <p:nvSpPr>
          <p:cNvPr id="3" name="Content Placeholder 2"/>
          <p:cNvSpPr>
            <a:spLocks noGrp="true"/>
          </p:cNvSpPr>
          <p:nvPr>
            <p:ph idx="1"/>
          </p:nvPr>
        </p:nvSpPr>
        <p:spPr>
          <a:xfrm>
            <a:off x="363220" y="1334135"/>
            <a:ext cx="11259820" cy="2188845"/>
          </a:xfrm>
        </p:spPr>
        <p:txBody>
          <a:bodyPr/>
          <a:p>
            <a:r>
              <a:rPr lang="en-US"/>
              <a:t>Performance degradation caused by OBSS interference</a:t>
            </a:r>
            <a:endParaRPr lang="en-US"/>
          </a:p>
          <a:p>
            <a:pPr lvl="1">
              <a:buFont typeface="Wingdings" panose="05000000000000000000" charset="0"/>
              <a:buChar char="Ø"/>
            </a:pPr>
            <a:r>
              <a:rPr lang="en-US">
                <a:sym typeface="+mn-ea"/>
              </a:rPr>
              <a:t>Precondition1:  Each device in BSS and OBSS compete the TXOP independently, and the APs in the BSS and OBSS may can’t hear each other(hidden node)</a:t>
            </a:r>
            <a:endParaRPr lang="en-US">
              <a:sym typeface="+mn-ea"/>
            </a:endParaRPr>
          </a:p>
          <a:p>
            <a:pPr lvl="1">
              <a:buFont typeface="Wingdings" panose="05000000000000000000" charset="0"/>
              <a:buChar char="Ø"/>
            </a:pPr>
            <a:r>
              <a:rPr lang="en-US"/>
              <a:t>Precondition2: Some STAs may be in the overlapping area (Edging STA,like STA1).</a:t>
            </a:r>
            <a:endParaRPr lang="en-US"/>
          </a:p>
          <a:p>
            <a:pPr lvl="1">
              <a:buFont typeface="Wingdings" panose="05000000000000000000" charset="0"/>
              <a:buChar char="Ø"/>
            </a:pPr>
            <a:r>
              <a:rPr lang="en-US">
                <a:sym typeface="+mn-ea"/>
              </a:rPr>
              <a:t>Problem: The collision issue (including RTS/CTS collision) extremely high on the Edging STA.</a:t>
            </a:r>
            <a:endParaRPr lang="en-US"/>
          </a:p>
          <a:p>
            <a:pPr lvl="1">
              <a:buFont typeface="Wingdings" panose="05000000000000000000" charset="0"/>
              <a:buChar char="Ø"/>
            </a:pP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47" name="Oval 46"/>
          <p:cNvSpPr/>
          <p:nvPr/>
        </p:nvSpPr>
        <p:spPr>
          <a:xfrm>
            <a:off x="5292725" y="3382645"/>
            <a:ext cx="3103245" cy="301498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67" name="Graphic 66"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4164680" y="5234726"/>
            <a:ext cx="518696" cy="518696"/>
          </a:xfrm>
          <a:prstGeom prst="rect">
            <a:avLst/>
          </a:prstGeom>
        </p:spPr>
      </p:pic>
      <p:pic>
        <p:nvPicPr>
          <p:cNvPr id="69" name="Graphic 68"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6814647" y="5413249"/>
            <a:ext cx="518696" cy="518696"/>
          </a:xfrm>
          <a:prstGeom prst="rect">
            <a:avLst/>
          </a:prstGeom>
        </p:spPr>
      </p:pic>
      <p:pic>
        <p:nvPicPr>
          <p:cNvPr id="53" name="Graphic 52" descr="Wireless router"/>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3940810" y="4029710"/>
            <a:ext cx="672465" cy="672465"/>
          </a:xfrm>
          <a:prstGeom prst="rect">
            <a:avLst/>
          </a:prstGeom>
        </p:spPr>
      </p:pic>
      <p:sp>
        <p:nvSpPr>
          <p:cNvPr id="43" name="Oval 42"/>
          <p:cNvSpPr/>
          <p:nvPr/>
        </p:nvSpPr>
        <p:spPr>
          <a:xfrm>
            <a:off x="2951011" y="3349320"/>
            <a:ext cx="2893739" cy="291487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false" anchor="t" anchorCtr="false" forceAA="false" compatLnSpc="true">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7" name="Graphic 68"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5348432" y="4541394"/>
            <a:ext cx="518696" cy="518696"/>
          </a:xfrm>
          <a:prstGeom prst="rect">
            <a:avLst/>
          </a:prstGeom>
        </p:spPr>
      </p:pic>
      <p:sp>
        <p:nvSpPr>
          <p:cNvPr id="9" name="Text Box 8"/>
          <p:cNvSpPr txBox="true"/>
          <p:nvPr/>
        </p:nvSpPr>
        <p:spPr>
          <a:xfrm>
            <a:off x="4127500" y="5712460"/>
            <a:ext cx="659130" cy="306705"/>
          </a:xfrm>
          <a:prstGeom prst="rect">
            <a:avLst/>
          </a:prstGeom>
          <a:noFill/>
        </p:spPr>
        <p:txBody>
          <a:bodyPr wrap="square" rtlCol="0">
            <a:spAutoFit/>
          </a:bodyPr>
          <a:p>
            <a:r>
              <a:rPr lang="en-US" sz="1400"/>
              <a:t>STA2</a:t>
            </a:r>
            <a:endParaRPr lang="en-US" sz="1400"/>
          </a:p>
        </p:txBody>
      </p:sp>
      <p:sp>
        <p:nvSpPr>
          <p:cNvPr id="10" name="Text Box 9"/>
          <p:cNvSpPr txBox="true"/>
          <p:nvPr/>
        </p:nvSpPr>
        <p:spPr>
          <a:xfrm>
            <a:off x="5292725" y="5002530"/>
            <a:ext cx="659130" cy="306705"/>
          </a:xfrm>
          <a:prstGeom prst="rect">
            <a:avLst/>
          </a:prstGeom>
          <a:noFill/>
        </p:spPr>
        <p:txBody>
          <a:bodyPr wrap="square" rtlCol="0">
            <a:spAutoFit/>
          </a:bodyPr>
          <a:p>
            <a:r>
              <a:rPr lang="en-US" sz="1400"/>
              <a:t>STA1</a:t>
            </a:r>
            <a:endParaRPr lang="en-US" sz="1400"/>
          </a:p>
        </p:txBody>
      </p:sp>
      <p:sp>
        <p:nvSpPr>
          <p:cNvPr id="11" name="Text Box 10"/>
          <p:cNvSpPr txBox="true"/>
          <p:nvPr/>
        </p:nvSpPr>
        <p:spPr>
          <a:xfrm>
            <a:off x="6769100" y="5923915"/>
            <a:ext cx="659130" cy="306705"/>
          </a:xfrm>
          <a:prstGeom prst="rect">
            <a:avLst/>
          </a:prstGeom>
          <a:noFill/>
        </p:spPr>
        <p:txBody>
          <a:bodyPr wrap="square" rtlCol="0">
            <a:spAutoFit/>
          </a:bodyPr>
          <a:p>
            <a:r>
              <a:rPr lang="en-US" sz="1400"/>
              <a:t>STA3</a:t>
            </a:r>
            <a:endParaRPr lang="en-US" sz="1400"/>
          </a:p>
        </p:txBody>
      </p:sp>
      <p:sp>
        <p:nvSpPr>
          <p:cNvPr id="12" name="Text Box 11"/>
          <p:cNvSpPr txBox="true"/>
          <p:nvPr/>
        </p:nvSpPr>
        <p:spPr>
          <a:xfrm>
            <a:off x="3954145" y="4621530"/>
            <a:ext cx="659130" cy="306705"/>
          </a:xfrm>
          <a:prstGeom prst="rect">
            <a:avLst/>
          </a:prstGeom>
          <a:noFill/>
        </p:spPr>
        <p:txBody>
          <a:bodyPr wrap="square" rtlCol="0">
            <a:spAutoFit/>
          </a:bodyPr>
          <a:p>
            <a:r>
              <a:rPr lang="en-US" sz="1400"/>
              <a:t>AP1</a:t>
            </a:r>
            <a:endParaRPr lang="en-US" sz="1400"/>
          </a:p>
        </p:txBody>
      </p:sp>
      <p:sp>
        <p:nvSpPr>
          <p:cNvPr id="13" name="Text Box 12"/>
          <p:cNvSpPr txBox="true"/>
          <p:nvPr/>
        </p:nvSpPr>
        <p:spPr>
          <a:xfrm>
            <a:off x="6674485" y="4588510"/>
            <a:ext cx="659130" cy="306705"/>
          </a:xfrm>
          <a:prstGeom prst="rect">
            <a:avLst/>
          </a:prstGeom>
          <a:noFill/>
        </p:spPr>
        <p:txBody>
          <a:bodyPr wrap="square" rtlCol="0">
            <a:spAutoFit/>
          </a:bodyPr>
          <a:p>
            <a:r>
              <a:rPr lang="en-US" sz="1400"/>
              <a:t>AP2</a:t>
            </a:r>
            <a:endParaRPr lang="en-US" sz="1400"/>
          </a:p>
        </p:txBody>
      </p:sp>
      <p:cxnSp>
        <p:nvCxnSpPr>
          <p:cNvPr id="14" name="Straight Arrow Connector 13"/>
          <p:cNvCxnSpPr/>
          <p:nvPr/>
        </p:nvCxnSpPr>
        <p:spPr>
          <a:xfrm>
            <a:off x="4545965" y="4606925"/>
            <a:ext cx="937895" cy="226060"/>
          </a:xfrm>
          <a:prstGeom prst="straightConnector1">
            <a:avLst/>
          </a:prstGeom>
          <a:ln w="9525" cap="flat" cmpd="sng" algn="ctr">
            <a:gradFill>
              <a:gsLst>
                <a:gs pos="0">
                  <a:srgbClr val="E30000"/>
                </a:gs>
                <a:gs pos="100000">
                  <a:srgbClr val="760303"/>
                </a:gs>
              </a:gsLst>
            </a:gradFill>
            <a:prstDash val="dash"/>
            <a:headEnd type="arrow" w="sm" len="sm"/>
            <a:tailEnd type="arrow" w="sm" len="sm"/>
          </a:ln>
        </p:spPr>
        <p:style>
          <a:lnRef idx="0">
            <a:schemeClr val="accent1"/>
          </a:lnRef>
          <a:fillRef idx="0">
            <a:srgbClr val="FFFFFF"/>
          </a:fillRef>
          <a:effectRef idx="0">
            <a:srgbClr val="FFFFFF"/>
          </a:effectRef>
          <a:fontRef idx="minor">
            <a:schemeClr val="tx1"/>
          </a:fontRef>
        </p:style>
      </p:cxnSp>
      <p:sp>
        <p:nvSpPr>
          <p:cNvPr id="8"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pic>
        <p:nvPicPr>
          <p:cNvPr id="5" name="Graphic 66"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3109310" y="4928021"/>
            <a:ext cx="518696" cy="518696"/>
          </a:xfrm>
          <a:prstGeom prst="rect">
            <a:avLst/>
          </a:prstGeom>
        </p:spPr>
      </p:pic>
      <p:pic>
        <p:nvPicPr>
          <p:cNvPr id="6" name="Graphic 66" descr="Smart Phone"/>
          <p:cNvPicPr>
            <a:picLocks noChangeAspect="true"/>
          </p:cNvPicPr>
          <p:nvPr/>
        </p:nvPicPr>
        <p:blipFill>
          <a:blip r:embed="rId1">
            <a:extLst>
              <a:ext uri="{28A0092B-C50C-407E-A947-70E740481C1C}">
                <a14:useLocalDpi xmlns:a14="http://schemas.microsoft.com/office/drawing/2010/main" val="false"/>
              </a:ext>
              <a:ext uri="{96DAC541-7B7A-43D3-8B79-37D633B846F1}">
                <asvg:svgBlip xmlns:asvg="http://schemas.microsoft.com/office/drawing/2016/SVG/main" r:embed="rId2"/>
              </a:ext>
            </a:extLst>
          </a:blip>
          <a:stretch>
            <a:fillRect/>
          </a:stretch>
        </p:blipFill>
        <p:spPr>
          <a:xfrm>
            <a:off x="7720680" y="4894366"/>
            <a:ext cx="518696" cy="518696"/>
          </a:xfrm>
          <a:prstGeom prst="rect">
            <a:avLst/>
          </a:prstGeom>
        </p:spPr>
      </p:pic>
      <p:pic>
        <p:nvPicPr>
          <p:cNvPr id="15" name="Graphic 52" descr="Wireless router"/>
          <p:cNvPicPr>
            <a:picLocks noChangeAspect="true"/>
          </p:cNvPicPr>
          <p:nvPr/>
        </p:nvPicPr>
        <p:blipFill>
          <a:blip r:embed="rId3">
            <a:extLst>
              <a:ext uri="{28A0092B-C50C-407E-A947-70E740481C1C}">
                <a14:useLocalDpi xmlns:a14="http://schemas.microsoft.com/office/drawing/2010/main" val="false"/>
              </a:ext>
              <a:ext uri="{96DAC541-7B7A-43D3-8B79-37D633B846F1}">
                <asvg:svgBlip xmlns:asvg="http://schemas.microsoft.com/office/drawing/2016/SVG/main" r:embed="rId4"/>
              </a:ext>
            </a:extLst>
          </a:blip>
          <a:stretch>
            <a:fillRect/>
          </a:stretch>
        </p:blipFill>
        <p:spPr>
          <a:xfrm>
            <a:off x="6586855" y="4029710"/>
            <a:ext cx="672465" cy="6724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a:t>
            </a:r>
            <a:endParaRPr lang="en-US"/>
          </a:p>
        </p:txBody>
      </p:sp>
      <p:sp>
        <p:nvSpPr>
          <p:cNvPr id="7" name="页脚占位符 4"/>
          <p:cNvSpPr>
            <a:spLocks noGrp="true"/>
          </p:cNvSpPr>
          <p:nvPr>
            <p:ph type="ftr" sz="quarter" idx="11"/>
          </p:nvPr>
        </p:nvSpPr>
        <p:spPr>
          <a:xfrm>
            <a:off x="9392641" y="6481446"/>
            <a:ext cx="1943100" cy="276860"/>
          </a:xfrm>
        </p:spPr>
        <p:txBody>
          <a:bodyPr/>
          <a:p>
            <a:pPr algn="r">
              <a:defRPr/>
            </a:pPr>
            <a:r>
              <a:rPr lang="en-US">
                <a:sym typeface="+mn-ea"/>
              </a:rPr>
              <a:t>Li Quan, et al. (ZTE)</a:t>
            </a:r>
            <a:endParaRPr lang="en-GB" dirty="0"/>
          </a:p>
        </p:txBody>
      </p:sp>
      <p:pic>
        <p:nvPicPr>
          <p:cNvPr id="2" name="图片 3" descr="IMG_256"/>
          <p:cNvPicPr>
            <a:picLocks noChangeAspect="true"/>
          </p:cNvPicPr>
          <p:nvPr/>
        </p:nvPicPr>
        <p:blipFill>
          <a:blip r:embed="rId1"/>
          <a:stretch>
            <a:fillRect/>
          </a:stretch>
        </p:blipFill>
        <p:spPr>
          <a:xfrm>
            <a:off x="6085205" y="2602865"/>
            <a:ext cx="5192395" cy="3834130"/>
          </a:xfrm>
          <a:prstGeom prst="rect">
            <a:avLst/>
          </a:prstGeom>
          <a:noFill/>
          <a:ln w="9525">
            <a:noFill/>
          </a:ln>
        </p:spPr>
      </p:pic>
      <p:pic>
        <p:nvPicPr>
          <p:cNvPr id="3" name="图片 1" descr="IMG_256"/>
          <p:cNvPicPr>
            <a:picLocks noChangeAspect="true"/>
          </p:cNvPicPr>
          <p:nvPr/>
        </p:nvPicPr>
        <p:blipFill>
          <a:blip r:embed="rId2"/>
          <a:stretch>
            <a:fillRect/>
          </a:stretch>
        </p:blipFill>
        <p:spPr>
          <a:xfrm>
            <a:off x="1010920" y="2555240"/>
            <a:ext cx="4933950" cy="3851910"/>
          </a:xfrm>
          <a:prstGeom prst="rect">
            <a:avLst/>
          </a:prstGeom>
          <a:noFill/>
          <a:ln w="9525">
            <a:noFill/>
          </a:ln>
        </p:spPr>
      </p:pic>
      <p:sp>
        <p:nvSpPr>
          <p:cNvPr id="5" name="矩形 4"/>
          <p:cNvSpPr/>
          <p:nvPr/>
        </p:nvSpPr>
        <p:spPr>
          <a:xfrm>
            <a:off x="1010920" y="1600200"/>
            <a:ext cx="10266045" cy="829945"/>
          </a:xfrm>
          <a:prstGeom prst="rect">
            <a:avLst/>
          </a:prstGeom>
          <a:noFill/>
          <a:ln w="9525">
            <a:noFill/>
            <a:miter lim="800000"/>
          </a:ln>
        </p:spPr>
        <p:txBody>
          <a:bodyPr vert="horz" wrap="square" lIns="92075" tIns="46038" rIns="92075" bIns="46038" numCol="1" rtlCol="0" anchor="t" anchorCtr="false" compatLnSpc="true">
            <a:normAutofit/>
          </a:bodyPr>
          <a:p>
            <a:pPr marL="342900" lvl="0" indent="-342900" algn="l" eaLnBrk="0" fontAlgn="base" hangingPunct="0">
              <a:spcBef>
                <a:spcPct val="20000"/>
              </a:spcBef>
              <a:buClrTx/>
              <a:buSzTx/>
              <a:buFontTx/>
            </a:pPr>
            <a:r>
              <a:rPr lang="en-US" sz="2400" b="1" kern="0">
                <a:sym typeface="+mn-ea"/>
              </a:rPr>
              <a:t>RTS/CTS protection is not considered to avoid interference from shorter PPDU</a:t>
            </a:r>
            <a:endParaRPr lang="en-US" sz="2400" b="1" kern="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13081"/>
            <a:ext cx="10363200" cy="914399"/>
          </a:xfrm>
        </p:spPr>
        <p:txBody>
          <a:bodyPr/>
          <a:p>
            <a:r>
              <a:rPr lang="en-US" altLang="zh-CN" dirty="0">
                <a:sym typeface="+mn-ea"/>
              </a:rPr>
              <a:t>Simulation setting on the collision issue</a:t>
            </a:r>
            <a:endParaRPr lang="en-US"/>
          </a:p>
        </p:txBody>
      </p:sp>
      <p:sp>
        <p:nvSpPr>
          <p:cNvPr id="3" name="Content Placeholder 2"/>
          <p:cNvSpPr>
            <a:spLocks noGrp="true"/>
          </p:cNvSpPr>
          <p:nvPr>
            <p:ph idx="1"/>
          </p:nvPr>
        </p:nvSpPr>
        <p:spPr>
          <a:xfrm>
            <a:off x="171450" y="1166495"/>
            <a:ext cx="1164526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914400" y="1306830"/>
            <a:ext cx="10902315" cy="4724400"/>
          </a:xfrm>
          <a:prstGeom prst="rect">
            <a:avLst/>
          </a:prstGeom>
          <a:noFill/>
          <a:ln>
            <a:noFill/>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Three Nodes(STA1,STA2, and STA3) following conventional EDCA rule </a:t>
            </a:r>
            <a:endParaRPr lang="en-US" altLang="zh-CN" dirty="0"/>
          </a:p>
          <a:p>
            <a:pPr lvl="1"/>
            <a:r>
              <a:rPr lang="en-US" altLang="zh-CN" dirty="0">
                <a:solidFill>
                  <a:schemeClr val="tx1"/>
                </a:solidFill>
                <a:sym typeface="+mn-ea"/>
              </a:rPr>
              <a:t>STA2, STA3</a:t>
            </a:r>
            <a:r>
              <a:rPr lang="en-US" altLang="zh-CN" dirty="0">
                <a:solidFill>
                  <a:schemeClr val="tx1"/>
                </a:solidFill>
              </a:rPr>
              <a:t>always has </a:t>
            </a:r>
            <a:r>
              <a:rPr lang="en-US" altLang="zh-CN" dirty="0">
                <a:solidFill>
                  <a:schemeClr val="tx1"/>
                </a:solidFill>
                <a:sym typeface="+mn-ea"/>
              </a:rPr>
              <a:t>uplink</a:t>
            </a:r>
            <a:r>
              <a:rPr lang="en-US" altLang="zh-CN" dirty="0">
                <a:solidFill>
                  <a:schemeClr val="tx1"/>
                </a:solidFill>
              </a:rPr>
              <a:t> data sent to </a:t>
            </a:r>
            <a:r>
              <a:rPr lang="en-US" altLang="zh-CN" dirty="0">
                <a:solidFill>
                  <a:schemeClr val="tx1"/>
                </a:solidFill>
                <a:sym typeface="+mn-ea"/>
              </a:rPr>
              <a:t>AP1, AP2 </a:t>
            </a:r>
            <a:r>
              <a:rPr lang="en-US" altLang="zh-CN" dirty="0">
                <a:solidFill>
                  <a:schemeClr val="tx1"/>
                </a:solidFill>
              </a:rPr>
              <a:t>.</a:t>
            </a:r>
            <a:endParaRPr lang="en-US" altLang="zh-CN" dirty="0">
              <a:solidFill>
                <a:schemeClr val="tx1"/>
              </a:solidFill>
            </a:endParaRPr>
          </a:p>
          <a:p>
            <a:pPr lvl="1"/>
            <a:r>
              <a:rPr lang="en-US" altLang="zh-CN" dirty="0">
                <a:solidFill>
                  <a:schemeClr val="tx1"/>
                </a:solidFill>
                <a:sym typeface="+mn-ea"/>
              </a:rPr>
              <a:t>AP1, AP2</a:t>
            </a:r>
            <a:r>
              <a:rPr lang="en-US" altLang="zh-CN" dirty="0">
                <a:solidFill>
                  <a:schemeClr val="tx1"/>
                </a:solidFill>
              </a:rPr>
              <a:t> have no data to send.</a:t>
            </a:r>
            <a:endParaRPr lang="en-US" altLang="zh-CN" dirty="0">
              <a:solidFill>
                <a:schemeClr val="tx1"/>
              </a:solidFill>
            </a:endParaRPr>
          </a:p>
          <a:p>
            <a:pPr lvl="1"/>
            <a:r>
              <a:rPr lang="en-US" altLang="zh-CN" dirty="0">
                <a:solidFill>
                  <a:schemeClr val="tx1"/>
                </a:solidFill>
              </a:rPr>
              <a:t>STA1 always sends uplink data to AP1.</a:t>
            </a:r>
            <a:endParaRPr lang="en-US" altLang="zh-CN" dirty="0">
              <a:solidFill>
                <a:schemeClr val="tx1"/>
              </a:solidFill>
            </a:endParaRPr>
          </a:p>
          <a:p>
            <a:pPr lvl="1"/>
            <a:r>
              <a:rPr lang="en-US" altLang="zh-CN" dirty="0">
                <a:solidFill>
                  <a:schemeClr val="tx1"/>
                </a:solidFill>
              </a:rPr>
              <a:t>The EDCA parameters are: AIFS=3, CW_max=8</a:t>
            </a:r>
            <a:endParaRPr lang="en-US" altLang="zh-CN" dirty="0"/>
          </a:p>
          <a:p>
            <a:r>
              <a:rPr lang="en-US" altLang="zh-CN" dirty="0" err="1"/>
              <a:t>Total simulation time equals to 30000us</a:t>
            </a:r>
            <a:endParaRPr lang="en-US" altLang="zh-CN" dirty="0" err="1"/>
          </a:p>
          <a:p>
            <a:r>
              <a:rPr lang="en-US" altLang="zh-CN" dirty="0"/>
              <a:t>Focus on the output of the whole system</a:t>
            </a:r>
            <a:endParaRPr lang="en-US" altLang="zh-CN" dirty="0"/>
          </a:p>
          <a:p>
            <a:r>
              <a:rPr lang="en-US" altLang="zh-CN" dirty="0">
                <a:sym typeface="+mn-ea"/>
              </a:rPr>
              <a:t>Other interference is out of the system </a:t>
            </a:r>
            <a:endParaRPr lang="en-US" altLang="zh-CN" dirty="0"/>
          </a:p>
          <a:p>
            <a:endParaRPr lang="en-US" altLang="zh-CN" dirty="0"/>
          </a:p>
        </p:txBody>
      </p:sp>
      <p:sp>
        <p:nvSpPr>
          <p:cNvPr id="7"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 name="图片 1"/>
          <p:cNvPicPr>
            <a:picLocks noChangeAspect="true"/>
          </p:cNvPicPr>
          <p:nvPr/>
        </p:nvPicPr>
        <p:blipFill>
          <a:blip r:embed="rId1"/>
          <a:stretch>
            <a:fillRect/>
          </a:stretch>
        </p:blipFill>
        <p:spPr>
          <a:xfrm>
            <a:off x="384810" y="1905635"/>
            <a:ext cx="6162675" cy="4570095"/>
          </a:xfrm>
          <a:prstGeom prst="rect">
            <a:avLst/>
          </a:prstGeom>
          <a:noFill/>
          <a:ln>
            <a:noFill/>
          </a:ln>
        </p:spPr>
      </p:pic>
      <p:sp>
        <p:nvSpPr>
          <p:cNvPr id="2" name="Title 1"/>
          <p:cNvSpPr>
            <a:spLocks noGrp="true"/>
          </p:cNvSpPr>
          <p:nvPr>
            <p:ph type="title"/>
          </p:nvPr>
        </p:nvSpPr>
        <p:spPr/>
        <p:txBody>
          <a:bodyPr/>
          <a:p>
            <a:r>
              <a:rPr lang="en-US"/>
              <a:t>Simulation on the change of CWmin</a:t>
            </a: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Content Placeholder 2"/>
          <p:cNvSpPr>
            <a:spLocks noGrp="true"/>
          </p:cNvSpPr>
          <p:nvPr/>
        </p:nvSpPr>
        <p:spPr>
          <a:xfrm>
            <a:off x="357505" y="1600207"/>
            <a:ext cx="10363200" cy="457199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dirty="0">
                <a:sym typeface="+mn-ea"/>
              </a:rPr>
              <a:t>RTS/CTS</a:t>
            </a:r>
            <a:r>
              <a:rPr lang="en-US"/>
              <a:t> protection is not considered</a:t>
            </a:r>
            <a:endParaRPr lang="en-US"/>
          </a:p>
        </p:txBody>
      </p:sp>
      <p:sp>
        <p:nvSpPr>
          <p:cNvPr id="9"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sp>
        <p:nvSpPr>
          <p:cNvPr id="5" name="文本框 4"/>
          <p:cNvSpPr txBox="true"/>
          <p:nvPr/>
        </p:nvSpPr>
        <p:spPr>
          <a:xfrm>
            <a:off x="5278120" y="2476500"/>
            <a:ext cx="552450" cy="553085"/>
          </a:xfrm>
          <a:prstGeom prst="rect">
            <a:avLst/>
          </a:prstGeom>
          <a:solidFill>
            <a:schemeClr val="bg1"/>
          </a:solidFill>
        </p:spPr>
        <p:txBody>
          <a:bodyPr wrap="square" rtlCol="0">
            <a:spAutoFit/>
          </a:bodyPr>
          <a:p>
            <a:r>
              <a:rPr lang="en-US" altLang="zh-CN" sz="1000"/>
              <a:t>STA 1</a:t>
            </a:r>
            <a:endParaRPr lang="en-US" altLang="zh-CN" sz="1000"/>
          </a:p>
          <a:p>
            <a:r>
              <a:rPr lang="en-US" altLang="zh-CN" sz="1000">
                <a:sym typeface="+mn-ea"/>
              </a:rPr>
              <a:t>STA 2</a:t>
            </a:r>
            <a:endParaRPr lang="en-US" altLang="zh-CN" sz="1000"/>
          </a:p>
          <a:p>
            <a:r>
              <a:rPr lang="en-US" altLang="zh-CN" sz="1000">
                <a:sym typeface="+mn-ea"/>
              </a:rPr>
              <a:t>STA 3</a:t>
            </a:r>
            <a:endParaRPr lang="en-US" altLang="zh-CN"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Simulation on the change of CWmin</a:t>
            </a: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Content Placeholder 2"/>
          <p:cNvSpPr>
            <a:spLocks noGrp="true"/>
          </p:cNvSpPr>
          <p:nvPr/>
        </p:nvSpPr>
        <p:spPr>
          <a:xfrm>
            <a:off x="258445" y="1600200"/>
            <a:ext cx="5969000" cy="62420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000"/>
              <a:t>Only STA1 uses the RTS/CTS mechanism  </a:t>
            </a:r>
            <a:endParaRPr lang="en-US" sz="2000"/>
          </a:p>
        </p:txBody>
      </p:sp>
      <p:sp>
        <p:nvSpPr>
          <p:cNvPr id="13"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grpSp>
        <p:nvGrpSpPr>
          <p:cNvPr id="14" name="组合 13"/>
          <p:cNvGrpSpPr/>
          <p:nvPr/>
        </p:nvGrpSpPr>
        <p:grpSpPr>
          <a:xfrm>
            <a:off x="227330" y="2225040"/>
            <a:ext cx="5387340" cy="3947160"/>
            <a:chOff x="358" y="3504"/>
            <a:chExt cx="8484" cy="6216"/>
          </a:xfrm>
        </p:grpSpPr>
        <p:pic>
          <p:nvPicPr>
            <p:cNvPr id="7" name="图片 5"/>
            <p:cNvPicPr>
              <a:picLocks noChangeAspect="true"/>
            </p:cNvPicPr>
            <p:nvPr/>
          </p:nvPicPr>
          <p:blipFill>
            <a:blip r:embed="rId1"/>
            <a:stretch>
              <a:fillRect/>
            </a:stretch>
          </p:blipFill>
          <p:spPr>
            <a:xfrm>
              <a:off x="358" y="3504"/>
              <a:ext cx="8485" cy="6216"/>
            </a:xfrm>
            <a:prstGeom prst="rect">
              <a:avLst/>
            </a:prstGeom>
            <a:noFill/>
            <a:ln>
              <a:noFill/>
            </a:ln>
          </p:spPr>
        </p:pic>
        <p:sp>
          <p:nvSpPr>
            <p:cNvPr id="5" name="文本框 4"/>
            <p:cNvSpPr txBox="true"/>
            <p:nvPr/>
          </p:nvSpPr>
          <p:spPr>
            <a:xfrm>
              <a:off x="2004" y="3865"/>
              <a:ext cx="900" cy="871"/>
            </a:xfrm>
            <a:prstGeom prst="rect">
              <a:avLst/>
            </a:prstGeom>
            <a:solidFill>
              <a:schemeClr val="bg1"/>
            </a:solidFill>
          </p:spPr>
          <p:txBody>
            <a:bodyPr wrap="square" rtlCol="0">
              <a:spAutoFit/>
            </a:bodyPr>
            <a:p>
              <a:r>
                <a:rPr lang="en-US" altLang="zh-CN" sz="1000"/>
                <a:t>STA 1</a:t>
              </a:r>
              <a:endParaRPr lang="en-US" altLang="zh-CN" sz="1000"/>
            </a:p>
            <a:p>
              <a:r>
                <a:rPr lang="en-US" altLang="zh-CN" sz="1000">
                  <a:sym typeface="+mn-ea"/>
                </a:rPr>
                <a:t>STA 2</a:t>
              </a:r>
              <a:endParaRPr lang="en-US" altLang="zh-CN" sz="1000"/>
            </a:p>
            <a:p>
              <a:r>
                <a:rPr lang="en-US" altLang="zh-CN" sz="1000">
                  <a:sym typeface="+mn-ea"/>
                </a:rPr>
                <a:t>STA 3</a:t>
              </a:r>
              <a:endParaRPr lang="en-US" altLang="zh-CN" sz="1000"/>
            </a:p>
          </p:txBody>
        </p:sp>
      </p:grpSp>
      <p:grpSp>
        <p:nvGrpSpPr>
          <p:cNvPr id="15" name="组合 14"/>
          <p:cNvGrpSpPr/>
          <p:nvPr/>
        </p:nvGrpSpPr>
        <p:grpSpPr>
          <a:xfrm>
            <a:off x="5860415" y="1771015"/>
            <a:ext cx="5924550" cy="4400550"/>
            <a:chOff x="9229" y="2789"/>
            <a:chExt cx="9330" cy="6930"/>
          </a:xfrm>
        </p:grpSpPr>
        <p:grpSp>
          <p:nvGrpSpPr>
            <p:cNvPr id="12" name="组合 11"/>
            <p:cNvGrpSpPr/>
            <p:nvPr/>
          </p:nvGrpSpPr>
          <p:grpSpPr>
            <a:xfrm>
              <a:off x="9229" y="2789"/>
              <a:ext cx="9330" cy="6930"/>
              <a:chOff x="9229" y="2789"/>
              <a:chExt cx="9330" cy="6930"/>
            </a:xfrm>
          </p:grpSpPr>
          <p:pic>
            <p:nvPicPr>
              <p:cNvPr id="9" name="图片 3"/>
              <p:cNvPicPr>
                <a:picLocks noChangeAspect="true"/>
              </p:cNvPicPr>
              <p:nvPr/>
            </p:nvPicPr>
            <p:blipFill>
              <a:blip r:embed="rId2"/>
              <a:stretch>
                <a:fillRect/>
              </a:stretch>
            </p:blipFill>
            <p:spPr>
              <a:xfrm>
                <a:off x="9641" y="2789"/>
                <a:ext cx="8919" cy="6931"/>
              </a:xfrm>
              <a:prstGeom prst="rect">
                <a:avLst/>
              </a:prstGeom>
              <a:noFill/>
              <a:ln>
                <a:noFill/>
              </a:ln>
            </p:spPr>
          </p:pic>
          <p:sp>
            <p:nvSpPr>
              <p:cNvPr id="10" name="文本框 9"/>
              <p:cNvSpPr txBox="true"/>
              <p:nvPr/>
            </p:nvSpPr>
            <p:spPr>
              <a:xfrm>
                <a:off x="9229" y="4081"/>
                <a:ext cx="627" cy="3267"/>
              </a:xfrm>
              <a:prstGeom prst="rect">
                <a:avLst/>
              </a:prstGeom>
              <a:noFill/>
            </p:spPr>
            <p:txBody>
              <a:bodyPr vert="vert270" wrap="square" rtlCol="0">
                <a:spAutoFit/>
              </a:bodyPr>
              <a:p>
                <a:r>
                  <a:rPr lang="en-US" altLang="zh-CN" sz="1400"/>
                  <a:t>channel access time</a:t>
                </a:r>
                <a:endParaRPr lang="en-US" altLang="zh-CN" sz="1400"/>
              </a:p>
            </p:txBody>
          </p:sp>
          <p:pic>
            <p:nvPicPr>
              <p:cNvPr id="11" name="图片 10"/>
              <p:cNvPicPr>
                <a:picLocks noChangeAspect="true"/>
              </p:cNvPicPr>
              <p:nvPr/>
            </p:nvPicPr>
            <p:blipFill>
              <a:blip r:embed="rId3"/>
              <a:stretch>
                <a:fillRect/>
              </a:stretch>
            </p:blipFill>
            <p:spPr>
              <a:xfrm>
                <a:off x="16580" y="3763"/>
                <a:ext cx="1180" cy="916"/>
              </a:xfrm>
              <a:prstGeom prst="rect">
                <a:avLst/>
              </a:prstGeom>
            </p:spPr>
          </p:pic>
        </p:grpSp>
        <p:sp>
          <p:nvSpPr>
            <p:cNvPr id="3" name="文本框 2"/>
            <p:cNvSpPr txBox="true"/>
            <p:nvPr/>
          </p:nvSpPr>
          <p:spPr>
            <a:xfrm>
              <a:off x="17031" y="3781"/>
              <a:ext cx="900" cy="871"/>
            </a:xfrm>
            <a:prstGeom prst="rect">
              <a:avLst/>
            </a:prstGeom>
            <a:solidFill>
              <a:schemeClr val="bg1"/>
            </a:solidFill>
          </p:spPr>
          <p:txBody>
            <a:bodyPr wrap="square" rtlCol="0">
              <a:spAutoFit/>
            </a:bodyPr>
            <a:p>
              <a:r>
                <a:rPr lang="en-US" altLang="zh-CN" sz="1000"/>
                <a:t>STA 1</a:t>
              </a:r>
              <a:endParaRPr lang="en-US" altLang="zh-CN" sz="1000"/>
            </a:p>
            <a:p>
              <a:r>
                <a:rPr lang="en-US" altLang="zh-CN" sz="1000">
                  <a:sym typeface="+mn-ea"/>
                </a:rPr>
                <a:t>STA 2</a:t>
              </a:r>
              <a:endParaRPr lang="en-US" altLang="zh-CN" sz="1000"/>
            </a:p>
            <a:p>
              <a:r>
                <a:rPr lang="en-US" altLang="zh-CN" sz="1000">
                  <a:sym typeface="+mn-ea"/>
                </a:rPr>
                <a:t>STA 3</a:t>
              </a:r>
              <a:endParaRPr lang="en-US" altLang="zh-CN" sz="1000"/>
            </a:p>
          </p:txBody>
        </p:sp>
      </p:grpSp>
      <p:sp>
        <p:nvSpPr>
          <p:cNvPr id="6" name="Content Placeholder 2"/>
          <p:cNvSpPr>
            <a:spLocks noGrp="true"/>
          </p:cNvSpPr>
          <p:nvPr/>
        </p:nvSpPr>
        <p:spPr>
          <a:xfrm>
            <a:off x="5906770" y="1600200"/>
            <a:ext cx="7041515" cy="62420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000"/>
              <a:t>STA1, AP1, and AP2 all use the RTS/CTS mechanism  </a:t>
            </a:r>
            <a:endParaRPr 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Summary</a:t>
            </a:r>
            <a:endParaRPr lang="en-US"/>
          </a:p>
        </p:txBody>
      </p:sp>
      <p:sp>
        <p:nvSpPr>
          <p:cNvPr id="3" name="Content Placeholder 2"/>
          <p:cNvSpPr>
            <a:spLocks noGrp="true"/>
          </p:cNvSpPr>
          <p:nvPr>
            <p:ph idx="1"/>
          </p:nvPr>
        </p:nvSpPr>
        <p:spPr/>
        <p:txBody>
          <a:bodyPr/>
          <a:p>
            <a:pPr>
              <a:buFont typeface="Arial" panose="020B0604020202020204" pitchFamily="34" charset="0"/>
              <a:buChar char="•"/>
            </a:pPr>
            <a:r>
              <a:rPr lang="en-US" b="0"/>
              <a:t>Analyze the collision of conventional EDCA mechanism.</a:t>
            </a:r>
            <a:endParaRPr lang="en-US" b="0"/>
          </a:p>
          <a:p>
            <a:r>
              <a:rPr lang="en-US" b="0"/>
              <a:t>When considering the RTS/CTS mechanism, we find in the simulation that collision is not the main problem, but channel access is.</a:t>
            </a:r>
            <a:endParaRPr lang="en-US" b="0"/>
          </a:p>
          <a:p>
            <a:r>
              <a:rPr lang="en-US" b="0"/>
              <a:t>Set a larger CWmin can improve the collision issue in OBSS case in the simulation.</a:t>
            </a: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Optimization</a:t>
            </a:r>
            <a:endParaRPr lang="en-US"/>
          </a:p>
        </p:txBody>
      </p:sp>
      <p:sp>
        <p:nvSpPr>
          <p:cNvPr id="3" name="Content Placeholder 2"/>
          <p:cNvSpPr>
            <a:spLocks noGrp="true"/>
          </p:cNvSpPr>
          <p:nvPr>
            <p:ph idx="1"/>
          </p:nvPr>
        </p:nvSpPr>
        <p:spPr>
          <a:xfrm>
            <a:off x="445770" y="1463040"/>
            <a:ext cx="11400155" cy="5087620"/>
          </a:xfrm>
        </p:spPr>
        <p:txBody>
          <a:bodyPr/>
          <a:p>
            <a:r>
              <a:rPr lang="en-US"/>
              <a:t>Main idea:  Based on certain collision threshold,the edging STA may report the collision issue to the associated AP, and the AP can decide whether to adjust some new parameters, such as EDCA parameter.</a:t>
            </a:r>
            <a:endParaRPr lang="en-US"/>
          </a:p>
          <a:p>
            <a:pPr marL="457200" lvl="1" indent="0">
              <a:buFont typeface="Wingdings" panose="05000000000000000000" charset="0"/>
              <a:buNone/>
            </a:pPr>
            <a:endParaRPr lang="en-US"/>
          </a:p>
          <a:p>
            <a:pPr marL="857250" lvl="2"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页脚占位符 4"/>
          <p:cNvSpPr>
            <a:spLocks noGrp="true"/>
          </p:cNvSpPr>
          <p:nvPr>
            <p:ph type="ftr" sz="quarter" idx="11"/>
          </p:nvPr>
        </p:nvSpPr>
        <p:spPr>
          <a:xfrm>
            <a:off x="9392641" y="6481446"/>
            <a:ext cx="1943100" cy="276860"/>
          </a:xfrm>
        </p:spPr>
        <p:txBody>
          <a:bodyPr/>
          <a:lstStyle/>
          <a:p>
            <a:pPr algn="r">
              <a:defRPr/>
            </a:pPr>
            <a:r>
              <a:rPr lang="en-US">
                <a:sym typeface="+mn-ea"/>
              </a:rPr>
              <a:t>Li Quan, et al. (ZTE)</a:t>
            </a:r>
            <a:endParaRPr lang="en-GB"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2480</Words>
  <Application>WPS 演示</Application>
  <PresentationFormat>Widescreen</PresentationFormat>
  <Paragraphs>132</Paragraphs>
  <Slides>11</Slides>
  <Notes>0</Notes>
  <HiddenSlides>0</HiddenSlides>
  <MMClips>0</MMClips>
  <ScaleCrop>false</ScaleCrop>
  <HeadingPairs>
    <vt:vector size="8" baseType="variant">
      <vt:variant>
        <vt:lpstr>已用的字体</vt:lpstr>
      </vt:variant>
      <vt:variant>
        <vt:i4>11</vt:i4>
      </vt: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25" baseType="lpstr">
      <vt:lpstr>Arial</vt:lpstr>
      <vt:lpstr>宋体</vt:lpstr>
      <vt:lpstr>Wingdings</vt:lpstr>
      <vt:lpstr>Times New Roman</vt:lpstr>
      <vt:lpstr>Wingdings</vt:lpstr>
      <vt:lpstr>Nokia Pure Text Light</vt:lpstr>
      <vt:lpstr>微软雅黑</vt:lpstr>
      <vt:lpstr>Arial Unicode MS</vt:lpstr>
      <vt:lpstr>Calibri</vt:lpstr>
      <vt:lpstr>等线</vt:lpstr>
      <vt:lpstr>URW Bookman</vt:lpstr>
      <vt:lpstr>802-11-Submission</vt:lpstr>
      <vt:lpstr>1_802-11-Submission</vt:lpstr>
      <vt:lpstr>Word.Document.8</vt:lpstr>
      <vt:lpstr>PowerPoint 演示文稿</vt:lpstr>
      <vt:lpstr>PowerPoint 演示文稿</vt:lpstr>
      <vt:lpstr>The problem of current EDCA mechanism</vt:lpstr>
      <vt:lpstr>PowerPoint 演示文稿</vt:lpstr>
      <vt:lpstr>Simulation setting on the collision issue</vt:lpstr>
      <vt:lpstr>Simulation on the change of CWmin</vt:lpstr>
      <vt:lpstr>Simulation on the change of CWmin</vt:lpstr>
      <vt:lpstr>Summary</vt:lpstr>
      <vt:lpstr>Optimization</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10263221@zte.intra</cp:lastModifiedBy>
  <cp:revision>325</cp:revision>
  <dcterms:created xsi:type="dcterms:W3CDTF">2024-09-08T07:03:55Z</dcterms:created>
  <dcterms:modified xsi:type="dcterms:W3CDTF">2024-09-08T07:03:55Z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2052-11.8.2.10552</vt:lpwstr>
  </property>
</Properties>
</file>