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9"/>
  </p:notesMasterIdLst>
  <p:handoutMasterIdLst>
    <p:handoutMasterId r:id="rId20"/>
  </p:handoutMasterIdLst>
  <p:sldIdLst>
    <p:sldId id="287" r:id="rId7"/>
    <p:sldId id="335" r:id="rId8"/>
    <p:sldId id="355" r:id="rId9"/>
    <p:sldId id="357" r:id="rId10"/>
    <p:sldId id="360" r:id="rId11"/>
    <p:sldId id="361" r:id="rId12"/>
    <p:sldId id="346" r:id="rId13"/>
    <p:sldId id="358" r:id="rId14"/>
    <p:sldId id="364" r:id="rId15"/>
    <p:sldId id="359" r:id="rId16"/>
    <p:sldId id="356" r:id="rId17"/>
    <p:sldId id="3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5970" autoAdjust="0"/>
  </p:normalViewPr>
  <p:slideViewPr>
    <p:cSldViewPr snapToGrid="0">
      <p:cViewPr varScale="1">
        <p:scale>
          <a:sx n="158" d="100"/>
          <a:sy n="158" d="100"/>
        </p:scale>
        <p:origin x="63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9/6/2024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页眉占位符 8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83463" y="6475413"/>
            <a:ext cx="199413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Lei Zhou (New H3C)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0" y="6481446"/>
            <a:ext cx="207108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=""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1472r2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08"/>
            <a:ext cx="10363200" cy="123544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</a:t>
            </a:r>
            <a:r>
              <a:rPr lang="en-US" dirty="0" smtClean="0"/>
              <a:t>onsideration </a:t>
            </a:r>
            <a:r>
              <a:rPr lang="en-US" dirty="0"/>
              <a:t>on </a:t>
            </a:r>
            <a:r>
              <a:rPr lang="en-US" dirty="0" smtClean="0"/>
              <a:t>DRU for </a:t>
            </a:r>
            <a:r>
              <a:rPr lang="en-US" dirty="0"/>
              <a:t>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2024-09-06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=""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3569" y="6492875"/>
            <a:ext cx="1994137" cy="276999"/>
          </a:xfrm>
        </p:spPr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4240"/>
              </p:ext>
            </p:extLst>
          </p:nvPr>
        </p:nvGraphicFramePr>
        <p:xfrm>
          <a:off x="2632055" y="3295463"/>
          <a:ext cx="7886702" cy="2203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Zhou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Zhou.leih@h3c.com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Kong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Zhang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Renmu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Luo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Xiangxin Gu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Yingqiao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747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support h</a:t>
            </a:r>
            <a:r>
              <a:rPr lang="en-US" sz="2000" dirty="0"/>
              <a:t>ybrid mode with DRUs (Distributed tone RU) and RRUs in at least BW 20M</a:t>
            </a:r>
            <a:r>
              <a:rPr lang="en-US" altLang="zh-CN" sz="2000" dirty="0"/>
              <a:t>Hz</a:t>
            </a:r>
            <a:r>
              <a:rPr lang="en-US" altLang="zh-CN" sz="2000" dirty="0" smtClean="0"/>
              <a:t>?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8"/>
            <a:ext cx="10363200" cy="2330222"/>
          </a:xfrm>
        </p:spPr>
        <p:txBody>
          <a:bodyPr/>
          <a:lstStyle/>
          <a:p>
            <a:r>
              <a:rPr lang="en-US" altLang="zh-CN" sz="1800" dirty="0" smtClean="0"/>
              <a:t>Do you agree to define Multiple tone gap values for 11bn DRUs BW 20MHz?</a:t>
            </a:r>
          </a:p>
          <a:p>
            <a:pPr lvl="1"/>
            <a:r>
              <a:rPr lang="en-US" altLang="zh-CN" sz="1600" dirty="0" smtClean="0"/>
              <a:t> Tone gap =4 or 9 should be configured for DRUs BW 20MHz</a:t>
            </a:r>
          </a:p>
          <a:p>
            <a:pPr lvl="1"/>
            <a:endParaRPr lang="en-US" altLang="zh-CN" sz="1600" dirty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marL="457200" lvl="1" indent="0">
              <a:buNone/>
            </a:pP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7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7"/>
            <a:ext cx="10363200" cy="2830285"/>
          </a:xfrm>
        </p:spPr>
        <p:txBody>
          <a:bodyPr/>
          <a:lstStyle/>
          <a:p>
            <a:r>
              <a:rPr lang="en-US" altLang="zh-CN" sz="1800" dirty="0"/>
              <a:t>Do you agree to define </a:t>
            </a:r>
            <a:r>
              <a:rPr lang="en-US" altLang="zh-CN" sz="1800" dirty="0" smtClean="0"/>
              <a:t>Multiple tone gap values for 11bn DRUs BW 40MHz?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 Tone gap =9 or 18 should be configured for </a:t>
            </a:r>
            <a:r>
              <a:rPr lang="en-US" altLang="zh-CN" sz="1600" dirty="0"/>
              <a:t>DRUs BW </a:t>
            </a:r>
            <a:r>
              <a:rPr lang="en-US" altLang="zh-CN" sz="1600" dirty="0" smtClean="0"/>
              <a:t>40MHz</a:t>
            </a:r>
          </a:p>
          <a:p>
            <a:pPr lvl="1"/>
            <a:endParaRPr lang="en-US" altLang="zh-CN" sz="1600" dirty="0"/>
          </a:p>
          <a:p>
            <a:pPr marL="457200" lvl="1" indent="0">
              <a:buNone/>
            </a:pPr>
            <a:endParaRPr lang="en-US" altLang="zh-CN" sz="16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marL="457200" lvl="1" indent="0">
              <a:buNone/>
            </a:pP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6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17918"/>
            <a:ext cx="10363200" cy="3711332"/>
          </a:xfrm>
        </p:spPr>
        <p:txBody>
          <a:bodyPr/>
          <a:lstStyle/>
          <a:p>
            <a:r>
              <a:rPr lang="en-US" altLang="zh-CN" sz="1800" dirty="0" smtClean="0"/>
              <a:t>Motion has passed to support </a:t>
            </a:r>
            <a:r>
              <a:rPr lang="en-US" sz="1800" dirty="0"/>
              <a:t>distributed tone RU (“DRU”) </a:t>
            </a:r>
            <a:r>
              <a:rPr lang="en-US" sz="1800" dirty="0" smtClean="0"/>
              <a:t>transmission as follows[1]:</a:t>
            </a:r>
            <a:endParaRPr lang="en-US" altLang="zh-CN" sz="1800" b="1" dirty="0"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DRUs tone plan design on distribution BW 20MHz and 40MHz is 26-tone RU based DRU method (using 26-tone DRUs as basic building blocks).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err="1" smtClean="0"/>
              <a:t>TGbn</a:t>
            </a:r>
            <a:r>
              <a:rPr lang="en-US" sz="1600" dirty="0" smtClean="0"/>
              <a:t> </a:t>
            </a:r>
            <a:r>
              <a:rPr lang="en-US" sz="1600" dirty="0"/>
              <a:t>supports the hybrid mode with DRUs (Distributed tone RU) and RRUs (Regular RU as existing RU defined in 11ax/be) in UHR UL TB OFDMA transmissions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/>
              <a:t>Minimum </a:t>
            </a:r>
            <a:r>
              <a:rPr lang="en-US" sz="1400" dirty="0"/>
              <a:t>PPDU BW for hybrid mode is </a:t>
            </a:r>
            <a:r>
              <a:rPr lang="en-US" sz="1400" dirty="0" smtClean="0"/>
              <a:t>TBD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In a non-punctured 80 MHz PPDU, the following distribution bandwidth modes are allowed for DRU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80 MHz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20 MHz + 20 MHz + 40 MHz (or 40 MHz + 20 MHz + 20 MHz)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tone gap for </a:t>
            </a:r>
            <a:r>
              <a:rPr lang="en-US" altLang="zh-CN" dirty="0" smtClean="0"/>
              <a:t>DRU BW 20MHz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altLang="zh-CN" b="0" dirty="0" smtClean="0"/>
              <a:t>Although </a:t>
            </a:r>
            <a:r>
              <a:rPr lang="en-US" b="0" dirty="0"/>
              <a:t>DRUs tone plan design on distribution BW 20MHz and 40MHz is 26-tone RU based DRU </a:t>
            </a:r>
            <a:r>
              <a:rPr lang="en-US" b="0" dirty="0" smtClean="0"/>
              <a:t>method</a:t>
            </a:r>
            <a:r>
              <a:rPr lang="zh-CN" altLang="en-US" b="0" dirty="0" smtClean="0"/>
              <a:t>， </a:t>
            </a:r>
            <a:r>
              <a:rPr lang="en-US" altLang="zh-CN" b="0" dirty="0" smtClean="0"/>
              <a:t>tone gap value for DRU isn’t decided yet.</a:t>
            </a:r>
            <a:endParaRPr lang="en-US" b="0" dirty="0" smtClean="0"/>
          </a:p>
          <a:p>
            <a:r>
              <a:rPr lang="en-US" b="0" dirty="0" smtClean="0"/>
              <a:t>From our perspective, multiple t</a:t>
            </a:r>
            <a:r>
              <a:rPr lang="en-US" altLang="zh-CN" b="0" dirty="0" smtClean="0"/>
              <a:t>one gap values should be supported for different purposes as follows:</a:t>
            </a:r>
          </a:p>
          <a:p>
            <a:pPr lvl="1"/>
            <a:r>
              <a:rPr lang="en-US" dirty="0" smtClean="0"/>
              <a:t>Obtain good power boost gain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hybrid mode with DRUs </a:t>
            </a:r>
            <a:r>
              <a:rPr lang="en-US" dirty="0" smtClean="0"/>
              <a:t>and </a:t>
            </a:r>
            <a:r>
              <a:rPr lang="en-US" dirty="0"/>
              <a:t>RRUs </a:t>
            </a:r>
            <a:endParaRPr lang="en-US" dirty="0" smtClean="0"/>
          </a:p>
          <a:p>
            <a:r>
              <a:rPr lang="en-US" b="0" dirty="0" smtClean="0"/>
              <a:t>For </a:t>
            </a:r>
            <a:r>
              <a:rPr lang="en-US" altLang="zh-CN" b="0" dirty="0" smtClean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 smtClean="0"/>
              <a:t>，</a:t>
            </a:r>
            <a:r>
              <a:rPr lang="en-US" altLang="zh-CN" b="0" dirty="0"/>
              <a:t>Tone </a:t>
            </a:r>
            <a:r>
              <a:rPr lang="en-US" altLang="zh-CN" b="0" dirty="0" smtClean="0"/>
              <a:t>Gap equals to 9 </a:t>
            </a:r>
            <a:r>
              <a:rPr lang="en-US" altLang="zh-CN" b="0" dirty="0"/>
              <a:t>for good power boost gain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2688908" y="4644005"/>
            <a:ext cx="1741437" cy="58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3010735" y="4413153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62812"/>
              </p:ext>
            </p:extLst>
          </p:nvPr>
        </p:nvGraphicFramePr>
        <p:xfrm>
          <a:off x="2688908" y="4725513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Visio" r:id="rId4" imgW="11635758" imgH="2994762" progId="Visio.Drawing.15">
                  <p:embed/>
                </p:oleObj>
              </mc:Choice>
              <mc:Fallback>
                <p:oleObj name="Visio" r:id="rId4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908" y="4725513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 smtClean="0"/>
              <a:t>DRU 20MHz(2/2)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4 </a:t>
            </a:r>
            <a:r>
              <a:rPr lang="en-US" altLang="zh-CN" b="0" dirty="0"/>
              <a:t>for hybrid mode with DRUs and </a:t>
            </a:r>
            <a:r>
              <a:rPr lang="en-US" altLang="zh-CN" b="0" dirty="0" smtClean="0"/>
              <a:t>RRUs</a:t>
            </a:r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r>
              <a:rPr lang="en-US" altLang="zh-CN" b="0" dirty="0" smtClean="0"/>
              <a:t> Compared with power boost gain for tone gap=9, </a:t>
            </a:r>
            <a:r>
              <a:rPr lang="en-US" altLang="zh-CN" b="0" dirty="0"/>
              <a:t>power boost gain for tone </a:t>
            </a:r>
            <a:r>
              <a:rPr lang="en-US" altLang="zh-CN" b="0" dirty="0" smtClean="0"/>
              <a:t>gap=4 isn’t significant decreased.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5396" y="27350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42028" y="17996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26904"/>
              </p:ext>
            </p:extLst>
          </p:nvPr>
        </p:nvGraphicFramePr>
        <p:xfrm>
          <a:off x="2693288" y="2588554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Visio" r:id="rId3" imgW="11635758" imgH="2994762" progId="Visio.Drawing.15">
                  <p:embed/>
                </p:oleObj>
              </mc:Choice>
              <mc:Fallback>
                <p:oleObj name="Visio" r:id="rId3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288" y="2588554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接箭头连接符 10"/>
          <p:cNvCxnSpPr/>
          <p:nvPr/>
        </p:nvCxnSpPr>
        <p:spPr bwMode="auto">
          <a:xfrm flipV="1">
            <a:off x="2740108" y="2530280"/>
            <a:ext cx="768796" cy="10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2649633" y="2243307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Gap=4</a:t>
            </a:r>
            <a:endParaRPr lang="en-US" sz="12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23245"/>
              </p:ext>
            </p:extLst>
          </p:nvPr>
        </p:nvGraphicFramePr>
        <p:xfrm>
          <a:off x="6808967" y="4840372"/>
          <a:ext cx="367507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841"/>
                <a:gridCol w="1236528"/>
                <a:gridCol w="127370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Tone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Gap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BW 20MHz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9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#Tone/MHz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Power Boost (</a:t>
                      </a: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6.37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7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</a:t>
            </a:r>
            <a:r>
              <a:rPr lang="en-US" altLang="zh-CN" dirty="0"/>
              <a:t>(1/2)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736523"/>
              </p:ext>
            </p:extLst>
          </p:nvPr>
        </p:nvGraphicFramePr>
        <p:xfrm>
          <a:off x="2454616" y="2804657"/>
          <a:ext cx="6124216" cy="2594438"/>
        </p:xfrm>
        <a:graphic>
          <a:graphicData uri="http://schemas.openxmlformats.org/drawingml/2006/table">
            <a:tbl>
              <a:tblPr/>
              <a:tblGrid>
                <a:gridCol w="231977"/>
                <a:gridCol w="173983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</a:tblGrid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4400" y="1600201"/>
            <a:ext cx="10363200" cy="83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kern="0" dirty="0" smtClean="0"/>
              <a:t>For </a:t>
            </a:r>
            <a:r>
              <a:rPr lang="en-US" altLang="zh-CN" b="0" kern="0" dirty="0" smtClean="0"/>
              <a:t>BW </a:t>
            </a:r>
            <a:r>
              <a:rPr lang="en-US" b="0" kern="0" dirty="0" smtClean="0"/>
              <a:t>40M</a:t>
            </a:r>
            <a:r>
              <a:rPr lang="en-US" altLang="zh-CN" b="0" kern="0" dirty="0" smtClean="0"/>
              <a:t>Hz </a:t>
            </a:r>
            <a:r>
              <a:rPr lang="zh-CN" altLang="en-US" b="0" kern="0" dirty="0" smtClean="0"/>
              <a:t>，</a:t>
            </a:r>
            <a:r>
              <a:rPr lang="en-US" altLang="zh-CN" b="0" kern="0" dirty="0" smtClean="0"/>
              <a:t>Tone Gap equals to 18 for good power boost gain</a:t>
            </a:r>
            <a:endParaRPr lang="en-US" b="0" kern="0" dirty="0" smtClean="0"/>
          </a:p>
          <a:p>
            <a:pPr marL="0" indent="0">
              <a:buFontTx/>
              <a:buNone/>
            </a:pPr>
            <a:endParaRPr lang="en-US" b="0" kern="0" dirty="0" smtClean="0"/>
          </a:p>
          <a:p>
            <a:pPr marL="0" indent="0">
              <a:buFontTx/>
              <a:buNone/>
            </a:pPr>
            <a:endParaRPr lang="en-US" altLang="zh-CN" sz="2000" kern="0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2454616" y="2661595"/>
            <a:ext cx="3096114" cy="172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3111876" y="2430743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Gap=18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8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40M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9 </a:t>
            </a:r>
            <a:r>
              <a:rPr lang="en-US" altLang="zh-CN" b="0" dirty="0"/>
              <a:t>for </a:t>
            </a:r>
            <a:r>
              <a:rPr lang="en-US" altLang="zh-CN" b="0" dirty="0" smtClean="0"/>
              <a:t>hybrid </a:t>
            </a:r>
            <a:r>
              <a:rPr lang="en-US" altLang="zh-CN" b="0" dirty="0"/>
              <a:t>mode with DRUs and </a:t>
            </a:r>
            <a:r>
              <a:rPr lang="en-US" altLang="zh-CN" b="0" dirty="0" smtClean="0"/>
              <a:t>RRUs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(2/2</a:t>
            </a:r>
            <a:r>
              <a:rPr lang="en-US" altLang="zh-CN" dirty="0"/>
              <a:t>)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8" y="3049388"/>
          <a:ext cx="10363184" cy="1978424"/>
        </p:xfrm>
        <a:graphic>
          <a:graphicData uri="http://schemas.openxmlformats.org/drawingml/2006/table">
            <a:tbl>
              <a:tblPr/>
              <a:tblGrid>
                <a:gridCol w="392545"/>
                <a:gridCol w="294409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</a:tblGrid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9" name="直接箭头连接符 8"/>
          <p:cNvCxnSpPr/>
          <p:nvPr/>
        </p:nvCxnSpPr>
        <p:spPr bwMode="auto">
          <a:xfrm>
            <a:off x="914400" y="2892539"/>
            <a:ext cx="26880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1571660" y="2661687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40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altLang="zh-CN" sz="1800" dirty="0" smtClean="0"/>
              <a:t>Tone gap design for DRU 20MHz/40MHz </a:t>
            </a:r>
            <a:r>
              <a:rPr lang="en-US" altLang="zh-CN" sz="1800" dirty="0"/>
              <a:t>is proposed. </a:t>
            </a:r>
          </a:p>
          <a:p>
            <a:pPr lvl="1"/>
            <a:r>
              <a:rPr lang="en-US" altLang="zh-CN" sz="1800" dirty="0"/>
              <a:t>Tone </a:t>
            </a:r>
            <a:r>
              <a:rPr lang="en-US" altLang="zh-CN" sz="1800" dirty="0" smtClean="0"/>
              <a:t>gap value </a:t>
            </a:r>
            <a:r>
              <a:rPr lang="en-US" altLang="zh-CN" sz="1800" dirty="0"/>
              <a:t>for DRU </a:t>
            </a:r>
            <a:r>
              <a:rPr lang="en-US" altLang="zh-CN" sz="1800" dirty="0" smtClean="0"/>
              <a:t>20MHz/40MHz should be configured </a:t>
            </a:r>
            <a:endParaRPr lang="en-US" altLang="zh-CN" sz="1800" dirty="0"/>
          </a:p>
          <a:p>
            <a:pPr lvl="1"/>
            <a:r>
              <a:rPr lang="en-US" sz="1800" dirty="0" smtClean="0"/>
              <a:t>Hybrid </a:t>
            </a:r>
            <a:r>
              <a:rPr lang="en-US" sz="1800" dirty="0"/>
              <a:t>mode with DRUs (Distributed tone RU) and </a:t>
            </a:r>
            <a:r>
              <a:rPr lang="en-US" sz="1800" dirty="0" smtClean="0"/>
              <a:t>RRUs should be supported  in at least BW 20M</a:t>
            </a:r>
            <a:r>
              <a:rPr lang="en-US" altLang="zh-CN" sz="1800" dirty="0" smtClean="0"/>
              <a:t>Hz/40MHz.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1353642" y="1600200"/>
            <a:ext cx="7772400" cy="449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1"/>
            <a:r>
              <a:rPr lang="en-US" sz="1800" kern="0" dirty="0"/>
              <a:t>[1]. </a:t>
            </a:r>
            <a:r>
              <a:rPr lang="en-US" sz="1800" kern="0" dirty="0" smtClean="0"/>
              <a:t>11-24-0209-04-00bn-specification-framework-for-tgbn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51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following distribution bandwidth modes are allowed in an </a:t>
            </a:r>
            <a:r>
              <a:rPr lang="en-US" altLang="zh-CN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40 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MHz </a:t>
            </a:r>
            <a:r>
              <a:rPr lang="en-US" altLang="zh-CN" sz="1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subblock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 without puncturing:</a:t>
            </a:r>
            <a:endParaRPr lang="en-US" altLang="ko-KR" sz="1600" dirty="0"/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20 </a:t>
            </a:r>
            <a:r>
              <a:rPr lang="en-US" altLang="zh-CN" sz="1400" dirty="0"/>
              <a:t>MHz + 20 MHz </a:t>
            </a:r>
            <a:endParaRPr lang="en-US" altLang="zh-CN" sz="1400" dirty="0" smtClean="0"/>
          </a:p>
          <a:p>
            <a:pPr marL="857250" lvl="2" indent="0">
              <a:buSzPct val="100000"/>
              <a:buNone/>
            </a:pPr>
            <a:endParaRPr lang="en-US" altLang="zh-CN" sz="14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 smtClean="0"/>
              <a:t>A</a:t>
            </a:r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schemas.microsoft.com/office/infopath/2007/PartnerControls"/>
    <ds:schemaRef ds:uri="66485f1d-aa39-44dc-9c7d-ec1e296eeb56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9b2c2079-970b-4903-b87d-51c00d6cde94"/>
    <ds:schemaRef ds:uri="71c5aaf6-e6ce-465b-b873-5148d2a4c10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12885</TotalTime>
  <Words>2094</Words>
  <Application>Microsoft Office PowerPoint</Application>
  <PresentationFormat>宽屏</PresentationFormat>
  <Paragraphs>1139</Paragraphs>
  <Slides>12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802-11-Submission</vt:lpstr>
      <vt:lpstr>Visio</vt:lpstr>
      <vt:lpstr>Consideration on DRU for 11bn</vt:lpstr>
      <vt:lpstr>Recap</vt:lpstr>
      <vt:lpstr>Consideration on tone gap for DRU BW 20MHz (1/2)</vt:lpstr>
      <vt:lpstr>Consideration on tone gap for DRU 20MHz(2/2)</vt:lpstr>
      <vt:lpstr>Consideration on tone gap for DRU BW 40MHz (1/2)</vt:lpstr>
      <vt:lpstr>Consideration on tone gap for DRU BW 40MHz (2/2)</vt:lpstr>
      <vt:lpstr>Summary</vt:lpstr>
      <vt:lpstr>Reference</vt:lpstr>
      <vt:lpstr>SP1</vt:lpstr>
      <vt:lpstr>SP2</vt:lpstr>
      <vt:lpstr>SP3</vt:lpstr>
      <vt:lpstr>SP4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zhoulei (TC)</dc:creator>
  <cp:lastModifiedBy>zhoulei</cp:lastModifiedBy>
  <cp:revision>323</cp:revision>
  <dcterms:created xsi:type="dcterms:W3CDTF">2020-11-25T01:30:38Z</dcterms:created>
  <dcterms:modified xsi:type="dcterms:W3CDTF">2024-09-06T08:40:26Z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