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274" r:id="rId3"/>
    <p:sldId id="1275" r:id="rId4"/>
    <p:sldId id="1281" r:id="rId5"/>
    <p:sldId id="1277" r:id="rId6"/>
    <p:sldId id="1278" r:id="rId7"/>
    <p:sldId id="1295" r:id="rId8"/>
    <p:sldId id="1299" r:id="rId9"/>
    <p:sldId id="1302" r:id="rId10"/>
    <p:sldId id="1280" r:id="rId11"/>
    <p:sldId id="1283" r:id="rId12"/>
    <p:sldId id="1286" r:id="rId13"/>
    <p:sldId id="1293" r:id="rId14"/>
    <p:sldId id="1300" r:id="rId15"/>
    <p:sldId id="1301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802.11-24/1470r1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Proposal for DRU</a:t>
            </a:r>
            <a:r>
              <a:rPr lang="ko-KR" altLang="en-US" dirty="0" smtClean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Tone Plan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2024-09-08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230977"/>
              </p:ext>
            </p:extLst>
          </p:nvPr>
        </p:nvGraphicFramePr>
        <p:xfrm>
          <a:off x="762000" y="2895602"/>
          <a:ext cx="7620000" cy="32003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2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  <a:tr h="307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958745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Ross Jian 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ross.yujian@huawei.com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330217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ming.gan@huawei.com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039879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</a:t>
            </a:r>
            <a:r>
              <a:rPr lang="en-US" altLang="ko-KR" sz="1800" dirty="0" smtClean="0"/>
              <a:t>11-24-0468-02-00bn-dru-tone-plan-for-11bn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[2] </a:t>
            </a:r>
            <a:r>
              <a:rPr lang="en-US" altLang="ko-KR" sz="1800" dirty="0"/>
              <a:t>11-24-1096-00-00bn-mirror-symmetric-20-mhz-dru-tone-plan-within-242-rru-boundary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3</a:t>
            </a:r>
            <a:r>
              <a:rPr lang="en-US" altLang="ko-KR" sz="1800" smtClean="0"/>
              <a:t>] 11-24-1465-01-00bn-updated-proposal-for-80mhz-dru-tone-plan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(1/5)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20 MHz DRU tone plan in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397212"/>
              </p:ext>
            </p:extLst>
          </p:nvPr>
        </p:nvGraphicFramePr>
        <p:xfrm>
          <a:off x="288022" y="23622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(2/5)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20 MHz DRU tone plan in [2]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64953"/>
              </p:ext>
            </p:extLst>
          </p:nvPr>
        </p:nvGraphicFramePr>
        <p:xfrm>
          <a:off x="288022" y="23645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(3/5)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tone plan in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1FA27016-72B1-36DC-28EB-4C8F275BD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781001"/>
              </p:ext>
            </p:extLst>
          </p:nvPr>
        </p:nvGraphicFramePr>
        <p:xfrm>
          <a:off x="183817" y="2617055"/>
          <a:ext cx="8694962" cy="3555145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91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17:36:449],[-467:36:-35, 33:36:465]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25:36:457],[-459:36:-27, 41:36:473]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21:36:453],[-463:36:-31, 37:36:469]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29:36:461],[-455:36:-23, 45:36:477]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23:36:455],[-461:36:-29, 39:36:471]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31:36:463],[-453:36:-21, 47:36:479]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19:36:451],[-465:36:-33, 35:36:467]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27:36:459],[-457:36:-25, 43:36:475]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18:36:450],[-466:36:-34, 34:36:466]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26:36:458],[-458:36:-26, 42:36:474]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22:36:454],[-462:36:-30, 38:36:470]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30:36:462],[-454:36:-22, 46:36:478]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24:36:456],[-460:36:-28, 40:36:472]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32:36:464],[-452:36:-20,48:36:480]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20:36:452],[-464:36:-32, 36:36:468]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28:36:460],[-456:36:-24, 44:36:476]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9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[DRU1~2],  [-495, 485]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[DRU3~4],[-491, 489]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[DRU5~6],[-489, 491]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[DRU7~8],[-493, 487]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[DRU9~10],[-494, 486]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[DRU11~12],[-490,490]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[DRU13~14],[-488,492]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[DRU15~16],[-492,488]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6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5EBADB30-378F-879C-C837-D44E4E650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064325"/>
              </p:ext>
            </p:extLst>
          </p:nvPr>
        </p:nvGraphicFramePr>
        <p:xfrm>
          <a:off x="183818" y="227083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4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tone plan in [3]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9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39909"/>
              </p:ext>
            </p:extLst>
          </p:nvPr>
        </p:nvGraphicFramePr>
        <p:xfrm>
          <a:off x="226424" y="2488207"/>
          <a:ext cx="8691155" cy="3810000"/>
        </p:xfrm>
        <a:graphic>
          <a:graphicData uri="http://schemas.openxmlformats.org/drawingml/2006/table">
            <a:tbl>
              <a:tblPr/>
              <a:tblGrid>
                <a:gridCol w="595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1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9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06167"/>
              </p:ext>
            </p:extLst>
          </p:nvPr>
        </p:nvGraphicFramePr>
        <p:xfrm>
          <a:off x="222615" y="2141989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3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tone plan in [3] (cont.)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47887"/>
              </p:ext>
            </p:extLst>
          </p:nvPr>
        </p:nvGraphicFramePr>
        <p:xfrm>
          <a:off x="183817" y="2645949"/>
          <a:ext cx="8694962" cy="2230851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353429"/>
              </p:ext>
            </p:extLst>
          </p:nvPr>
        </p:nvGraphicFramePr>
        <p:xfrm>
          <a:off x="183818" y="2299729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2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propose </a:t>
            </a:r>
            <a:r>
              <a:rPr lang="en-US" altLang="ko-KR" sz="2000" dirty="0" smtClean="0"/>
              <a:t>DRU </a:t>
            </a:r>
            <a:r>
              <a:rPr lang="en-US" altLang="ko-KR" sz="2000" dirty="0" smtClean="0"/>
              <a:t>tone plans for 20 / 80 </a:t>
            </a:r>
            <a:r>
              <a:rPr lang="en-US" altLang="ko-KR" sz="2000" dirty="0" smtClean="0"/>
              <a:t>MHz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DRU </a:t>
            </a:r>
            <a:r>
              <a:rPr lang="en-US" altLang="ko-KR" dirty="0"/>
              <a:t>T</a:t>
            </a:r>
            <a:r>
              <a:rPr lang="en-US" altLang="ko-KR" dirty="0" smtClean="0"/>
              <a:t>one Plan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20 MHz DRU tone plans were discussed in [1,2]</a:t>
            </a:r>
          </a:p>
          <a:p>
            <a:pPr lvl="1"/>
            <a:r>
              <a:rPr lang="en-US" altLang="ko-KR" sz="1800" dirty="0" smtClean="0"/>
              <a:t>Tone plan in [1]</a:t>
            </a:r>
          </a:p>
          <a:p>
            <a:pPr lvl="1"/>
            <a:endParaRPr lang="en-US" altLang="ko-KR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Tone plan in [2]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sz="1600" dirty="0" smtClean="0"/>
              <a:t>52 and 106 DRUs also have mirror symmetric property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Detailed tone plans are shown in Appendix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547"/>
              </p:ext>
            </p:extLst>
          </p:nvPr>
        </p:nvGraphicFramePr>
        <p:xfrm>
          <a:off x="838199" y="4775433"/>
          <a:ext cx="7467602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1">
                  <a:extLst>
                    <a:ext uri="{9D8B030D-6E8A-4147-A177-3AD203B41FA5}">
                      <a16:colId xmlns:a16="http://schemas.microsoft.com/office/drawing/2014/main" val="146305976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2672835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1238505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4087695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01225853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3629917983"/>
                    </a:ext>
                  </a:extLst>
                </a:gridCol>
              </a:tblGrid>
              <a:tr h="25301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Power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Boosting Gain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Channel</a:t>
                      </a:r>
                      <a:r>
                        <a:rPr lang="en-US" altLang="ko-KR" sz="1200" baseline="0" dirty="0" smtClean="0"/>
                        <a:t> S</a:t>
                      </a:r>
                      <a:r>
                        <a:rPr lang="en-US" altLang="ko-KR" sz="1200" dirty="0" smtClean="0"/>
                        <a:t>moothing Complexity</a:t>
                      </a:r>
                      <a:endParaRPr lang="ko-KR" altLang="en-US" sz="12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 range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Mirror Symmetry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490859"/>
                  </a:ext>
                </a:extLst>
              </a:tr>
              <a:tr h="25301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[1] “A”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Almost same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/>
                        <a:t>Both achieve the maximum gain</a:t>
                      </a:r>
                      <a:endParaRPr lang="en-US" altLang="ko-K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Not</a:t>
                      </a:r>
                      <a:r>
                        <a:rPr lang="en-US" altLang="ko-KR" sz="1200" baseline="0" dirty="0" smtClean="0"/>
                        <a:t> simple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/>
                        <a:t>(</a:t>
                      </a:r>
                      <a:r>
                        <a:rPr lang="en-US" altLang="ko-KR" sz="1200" dirty="0" smtClean="0"/>
                        <a:t>different dist. patterns for 52 / 106 DRUs)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Within 242 RRU Boundary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No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569656"/>
                  </a:ext>
                </a:extLst>
              </a:tr>
              <a:tr h="281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[2] “B”</a:t>
                      </a:r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Simple </a:t>
                      </a: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thanks to mirror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 symmetry</a:t>
                      </a:r>
                      <a:endParaRPr lang="en-US" altLang="ko-KR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(different dist. patterns for 52 / 106 DRUs)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  <a:endParaRPr lang="en-US" altLang="ko-KR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4927290"/>
                  </a:ext>
                </a:extLst>
              </a:tr>
            </a:tbl>
          </a:graphicData>
        </a:graphic>
      </p:graphicFrame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1535"/>
              </p:ext>
            </p:extLst>
          </p:nvPr>
        </p:nvGraphicFramePr>
        <p:xfrm>
          <a:off x="288022" y="2453640"/>
          <a:ext cx="8686800" cy="67056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8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04284"/>
              </p:ext>
            </p:extLst>
          </p:nvPr>
        </p:nvGraphicFramePr>
        <p:xfrm>
          <a:off x="288022" y="3495273"/>
          <a:ext cx="8686800" cy="67056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-1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:9:-1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-1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,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 4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-1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4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DRU </a:t>
            </a:r>
            <a:r>
              <a:rPr lang="en-US" altLang="ko-KR" dirty="0"/>
              <a:t>T</a:t>
            </a:r>
            <a:r>
              <a:rPr lang="en-US" altLang="ko-KR" dirty="0" smtClean="0"/>
              <a:t>one Plan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20 MHz DRU tone plans were discussed in </a:t>
            </a:r>
            <a:r>
              <a:rPr lang="en-US" altLang="ko-KR" sz="2000" dirty="0"/>
              <a:t>[1,2</a:t>
            </a:r>
            <a:r>
              <a:rPr lang="en-US" altLang="ko-KR" sz="2000" dirty="0" smtClean="0"/>
              <a:t>] (cont.)</a:t>
            </a:r>
          </a:p>
          <a:p>
            <a:pPr lvl="1"/>
            <a:r>
              <a:rPr lang="en-US" altLang="ko-KR" sz="1800" dirty="0" smtClean="0"/>
              <a:t>“B” is implementation-friendly thanks to the mirror symmetric property</a:t>
            </a:r>
          </a:p>
          <a:p>
            <a:pPr lvl="2"/>
            <a:r>
              <a:rPr lang="en-US" altLang="ko-KR" sz="1600" dirty="0"/>
              <a:t>Most of the previous Wi-Fi versions have mirror symmetric tone plans and </a:t>
            </a:r>
            <a:r>
              <a:rPr lang="en-US" altLang="ko-KR" sz="1600" dirty="0" smtClean="0"/>
              <a:t>if </a:t>
            </a:r>
            <a:r>
              <a:rPr lang="en-US" altLang="ko-KR" sz="1600" dirty="0"/>
              <a:t>we make the DRU tone plan symmetric, we can use a similar approach for </a:t>
            </a:r>
            <a:r>
              <a:rPr lang="en-US" altLang="ko-KR" sz="1600" dirty="0" smtClean="0"/>
              <a:t>the implementation </a:t>
            </a:r>
            <a:r>
              <a:rPr lang="en-US" altLang="ko-KR" sz="1600" dirty="0"/>
              <a:t>used in the previous </a:t>
            </a:r>
            <a:r>
              <a:rPr lang="en-US" altLang="ko-KR" sz="1600" dirty="0" smtClean="0"/>
              <a:t>Wi-Fi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PHY processing, we can only have information for some of the DRUs and we can use that information for their symmetric pair </a:t>
            </a:r>
            <a:r>
              <a:rPr lang="en-US" altLang="ko-KR" sz="1600" dirty="0" smtClean="0"/>
              <a:t>DRUs, e.g</a:t>
            </a:r>
            <a:r>
              <a:rPr lang="en-US" altLang="ko-KR" sz="1600" dirty="0"/>
              <a:t>.</a:t>
            </a:r>
            <a:r>
              <a:rPr lang="en-US" altLang="ko-KR" sz="1600" dirty="0" smtClean="0"/>
              <a:t>, channel smoothing for “B” can be simply performed even though there are different distribution patterns for the same size DRU</a:t>
            </a:r>
          </a:p>
          <a:p>
            <a:pPr lvl="2"/>
            <a:r>
              <a:rPr lang="en-US" altLang="ko-KR" sz="1600" dirty="0" smtClean="0"/>
              <a:t>In addition, if we design a new LTF sequence for DRU, we can design sequences specific for some of the DRUs and apply them to their symmetric pair DRUs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Hence, we propose “B” as a 20 MHz DRU tone plan in UHR</a:t>
            </a:r>
            <a:endParaRPr lang="en-US" altLang="ko-KR" sz="2000" dirty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 </a:t>
            </a:r>
            <a:r>
              <a:rPr lang="en-US" altLang="ko-KR" dirty="0"/>
              <a:t>MHz DRU Tone 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 </a:t>
            </a:r>
            <a:r>
              <a:rPr lang="en-US" altLang="ko-KR" sz="2000" dirty="0"/>
              <a:t>MHz DRU tone plans were discussed in [</a:t>
            </a:r>
            <a:r>
              <a:rPr lang="en-US" altLang="ko-KR" sz="2000" dirty="0" smtClean="0"/>
              <a:t>1,3]</a:t>
            </a:r>
            <a:endParaRPr lang="en-US" altLang="ko-KR" sz="2000" dirty="0"/>
          </a:p>
          <a:p>
            <a:pPr lvl="1"/>
            <a:r>
              <a:rPr lang="en-US" altLang="ko-KR" sz="1800" dirty="0"/>
              <a:t>Detailed tone plans are shown in </a:t>
            </a:r>
            <a:r>
              <a:rPr lang="en-US" altLang="ko-KR" sz="1800" dirty="0" smtClean="0"/>
              <a:t>Appendix</a:t>
            </a:r>
          </a:p>
          <a:p>
            <a:pPr lvl="2"/>
            <a:r>
              <a:rPr lang="en-US" altLang="ko-KR" sz="1600" dirty="0" smtClean="0"/>
              <a:t>Two tone plans have the same 242 / 484 DRUs while 52 / 106 DRUs are different</a:t>
            </a: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terms of the </a:t>
            </a:r>
            <a:r>
              <a:rPr lang="en-US" altLang="ko-KR" sz="1800" dirty="0" smtClean="0"/>
              <a:t>PAPR and channel smoothing, “D” is a better choice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propose “D” as a 80 MHz DRU tone plan in UHR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00907"/>
              </p:ext>
            </p:extLst>
          </p:nvPr>
        </p:nvGraphicFramePr>
        <p:xfrm>
          <a:off x="838199" y="3048000"/>
          <a:ext cx="7620001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1">
                  <a:extLst>
                    <a:ext uri="{9D8B030D-6E8A-4147-A177-3AD203B41FA5}">
                      <a16:colId xmlns:a16="http://schemas.microsoft.com/office/drawing/2014/main" val="1463059763"/>
                    </a:ext>
                  </a:extLst>
                </a:gridCol>
                <a:gridCol w="1415083">
                  <a:extLst>
                    <a:ext uri="{9D8B030D-6E8A-4147-A177-3AD203B41FA5}">
                      <a16:colId xmlns:a16="http://schemas.microsoft.com/office/drawing/2014/main" val="4267283570"/>
                    </a:ext>
                  </a:extLst>
                </a:gridCol>
                <a:gridCol w="1288361">
                  <a:extLst>
                    <a:ext uri="{9D8B030D-6E8A-4147-A177-3AD203B41FA5}">
                      <a16:colId xmlns:a16="http://schemas.microsoft.com/office/drawing/2014/main" val="812385051"/>
                    </a:ext>
                  </a:extLst>
                </a:gridCol>
                <a:gridCol w="2319130">
                  <a:extLst>
                    <a:ext uri="{9D8B030D-6E8A-4147-A177-3AD203B41FA5}">
                      <a16:colId xmlns:a16="http://schemas.microsoft.com/office/drawing/2014/main" val="1408769530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3000259526"/>
                    </a:ext>
                  </a:extLst>
                </a:gridCol>
              </a:tblGrid>
              <a:tr h="222636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</a:t>
                      </a:r>
                      <a:endParaRPr lang="ko-KR" altLang="en-US" sz="12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Power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Boosting Gain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Channel</a:t>
                      </a:r>
                      <a:r>
                        <a:rPr lang="en-US" altLang="ko-KR" sz="1200" baseline="0" dirty="0" smtClean="0"/>
                        <a:t> S</a:t>
                      </a:r>
                      <a:r>
                        <a:rPr lang="en-US" altLang="ko-KR" sz="1200" dirty="0" smtClean="0"/>
                        <a:t>moothing Complexity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False</a:t>
                      </a:r>
                      <a:r>
                        <a:rPr lang="en-US" altLang="ko-KR" sz="1200" baseline="0" dirty="0" smtClean="0"/>
                        <a:t> Alarm Performance for </a:t>
                      </a:r>
                      <a:r>
                        <a:rPr lang="en-US" altLang="ko-KR" sz="1200" dirty="0" smtClean="0"/>
                        <a:t>Packet Detection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490859"/>
                  </a:ext>
                </a:extLst>
              </a:tr>
              <a:tr h="2226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[1] “C”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Relatively higher for small DRUs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Both</a:t>
                      </a:r>
                      <a:r>
                        <a:rPr lang="en-US" altLang="ko-KR" sz="1200" baseline="0" dirty="0" smtClean="0"/>
                        <a:t> achieve the maximum gain</a:t>
                      </a:r>
                      <a:endParaRPr lang="en-US" altLang="ko-K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smtClean="0"/>
                        <a:t>Simple</a:t>
                      </a:r>
                      <a:endParaRPr lang="en-US" altLang="ko-KR" sz="1200" dirty="0" smtClean="0"/>
                    </a:p>
                    <a:p>
                      <a:pPr algn="l" latinLnBrk="1"/>
                      <a:r>
                        <a:rPr lang="en-US" altLang="ko-KR" sz="1200" smtClean="0"/>
                        <a:t>(consistent </a:t>
                      </a:r>
                      <a:r>
                        <a:rPr lang="en-US" altLang="ko-KR" sz="1200" dirty="0" smtClean="0"/>
                        <a:t>dist.</a:t>
                      </a:r>
                      <a:r>
                        <a:rPr lang="en-US" altLang="ko-KR" sz="1200" baseline="0" dirty="0" smtClean="0"/>
                        <a:t> Pattern)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No false PD issue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9126008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[3] “D”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Low</a:t>
                      </a:r>
                      <a:endParaRPr lang="en-US" altLang="ko-KR" sz="12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 latinLnBrk="1"/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(similar to RRU)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Simpler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(consistent dist.</a:t>
                      </a:r>
                      <a:r>
                        <a:rPr lang="en-US" altLang="ko-KR" sz="1200" baseline="0" dirty="0" smtClean="0"/>
                        <a:t> pattern </a:t>
                      </a:r>
                      <a:r>
                        <a:rPr lang="en-US" altLang="ko-KR" sz="1200" dirty="0" smtClean="0"/>
                        <a:t>and </a:t>
                      </a: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simpler pattern for small DRUs)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46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03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considered various </a:t>
            </a:r>
            <a:r>
              <a:rPr lang="en-US" altLang="ko-KR" sz="2000" dirty="0"/>
              <a:t>factors </a:t>
            </a:r>
            <a:r>
              <a:rPr lang="en-US" altLang="ko-KR" sz="2000" dirty="0" smtClean="0"/>
              <a:t>to </a:t>
            </a:r>
            <a:r>
              <a:rPr lang="en-US" altLang="ko-KR" sz="2000" dirty="0"/>
              <a:t>determine a better tone plan for 20 / 80 </a:t>
            </a:r>
            <a:r>
              <a:rPr lang="en-US" altLang="ko-KR" sz="2000" dirty="0" smtClean="0"/>
              <a:t>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Finally, we have proposed </a:t>
            </a:r>
            <a:r>
              <a:rPr lang="en-US" altLang="ko-KR" sz="2000" dirty="0" smtClean="0"/>
              <a:t>DRU </a:t>
            </a:r>
            <a:r>
              <a:rPr lang="en-US" altLang="ko-KR" sz="2000" dirty="0"/>
              <a:t>tone plans for </a:t>
            </a:r>
            <a:r>
              <a:rPr lang="en-US" altLang="ko-KR" sz="2000" dirty="0" smtClean="0"/>
              <a:t>20 / 80 </a:t>
            </a:r>
            <a:r>
              <a:rPr lang="en-US" altLang="ko-KR" sz="2000" dirty="0" smtClean="0"/>
              <a:t>MHz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5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Data and pilot subcarrier indices for DRUs in a 20 MHz UHR PPDU are defined in </a:t>
            </a:r>
            <a:r>
              <a:rPr lang="en-US" altLang="ko-KR" sz="1800" dirty="0" smtClean="0"/>
              <a:t>the following </a:t>
            </a:r>
            <a:r>
              <a:rPr lang="en-US" altLang="ko-KR" sz="1800" dirty="0"/>
              <a:t>table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657310"/>
              </p:ext>
            </p:extLst>
          </p:nvPr>
        </p:nvGraphicFramePr>
        <p:xfrm>
          <a:off x="288022" y="28979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0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Do you agree to add the following text to the </a:t>
            </a:r>
            <a:r>
              <a:rPr lang="en-US" altLang="ko-KR" sz="1400" dirty="0" err="1"/>
              <a:t>TGbn</a:t>
            </a:r>
            <a:r>
              <a:rPr lang="en-US" altLang="ko-KR" sz="1400" dirty="0"/>
              <a:t> SFD?</a:t>
            </a:r>
          </a:p>
          <a:p>
            <a:pPr lvl="1"/>
            <a:r>
              <a:rPr lang="en-US" altLang="ko-KR" sz="1200" dirty="0"/>
              <a:t>Data and pilot subcarrier indices for DRUs in a </a:t>
            </a:r>
            <a:r>
              <a:rPr lang="en-US" altLang="ko-KR" sz="1200" dirty="0" smtClean="0"/>
              <a:t>80 </a:t>
            </a:r>
            <a:r>
              <a:rPr lang="en-US" altLang="ko-KR" sz="1200" dirty="0"/>
              <a:t>MHz UHR PPDU are defined in </a:t>
            </a:r>
            <a:r>
              <a:rPr lang="en-US" altLang="ko-KR" sz="1200" dirty="0" smtClean="0"/>
              <a:t>the following tables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37001"/>
              </p:ext>
            </p:extLst>
          </p:nvPr>
        </p:nvGraphicFramePr>
        <p:xfrm>
          <a:off x="226424" y="2632218"/>
          <a:ext cx="8691155" cy="3810000"/>
        </p:xfrm>
        <a:graphic>
          <a:graphicData uri="http://schemas.openxmlformats.org/drawingml/2006/table">
            <a:tbl>
              <a:tblPr/>
              <a:tblGrid>
                <a:gridCol w="595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1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9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45651"/>
              </p:ext>
            </p:extLst>
          </p:nvPr>
        </p:nvGraphicFramePr>
        <p:xfrm>
          <a:off x="222615" y="2286000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2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2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r>
              <a:rPr lang="en-US" altLang="ko-KR" sz="1400" dirty="0"/>
              <a:t>Y/N/A: //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9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35623"/>
              </p:ext>
            </p:extLst>
          </p:nvPr>
        </p:nvGraphicFramePr>
        <p:xfrm>
          <a:off x="183817" y="2645949"/>
          <a:ext cx="8694962" cy="2230851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1326"/>
              </p:ext>
            </p:extLst>
          </p:nvPr>
        </p:nvGraphicFramePr>
        <p:xfrm>
          <a:off x="183818" y="2299729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9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341686</TotalTime>
  <Words>2778</Words>
  <Application>Microsoft Office PowerPoint</Application>
  <PresentationFormat>화면 슬라이드 쇼(4:3)</PresentationFormat>
  <Paragraphs>454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5" baseType="lpstr">
      <vt:lpstr>楷体_GB2312</vt:lpstr>
      <vt:lpstr>宋体</vt:lpstr>
      <vt:lpstr>굴림</vt:lpstr>
      <vt:lpstr>Malgun Gothic</vt:lpstr>
      <vt:lpstr>Malgun Gothic</vt:lpstr>
      <vt:lpstr>楷体</vt:lpstr>
      <vt:lpstr>Arial</vt:lpstr>
      <vt:lpstr>Calibri</vt:lpstr>
      <vt:lpstr>Times New Roman</vt:lpstr>
      <vt:lpstr>802-11-Submission</vt:lpstr>
      <vt:lpstr>Proposal for DRU Tone Plan</vt:lpstr>
      <vt:lpstr>Overview</vt:lpstr>
      <vt:lpstr>20 MHz DRU Tone Plan (1/2)</vt:lpstr>
      <vt:lpstr>20 MHz DRU Tone Plan (2/2)</vt:lpstr>
      <vt:lpstr>80 MHz DRU Tone Plan</vt:lpstr>
      <vt:lpstr>Summary</vt:lpstr>
      <vt:lpstr>Straw Poll #1 </vt:lpstr>
      <vt:lpstr>Straw Poll #2 </vt:lpstr>
      <vt:lpstr>Straw Poll #2 </vt:lpstr>
      <vt:lpstr>References</vt:lpstr>
      <vt:lpstr>Appendix (1/5)</vt:lpstr>
      <vt:lpstr>Appendix (2/5)</vt:lpstr>
      <vt:lpstr>Appendix (3/5)</vt:lpstr>
      <vt:lpstr>Appendix (4/5)</vt:lpstr>
      <vt:lpstr>Appendix (5/5)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7176</cp:revision>
  <cp:lastPrinted>2019-01-10T23:08:02Z</cp:lastPrinted>
  <dcterms:created xsi:type="dcterms:W3CDTF">2007-05-21T21:00:37Z</dcterms:created>
  <dcterms:modified xsi:type="dcterms:W3CDTF">2024-11-04T23:38:02Z</dcterms:modified>
</cp:coreProperties>
</file>