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1274" r:id="rId3"/>
    <p:sldId id="1275" r:id="rId4"/>
    <p:sldId id="1281" r:id="rId5"/>
    <p:sldId id="1276" r:id="rId6"/>
    <p:sldId id="1277" r:id="rId7"/>
    <p:sldId id="1278" r:id="rId8"/>
    <p:sldId id="1295" r:id="rId9"/>
    <p:sldId id="1296" r:id="rId10"/>
    <p:sldId id="1299" r:id="rId11"/>
    <p:sldId id="1302" r:id="rId12"/>
    <p:sldId id="1280" r:id="rId13"/>
    <p:sldId id="1283" r:id="rId14"/>
    <p:sldId id="1286" r:id="rId15"/>
    <p:sldId id="1284" r:id="rId16"/>
    <p:sldId id="1293" r:id="rId17"/>
    <p:sldId id="1300" r:id="rId18"/>
    <p:sldId id="1301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802.11-24/1470r0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Proposal for DRU</a:t>
            </a:r>
            <a:r>
              <a:rPr lang="ko-KR" altLang="en-US" dirty="0" smtClean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Tone Plan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2024-09-08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230977"/>
              </p:ext>
            </p:extLst>
          </p:nvPr>
        </p:nvGraphicFramePr>
        <p:xfrm>
          <a:off x="762000" y="2895602"/>
          <a:ext cx="7620000" cy="320039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525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0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0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  <a:tr h="307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 smtClean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958745"/>
                  </a:ext>
                </a:extLst>
              </a:tr>
              <a:tr h="3072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Ross Jian 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ross.yujian@huawei.com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330217"/>
                  </a:ext>
                </a:extLst>
              </a:tr>
              <a:tr h="30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ming.gan@huawei.com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039879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/>
              <a:t>Do you agree to add the following text to the </a:t>
            </a:r>
            <a:r>
              <a:rPr lang="en-US" altLang="ko-KR" sz="1400" dirty="0" err="1"/>
              <a:t>TGbn</a:t>
            </a:r>
            <a:r>
              <a:rPr lang="en-US" altLang="ko-KR" sz="1400" dirty="0"/>
              <a:t> SFD?</a:t>
            </a:r>
          </a:p>
          <a:p>
            <a:pPr lvl="1"/>
            <a:r>
              <a:rPr lang="en-US" altLang="ko-KR" sz="1200" dirty="0"/>
              <a:t>Data and pilot subcarrier indices for DRUs in a </a:t>
            </a:r>
            <a:r>
              <a:rPr lang="en-US" altLang="ko-KR" sz="1200" dirty="0" smtClean="0"/>
              <a:t>80 </a:t>
            </a:r>
            <a:r>
              <a:rPr lang="en-US" altLang="ko-KR" sz="1200" dirty="0"/>
              <a:t>MHz UHR PPDU are defined in </a:t>
            </a:r>
            <a:r>
              <a:rPr lang="en-US" altLang="ko-KR" sz="1200" dirty="0" smtClean="0"/>
              <a:t>the following tables</a:t>
            </a:r>
            <a:endParaRPr lang="ko-KR" altLang="en-US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  <p:graphicFrame>
        <p:nvGraphicFramePr>
          <p:cNvPr id="8" name="Table 1">
            <a:extLst>
              <a:ext uri="{FF2B5EF4-FFF2-40B4-BE49-F238E27FC236}">
                <a16:creationId xmlns:a16="http://schemas.microsoft.com/office/drawing/2014/main" id="{13CFC751-FFAC-4A01-9CFC-5282E0D4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037001"/>
              </p:ext>
            </p:extLst>
          </p:nvPr>
        </p:nvGraphicFramePr>
        <p:xfrm>
          <a:off x="226424" y="2632218"/>
          <a:ext cx="8691155" cy="3810000"/>
        </p:xfrm>
        <a:graphic>
          <a:graphicData uri="http://schemas.openxmlformats.org/drawingml/2006/table">
            <a:tbl>
              <a:tblPr/>
              <a:tblGrid>
                <a:gridCol w="595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9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4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11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5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=1:16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</a:t>
                      </a:r>
                      <a:endParaRPr lang="zh-CN" sz="9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[-495:56:-271, -479:56:-255, -455:56:-287, -239:56:-71, -215:56:-47, -199:56:-31, 17:56:241, 33:56:257, 57:56:225, 273:56:441, 297:56:465, 313:56:481]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DRU2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[-487:56:-263, -471:56:-247, -447:56:-279, -231:56:-63, -207:56:-39, -191:56:-23, 25:56:249, 41:56:265, 65:56:233, 281:56:449, 305:56:473, 321:56:489]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DRU3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[-491:56:-267, -475:56:-251, -451:56:-283, -235:56:-67, -211:56:-43, -195:56:-27, 21:56:245, 37:56:261, 61:56:229, 277:56:445, 301:56:469, 317:56:485]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DRU4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[-483:56:-259, -467:56:-243, -443:56:-275, -227:56:-59, -203:56:-35, -187:56:-19, 29:56:253, 45:56:269, 69:56:237, 285:56:453, 309:56:477, 325:56:493]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DRU5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[-489:56:-265, -473:56:-249, -449:56:-281, -233:56:-65, -209:56:-41, -193:56:-25, 23:56:247, 39:56:263, 63:56:231, 279:56:447, 303:56:471, 319:56:487]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DRU6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[-481:56:-257, -465:56:-241, -441:56:-273, -225:56:-57, -201:56:-33, -185:56:-17, 31:56:255, 47:56:271, 71:56:239, 287:56:455, 311:56:479, 327:56:495]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DRU7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[-493:56:-269, -477:56:-253, -453:56:-285, -237:56:-69, -213:56:-45, -197:56:-29, 19:56:243, 35:56:259, 59:56:227, 275:56:443, 299:56:467, 315:56:483]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DRU8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[-485:56:-261, -469:56:-245, -445:56:-277, -229:56:-61, -205:56:-37, -189:56:-21, 27:56:251, 43:56:267, 67:56:235, 283:56:451, 307:56:475, 323:56:491]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DRU9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[-494:56:-270, -478:56:-254, -454:56:-286, -238:56:-70, -214:56:-46, -198:56:-30, 18:56:242, 34:56:258, 58:56:226, 274:56:442, 298:56:466, 314:56:482]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DRU10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[-486:56:-262, -470:56:-246, -446:56:-278, -230:56:-62, -206:56:-38, -190:56:-22, 26:56:250, 42:56:266, 66:56:234, 282:56:450, 306:56:474, 322:56:490]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DRU11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[-490:56:-266, -474:56:-250, -450:56:-282, -234:56:-66, -210:56:-42, -194:56:-26, 22:56:246, 38:56:262, 62:56:230, 278:56:446, 302:56:470, 318:56:486]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DRU12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[-482:56:-258, -466:56:-242, -442:56:-274, -226:56:-58, -202:56:-34, -186:56:-18, 30:56:254, 46:56:270, 70:56:238, 286:56:454, 310:56:478, 326:56:494]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DRU13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[-488:56:-264, -472:56:-248, -448:56:-280, -232:56:-64, -208:56:-40, -192:56:-24, 24:56:248, 40:56:264, 64:56:232, 280:56:448, 304:56:472, 320:56:488]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DRU14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[-480:56:-256, -464:56:-240, -440:56:-272, -224:56:-56, -200:56:-32, -184:56:-16, 32:56:256, 48:56:272, 72:56:240, 288:56:456, 312:56:480, 328:56:496]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DRU15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[-492:56:-268, -476:56:-252, -452:56:-284, -236:56:-68, -212:56:-44, -196:56:-28, 20:56:244, 36:56:260, 60:56:228, 276:56:444, 300:56:468, 316:56:484]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DRU16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[-484:56:-260, -468:56:-244, -444:56:-276, -228:56:-60, -204:56:-36, -188:56:-20, 28:56:252, 44:56:268, 68:56:236, 284:56:452, 308:56:476, 324:56:492]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4F6F7832-B5E1-4C40-9233-8F711F84B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845651"/>
              </p:ext>
            </p:extLst>
          </p:nvPr>
        </p:nvGraphicFramePr>
        <p:xfrm>
          <a:off x="222615" y="2286000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20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1200" dirty="0" smtClean="0"/>
          </a:p>
          <a:p>
            <a:endParaRPr lang="en-US" altLang="ko-KR" sz="1400" dirty="0" smtClean="0"/>
          </a:p>
          <a:p>
            <a:endParaRPr lang="en-US" altLang="ko-KR" sz="1400" dirty="0"/>
          </a:p>
          <a:p>
            <a:endParaRPr lang="en-US" altLang="ko-KR" sz="1400" dirty="0" smtClean="0"/>
          </a:p>
          <a:p>
            <a:endParaRPr lang="en-US" altLang="ko-KR" sz="1400" dirty="0"/>
          </a:p>
          <a:p>
            <a:endParaRPr lang="en-US" altLang="ko-KR" sz="1400" dirty="0"/>
          </a:p>
          <a:p>
            <a:endParaRPr lang="en-US" altLang="ko-KR" sz="1400" dirty="0"/>
          </a:p>
          <a:p>
            <a:endParaRPr lang="en-US" altLang="ko-KR" sz="1400" dirty="0"/>
          </a:p>
          <a:p>
            <a:endParaRPr lang="en-US" altLang="ko-KR" sz="1400" dirty="0"/>
          </a:p>
          <a:p>
            <a:endParaRPr lang="en-US" altLang="ko-KR" sz="1400" dirty="0"/>
          </a:p>
          <a:p>
            <a:endParaRPr lang="en-US" altLang="ko-KR" sz="1400" dirty="0"/>
          </a:p>
          <a:p>
            <a:endParaRPr lang="en-US" altLang="ko-KR" sz="1400" dirty="0"/>
          </a:p>
          <a:p>
            <a:endParaRPr lang="en-US" altLang="ko-KR" sz="1400" dirty="0"/>
          </a:p>
          <a:p>
            <a:r>
              <a:rPr lang="en-US" altLang="ko-KR" sz="1400" dirty="0"/>
              <a:t>Y/N/A: //</a:t>
            </a:r>
            <a:endParaRPr lang="ko-KR" altLang="en-US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  <p:graphicFrame>
        <p:nvGraphicFramePr>
          <p:cNvPr id="9" name="Table 1">
            <a:extLst>
              <a:ext uri="{FF2B5EF4-FFF2-40B4-BE49-F238E27FC236}">
                <a16:creationId xmlns:a16="http://schemas.microsoft.com/office/drawing/2014/main" id="{13CFC751-FFAC-4A01-9CFC-5282E0D4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235623"/>
              </p:ext>
            </p:extLst>
          </p:nvPr>
        </p:nvGraphicFramePr>
        <p:xfrm>
          <a:off x="183817" y="2645949"/>
          <a:ext cx="8694962" cy="2230851"/>
        </p:xfrm>
        <a:graphic>
          <a:graphicData uri="http://schemas.openxmlformats.org/drawingml/2006/table">
            <a:tbl>
              <a:tblPr/>
              <a:tblGrid>
                <a:gridCol w="669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7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=1:8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</a:p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[52-tone DRU1, 52-tone DRU2, -463, 457]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</a:p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[52-tone DRU3, 52-tone DRU4, -459, 461]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DRU3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DRU5, 52-tone DRU6, -457, 463]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DRU4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DRU7, 52-tone DRU8, -461, 459]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DRU5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DRU9, 52-tone DRU10, -462, 458]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DRU6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DRU11, 52-tone DRU12, -458, 462]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DRU7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DRU13, 52-tone DRU14, -456, 464]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DRU8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DRU15, 52-tone DRU16, -460, 460]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9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=1:4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=1:2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1" name="Table 2">
            <a:extLst>
              <a:ext uri="{FF2B5EF4-FFF2-40B4-BE49-F238E27FC236}">
                <a16:creationId xmlns:a16="http://schemas.microsoft.com/office/drawing/2014/main" id="{4F6F7832-B5E1-4C40-9233-8F711F84B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71326"/>
              </p:ext>
            </p:extLst>
          </p:nvPr>
        </p:nvGraphicFramePr>
        <p:xfrm>
          <a:off x="183818" y="2299729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92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</a:t>
            </a:r>
            <a:r>
              <a:rPr lang="en-US" altLang="ko-KR" sz="1800" dirty="0" smtClean="0"/>
              <a:t>11-24-0468-02-00bn-dru-tone-plan-for-11bn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 smtClean="0"/>
              <a:t>[2] </a:t>
            </a:r>
            <a:r>
              <a:rPr lang="en-US" altLang="ko-KR" sz="1800" dirty="0"/>
              <a:t>11-24-1096-00-00bn-mirror-symmetric-20-mhz-dru-tone-plan-within-242-rru-boundary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3</a:t>
            </a:r>
            <a:r>
              <a:rPr lang="en-US" altLang="ko-KR" sz="1800" smtClean="0"/>
              <a:t>] 11-24-1465-01-00bn-updated-proposal-for-80mhz-dru-tone-plan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0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(1/6)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20 MHz DRU tone plan in [1]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graphicFrame>
        <p:nvGraphicFramePr>
          <p:cNvPr id="7" name="Table 1">
            <a:extLst>
              <a:ext uri="{FF2B5EF4-FFF2-40B4-BE49-F238E27FC236}">
                <a16:creationId xmlns:a16="http://schemas.microsoft.com/office/drawing/2014/main" id="{00A034A4-766C-CFE3-FB66-089C80B8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397212"/>
              </p:ext>
            </p:extLst>
          </p:nvPr>
        </p:nvGraphicFramePr>
        <p:xfrm>
          <a:off x="288022" y="2362200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68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r>
              <a:rPr lang="en-US" altLang="ko-KR" dirty="0"/>
              <a:t> </a:t>
            </a:r>
            <a:r>
              <a:rPr lang="en-US" altLang="ko-KR" dirty="0" smtClean="0"/>
              <a:t>(2/6)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20 MHz DRU tone plan in [2]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graphicFrame>
        <p:nvGraphicFramePr>
          <p:cNvPr id="7" name="Table 1">
            <a:extLst>
              <a:ext uri="{FF2B5EF4-FFF2-40B4-BE49-F238E27FC236}">
                <a16:creationId xmlns:a16="http://schemas.microsoft.com/office/drawing/2014/main" id="{00A034A4-766C-CFE3-FB66-089C80B8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264953"/>
              </p:ext>
            </p:extLst>
          </p:nvPr>
        </p:nvGraphicFramePr>
        <p:xfrm>
          <a:off x="288022" y="2364574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and pilot subcarrier 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pl-PL" altLang="ko-KR" sz="1100" dirty="0" smtClean="0"/>
                        <a:t>:9:-1</a:t>
                      </a:r>
                      <a:r>
                        <a:rPr lang="en-US" altLang="ko-KR" sz="1100" dirty="0" smtClean="0"/>
                        <a:t>2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15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,</a:t>
                      </a:r>
                      <a:r>
                        <a:rPr lang="en-US" altLang="ko-KR" sz="1100" dirty="0" smtClean="0"/>
                        <a:t> 4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5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r>
              <a:rPr lang="en-US" altLang="ko-KR" dirty="0"/>
              <a:t> </a:t>
            </a:r>
            <a:r>
              <a:rPr lang="en-US" altLang="ko-KR" dirty="0" smtClean="0"/>
              <a:t>(3/6)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40 MHz tone plan in [1]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graphicFrame>
        <p:nvGraphicFramePr>
          <p:cNvPr id="8" name="Table 1">
            <a:extLst>
              <a:ext uri="{FF2B5EF4-FFF2-40B4-BE49-F238E27FC236}">
                <a16:creationId xmlns:a16="http://schemas.microsoft.com/office/drawing/2014/main" id="{DD04FDA6-5C17-D5BB-C9F2-1D974DD95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166211"/>
              </p:ext>
            </p:extLst>
          </p:nvPr>
        </p:nvGraphicFramePr>
        <p:xfrm>
          <a:off x="152400" y="2235970"/>
          <a:ext cx="8915403" cy="416483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0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3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40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05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=1:18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[-242:18:-26, 10:18:226]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[-233:18:-17, 19:18:235]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[-238:18:-22, 14:18:230]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[-229:18:-13, 23:18:239]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[-225:18:-9, 27:18:243]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[-240:18:-24, 12:18:228]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[-231:18:-15, 21:18:237]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[-236:18:-20, 16:18:232]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[-227:18:-11, 25:18:241]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[-241:18:-25, 11:18:227]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[-232:18:-16, 20:18:236]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[-237:18:-21, 15:18:231]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[-228:18:-12, 24:18:240]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[-234:18:-18, 18:18:234]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[-239:18:-23, 13:18:229]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[-230:18:-14, 22:18:238]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DRU17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[-235:18:-19, 17:18:233]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DRU18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[-226:18:-10, 26:18:242]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21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[-242:9:-17, 10:9:235]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[-238:9:-13, 14:9:239]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[-240:9:-15, 12:9:237]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6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[-236:9:-11, 16:9:241]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[-241:9:-16, 11:9:236]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[-237:9:-12, 15:9:240]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2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[-239:9:-14, 13:9:238]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[-235:9:-10, 17:9:242]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2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[DRU1~4], [-8,5]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[DRU6~9], [-6,7]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[DRU10~13], [-7,6]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[DRU15~18], [-5,8]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2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[DRU1~2],26-tone DRU5, [-244,-4,3,9]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[DRU3~4],26-tone DRU14, [-243,-3,4,244]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9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r>
              <a:rPr lang="en-US" altLang="ko-KR" dirty="0"/>
              <a:t> </a:t>
            </a:r>
            <a:r>
              <a:rPr lang="en-US" altLang="ko-KR" dirty="0" smtClean="0"/>
              <a:t>(4/6)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0 MHz tone plan in [1]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graphicFrame>
        <p:nvGraphicFramePr>
          <p:cNvPr id="10" name="Table 1">
            <a:extLst>
              <a:ext uri="{FF2B5EF4-FFF2-40B4-BE49-F238E27FC236}">
                <a16:creationId xmlns:a16="http://schemas.microsoft.com/office/drawing/2014/main" id="{1FA27016-72B1-36DC-28EB-4C8F275BDC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781001"/>
              </p:ext>
            </p:extLst>
          </p:nvPr>
        </p:nvGraphicFramePr>
        <p:xfrm>
          <a:off x="183817" y="2617055"/>
          <a:ext cx="8694962" cy="3555145"/>
        </p:xfrm>
        <a:graphic>
          <a:graphicData uri="http://schemas.openxmlformats.org/drawingml/2006/table">
            <a:tbl>
              <a:tblPr/>
              <a:tblGrid>
                <a:gridCol w="669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7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691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=1:16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[-483:36:-51, 17:36:449],[-467:36:-35, 33:36:465]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[-475:36:-43, 25:36:457],[-459:36:-27, 41:36:473]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[-479:36:-47, 21:36:453],[-463:36:-31, 37:36:469]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[-471:36:-39, 29:36:461],[-455:36:-23, 45:36:477]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9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[-477:36:-45, 23:36:455],[-461:36:-29, 39:36:471]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[-469:36:-37, 31:36:463],[-453:36:-21, 47:36:479]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[-481:36:-49, 19:36:451],[-465:36:-33, 35:36:467]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[-473:36:-41, 27:36:459],[-457:36:-25, 43:36:475]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9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[-482:36:-50, 18:36:450],[-466:36:-34, 34:36:466]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[-474:36:-42, 26:36:458],[-458:36:-26, 42:36:474]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[-478:36:-46, 22:36:454],[-462:36:-30, 38:36:470]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[-470:36:-38, 30:36:462],[-454:36:-22, 46:36:478]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9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[-476:36:-44, 24:36:456],[-460:36:-28, 40:36:472]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[-468:36:-36, 32:36:464],[-452:36:-20,48:36:480]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[-480:36:-48, 20:36:452],[-464:36:-32, 36:36:468]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[-472:36:-40, 28:36:460],[-456:36:-24, 44:36:476]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9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[DRU1~2],  [-495, 485]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[DRU3~4],[-491, 489]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[DRU5~6],[-489, 491]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[DRU7~8],[-493, 487]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9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[DRU9~10],[-494, 486]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[DRU11~12],[-490,490]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[DRU13~14],[-488,492]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[DRU15~16],[-492,488]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6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5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484-tone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1" name="Table 2">
            <a:extLst>
              <a:ext uri="{FF2B5EF4-FFF2-40B4-BE49-F238E27FC236}">
                <a16:creationId xmlns:a16="http://schemas.microsoft.com/office/drawing/2014/main" id="{5EBADB30-378F-879C-C837-D44E4E650F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064325"/>
              </p:ext>
            </p:extLst>
          </p:nvPr>
        </p:nvGraphicFramePr>
        <p:xfrm>
          <a:off x="183818" y="2270837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44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r>
              <a:rPr lang="en-US" altLang="ko-KR" dirty="0"/>
              <a:t> </a:t>
            </a:r>
            <a:r>
              <a:rPr lang="en-US" altLang="ko-KR" dirty="0" smtClean="0"/>
              <a:t>(5/6)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0 MHz tone plan in [3]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graphicFrame>
        <p:nvGraphicFramePr>
          <p:cNvPr id="9" name="Table 1">
            <a:extLst>
              <a:ext uri="{FF2B5EF4-FFF2-40B4-BE49-F238E27FC236}">
                <a16:creationId xmlns:a16="http://schemas.microsoft.com/office/drawing/2014/main" id="{13CFC751-FFAC-4A01-9CFC-5282E0D4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739909"/>
              </p:ext>
            </p:extLst>
          </p:nvPr>
        </p:nvGraphicFramePr>
        <p:xfrm>
          <a:off x="226424" y="2488207"/>
          <a:ext cx="8691155" cy="3810000"/>
        </p:xfrm>
        <a:graphic>
          <a:graphicData uri="http://schemas.openxmlformats.org/drawingml/2006/table">
            <a:tbl>
              <a:tblPr/>
              <a:tblGrid>
                <a:gridCol w="595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9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4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511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5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=1:16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</a:t>
                      </a:r>
                      <a:endParaRPr lang="zh-CN" sz="9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[-495:56:-271, -479:56:-255, -455:56:-287, -239:56:-71, -215:56:-47, -199:56:-31, 17:56:241, 33:56:257, 57:56:225, 273:56:441, 297:56:465, 313:56:481]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DRU2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[-487:56:-263, -471:56:-247, -447:56:-279, -231:56:-63, -207:56:-39, -191:56:-23, 25:56:249, 41:56:265, 65:56:233, 281:56:449, 305:56:473, 321:56:489]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DRU3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[-491:56:-267, -475:56:-251, -451:56:-283, -235:56:-67, -211:56:-43, -195:56:-27, 21:56:245, 37:56:261, 61:56:229, 277:56:445, 301:56:469, 317:56:485]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DRU4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[-483:56:-259, -467:56:-243, -443:56:-275, -227:56:-59, -203:56:-35, -187:56:-19, 29:56:253, 45:56:269, 69:56:237, 285:56:453, 309:56:477, 325:56:493]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DRU5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[-489:56:-265, -473:56:-249, -449:56:-281, -233:56:-65, -209:56:-41, -193:56:-25, 23:56:247, 39:56:263, 63:56:231, 279:56:447, 303:56:471, 319:56:487]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DRU6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[-481:56:-257, -465:56:-241, -441:56:-273, -225:56:-57, -201:56:-33, -185:56:-17, 31:56:255, 47:56:271, 71:56:239, 287:56:455, 311:56:479, 327:56:495]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DRU7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[-493:56:-269, -477:56:-253, -453:56:-285, -237:56:-69, -213:56:-45, -197:56:-29, 19:56:243, 35:56:259, 59:56:227, 275:56:443, 299:56:467, 315:56:483]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DRU8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[-485:56:-261, -469:56:-245, -445:56:-277, -229:56:-61, -205:56:-37, -189:56:-21, 27:56:251, 43:56:267, 67:56:235, 283:56:451, 307:56:475, 323:56:491]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DRU9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[-494:56:-270, -478:56:-254, -454:56:-286, -238:56:-70, -214:56:-46, -198:56:-30, 18:56:242, 34:56:258, 58:56:226, 274:56:442, 298:56:466, 314:56:482]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DRU10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[-486:56:-262, -470:56:-246, -446:56:-278, -230:56:-62, -206:56:-38, -190:56:-22, 26:56:250, 42:56:266, 66:56:234, 282:56:450, 306:56:474, 322:56:490]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DRU11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[-490:56:-266, -474:56:-250, -450:56:-282, -234:56:-66, -210:56:-42, -194:56:-26, 22:56:246, 38:56:262, 62:56:230, 278:56:446, 302:56:470, 318:56:486]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DRU12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[-482:56:-258, -466:56:-242, -442:56:-274, -226:56:-58, -202:56:-34, -186:56:-18, 30:56:254, 46:56:270, 70:56:238, 286:56:454, 310:56:478, 326:56:494]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DRU13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[-488:56:-264, -472:56:-248, -448:56:-280, -232:56:-64, -208:56:-40, -192:56:-24, 24:56:248, 40:56:264, 64:56:232, 280:56:448, 304:56:472, 320:56:488]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DRU14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[-480:56:-256, -464:56:-240, -440:56:-272, -224:56:-56, -200:56:-32, -184:56:-16, 32:56:256, 48:56:272, 72:56:240, 288:56:456, 312:56:480, 328:56:496]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DRU15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[-492:56:-268, -476:56:-252, -452:56:-284, -236:56:-68, -212:56:-44, -196:56:-28, 20:56:244, 36:56:260, 60:56:228, 276:56:444, 300:56:468, 316:56:484]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048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900" kern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DRU16</a:t>
                      </a:r>
                      <a:endParaRPr lang="zh-CN" altLang="en-US" sz="900" kern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70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[-484:56:-260, -468:56:-244, -444:56:-276, -228:56:-60, -204:56:-36, -188:56:-20, 28:56:252, 44:56:268, 68:56:236, 284:56:452, 308:56:476, 324:56:492]</a:t>
                      </a:r>
                      <a:endParaRPr lang="zh-CN" sz="7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Table 2">
            <a:extLst>
              <a:ext uri="{FF2B5EF4-FFF2-40B4-BE49-F238E27FC236}">
                <a16:creationId xmlns:a16="http://schemas.microsoft.com/office/drawing/2014/main" id="{4F6F7832-B5E1-4C40-9233-8F711F84B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406167"/>
              </p:ext>
            </p:extLst>
          </p:nvPr>
        </p:nvGraphicFramePr>
        <p:xfrm>
          <a:off x="222615" y="2141989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37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r>
              <a:rPr lang="en-US" altLang="ko-KR" dirty="0"/>
              <a:t> </a:t>
            </a:r>
            <a:r>
              <a:rPr lang="en-US" altLang="ko-KR" dirty="0" smtClean="0"/>
              <a:t>(6/6)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0 MHz tone plan in [3] (cont.)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graphicFrame>
        <p:nvGraphicFramePr>
          <p:cNvPr id="10" name="Table 1">
            <a:extLst>
              <a:ext uri="{FF2B5EF4-FFF2-40B4-BE49-F238E27FC236}">
                <a16:creationId xmlns:a16="http://schemas.microsoft.com/office/drawing/2014/main" id="{13CFC751-FFAC-4A01-9CFC-5282E0D4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147887"/>
              </p:ext>
            </p:extLst>
          </p:nvPr>
        </p:nvGraphicFramePr>
        <p:xfrm>
          <a:off x="183817" y="2645949"/>
          <a:ext cx="8694962" cy="2230851"/>
        </p:xfrm>
        <a:graphic>
          <a:graphicData uri="http://schemas.openxmlformats.org/drawingml/2006/table">
            <a:tbl>
              <a:tblPr/>
              <a:tblGrid>
                <a:gridCol w="669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7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6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=1:8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</a:p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[52-tone DRU1, 52-tone DRU2, -463, 457]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</a:p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[52-tone DRU3, 52-tone DRU4, -459, 461]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DRU3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DRU5, 52-tone DRU6, -457, 463]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DRU4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DRU7, 52-tone DRU8, -461, 459]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DRU5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DRU9, 52-tone DRU10, -462, 458]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DRU6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DRU11, 52-tone DRU12, -458, 462]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DRU7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DRU13, 52-tone DRU14, -456, 464]</a:t>
                      </a:r>
                      <a:endParaRPr lang="zh-CN" sz="1200" kern="140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DRU8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  <a:p>
                      <a:pPr indent="3048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4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[52-tone DRU15, 52-tone DRU16, -460, 460]</a:t>
                      </a:r>
                      <a:endParaRPr lang="zh-CN" sz="1200" kern="1400" dirty="0">
                        <a:effectLst/>
                        <a:latin typeface="Times New Roman" panose="02020603050405020304" pitchFamily="18" charset="0"/>
                        <a:ea typeface="楷体_GB231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9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=1:4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=1:2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1" name="Table 2">
            <a:extLst>
              <a:ext uri="{FF2B5EF4-FFF2-40B4-BE49-F238E27FC236}">
                <a16:creationId xmlns:a16="http://schemas.microsoft.com/office/drawing/2014/main" id="{4F6F7832-B5E1-4C40-9233-8F711F84B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353429"/>
              </p:ext>
            </p:extLst>
          </p:nvPr>
        </p:nvGraphicFramePr>
        <p:xfrm>
          <a:off x="183818" y="2299729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2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this contribution, we propose harmonized DRU tone plans for 20 / 40 / 80 MHz to move forward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6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 MHz DRU </a:t>
            </a:r>
            <a:r>
              <a:rPr lang="en-US" altLang="ko-KR" dirty="0"/>
              <a:t>T</a:t>
            </a:r>
            <a:r>
              <a:rPr lang="en-US" altLang="ko-KR" dirty="0" smtClean="0"/>
              <a:t>one Plan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20 MHz DRU tone plans were discussed in [1,2]</a:t>
            </a:r>
          </a:p>
          <a:p>
            <a:pPr lvl="1"/>
            <a:r>
              <a:rPr lang="en-US" altLang="ko-KR" sz="1800" dirty="0" smtClean="0"/>
              <a:t>Tone plan in [1]</a:t>
            </a:r>
          </a:p>
          <a:p>
            <a:pPr lvl="1"/>
            <a:endParaRPr lang="en-US" altLang="ko-KR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Tone plan in [2]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sz="1600" dirty="0" smtClean="0"/>
              <a:t>52 and 106 DRUs also have mirror symmetric property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Detailed tone plans are shown in Appendix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979907"/>
              </p:ext>
            </p:extLst>
          </p:nvPr>
        </p:nvGraphicFramePr>
        <p:xfrm>
          <a:off x="838199" y="4775433"/>
          <a:ext cx="7467602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1">
                  <a:extLst>
                    <a:ext uri="{9D8B030D-6E8A-4147-A177-3AD203B41FA5}">
                      <a16:colId xmlns:a16="http://schemas.microsoft.com/office/drawing/2014/main" val="146305976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26728357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1238505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140876953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501225853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3629917983"/>
                    </a:ext>
                  </a:extLst>
                </a:gridCol>
              </a:tblGrid>
              <a:tr h="25301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PAPR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Power</a:t>
                      </a:r>
                      <a:r>
                        <a:rPr lang="ko-KR" altLang="en-US" sz="1200" dirty="0" smtClean="0"/>
                        <a:t> </a:t>
                      </a:r>
                      <a:r>
                        <a:rPr lang="en-US" altLang="ko-KR" sz="1200" dirty="0" smtClean="0"/>
                        <a:t>Boosting Gain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Channel</a:t>
                      </a:r>
                      <a:r>
                        <a:rPr lang="en-US" altLang="ko-KR" sz="1200" baseline="0" dirty="0" smtClean="0"/>
                        <a:t> S</a:t>
                      </a:r>
                      <a:r>
                        <a:rPr lang="en-US" altLang="ko-KR" sz="1200" dirty="0" smtClean="0"/>
                        <a:t>moothing Complexity</a:t>
                      </a:r>
                      <a:endParaRPr lang="ko-KR" altLang="en-US" sz="12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Tone range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Mirror Symmetry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4490859"/>
                  </a:ext>
                </a:extLst>
              </a:tr>
              <a:tr h="25301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[1] “A”</a:t>
                      </a:r>
                      <a:endParaRPr lang="ko-KR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Almost same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 smtClean="0"/>
                        <a:t>Both achieve the maximum gain</a:t>
                      </a:r>
                      <a:endParaRPr lang="en-US" altLang="ko-KR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Not</a:t>
                      </a:r>
                      <a:r>
                        <a:rPr lang="en-US" altLang="ko-KR" sz="1200" baseline="0" dirty="0" smtClean="0"/>
                        <a:t> simple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 smtClean="0"/>
                        <a:t>(</a:t>
                      </a:r>
                      <a:r>
                        <a:rPr lang="en-US" altLang="ko-KR" sz="1200" dirty="0" smtClean="0"/>
                        <a:t>different dist. patterns for 52 / 106 DRUs)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Within 242 RRU Boundary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No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6569656"/>
                  </a:ext>
                </a:extLst>
              </a:tr>
              <a:tr h="2811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[2] “B”</a:t>
                      </a:r>
                      <a:endParaRPr lang="ko-KR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dirty="0" smtClean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Simpler thanks to mirror</a:t>
                      </a:r>
                      <a:r>
                        <a:rPr lang="en-US" altLang="ko-KR" sz="1200" baseline="0" dirty="0" smtClean="0">
                          <a:solidFill>
                            <a:srgbClr val="FF0000"/>
                          </a:solidFill>
                        </a:rPr>
                        <a:t> symmetry</a:t>
                      </a:r>
                      <a:endParaRPr lang="en-US" altLang="ko-KR" sz="12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(different dist. patterns for 52 / 106 DRUs)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Yes</a:t>
                      </a:r>
                      <a:endParaRPr lang="en-US" altLang="ko-KR" sz="12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4927290"/>
                  </a:ext>
                </a:extLst>
              </a:tr>
            </a:tbl>
          </a:graphicData>
        </a:graphic>
      </p:graphicFrame>
      <p:graphicFrame>
        <p:nvGraphicFramePr>
          <p:cNvPr id="8" name="Table 1">
            <a:extLst>
              <a:ext uri="{FF2B5EF4-FFF2-40B4-BE49-F238E27FC236}">
                <a16:creationId xmlns:a16="http://schemas.microsoft.com/office/drawing/2014/main" id="{00A034A4-766C-CFE3-FB66-089C80B8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61535"/>
              </p:ext>
            </p:extLst>
          </p:nvPr>
        </p:nvGraphicFramePr>
        <p:xfrm>
          <a:off x="288022" y="2453640"/>
          <a:ext cx="8686800" cy="67056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8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8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1">
            <a:extLst>
              <a:ext uri="{FF2B5EF4-FFF2-40B4-BE49-F238E27FC236}">
                <a16:creationId xmlns:a16="http://schemas.microsoft.com/office/drawing/2014/main" id="{00A034A4-766C-CFE3-FB66-089C80B8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104284"/>
              </p:ext>
            </p:extLst>
          </p:nvPr>
        </p:nvGraphicFramePr>
        <p:xfrm>
          <a:off x="288022" y="3495273"/>
          <a:ext cx="8686800" cy="67056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3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>
                          <a:solidFill>
                            <a:srgbClr val="C00000"/>
                          </a:solidFill>
                        </a:rPr>
                        <a:t>-1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20</a:t>
                      </a:r>
                      <a:r>
                        <a:rPr lang="pl-PL" altLang="ko-KR" sz="1100" dirty="0" smtClean="0">
                          <a:solidFill>
                            <a:srgbClr val="C00000"/>
                          </a:solidFill>
                        </a:rPr>
                        <a:t>:9:-1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r>
                        <a:rPr lang="pl-PL" altLang="ko-KR" sz="1100" dirty="0" smtClean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r>
                        <a:rPr lang="pl-PL" altLang="ko-KR" sz="1100" dirty="0" smtClean="0">
                          <a:solidFill>
                            <a:srgbClr val="C00000"/>
                          </a:solidFill>
                        </a:rPr>
                        <a:t>:9:11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sz="1100" b="0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rgbClr val="92D05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92D050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>
                          <a:solidFill>
                            <a:srgbClr val="92D050"/>
                          </a:solidFill>
                        </a:rPr>
                        <a:t>-1</a:t>
                      </a:r>
                      <a:r>
                        <a:rPr lang="en-US" altLang="ko-KR" sz="1100" dirty="0" smtClean="0">
                          <a:solidFill>
                            <a:srgbClr val="92D050"/>
                          </a:solidFill>
                        </a:rPr>
                        <a:t>15</a:t>
                      </a:r>
                      <a:r>
                        <a:rPr lang="pl-PL" altLang="ko-KR" sz="1100" dirty="0" smtClean="0">
                          <a:solidFill>
                            <a:srgbClr val="92D050"/>
                          </a:solidFill>
                        </a:rPr>
                        <a:t>:9:-</a:t>
                      </a:r>
                      <a:r>
                        <a:rPr lang="en-US" altLang="ko-KR" sz="1100" dirty="0" smtClean="0">
                          <a:solidFill>
                            <a:srgbClr val="92D050"/>
                          </a:solidFill>
                        </a:rPr>
                        <a:t>7</a:t>
                      </a:r>
                      <a:r>
                        <a:rPr lang="pl-PL" altLang="ko-KR" sz="1100" dirty="0" smtClean="0">
                          <a:solidFill>
                            <a:srgbClr val="92D050"/>
                          </a:solidFill>
                        </a:rPr>
                        <a:t>, </a:t>
                      </a:r>
                      <a:r>
                        <a:rPr lang="en-US" altLang="ko-KR" sz="1100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pl-PL" altLang="ko-KR" sz="1100" dirty="0" smtClean="0">
                          <a:solidFill>
                            <a:srgbClr val="92D050"/>
                          </a:solidFill>
                        </a:rPr>
                        <a:t>:9:11</a:t>
                      </a:r>
                      <a:r>
                        <a:rPr lang="en-US" altLang="ko-KR" sz="1100" dirty="0" smtClean="0">
                          <a:solidFill>
                            <a:srgbClr val="92D050"/>
                          </a:solidFill>
                        </a:rPr>
                        <a:t>9</a:t>
                      </a:r>
                      <a:r>
                        <a:rPr lang="en-US" sz="1100" b="0" i="0" u="none" strike="noStrike" dirty="0" smtClean="0">
                          <a:solidFill>
                            <a:srgbClr val="92D050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>
                          <a:solidFill>
                            <a:srgbClr val="00B0F0"/>
                          </a:solidFill>
                        </a:rPr>
                        <a:t>-11</a:t>
                      </a:r>
                      <a:r>
                        <a:rPr lang="en-US" altLang="ko-KR" sz="1100" dirty="0" smtClean="0">
                          <a:solidFill>
                            <a:srgbClr val="00B0F0"/>
                          </a:solidFill>
                        </a:rPr>
                        <a:t>8</a:t>
                      </a:r>
                      <a:r>
                        <a:rPr lang="pl-PL" altLang="ko-KR" sz="1100" dirty="0" smtClean="0">
                          <a:solidFill>
                            <a:srgbClr val="00B0F0"/>
                          </a:solidFill>
                        </a:rPr>
                        <a:t>:9:-</a:t>
                      </a:r>
                      <a:r>
                        <a:rPr lang="en-US" altLang="ko-KR" sz="1100" dirty="0" smtClean="0">
                          <a:solidFill>
                            <a:srgbClr val="00B0F0"/>
                          </a:solidFill>
                        </a:rPr>
                        <a:t>10</a:t>
                      </a:r>
                      <a:r>
                        <a:rPr lang="pl-PL" altLang="ko-KR" sz="1100" dirty="0" smtClean="0">
                          <a:solidFill>
                            <a:srgbClr val="00B0F0"/>
                          </a:solidFill>
                        </a:rPr>
                        <a:t>, </a:t>
                      </a:r>
                      <a:r>
                        <a:rPr lang="en-US" altLang="ko-KR" sz="1100" dirty="0" smtClean="0">
                          <a:solidFill>
                            <a:srgbClr val="00B0F0"/>
                          </a:solidFill>
                        </a:rPr>
                        <a:t>8</a:t>
                      </a:r>
                      <a:r>
                        <a:rPr lang="pl-PL" altLang="ko-KR" sz="1100" dirty="0" smtClean="0">
                          <a:solidFill>
                            <a:srgbClr val="00B0F0"/>
                          </a:solidFill>
                        </a:rPr>
                        <a:t>:9:11</a:t>
                      </a:r>
                      <a:r>
                        <a:rPr lang="en-US" altLang="ko-KR" sz="1100" dirty="0" smtClean="0">
                          <a:solidFill>
                            <a:srgbClr val="00B0F0"/>
                          </a:solidFill>
                        </a:rPr>
                        <a:t>6</a:t>
                      </a:r>
                      <a:r>
                        <a:rPr lang="en-US" sz="11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>
                          <a:solidFill>
                            <a:srgbClr val="7030A0"/>
                          </a:solidFill>
                        </a:rPr>
                        <a:t>-11</a:t>
                      </a:r>
                      <a:r>
                        <a:rPr lang="en-US" altLang="ko-KR" sz="1100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r>
                        <a:rPr lang="pl-PL" altLang="ko-KR" sz="1100" dirty="0" smtClean="0">
                          <a:solidFill>
                            <a:srgbClr val="7030A0"/>
                          </a:solidFill>
                        </a:rPr>
                        <a:t>:9:-</a:t>
                      </a:r>
                      <a:r>
                        <a:rPr lang="en-US" altLang="ko-KR" sz="1100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r>
                        <a:rPr lang="pl-PL" altLang="ko-KR" sz="1100" dirty="0" smtClean="0">
                          <a:solidFill>
                            <a:srgbClr val="7030A0"/>
                          </a:solidFill>
                        </a:rPr>
                        <a:t>,</a:t>
                      </a:r>
                      <a:r>
                        <a:rPr lang="en-US" altLang="ko-KR" sz="1100" dirty="0" smtClean="0">
                          <a:solidFill>
                            <a:srgbClr val="7030A0"/>
                          </a:solidFill>
                        </a:rPr>
                        <a:t> 4</a:t>
                      </a:r>
                      <a:r>
                        <a:rPr lang="pl-PL" altLang="ko-KR" sz="1100" dirty="0" smtClean="0">
                          <a:solidFill>
                            <a:srgbClr val="7030A0"/>
                          </a:solidFill>
                        </a:rPr>
                        <a:t>:9:1</a:t>
                      </a:r>
                      <a:r>
                        <a:rPr lang="en-US" altLang="ko-KR" sz="1100" dirty="0" smtClean="0">
                          <a:solidFill>
                            <a:srgbClr val="7030A0"/>
                          </a:solidFill>
                        </a:rPr>
                        <a:t>12</a:t>
                      </a:r>
                      <a:r>
                        <a:rPr lang="en-US" sz="1100" b="0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>
                          <a:solidFill>
                            <a:srgbClr val="7030A0"/>
                          </a:solidFill>
                        </a:rPr>
                        <a:t>-1</a:t>
                      </a:r>
                      <a:r>
                        <a:rPr lang="en-US" altLang="ko-KR" sz="1100" dirty="0" smtClean="0">
                          <a:solidFill>
                            <a:srgbClr val="7030A0"/>
                          </a:solidFill>
                        </a:rPr>
                        <a:t>12</a:t>
                      </a:r>
                      <a:r>
                        <a:rPr lang="pl-PL" altLang="ko-KR" sz="1100" dirty="0" smtClean="0">
                          <a:solidFill>
                            <a:srgbClr val="7030A0"/>
                          </a:solidFill>
                        </a:rPr>
                        <a:t>:9:-</a:t>
                      </a:r>
                      <a:r>
                        <a:rPr lang="en-US" altLang="ko-KR" sz="1100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r>
                        <a:rPr lang="pl-PL" altLang="ko-KR" sz="1100" dirty="0" smtClean="0">
                          <a:solidFill>
                            <a:srgbClr val="7030A0"/>
                          </a:solidFill>
                        </a:rPr>
                        <a:t>, </a:t>
                      </a:r>
                      <a:r>
                        <a:rPr lang="en-US" altLang="ko-KR" sz="1100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r>
                        <a:rPr lang="pl-PL" altLang="ko-KR" sz="1100" dirty="0" smtClean="0">
                          <a:solidFill>
                            <a:srgbClr val="7030A0"/>
                          </a:solidFill>
                        </a:rPr>
                        <a:t>:9:11</a:t>
                      </a:r>
                      <a:r>
                        <a:rPr lang="en-US" altLang="ko-KR" sz="1100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r>
                        <a:rPr lang="en-US" sz="1100" b="0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>
                          <a:solidFill>
                            <a:srgbClr val="00B0F0"/>
                          </a:solidFill>
                        </a:rPr>
                        <a:t>-11</a:t>
                      </a:r>
                      <a:r>
                        <a:rPr lang="en-US" altLang="ko-KR" sz="1100" dirty="0" smtClean="0">
                          <a:solidFill>
                            <a:srgbClr val="00B0F0"/>
                          </a:solidFill>
                        </a:rPr>
                        <a:t>6</a:t>
                      </a:r>
                      <a:r>
                        <a:rPr lang="pl-PL" altLang="ko-KR" sz="1100" dirty="0" smtClean="0">
                          <a:solidFill>
                            <a:srgbClr val="00B0F0"/>
                          </a:solidFill>
                        </a:rPr>
                        <a:t>:9:-</a:t>
                      </a:r>
                      <a:r>
                        <a:rPr lang="en-US" altLang="ko-KR" sz="1100" dirty="0" smtClean="0">
                          <a:solidFill>
                            <a:srgbClr val="00B0F0"/>
                          </a:solidFill>
                        </a:rPr>
                        <a:t>8</a:t>
                      </a:r>
                      <a:r>
                        <a:rPr lang="pl-PL" altLang="ko-KR" sz="1100" dirty="0" smtClean="0">
                          <a:solidFill>
                            <a:srgbClr val="00B0F0"/>
                          </a:solidFill>
                        </a:rPr>
                        <a:t>, </a:t>
                      </a:r>
                      <a:r>
                        <a:rPr lang="en-US" altLang="ko-KR" sz="1100" dirty="0" smtClean="0">
                          <a:solidFill>
                            <a:srgbClr val="00B0F0"/>
                          </a:solidFill>
                        </a:rPr>
                        <a:t>10</a:t>
                      </a:r>
                      <a:r>
                        <a:rPr lang="pl-PL" altLang="ko-KR" sz="1100" dirty="0" smtClean="0">
                          <a:solidFill>
                            <a:srgbClr val="00B0F0"/>
                          </a:solidFill>
                        </a:rPr>
                        <a:t>:9:11</a:t>
                      </a:r>
                      <a:r>
                        <a:rPr lang="en-US" altLang="ko-KR" sz="1100" dirty="0" smtClean="0">
                          <a:solidFill>
                            <a:srgbClr val="00B0F0"/>
                          </a:solidFill>
                        </a:rPr>
                        <a:t>8</a:t>
                      </a:r>
                      <a:r>
                        <a:rPr lang="en-US" sz="1100" b="0" i="0" u="none" strike="noStrike" dirty="0" smtClean="0">
                          <a:solidFill>
                            <a:srgbClr val="00B0F0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00B0F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rgbClr val="92D05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92D050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>
                          <a:solidFill>
                            <a:srgbClr val="92D050"/>
                          </a:solidFill>
                        </a:rPr>
                        <a:t>-11</a:t>
                      </a:r>
                      <a:r>
                        <a:rPr lang="en-US" altLang="ko-KR" sz="1100" dirty="0" smtClean="0">
                          <a:solidFill>
                            <a:srgbClr val="92D050"/>
                          </a:solidFill>
                        </a:rPr>
                        <a:t>9</a:t>
                      </a:r>
                      <a:r>
                        <a:rPr lang="pl-PL" altLang="ko-KR" sz="1100" dirty="0" smtClean="0">
                          <a:solidFill>
                            <a:srgbClr val="92D050"/>
                          </a:solidFill>
                        </a:rPr>
                        <a:t>:9:-</a:t>
                      </a:r>
                      <a:r>
                        <a:rPr lang="en-US" altLang="ko-KR" sz="1100" dirty="0" smtClean="0">
                          <a:solidFill>
                            <a:srgbClr val="92D050"/>
                          </a:solidFill>
                        </a:rPr>
                        <a:t>11</a:t>
                      </a:r>
                      <a:r>
                        <a:rPr lang="pl-PL" altLang="ko-KR" sz="1100" dirty="0" smtClean="0">
                          <a:solidFill>
                            <a:srgbClr val="92D050"/>
                          </a:solidFill>
                        </a:rPr>
                        <a:t>, </a:t>
                      </a:r>
                      <a:r>
                        <a:rPr lang="en-US" altLang="ko-KR" sz="1100" dirty="0" smtClean="0">
                          <a:solidFill>
                            <a:srgbClr val="92D050"/>
                          </a:solidFill>
                        </a:rPr>
                        <a:t>7</a:t>
                      </a:r>
                      <a:r>
                        <a:rPr lang="pl-PL" altLang="ko-KR" sz="1100" dirty="0" smtClean="0">
                          <a:solidFill>
                            <a:srgbClr val="92D050"/>
                          </a:solidFill>
                        </a:rPr>
                        <a:t>:9:11</a:t>
                      </a:r>
                      <a:r>
                        <a:rPr lang="en-US" altLang="ko-KR" sz="1100" dirty="0" smtClean="0">
                          <a:solidFill>
                            <a:srgbClr val="92D050"/>
                          </a:solidFill>
                        </a:rPr>
                        <a:t>5</a:t>
                      </a:r>
                      <a:r>
                        <a:rPr lang="en-US" sz="1100" b="0" i="0" u="none" strike="noStrike" dirty="0" smtClean="0">
                          <a:solidFill>
                            <a:srgbClr val="92D050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92D05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>
                          <a:solidFill>
                            <a:srgbClr val="C00000"/>
                          </a:solidFill>
                        </a:rPr>
                        <a:t>-11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pl-PL" altLang="ko-KR" sz="1100" dirty="0" smtClean="0">
                          <a:solidFill>
                            <a:srgbClr val="C00000"/>
                          </a:solidFill>
                        </a:rPr>
                        <a:t>:9:-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r>
                        <a:rPr lang="pl-PL" altLang="ko-KR" sz="1100" dirty="0" smtClean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12</a:t>
                      </a:r>
                      <a:r>
                        <a:rPr lang="pl-PL" altLang="ko-KR" sz="1100" dirty="0" smtClean="0">
                          <a:solidFill>
                            <a:srgbClr val="C00000"/>
                          </a:solidFill>
                        </a:rPr>
                        <a:t>:9:1</a:t>
                      </a:r>
                      <a:r>
                        <a:rPr lang="en-US" altLang="ko-KR" sz="1100" dirty="0" smtClean="0">
                          <a:solidFill>
                            <a:srgbClr val="C00000"/>
                          </a:solidFill>
                        </a:rPr>
                        <a:t>20</a:t>
                      </a:r>
                      <a:r>
                        <a:rPr lang="en-US" sz="1100" b="0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41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 MHz DRU </a:t>
            </a:r>
            <a:r>
              <a:rPr lang="en-US" altLang="ko-KR" dirty="0"/>
              <a:t>T</a:t>
            </a:r>
            <a:r>
              <a:rPr lang="en-US" altLang="ko-KR" dirty="0" smtClean="0"/>
              <a:t>one Plan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20 MHz DRU tone plans were discussed in </a:t>
            </a:r>
            <a:r>
              <a:rPr lang="en-US" altLang="ko-KR" sz="2000" dirty="0"/>
              <a:t>[1,2</a:t>
            </a:r>
            <a:r>
              <a:rPr lang="en-US" altLang="ko-KR" sz="2000" dirty="0" smtClean="0"/>
              <a:t>] (cont.)</a:t>
            </a:r>
          </a:p>
          <a:p>
            <a:pPr lvl="1"/>
            <a:r>
              <a:rPr lang="en-US" altLang="ko-KR" sz="1800" dirty="0" smtClean="0"/>
              <a:t>“B” is implementation-friendly thanks to the mirror symmetric property</a:t>
            </a:r>
          </a:p>
          <a:p>
            <a:pPr lvl="2"/>
            <a:r>
              <a:rPr lang="en-US" altLang="ko-KR" sz="1600" dirty="0"/>
              <a:t>Most of the previous Wi-Fi versions have mirror symmetric tone plans and </a:t>
            </a:r>
            <a:r>
              <a:rPr lang="en-US" altLang="ko-KR" sz="1600" dirty="0" smtClean="0"/>
              <a:t>if </a:t>
            </a:r>
            <a:r>
              <a:rPr lang="en-US" altLang="ko-KR" sz="1600" dirty="0"/>
              <a:t>we make the DRU tone plan symmetric, we can use a similar approach for </a:t>
            </a:r>
            <a:r>
              <a:rPr lang="en-US" altLang="ko-KR" sz="1600" dirty="0" smtClean="0"/>
              <a:t>the implementation </a:t>
            </a:r>
            <a:r>
              <a:rPr lang="en-US" altLang="ko-KR" sz="1600" dirty="0"/>
              <a:t>used in the previous </a:t>
            </a:r>
            <a:r>
              <a:rPr lang="en-US" altLang="ko-KR" sz="1600" dirty="0" smtClean="0"/>
              <a:t>Wi-Fi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For </a:t>
            </a:r>
            <a:r>
              <a:rPr lang="en-US" altLang="ko-KR" sz="1600" dirty="0"/>
              <a:t>PHY processing, we can only have information for some of the DRUs and we can use that information for their symmetric pair </a:t>
            </a:r>
            <a:r>
              <a:rPr lang="en-US" altLang="ko-KR" sz="1600" dirty="0" smtClean="0"/>
              <a:t>DRUs, e.g</a:t>
            </a:r>
            <a:r>
              <a:rPr lang="en-US" altLang="ko-KR" sz="1600" dirty="0"/>
              <a:t>.</a:t>
            </a:r>
            <a:r>
              <a:rPr lang="en-US" altLang="ko-KR" sz="1600" dirty="0" smtClean="0"/>
              <a:t>, channel smoothing for “B” can be simply performed even though there are different distribution patterns for the same size DRU</a:t>
            </a:r>
          </a:p>
          <a:p>
            <a:pPr lvl="2"/>
            <a:r>
              <a:rPr lang="en-US" altLang="ko-KR" sz="1600" dirty="0" smtClean="0"/>
              <a:t>In addition, if we design a new LTF sequence for DRU, we can design sequences specific for some of the DRUs and apply them to their symmetric pair DRUs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Hence, we propose “B” as a 20 MHz DRU tone plan in UHR</a:t>
            </a:r>
            <a:endParaRPr lang="en-US" altLang="ko-KR" sz="2000" dirty="0"/>
          </a:p>
          <a:p>
            <a:pPr lvl="2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9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40 MHz DRU Tone Plan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40 MHz tone plan was discussed in [1]</a:t>
            </a:r>
            <a:endParaRPr lang="en-US" altLang="ko-KR" sz="2000" u="sng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2400" dirty="0" smtClean="0"/>
          </a:p>
          <a:p>
            <a:pPr lvl="1"/>
            <a:r>
              <a:rPr lang="en-US" altLang="ko-KR" sz="1800" dirty="0" smtClean="0"/>
              <a:t>Detailed </a:t>
            </a:r>
            <a:r>
              <a:rPr lang="en-US" altLang="ko-KR" sz="1800" dirty="0"/>
              <a:t>tone </a:t>
            </a:r>
            <a:r>
              <a:rPr lang="en-US" altLang="ko-KR" sz="1800" dirty="0" smtClean="0"/>
              <a:t>plan is </a:t>
            </a:r>
            <a:r>
              <a:rPr lang="en-US" altLang="ko-KR" sz="1800" dirty="0"/>
              <a:t>shown in </a:t>
            </a:r>
            <a:r>
              <a:rPr lang="en-US" altLang="ko-KR" sz="1800" dirty="0" smtClean="0"/>
              <a:t>Appendix</a:t>
            </a:r>
          </a:p>
          <a:p>
            <a:pPr lvl="2"/>
            <a:r>
              <a:rPr lang="en-US" altLang="ko-KR" sz="1600" dirty="0"/>
              <a:t>52 and 106 DRUs also </a:t>
            </a:r>
            <a:r>
              <a:rPr lang="en-US" altLang="ko-KR" sz="1600" dirty="0" smtClean="0"/>
              <a:t>have </a:t>
            </a:r>
            <a:r>
              <a:rPr lang="en-US" altLang="ko-KR" sz="1600" dirty="0"/>
              <a:t>mirror symmetric property</a:t>
            </a:r>
            <a:endParaRPr lang="en-US" altLang="ko-KR" dirty="0"/>
          </a:p>
          <a:p>
            <a:pPr lvl="1"/>
            <a:r>
              <a:rPr lang="en-US" altLang="ko-KR" sz="1800" dirty="0" smtClean="0"/>
              <a:t>All of the DRUs have the maximum power boosting gain</a:t>
            </a:r>
          </a:p>
          <a:p>
            <a:pPr lvl="1"/>
            <a:r>
              <a:rPr lang="en-US" altLang="ko-KR" sz="1800" dirty="0" smtClean="0"/>
              <a:t>26 / 52 DRUs achieve similar PAPR as 26 / 52 RRUs</a:t>
            </a:r>
          </a:p>
          <a:p>
            <a:pPr lvl="1"/>
            <a:r>
              <a:rPr lang="en-US" altLang="ko-KR" sz="1800" dirty="0" smtClean="0"/>
              <a:t>The tone plan is almost mirror symmetric, and thus, it is implementation-friendly</a:t>
            </a:r>
          </a:p>
          <a:p>
            <a:pPr lvl="1"/>
            <a:r>
              <a:rPr lang="en-US" altLang="ko-KR" sz="1800" dirty="0" smtClean="0"/>
              <a:t>Channel smoothing can be also easily achieved by using mirror symmetry</a:t>
            </a:r>
          </a:p>
          <a:p>
            <a:r>
              <a:rPr lang="en-US" altLang="ko-KR" sz="2000" dirty="0" smtClean="0"/>
              <a:t>Hence, </a:t>
            </a:r>
            <a:r>
              <a:rPr lang="en-US" altLang="ko-KR" sz="2000" dirty="0"/>
              <a:t>we propose the </a:t>
            </a:r>
            <a:r>
              <a:rPr lang="en-US" altLang="ko-KR" sz="2000" dirty="0" smtClean="0"/>
              <a:t>40 MHz tone </a:t>
            </a:r>
            <a:r>
              <a:rPr lang="en-US" altLang="ko-KR" sz="2000" dirty="0"/>
              <a:t>plan described in </a:t>
            </a:r>
            <a:r>
              <a:rPr lang="en-US" altLang="ko-KR" sz="2000" dirty="0" smtClean="0"/>
              <a:t>[1] </a:t>
            </a:r>
            <a:r>
              <a:rPr lang="en-US" altLang="ko-KR" sz="2000" dirty="0"/>
              <a:t>as a </a:t>
            </a:r>
            <a:r>
              <a:rPr lang="en-US" altLang="ko-KR" sz="2000" dirty="0" smtClean="0"/>
              <a:t>40 </a:t>
            </a:r>
            <a:r>
              <a:rPr lang="en-US" altLang="ko-KR" sz="2000" dirty="0"/>
              <a:t>MHz DRU tone plan in </a:t>
            </a:r>
            <a:r>
              <a:rPr lang="en-US" altLang="ko-KR" sz="2000" dirty="0" smtClean="0"/>
              <a:t>UHR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graphicFrame>
        <p:nvGraphicFramePr>
          <p:cNvPr id="7" name="Table 1">
            <a:extLst>
              <a:ext uri="{FF2B5EF4-FFF2-40B4-BE49-F238E27FC236}">
                <a16:creationId xmlns:a16="http://schemas.microsoft.com/office/drawing/2014/main" id="{DD04FDA6-5C17-D5BB-C9F2-1D974DD95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465589"/>
              </p:ext>
            </p:extLst>
          </p:nvPr>
        </p:nvGraphicFramePr>
        <p:xfrm>
          <a:off x="152400" y="2133600"/>
          <a:ext cx="8915403" cy="1388592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0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367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=1:18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[-242:18:-26, 10:18:226]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92D050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rgbClr val="92D05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92D050"/>
                          </a:solidFill>
                          <a:latin typeface="Calibri"/>
                        </a:rPr>
                        <a:t>[-233:18:-17, 19:18:235]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[-238:18:-22, 14:18:230]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[-229:18:-13, 23:18:239]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accent3">
                              <a:lumMod val="65000"/>
                            </a:schemeClr>
                          </a:solidFill>
                          <a:latin typeface="Calibri"/>
                        </a:rPr>
                        <a:t>DRU5</a:t>
                      </a:r>
                      <a:br>
                        <a:rPr lang="en-US" sz="1000" b="0" i="0" u="none" strike="noStrike" dirty="0">
                          <a:solidFill>
                            <a:schemeClr val="accent3">
                              <a:lumMod val="65000"/>
                            </a:schemeClr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accent3">
                              <a:lumMod val="65000"/>
                            </a:schemeClr>
                          </a:solidFill>
                          <a:latin typeface="Calibri"/>
                        </a:rPr>
                        <a:t>[-225:18:-9, 27:18:243]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0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[-240:18:-24, 12:18:228]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/>
                        </a:rPr>
                        <a:t>DRU7</a:t>
                      </a:r>
                      <a:br>
                        <a:rPr lang="en-US" sz="1000" b="0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/>
                        </a:rPr>
                        <a:t>[-231:18:-15, 21:18:237]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C000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000" b="0" i="0" u="none" strike="noStrike" dirty="0">
                          <a:solidFill>
                            <a:srgbClr val="FFC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FFC000"/>
                          </a:solidFill>
                          <a:latin typeface="Calibri"/>
                        </a:rPr>
                        <a:t>[-236:18:-20, 16:18:232]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0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[-227:18:-11, 25:18:241]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DRU10</a:t>
                      </a:r>
                      <a:br>
                        <a:rPr lang="en-US" sz="10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[-241:18:-25, 11:18:227]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C000"/>
                          </a:solidFill>
                          <a:latin typeface="Calibri"/>
                        </a:rPr>
                        <a:t>DRU11</a:t>
                      </a:r>
                      <a:br>
                        <a:rPr lang="en-US" sz="1000" b="0" i="0" u="none" strike="noStrike" dirty="0">
                          <a:solidFill>
                            <a:srgbClr val="FFC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FFC000"/>
                          </a:solidFill>
                          <a:latin typeface="Calibri"/>
                        </a:rPr>
                        <a:t>[-232:18:-16, 20:18:236]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/>
                        </a:rPr>
                        <a:t>DRU12</a:t>
                      </a:r>
                      <a:br>
                        <a:rPr lang="en-US" sz="1000" b="0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libri"/>
                        </a:rPr>
                        <a:t>[-237:18:-21, 15:18:231]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DRU13</a:t>
                      </a:r>
                      <a:br>
                        <a:rPr lang="en-US" sz="10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[-228:18:-12, 24:18:240]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[-234:18:-18, 18:18:234]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DRU15</a:t>
                      </a:r>
                      <a:br>
                        <a:rPr lang="en-US" sz="10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[-239:18:-23, 13:18:229]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DRU16</a:t>
                      </a:r>
                      <a:br>
                        <a:rPr lang="en-US" sz="10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[-230:18:-14, 22:18:238]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92D050"/>
                          </a:solidFill>
                          <a:latin typeface="Calibri"/>
                        </a:rPr>
                        <a:t>DRU17</a:t>
                      </a:r>
                      <a:br>
                        <a:rPr lang="en-US" sz="1000" b="0" i="0" u="none" strike="noStrike" dirty="0">
                          <a:solidFill>
                            <a:srgbClr val="92D05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92D050"/>
                          </a:solidFill>
                          <a:latin typeface="Calibri"/>
                        </a:rPr>
                        <a:t>[-235:18:-19, 17:18:233]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DRU18</a:t>
                      </a:r>
                      <a:br>
                        <a:rPr lang="en-US" sz="10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[-226:18:-10, 26:18:242]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5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80 </a:t>
            </a:r>
            <a:r>
              <a:rPr lang="en-US" altLang="ko-KR" dirty="0"/>
              <a:t>MHz DRU Tone Plan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80 </a:t>
            </a:r>
            <a:r>
              <a:rPr lang="en-US" altLang="ko-KR" sz="2000" dirty="0"/>
              <a:t>MHz DRU tone plans were discussed in [</a:t>
            </a:r>
            <a:r>
              <a:rPr lang="en-US" altLang="ko-KR" sz="2000" dirty="0" smtClean="0"/>
              <a:t>1,3]</a:t>
            </a:r>
            <a:endParaRPr lang="en-US" altLang="ko-KR" sz="2000" dirty="0"/>
          </a:p>
          <a:p>
            <a:pPr lvl="1"/>
            <a:r>
              <a:rPr lang="en-US" altLang="ko-KR" sz="1800" dirty="0"/>
              <a:t>Detailed tone plans are shown in </a:t>
            </a:r>
            <a:r>
              <a:rPr lang="en-US" altLang="ko-KR" sz="1800" dirty="0" smtClean="0"/>
              <a:t>Appendix</a:t>
            </a:r>
          </a:p>
          <a:p>
            <a:pPr lvl="2"/>
            <a:r>
              <a:rPr lang="en-US" altLang="ko-KR" sz="1600" dirty="0" smtClean="0"/>
              <a:t>Two tone plans have the same 242 / 484 DRUs while 52 / 106 DRUs are different</a:t>
            </a:r>
            <a:endParaRPr lang="en-US" altLang="ko-KR" sz="16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In </a:t>
            </a:r>
            <a:r>
              <a:rPr lang="en-US" altLang="ko-KR" sz="1800" dirty="0"/>
              <a:t>terms of the </a:t>
            </a:r>
            <a:r>
              <a:rPr lang="en-US" altLang="ko-KR" sz="1800" dirty="0" smtClean="0"/>
              <a:t>PAPR and channel smoothing, “D” is a better choice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propose “D” as a 80 MHz DRU tone plan in UHR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600907"/>
              </p:ext>
            </p:extLst>
          </p:nvPr>
        </p:nvGraphicFramePr>
        <p:xfrm>
          <a:off x="838199" y="3048000"/>
          <a:ext cx="7620001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1">
                  <a:extLst>
                    <a:ext uri="{9D8B030D-6E8A-4147-A177-3AD203B41FA5}">
                      <a16:colId xmlns:a16="http://schemas.microsoft.com/office/drawing/2014/main" val="1463059763"/>
                    </a:ext>
                  </a:extLst>
                </a:gridCol>
                <a:gridCol w="1415083">
                  <a:extLst>
                    <a:ext uri="{9D8B030D-6E8A-4147-A177-3AD203B41FA5}">
                      <a16:colId xmlns:a16="http://schemas.microsoft.com/office/drawing/2014/main" val="4267283570"/>
                    </a:ext>
                  </a:extLst>
                </a:gridCol>
                <a:gridCol w="1288361">
                  <a:extLst>
                    <a:ext uri="{9D8B030D-6E8A-4147-A177-3AD203B41FA5}">
                      <a16:colId xmlns:a16="http://schemas.microsoft.com/office/drawing/2014/main" val="812385051"/>
                    </a:ext>
                  </a:extLst>
                </a:gridCol>
                <a:gridCol w="2319130">
                  <a:extLst>
                    <a:ext uri="{9D8B030D-6E8A-4147-A177-3AD203B41FA5}">
                      <a16:colId xmlns:a16="http://schemas.microsoft.com/office/drawing/2014/main" val="1408769530"/>
                    </a:ext>
                  </a:extLst>
                </a:gridCol>
                <a:gridCol w="1987826">
                  <a:extLst>
                    <a:ext uri="{9D8B030D-6E8A-4147-A177-3AD203B41FA5}">
                      <a16:colId xmlns:a16="http://schemas.microsoft.com/office/drawing/2014/main" val="3000259526"/>
                    </a:ext>
                  </a:extLst>
                </a:gridCol>
              </a:tblGrid>
              <a:tr h="222636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PAPR</a:t>
                      </a:r>
                      <a:endParaRPr lang="ko-KR" altLang="en-US" sz="12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Power</a:t>
                      </a:r>
                      <a:r>
                        <a:rPr lang="ko-KR" altLang="en-US" sz="1200" dirty="0" smtClean="0"/>
                        <a:t> </a:t>
                      </a:r>
                      <a:r>
                        <a:rPr lang="en-US" altLang="ko-KR" sz="1200" dirty="0" smtClean="0"/>
                        <a:t>Boosting Gain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Channel</a:t>
                      </a:r>
                      <a:r>
                        <a:rPr lang="en-US" altLang="ko-KR" sz="1200" baseline="0" dirty="0" smtClean="0"/>
                        <a:t> S</a:t>
                      </a:r>
                      <a:r>
                        <a:rPr lang="en-US" altLang="ko-KR" sz="1200" dirty="0" smtClean="0"/>
                        <a:t>moothing Complexity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False</a:t>
                      </a:r>
                      <a:r>
                        <a:rPr lang="en-US" altLang="ko-KR" sz="1200" baseline="0" dirty="0" smtClean="0"/>
                        <a:t> Alarm Performance for </a:t>
                      </a:r>
                      <a:r>
                        <a:rPr lang="en-US" altLang="ko-KR" sz="1200" dirty="0" smtClean="0"/>
                        <a:t>Packet Detection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4490859"/>
                  </a:ext>
                </a:extLst>
              </a:tr>
              <a:tr h="2226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[1] “C”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/>
                        <a:t>Relatively higher for small DRUs</a:t>
                      </a:r>
                      <a:endParaRPr lang="ko-KR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Both</a:t>
                      </a:r>
                      <a:r>
                        <a:rPr lang="en-US" altLang="ko-KR" sz="1200" baseline="0" dirty="0" smtClean="0"/>
                        <a:t> achieve the maximum gain</a:t>
                      </a:r>
                      <a:endParaRPr lang="en-US" altLang="ko-KR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smtClean="0"/>
                        <a:t>Simple</a:t>
                      </a:r>
                      <a:endParaRPr lang="en-US" altLang="ko-KR" sz="1200" dirty="0" smtClean="0"/>
                    </a:p>
                    <a:p>
                      <a:pPr algn="l" latinLnBrk="1"/>
                      <a:r>
                        <a:rPr lang="en-US" altLang="ko-KR" sz="1200" smtClean="0"/>
                        <a:t>(consistent </a:t>
                      </a:r>
                      <a:r>
                        <a:rPr lang="en-US" altLang="ko-KR" sz="1200" dirty="0" smtClean="0"/>
                        <a:t>dist.</a:t>
                      </a:r>
                      <a:r>
                        <a:rPr lang="en-US" altLang="ko-KR" sz="1200" baseline="0" dirty="0" smtClean="0"/>
                        <a:t> Pattern)</a:t>
                      </a:r>
                      <a:endParaRPr lang="ko-KR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No false PD issue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9126008"/>
                  </a:ext>
                </a:extLst>
              </a:tr>
              <a:tr h="2862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[3] “D”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Low</a:t>
                      </a:r>
                      <a:endParaRPr lang="en-US" altLang="ko-KR" sz="12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 latinLnBrk="1"/>
                      <a:r>
                        <a:rPr lang="en-US" altLang="ko-KR" sz="1200" baseline="0" dirty="0" smtClean="0">
                          <a:solidFill>
                            <a:srgbClr val="FF0000"/>
                          </a:solidFill>
                        </a:rPr>
                        <a:t>(similar to RRU)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Simpler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(consistent dist.</a:t>
                      </a:r>
                      <a:r>
                        <a:rPr lang="en-US" altLang="ko-KR" sz="1200" baseline="0" dirty="0" smtClean="0"/>
                        <a:t> pattern </a:t>
                      </a:r>
                      <a:r>
                        <a:rPr lang="en-US" altLang="ko-KR" sz="1200" dirty="0" smtClean="0"/>
                        <a:t>and </a:t>
                      </a: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simpler pattern for small DRUs)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3246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403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considered various </a:t>
            </a:r>
            <a:r>
              <a:rPr lang="en-US" altLang="ko-KR" sz="2000" dirty="0"/>
              <a:t>factors </a:t>
            </a:r>
            <a:r>
              <a:rPr lang="en-US" altLang="ko-KR" sz="2000" dirty="0" smtClean="0"/>
              <a:t>to </a:t>
            </a:r>
            <a:r>
              <a:rPr lang="en-US" altLang="ko-KR" sz="2000" dirty="0"/>
              <a:t>determine a better tone plan for 20 / 80 MHz and to check if the only option for 40 MHz is adoptable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Finally, we have proposed harmonized DRU </a:t>
            </a:r>
            <a:r>
              <a:rPr lang="en-US" altLang="ko-KR" sz="2000" dirty="0"/>
              <a:t>tone plans for </a:t>
            </a:r>
            <a:r>
              <a:rPr lang="en-US" altLang="ko-KR" sz="2000" dirty="0" smtClean="0"/>
              <a:t>20 / 40 / 80 </a:t>
            </a:r>
            <a:r>
              <a:rPr lang="en-US" altLang="ko-KR" sz="2000" dirty="0"/>
              <a:t>MHz </a:t>
            </a:r>
            <a:r>
              <a:rPr lang="en-US" altLang="ko-KR" sz="2000" dirty="0" smtClean="0"/>
              <a:t>to move forward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53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Data and pilot subcarrier indices for DRUs in a 20 MHz UHR PPDU are defined in </a:t>
            </a:r>
            <a:r>
              <a:rPr lang="en-US" altLang="ko-KR" sz="1800" dirty="0" smtClean="0"/>
              <a:t>the following </a:t>
            </a:r>
            <a:r>
              <a:rPr lang="en-US" altLang="ko-KR" sz="1800" dirty="0"/>
              <a:t>table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  <p:graphicFrame>
        <p:nvGraphicFramePr>
          <p:cNvPr id="8" name="Table 1">
            <a:extLst>
              <a:ext uri="{FF2B5EF4-FFF2-40B4-BE49-F238E27FC236}">
                <a16:creationId xmlns:a16="http://schemas.microsoft.com/office/drawing/2014/main" id="{00A034A4-766C-CFE3-FB66-089C80B87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657310"/>
              </p:ext>
            </p:extLst>
          </p:nvPr>
        </p:nvGraphicFramePr>
        <p:xfrm>
          <a:off x="288022" y="2897974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and pilot subcarrier 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pl-PL" altLang="ko-KR" sz="1100" dirty="0" smtClean="0"/>
                        <a:t>:9:-1</a:t>
                      </a:r>
                      <a:r>
                        <a:rPr lang="en-US" altLang="ko-KR" sz="1100" dirty="0" smtClean="0"/>
                        <a:t>2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15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,</a:t>
                      </a:r>
                      <a:r>
                        <a:rPr lang="en-US" altLang="ko-KR" sz="1100" dirty="0" smtClean="0"/>
                        <a:t> 4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3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10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8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9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11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7</a:t>
                      </a:r>
                      <a:r>
                        <a:rPr lang="pl-PL" altLang="ko-KR" sz="1100" dirty="0" smtClean="0"/>
                        <a:t>:9:11</a:t>
                      </a:r>
                      <a:r>
                        <a:rPr lang="en-US" altLang="ko-KR" sz="1100" dirty="0" smtClean="0"/>
                        <a:t>5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[</a:t>
                      </a:r>
                      <a:r>
                        <a:rPr lang="pl-PL" altLang="ko-KR" sz="1100" dirty="0" smtClean="0"/>
                        <a:t>-11</a:t>
                      </a:r>
                      <a:r>
                        <a:rPr lang="en-US" altLang="ko-KR" sz="1100" dirty="0" smtClean="0"/>
                        <a:t>4</a:t>
                      </a:r>
                      <a:r>
                        <a:rPr lang="pl-PL" altLang="ko-KR" sz="1100" dirty="0" smtClean="0"/>
                        <a:t>:9:-</a:t>
                      </a:r>
                      <a:r>
                        <a:rPr lang="en-US" altLang="ko-KR" sz="1100" dirty="0" smtClean="0"/>
                        <a:t>6</a:t>
                      </a:r>
                      <a:r>
                        <a:rPr lang="pl-PL" altLang="ko-KR" sz="1100" dirty="0" smtClean="0"/>
                        <a:t>, </a:t>
                      </a:r>
                      <a:r>
                        <a:rPr lang="en-US" altLang="ko-KR" sz="1100" dirty="0" smtClean="0"/>
                        <a:t>12</a:t>
                      </a:r>
                      <a:r>
                        <a:rPr lang="pl-PL" altLang="ko-KR" sz="1100" dirty="0" smtClean="0"/>
                        <a:t>:9:1</a:t>
                      </a:r>
                      <a:r>
                        <a:rPr lang="en-US" altLang="ko-KR" sz="1100" dirty="0" smtClean="0"/>
                        <a:t>20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]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05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Do you agree to add the following text to the </a:t>
            </a:r>
            <a:r>
              <a:rPr lang="en-US" altLang="ko-KR" sz="1800" dirty="0" err="1"/>
              <a:t>TGbn</a:t>
            </a:r>
            <a:r>
              <a:rPr lang="en-US" altLang="ko-KR" sz="1800" dirty="0"/>
              <a:t> SFD?</a:t>
            </a:r>
          </a:p>
          <a:p>
            <a:pPr lvl="1"/>
            <a:r>
              <a:rPr lang="en-US" altLang="ko-KR" sz="1600" dirty="0"/>
              <a:t>Data and pilot subcarrier indices for DRUs in a </a:t>
            </a:r>
            <a:r>
              <a:rPr lang="en-US" altLang="ko-KR" sz="1600" dirty="0" smtClean="0"/>
              <a:t>40 </a:t>
            </a:r>
            <a:r>
              <a:rPr lang="en-US" altLang="ko-KR" sz="1600" dirty="0"/>
              <a:t>MHz UHR PPDU are defined in </a:t>
            </a:r>
            <a:r>
              <a:rPr lang="en-US" altLang="ko-KR" sz="1600" dirty="0" smtClean="0"/>
              <a:t>the following </a:t>
            </a:r>
            <a:r>
              <a:rPr lang="en-US" altLang="ko-KR" sz="1600" dirty="0"/>
              <a:t>table</a:t>
            </a:r>
          </a:p>
          <a:p>
            <a:endParaRPr lang="en-US" altLang="ko-KR" sz="18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dirty="0"/>
              <a:t>Y/N/A: //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  <p:graphicFrame>
        <p:nvGraphicFramePr>
          <p:cNvPr id="9" name="Table 1">
            <a:extLst>
              <a:ext uri="{FF2B5EF4-FFF2-40B4-BE49-F238E27FC236}">
                <a16:creationId xmlns:a16="http://schemas.microsoft.com/office/drawing/2014/main" id="{DD04FDA6-5C17-D5BB-C9F2-1D974DD95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674432"/>
              </p:ext>
            </p:extLst>
          </p:nvPr>
        </p:nvGraphicFramePr>
        <p:xfrm>
          <a:off x="152400" y="2604696"/>
          <a:ext cx="8915403" cy="356750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0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236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40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05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=1:18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[-242:18:-26, 10:18:226]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[-233:18:-17, 19:18:235]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[-238:18:-22, 14:18:230]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[-229:18:-13, 23:18:239]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[-225:18:-9, 27:18:243]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[-240:18:-24, 12:18:228]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[-231:18:-15, 21:18:237]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[-236:18:-20, 16:18:232]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[-227:18:-11, 25:18:241]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[-241:18:-25, 11:18:227]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[-232:18:-16, 20:18:236]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[-237:18:-21, 15:18:231]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[-228:18:-12, 24:18:240]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[-234:18:-18, 18:18:234]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[-239:18:-23, 13:18:229]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[-230:18:-14, 22:18:238]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DRU17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[-235:18:-19, 17:18:233]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DRU18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[-226:18:-10, 26:18:242]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81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[-242:9:-17, 10:9:235]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[-238:9:-13, 14:9:239]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[-240:9:-15, 12:9:237]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8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[-236:9:-11, 16:9:241]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[-241:9:-16, 11:9:236]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[-237:9:-12, 15:9:240]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7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[-239:9:-14, 13:9:238]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[-235:9:-10, 17:9:242]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7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[DRU1~4], [-8,5]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[DRU6~9], [-6,7]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[DRU10~13], [-7,6]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[DRU15~18], [-5,8]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7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[DRU1~2],26-tone DRU5, [-244,-4,3,9]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[DRU3~4],26-tone DRU14, [-243,-3,4,244]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9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340422</TotalTime>
  <Words>3133</Words>
  <Application>Microsoft Office PowerPoint</Application>
  <PresentationFormat>화면 슬라이드 쇼(4:3)</PresentationFormat>
  <Paragraphs>598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8" baseType="lpstr">
      <vt:lpstr>楷体_GB2312</vt:lpstr>
      <vt:lpstr>宋体</vt:lpstr>
      <vt:lpstr>굴림</vt:lpstr>
      <vt:lpstr>Malgun Gothic</vt:lpstr>
      <vt:lpstr>Malgun Gothic</vt:lpstr>
      <vt:lpstr>楷体</vt:lpstr>
      <vt:lpstr>Arial</vt:lpstr>
      <vt:lpstr>Calibri</vt:lpstr>
      <vt:lpstr>Times New Roman</vt:lpstr>
      <vt:lpstr>802-11-Submission</vt:lpstr>
      <vt:lpstr>Proposal for DRU Tone Plan</vt:lpstr>
      <vt:lpstr>Overview</vt:lpstr>
      <vt:lpstr>20 MHz DRU Tone Plan (1/2)</vt:lpstr>
      <vt:lpstr>20 MHz DRU Tone Plan (2/2)</vt:lpstr>
      <vt:lpstr>40 MHz DRU Tone Plan</vt:lpstr>
      <vt:lpstr>80 MHz DRU Tone Plan</vt:lpstr>
      <vt:lpstr>Summary</vt:lpstr>
      <vt:lpstr>Straw Poll #1 </vt:lpstr>
      <vt:lpstr>Straw Poll #2 </vt:lpstr>
      <vt:lpstr>Straw Poll #3 </vt:lpstr>
      <vt:lpstr>Straw Poll #3 </vt:lpstr>
      <vt:lpstr>References</vt:lpstr>
      <vt:lpstr>Appendix (1/6)</vt:lpstr>
      <vt:lpstr>Appendix (2/6)</vt:lpstr>
      <vt:lpstr>Appendix (3/6)</vt:lpstr>
      <vt:lpstr>Appendix (4/6)</vt:lpstr>
      <vt:lpstr>Appendix (5/6)</vt:lpstr>
      <vt:lpstr>Appendix (6/6)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7172</cp:revision>
  <cp:lastPrinted>2019-01-10T23:08:02Z</cp:lastPrinted>
  <dcterms:created xsi:type="dcterms:W3CDTF">2007-05-21T21:00:37Z</dcterms:created>
  <dcterms:modified xsi:type="dcterms:W3CDTF">2024-09-08T21:18:53Z</dcterms:modified>
</cp:coreProperties>
</file>