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 id="2147483684" r:id="rId5"/>
  </p:sldMasterIdLst>
  <p:notesMasterIdLst>
    <p:notesMasterId r:id="rId11"/>
  </p:notesMasterIdLst>
  <p:handoutMasterIdLst>
    <p:handoutMasterId r:id="rId15"/>
  </p:handoutMasterIdLst>
  <p:sldIdLst>
    <p:sldId id="256" r:id="rId6"/>
    <p:sldId id="444" r:id="rId7"/>
    <p:sldId id="423" r:id="rId8"/>
    <p:sldId id="454" r:id="rId9"/>
    <p:sldId id="424" r:id="rId10"/>
    <p:sldId id="425" r:id="rId12"/>
    <p:sldId id="458"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slide" Target="slides/slide1.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notesMaster" Target="notesMasters/notesMaster1.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en-US" altLang="zh-CN"/>
              <a:t>MASK</a:t>
            </a:r>
            <a:r>
              <a:rPr lang="zh-CN" altLang="en-US"/>
              <a:t>减少带外干扰</a:t>
            </a:r>
            <a:endParaRPr lang="zh-CN" altLang="en-US"/>
          </a:p>
        </p:txBody>
      </p:sp>
      <p:sp>
        <p:nvSpPr>
          <p:cNvPr id="4" name="页眉占位符 3"/>
          <p:cNvSpPr>
            <a:spLocks noGrp="1"/>
          </p:cNvSpPr>
          <p:nvPr>
            <p:ph type="hdr" sz="quarter"/>
          </p:nvPr>
        </p:nvSpPr>
        <p:spPr/>
        <p:txBody>
          <a:bodyPr/>
          <a:p>
            <a:r>
              <a:rPr lang="en-US"/>
              <a:t>Doc.: 802.11-22/828r4</a:t>
            </a:r>
            <a:endParaRPr lang="en-US"/>
          </a:p>
        </p:txBody>
      </p:sp>
      <p:sp>
        <p:nvSpPr>
          <p:cNvPr id="5" name="日期占位符 4"/>
          <p:cNvSpPr>
            <a:spLocks noGrp="1"/>
          </p:cNvSpPr>
          <p:nvPr>
            <p:ph type="dt" idx="1"/>
          </p:nvPr>
        </p:nvSpPr>
        <p:spPr/>
        <p:txBody>
          <a:bodyPr/>
          <a:p>
            <a:fld id="{E5EBEC8A-9456-4C66-AD86-F29878999039}" type="datetime1">
              <a:rPr lang="en-US" altLang="zh-CN" smtClean="0"/>
            </a:fld>
            <a:endParaRPr lang="en-US"/>
          </a:p>
        </p:txBody>
      </p:sp>
      <p:sp>
        <p:nvSpPr>
          <p:cNvPr id="6" name="灯片编号占位符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en-US" altLang="zh-CN"/>
          </a:p>
        </p:txBody>
      </p:sp>
      <p:sp>
        <p:nvSpPr>
          <p:cNvPr id="4" name="页眉占位符 3"/>
          <p:cNvSpPr>
            <a:spLocks noGrp="1"/>
          </p:cNvSpPr>
          <p:nvPr>
            <p:ph type="hdr" sz="quarter"/>
          </p:nvPr>
        </p:nvSpPr>
        <p:spPr/>
        <p:txBody>
          <a:bodyPr/>
          <a:p>
            <a:r>
              <a:rPr lang="en-US"/>
              <a:t>Doc.: 802.11-22/828r4</a:t>
            </a:r>
            <a:endParaRPr lang="en-US"/>
          </a:p>
        </p:txBody>
      </p:sp>
      <p:sp>
        <p:nvSpPr>
          <p:cNvPr id="5" name="日期占位符 4"/>
          <p:cNvSpPr>
            <a:spLocks noGrp="1"/>
          </p:cNvSpPr>
          <p:nvPr>
            <p:ph type="dt" idx="1"/>
          </p:nvPr>
        </p:nvSpPr>
        <p:spPr/>
        <p:txBody>
          <a:bodyPr/>
          <a:p>
            <a:fld id="{E5EBEC8A-9456-4C66-AD86-F29878999039}" type="datetime1">
              <a:rPr lang="en-US" altLang="zh-CN" smtClean="0"/>
            </a:fld>
            <a:endParaRPr lang="en-US"/>
          </a:p>
        </p:txBody>
      </p:sp>
      <p:sp>
        <p:nvSpPr>
          <p:cNvPr id="6" name="灯片编号占位符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en-US" altLang="zh-CN"/>
          </a:p>
        </p:txBody>
      </p:sp>
      <p:sp>
        <p:nvSpPr>
          <p:cNvPr id="4" name="页眉占位符 3"/>
          <p:cNvSpPr>
            <a:spLocks noGrp="1"/>
          </p:cNvSpPr>
          <p:nvPr>
            <p:ph type="hdr" sz="quarter"/>
          </p:nvPr>
        </p:nvSpPr>
        <p:spPr/>
        <p:txBody>
          <a:bodyPr/>
          <a:p>
            <a:r>
              <a:rPr lang="en-US"/>
              <a:t>Doc.: 802.11-22/828r4</a:t>
            </a:r>
            <a:endParaRPr lang="en-US"/>
          </a:p>
        </p:txBody>
      </p:sp>
      <p:sp>
        <p:nvSpPr>
          <p:cNvPr id="5" name="日期占位符 4"/>
          <p:cNvSpPr>
            <a:spLocks noGrp="1"/>
          </p:cNvSpPr>
          <p:nvPr>
            <p:ph type="dt" idx="1"/>
          </p:nvPr>
        </p:nvSpPr>
        <p:spPr/>
        <p:txBody>
          <a:bodyPr/>
          <a:p>
            <a:fld id="{E5EBEC8A-9456-4C66-AD86-F29878999039}" type="datetime1">
              <a:rPr lang="en-US" altLang="zh-CN" smtClean="0"/>
            </a:fld>
            <a:endParaRPr lang="en-US"/>
          </a:p>
        </p:txBody>
      </p:sp>
      <p:sp>
        <p:nvSpPr>
          <p:cNvPr id="6" name="灯片编号占位符 5"/>
          <p:cNvSpPr>
            <a:spLocks noGrp="1"/>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8719541" y="6481446"/>
            <a:ext cx="2616200"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Yan Li, et al. (ZTE)</a:t>
            </a:r>
            <a:endParaRPr lang="en-US" dirty="0"/>
          </a:p>
        </p:txBody>
      </p:sp>
    </p:spTree>
  </p:cSld>
  <p:clrMapOvr>
    <a:masterClrMapping/>
  </p:clrMapOvr>
  <p:hf hd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2.xml"/><Relationship Id="rId8" Type="http://schemas.openxmlformats.org/officeDocument/2006/relationships/slideLayout" Target="../slideLayouts/slideLayout41.xml"/><Relationship Id="rId7" Type="http://schemas.openxmlformats.org/officeDocument/2006/relationships/slideLayout" Target="../slideLayouts/slideLayout40.xml"/><Relationship Id="rId6" Type="http://schemas.openxmlformats.org/officeDocument/2006/relationships/slideLayout" Target="../slideLayouts/slideLayout39.xml"/><Relationship Id="rId5" Type="http://schemas.openxmlformats.org/officeDocument/2006/relationships/slideLayout" Target="../slideLayouts/slideLayout38.xml"/><Relationship Id="rId4" Type="http://schemas.openxmlformats.org/officeDocument/2006/relationships/slideLayout" Target="../slideLayouts/slideLayout37.xml"/><Relationship Id="rId3" Type="http://schemas.openxmlformats.org/officeDocument/2006/relationships/slideLayout" Target="../slideLayouts/slideLayout36.xml"/><Relationship Id="rId2" Type="http://schemas.openxmlformats.org/officeDocument/2006/relationships/slideLayout" Target="../slideLayouts/slideLayout35.xml"/><Relationship Id="rId12" Type="http://schemas.openxmlformats.org/officeDocument/2006/relationships/theme" Target="../theme/theme4.xml"/><Relationship Id="rId11" Type="http://schemas.openxmlformats.org/officeDocument/2006/relationships/slideLayout" Target="../slideLayouts/slideLayout44.xml"/><Relationship Id="rId10" Type="http://schemas.openxmlformats.org/officeDocument/2006/relationships/slideLayout" Target="../slideLayouts/slideLayout43.xml"/><Relationship Id="rId1"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009467" y="332740"/>
            <a:ext cx="32512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r>
              <a:rPr lang="en-US" altLang="en-GB" sz="1800" b="1" kern="1200" dirty="0">
                <a:solidFill>
                  <a:schemeClr val="tx1"/>
                </a:solidFill>
                <a:latin typeface="Times New Roman" panose="02020603050405020304" pitchFamily="18" charset="0"/>
                <a:ea typeface="+mn-ea"/>
                <a:cs typeface="Arial" panose="020B0604020202020204" pitchFamily="34" charset="0"/>
              </a:rPr>
              <a:t>-24/1469r0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7971367" y="332740"/>
            <a:ext cx="32893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802.11-23/2190</a:t>
            </a:r>
            <a:r>
              <a:rPr lang="en-US" altLang="en-US" sz="1800" b="1" kern="1200" dirty="0">
                <a:solidFill>
                  <a:schemeClr val="tx1"/>
                </a:solidFill>
                <a:latin typeface="Times New Roman" panose="02020603050405020304" pitchFamily="18" charset="0"/>
                <a:ea typeface="+mn-ea"/>
                <a:cs typeface="+mn-cs"/>
              </a:rPr>
              <a:t>r0</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4097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Nov. 2023</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974667" y="332740"/>
            <a:ext cx="2286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10541000" y="6475413"/>
            <a:ext cx="850900"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Yan Li, et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974667" y="332740"/>
            <a:ext cx="22860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a:t>
            </a:r>
            <a:endParaRPr lang="en-US" altLang="en-US" sz="1800" b="1" kern="1200" dirty="0">
              <a:solidFill>
                <a:schemeClr val="tx1"/>
              </a:solidFill>
              <a:latin typeface="Times New Roman" panose="02020603050405020304" pitchFamily="18" charset="0"/>
              <a:ea typeface="+mn-ea"/>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481331" y="321980"/>
            <a:ext cx="144145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June 2024</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p>
            <a:endParaRPr lang="en-US"/>
          </a:p>
        </p:txBody>
      </p:sp>
      <p:sp>
        <p:nvSpPr>
          <p:cNvPr id="4" name="Text Box 3"/>
          <p:cNvSpPr txBox="1"/>
          <p:nvPr userDrawn="1"/>
        </p:nvSpPr>
        <p:spPr>
          <a:xfrm>
            <a:off x="3712845" y="-4635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页脚占位符 4"/>
          <p:cNvSpPr>
            <a:spLocks noGrp="1"/>
          </p:cNvSpPr>
          <p:nvPr>
            <p:ph type="ftr" sz="quarter" idx="11"/>
          </p:nvPr>
        </p:nvSpPr>
        <p:spPr>
          <a:xfrm>
            <a:off x="10262591" y="6481446"/>
            <a:ext cx="1073150" cy="276860"/>
          </a:xfrm>
        </p:spPr>
        <p:txBody>
          <a:bodyPr/>
          <a:lstStyle/>
          <a:p>
            <a:pPr algn="r">
              <a:defRPr/>
            </a:pPr>
            <a:r>
              <a:rPr lang="en-US">
                <a:sym typeface="+mn-ea"/>
              </a:rPr>
              <a:t>et al. (ZTE)</a:t>
            </a:r>
            <a:endParaRPr lang="en-GB" dirty="0"/>
          </a:p>
        </p:txBody>
      </p:sp>
      <p:sp>
        <p:nvSpPr>
          <p:cNvPr id="8" name="Title 1"/>
          <p:cNvSpPr>
            <a:spLocks noGrp="1"/>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0" compatLnSpc="1"/>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dirty="0">
                <a:sym typeface="+mn-ea"/>
              </a:rPr>
              <a:t>PHY primitive extension for NPCA</a:t>
            </a:r>
            <a:endParaRPr lang="en-US" dirty="0">
              <a:sym typeface="+mn-ea"/>
            </a:endParaRPr>
          </a:p>
        </p:txBody>
      </p:sp>
      <p:graphicFrame>
        <p:nvGraphicFramePr>
          <p:cNvPr id="2" name="表 1"/>
          <p:cNvGraphicFramePr>
            <a:graphicFrameLocks noGrp="1"/>
          </p:cNvGraphicFramePr>
          <p:nvPr/>
        </p:nvGraphicFramePr>
        <p:xfrm>
          <a:off x="1348105" y="2712085"/>
          <a:ext cx="9496425" cy="3080385"/>
        </p:xfrm>
        <a:graphic>
          <a:graphicData uri="http://schemas.openxmlformats.org/drawingml/2006/table">
            <a:tbl>
              <a:tblPr firstRow="1" bandRow="1">
                <a:tableStyleId>{5940675A-B579-460E-94D1-54222C63F5DA}</a:tableStyleId>
              </a:tblPr>
              <a:tblGrid>
                <a:gridCol w="2323465"/>
                <a:gridCol w="1845945"/>
                <a:gridCol w="1039495"/>
                <a:gridCol w="857885"/>
                <a:gridCol w="3429635"/>
              </a:tblGrid>
              <a:tr h="342265">
                <a:tc>
                  <a:txBody>
                    <a:bodyPr/>
                    <a:lstStyle/>
                    <a:p>
                      <a:r>
                        <a:rPr kumimoji="1" lang="en-US" altLang="ja-JP" sz="1500" b="1" dirty="0"/>
                        <a:t>Name</a:t>
                      </a:r>
                      <a:endParaRPr kumimoji="1" lang="ja-JP" altLang="en-US" sz="1500" b="1" dirty="0"/>
                    </a:p>
                  </a:txBody>
                  <a:tcPr/>
                </a:tc>
                <a:tc>
                  <a:txBody>
                    <a:bodyPr/>
                    <a:lstStyle/>
                    <a:p>
                      <a:r>
                        <a:rPr kumimoji="1" lang="en-US" altLang="ja-JP" sz="1500" b="1" dirty="0"/>
                        <a:t>Affiliations</a:t>
                      </a:r>
                      <a:endParaRPr kumimoji="1" lang="en-US" altLang="ja-JP"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tr>
              <a:tr h="342265">
                <a:tc>
                  <a:txBody>
                    <a:bodyPr/>
                    <a:lstStyle/>
                    <a:p>
                      <a:r>
                        <a:rPr kumimoji="1" lang="en-US" altLang="ja-JP" sz="1500" dirty="0">
                          <a:sym typeface="+mn-ea"/>
                        </a:rPr>
                        <a:t>Yan Li</a:t>
                      </a:r>
                      <a:endParaRPr kumimoji="1" lang="en-US" altLang="ja-JP" sz="1500" dirty="0"/>
                    </a:p>
                  </a:txBody>
                  <a:tcPr anchor="ctr"/>
                </a:tc>
                <a:tc rowSpan="8">
                  <a:txBody>
                    <a:bodyPr/>
                    <a:lstStyle/>
                    <a:p>
                      <a:pPr algn="ctr"/>
                      <a:r>
                        <a:rPr kumimoji="1" lang="en-US" altLang="ja-JP" sz="1500" dirty="0"/>
                        <a:t>ZTE</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li.yan16@zte.com.cn</a:t>
                      </a: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t>Yun Li</a:t>
                      </a:r>
                      <a:endParaRPr kumimoji="1" lang="en-US" altLang="ja-JP" sz="1500" dirty="0"/>
                    </a:p>
                  </a:txBody>
                  <a:tcPr anchor="ctr"/>
                </a:tc>
                <a:tc vMerge="1">
                  <a:tcPr/>
                </a:tc>
                <a:tc>
                  <a:txBody>
                    <a:bodyPr/>
                    <a:lstStyle/>
                    <a:p>
                      <a:endParaRPr kumimoji="1" lang="ja-JP" altLang="en-US" sz="1500"/>
                    </a:p>
                  </a:txBody>
                  <a:tcPr anchor="ctr"/>
                </a:tc>
                <a:tc>
                  <a:txBody>
                    <a:bodyPr/>
                    <a:lstStyle/>
                    <a:p>
                      <a:endParaRPr kumimoji="1" lang="ja-JP" altLang="en-US" sz="1500"/>
                    </a:p>
                  </a:txBody>
                  <a:tcPr anchor="ctr"/>
                </a:tc>
                <a:tc>
                  <a:txBody>
                    <a:bodyPr/>
                    <a:lstStyle/>
                    <a:p>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1" lang="en-US" altLang="ja-JP" sz="1500" dirty="0">
                          <a:sym typeface="+mn-ea"/>
                        </a:rPr>
                        <a:t>Yaodong Zhang</a:t>
                      </a:r>
                      <a:endParaRPr kumimoji="1" lang="en-US" altLang="ja-JP" sz="1500" dirty="0"/>
                    </a:p>
                  </a:txBody>
                  <a:tcPr anchor="ctr"/>
                </a:tc>
                <a:tc vMerge="1">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ja-JP" altLang="en-US"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r h="342265">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c vMerge="1">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1" lang="en-US" altLang="ja-JP" sz="1500" dirty="0"/>
                    </a:p>
                  </a:txBody>
                  <a:tcPr anchor="ctr"/>
                </a:tc>
              </a:tr>
            </a:tbl>
          </a:graphicData>
        </a:graphic>
      </p:graphicFrame>
      <p:sp>
        <p:nvSpPr>
          <p:cNvPr id="6150" name="Rectangle 6"/>
          <p:cNvSpPr>
            <a:spLocks noGrp="1" noChangeArrowheads="1"/>
          </p:cNvSpPr>
          <p:nvPr>
            <p:ph type="body" idx="1"/>
          </p:nvPr>
        </p:nvSpPr>
        <p:spPr>
          <a:xfrm>
            <a:off x="2209800" y="1642110"/>
            <a:ext cx="7772400" cy="381000"/>
          </a:xfrm>
        </p:spPr>
        <p:txBody>
          <a:bodyPr/>
          <a:lstStyle/>
          <a:p>
            <a:pPr algn="ctr">
              <a:buFontTx/>
              <a:buNone/>
            </a:pPr>
            <a:r>
              <a:rPr lang="en-US" altLang="ko-KR" sz="2000" dirty="0" smtClean="0">
                <a:ea typeface="Gulim" panose="020B0600000101010101" pitchFamily="50" charset="-127"/>
              </a:rPr>
              <a:t>Date:</a:t>
            </a:r>
            <a:r>
              <a:rPr lang="en-US" altLang="ko-KR" sz="2000" b="0" dirty="0" smtClean="0">
                <a:ea typeface="Gulim" panose="020B0600000101010101" pitchFamily="50" charset="-127"/>
              </a:rPr>
              <a:t> </a:t>
            </a:r>
            <a:r>
              <a:rPr lang="en-US" altLang="ko-KR" sz="2000" b="0" dirty="0" smtClean="0">
                <a:ea typeface="Gulim" panose="020B0600000101010101" pitchFamily="50" charset="-127"/>
              </a:rPr>
              <a:t>2024-08-28</a:t>
            </a:r>
            <a:endParaRPr lang="en-US" altLang="ko-KR" sz="2000" b="0" dirty="0" smtClean="0">
              <a:ea typeface="Gulim" panose="020B0600000101010101" pitchFamily="50" charset="-127"/>
            </a:endParaRPr>
          </a:p>
        </p:txBody>
      </p:sp>
      <p:sp>
        <p:nvSpPr>
          <p:cNvPr id="6151" name="Rectangle 12"/>
          <p:cNvSpPr>
            <a:spLocks noChangeArrowheads="1"/>
          </p:cNvSpPr>
          <p:nvPr/>
        </p:nvSpPr>
        <p:spPr bwMode="auto">
          <a:xfrm>
            <a:off x="914400" y="223393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3" name="灯片编号占位符 2"/>
          <p:cNvSpPr>
            <a:spLocks noGrp="1"/>
          </p:cNvSpPr>
          <p:nvPr>
            <p:ph type="sldNum" sz="quarter" idx="12"/>
          </p:nvPr>
        </p:nvSpPr>
        <p:spPr/>
        <p:txBody>
          <a:bodyPr/>
          <a:p>
            <a:pPr>
              <a:defRPr/>
            </a:pPr>
            <a:r>
              <a:rPr lang="en-US" dirty="0"/>
              <a:t>Slide </a:t>
            </a:r>
            <a:fld id="{80743412-9668-4686-B109-E3B2457EFEE3}" type="slidenum">
              <a:rPr lang="en-US"/>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Recap:NPCA</a:t>
            </a:r>
            <a:endParaRPr lang="zh-CN" altLang="en-US"/>
          </a:p>
        </p:txBody>
      </p:sp>
      <p:sp>
        <p:nvSpPr>
          <p:cNvPr id="3" name="内容占位符 2"/>
          <p:cNvSpPr>
            <a:spLocks noGrp="1"/>
          </p:cNvSpPr>
          <p:nvPr>
            <p:ph idx="1"/>
          </p:nvPr>
        </p:nvSpPr>
        <p:spPr/>
        <p:txBody>
          <a:bodyPr/>
          <a:p>
            <a:pPr lvl="1">
              <a:buFont typeface="Arial" panose="020B0604020202020204" pitchFamily="34" charset="0"/>
              <a:buChar char="•"/>
            </a:pPr>
            <a:r>
              <a:rPr lang="en-US" altLang="ko-KR" sz="2400" b="1" dirty="0" err="1">
                <a:latin typeface="Times New Roman" panose="02020603050405020304"/>
                <a:ea typeface="MS Gothic" panose="020B0609070205080204" charset="-128"/>
                <a:sym typeface="+mn-ea"/>
              </a:rPr>
              <a:t>TGbn</a:t>
            </a:r>
            <a:r>
              <a:rPr lang="en-US" altLang="ko-KR" sz="2400" b="1" dirty="0">
                <a:latin typeface="Times New Roman" panose="02020603050405020304"/>
                <a:ea typeface="MS Gothic" panose="020B0609070205080204" charset="-128"/>
                <a:sym typeface="+mn-ea"/>
              </a:rPr>
              <a:t> has agreed to define NPCA</a:t>
            </a:r>
            <a:endParaRPr lang="en-US" altLang="ko-KR" sz="2400" b="1" dirty="0">
              <a:latin typeface="Times New Roman" panose="02020603050405020304"/>
              <a:ea typeface="MS Gothic" panose="020B0609070205080204" charset="-128"/>
              <a:sym typeface="+mn-ea"/>
            </a:endParaRPr>
          </a:p>
          <a:p>
            <a:pPr lvl="2">
              <a:buFont typeface="Arial" panose="020B0604020202020204" pitchFamily="34" charset="0"/>
              <a:buChar char="•"/>
            </a:pPr>
            <a:r>
              <a:rPr lang="zh-CN" altLang="en-US" sz="2400" b="0">
                <a:latin typeface="Times New Roman" panose="02020603050405020304" pitchFamily="18" charset="0"/>
                <a:cs typeface="Times New Roman" panose="02020603050405020304" pitchFamily="18" charset="0"/>
                <a:sym typeface="+mn-ea"/>
              </a:rPr>
              <a:t>TGbn defines a mode of operation that enables a STA to access the secondary channel while the primary channel is known to be busy due to OBSS traffic or other TBD conditions.</a:t>
            </a:r>
            <a:endParaRPr lang="zh-CN" altLang="en-US" sz="2400" b="0">
              <a:latin typeface="Times New Roman" panose="02020603050405020304" pitchFamily="18" charset="0"/>
              <a:cs typeface="Times New Roman" panose="02020603050405020304" pitchFamily="18" charset="0"/>
              <a:sym typeface="+mn-ea"/>
            </a:endParaRPr>
          </a:p>
          <a:p>
            <a:pPr lvl="3" algn="l">
              <a:buClrTx/>
              <a:buSzTx/>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sym typeface="+mn-ea"/>
              </a:rPr>
              <a:t>The mode of operation shall not assume that the STA is capable to detect or decode a frame and obtain NAV information of the secondary channel concurrently with the primary channel.</a:t>
            </a:r>
            <a:endParaRPr lang="zh-CN" altLang="en-US" sz="2000" b="0">
              <a:latin typeface="Times New Roman" panose="02020603050405020304" pitchFamily="18" charset="0"/>
              <a:cs typeface="Times New Roman" panose="02020603050405020304" pitchFamily="18" charset="0"/>
            </a:endParaRPr>
          </a:p>
          <a:p>
            <a:pPr lvl="3" algn="l">
              <a:buClrTx/>
              <a:buSzTx/>
              <a:buFont typeface="Arial" panose="020B0604020202020204" pitchFamily="34" charset="0"/>
            </a:pPr>
            <a:r>
              <a:rPr lang="zh-CN" altLang="en-US" sz="2000" b="0">
                <a:latin typeface="Times New Roman" panose="02020603050405020304" pitchFamily="18" charset="0"/>
                <a:cs typeface="Times New Roman" panose="02020603050405020304" pitchFamily="18" charset="0"/>
                <a:sym typeface="+mn-ea"/>
              </a:rPr>
              <a:t>A BSS shall only have a single NPCA primary channel (name TBD) on which the STA contends while the primary channel of the BSS is known to be busy due to OBSS traffic or other TBD conditions.</a:t>
            </a:r>
            <a:endParaRPr lang="zh-CN" altLang="en-US" sz="2000" b="0">
              <a:latin typeface="Times New Roman" panose="02020603050405020304" pitchFamily="18" charset="0"/>
              <a:cs typeface="Times New Roman" panose="02020603050405020304" pitchFamily="18" charset="0"/>
            </a:endParaRPr>
          </a:p>
          <a:p>
            <a:pPr marL="0" indent="0">
              <a:buNone/>
            </a:pPr>
            <a:endParaRPr lang="zh-CN" altLang="en-US" sz="2000" b="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Yan Li, et al.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Recap:PHY service interface</a:t>
            </a:r>
            <a:endParaRPr lang="en-US" altLang="zh-CN"/>
          </a:p>
        </p:txBody>
      </p:sp>
      <p:sp>
        <p:nvSpPr>
          <p:cNvPr id="3" name="内容占位符 2"/>
          <p:cNvSpPr>
            <a:spLocks noGrp="1"/>
          </p:cNvSpPr>
          <p:nvPr>
            <p:ph idx="1"/>
          </p:nvPr>
        </p:nvSpPr>
        <p:spPr/>
        <p:txBody>
          <a:bodyPr/>
          <a:p>
            <a:pPr lvl="1">
              <a:buFont typeface="Arial" panose="020B0604020202020204" pitchFamily="34" charset="0"/>
              <a:buChar char="•"/>
            </a:pPr>
            <a:r>
              <a:rPr lang="zh-CN" altLang="en-US" sz="2400" b="1">
                <a:latin typeface="Times New Roman" panose="02020603050405020304" pitchFamily="18" charset="0"/>
                <a:cs typeface="Times New Roman" panose="02020603050405020304" pitchFamily="18" charset="0"/>
              </a:rPr>
              <a:t>Draft P802.11REVme_D</a:t>
            </a:r>
            <a:r>
              <a:rPr lang="en-US" altLang="zh-CN" sz="2400" b="1">
                <a:latin typeface="Times New Roman" panose="02020603050405020304" pitchFamily="18" charset="0"/>
                <a:cs typeface="Times New Roman" panose="02020603050405020304" pitchFamily="18" charset="0"/>
              </a:rPr>
              <a:t>7</a:t>
            </a:r>
            <a:r>
              <a:rPr lang="zh-CN" altLang="en-US" sz="2400" b="1">
                <a:latin typeface="Times New Roman" panose="02020603050405020304" pitchFamily="18" charset="0"/>
                <a:cs typeface="Times New Roman" panose="02020603050405020304" pitchFamily="18" charset="0"/>
              </a:rPr>
              <a:t>.0</a:t>
            </a:r>
            <a:endParaRPr lang="zh-CN" altLang="en-US" sz="2400" b="1">
              <a:latin typeface="Times New Roman" panose="02020603050405020304" pitchFamily="18" charset="0"/>
              <a:cs typeface="Times New Roman" panose="02020603050405020304" pitchFamily="18" charset="0"/>
            </a:endParaRPr>
          </a:p>
          <a:p>
            <a:pPr lvl="2">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27.2 HE PHY service interface</a:t>
            </a:r>
            <a:r>
              <a:rPr lang="en-US" altLang="zh-CN" sz="2000" b="0">
                <a:latin typeface="Times New Roman" panose="02020603050405020304" pitchFamily="18" charset="0"/>
                <a:cs typeface="Times New Roman" panose="02020603050405020304" pitchFamily="18" charset="0"/>
              </a:rPr>
              <a:t>(i.e., 11ax)</a:t>
            </a:r>
            <a:endParaRPr lang="zh-CN" altLang="en-US" sz="2000" b="0">
              <a:latin typeface="Times New Roman" panose="02020603050405020304" pitchFamily="18" charset="0"/>
              <a:cs typeface="Times New Roman" panose="02020603050405020304" pitchFamily="18" charset="0"/>
            </a:endParaRPr>
          </a:p>
          <a:p>
            <a:pPr lvl="3" algn="l">
              <a:buClrTx/>
              <a:buSzTx/>
              <a:buFont typeface="Arial" panose="020B0604020202020204" pitchFamily="34" charset="0"/>
              <a:buChar char="–"/>
            </a:pPr>
            <a:r>
              <a:rPr lang="zh-CN" altLang="en-US" sz="2000" b="0">
                <a:latin typeface="Times New Roman" panose="02020603050405020304" pitchFamily="18" charset="0"/>
                <a:cs typeface="Times New Roman" panose="02020603050405020304" pitchFamily="18" charset="0"/>
              </a:rPr>
              <a:t>The PHY provides an interface to the MAC through an extension of the generic PHY service interface defined in 8.3.4 (Basic service and options). The interface includes TXVECTOR, RXVECTOR, PHYCONFIG_VECTOR, and TRIGVECTOR.</a:t>
            </a:r>
            <a:endParaRPr lang="zh-CN" altLang="en-US" sz="2000" b="0">
              <a:latin typeface="Times New Roman" panose="02020603050405020304" pitchFamily="18" charset="0"/>
              <a:cs typeface="Times New Roman" panose="02020603050405020304" pitchFamily="18" charset="0"/>
            </a:endParaRPr>
          </a:p>
          <a:p>
            <a:pPr lvl="3" algn="l">
              <a:buClrTx/>
              <a:buSzTx/>
              <a:buFont typeface="Arial" panose="020B0604020202020204" pitchFamily="34" charset="0"/>
              <a:buChar char="–"/>
            </a:pPr>
            <a:r>
              <a:rPr lang="zh-CN" altLang="en-US" sz="2000">
                <a:latin typeface="Times New Roman" panose="02020603050405020304" pitchFamily="18" charset="0"/>
                <a:cs typeface="Times New Roman" panose="02020603050405020304" pitchFamily="18" charset="0"/>
              </a:rPr>
              <a:t>The MAC uses the </a:t>
            </a:r>
            <a:r>
              <a:rPr lang="zh-CN" altLang="en-US" sz="2000">
                <a:highlight>
                  <a:srgbClr val="FFFF00"/>
                </a:highlight>
                <a:latin typeface="Times New Roman" panose="02020603050405020304" pitchFamily="18" charset="0"/>
                <a:cs typeface="Times New Roman" panose="02020603050405020304" pitchFamily="18" charset="0"/>
              </a:rPr>
              <a:t>TXVECTOR</a:t>
            </a:r>
            <a:r>
              <a:rPr lang="zh-CN" altLang="en-US" sz="2000">
                <a:latin typeface="Times New Roman" panose="02020603050405020304" pitchFamily="18" charset="0"/>
                <a:cs typeface="Times New Roman" panose="02020603050405020304" pitchFamily="18" charset="0"/>
              </a:rPr>
              <a:t> to supply the PHY with per-PPDU transmit parameters. The PHY uses the </a:t>
            </a:r>
            <a:r>
              <a:rPr lang="zh-CN" altLang="en-US" sz="2000">
                <a:highlight>
                  <a:srgbClr val="FFFF00"/>
                </a:highlight>
                <a:latin typeface="Times New Roman" panose="02020603050405020304" pitchFamily="18" charset="0"/>
                <a:cs typeface="Times New Roman" panose="02020603050405020304" pitchFamily="18" charset="0"/>
              </a:rPr>
              <a:t>RXVECTOR</a:t>
            </a:r>
            <a:r>
              <a:rPr lang="zh-CN" altLang="en-US" sz="2000">
                <a:latin typeface="Times New Roman" panose="02020603050405020304" pitchFamily="18" charset="0"/>
                <a:cs typeface="Times New Roman" panose="02020603050405020304" pitchFamily="18" charset="0"/>
              </a:rPr>
              <a:t> to inform the MAC of the received PPDU parameters. The MAC uses the </a:t>
            </a:r>
            <a:r>
              <a:rPr lang="zh-CN" altLang="en-US" sz="2000">
                <a:highlight>
                  <a:srgbClr val="FFFF00"/>
                </a:highlight>
                <a:latin typeface="Times New Roman" panose="02020603050405020304" pitchFamily="18" charset="0"/>
                <a:cs typeface="Times New Roman" panose="02020603050405020304" pitchFamily="18" charset="0"/>
              </a:rPr>
              <a:t>PHYCONFIG_VECTOR</a:t>
            </a:r>
            <a:r>
              <a:rPr lang="zh-CN" altLang="en-US" sz="2000">
                <a:latin typeface="Times New Roman" panose="02020603050405020304" pitchFamily="18" charset="0"/>
                <a:cs typeface="Times New Roman" panose="02020603050405020304" pitchFamily="18" charset="0"/>
              </a:rPr>
              <a:t> to configure the PHY for operation that is independent of PPDU transmission or reception. The MAC uses the TRIGVECTOR to configure the PHY to receive HE TB PPDUs over each assigned RU.</a:t>
            </a:r>
            <a:endParaRPr lang="zh-CN" altLang="en-US" sz="2000">
              <a:latin typeface="Times New Roman" panose="02020603050405020304" pitchFamily="18" charset="0"/>
              <a:cs typeface="Times New Roman" panose="02020603050405020304" pitchFamily="18" charset="0"/>
            </a:endParaRPr>
          </a:p>
          <a:p>
            <a:pPr lvl="3">
              <a:buFont typeface="Arial" panose="020B0604020202020204" pitchFamily="34" charset="0"/>
              <a:buChar char="•"/>
            </a:pPr>
            <a:endParaRPr lang="zh-CN" altLang="en-US" sz="180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Introduction</a:t>
            </a:r>
            <a:endParaRPr lang="en-US" altLang="zh-CN"/>
          </a:p>
        </p:txBody>
      </p:sp>
      <p:sp>
        <p:nvSpPr>
          <p:cNvPr id="3" name="内容占位符 2"/>
          <p:cNvSpPr>
            <a:spLocks noGrp="1"/>
          </p:cNvSpPr>
          <p:nvPr>
            <p:ph idx="1"/>
          </p:nvPr>
        </p:nvSpPr>
        <p:spPr/>
        <p:txBody>
          <a:bodyPr/>
          <a:p>
            <a:pPr marL="342900" lvl="1" indent="-342900" algn="l">
              <a:buClrTx/>
              <a:buSzTx/>
              <a:buFontTx/>
              <a:buChar char="•"/>
            </a:pPr>
            <a:r>
              <a:rPr lang="en-US" altLang="zh-CN" sz="2400" b="1">
                <a:ea typeface="+mn-ea"/>
                <a:cs typeface="+mn-cs"/>
              </a:rPr>
              <a:t>In b</a:t>
            </a:r>
            <a:r>
              <a:rPr lang="zh-CN" altLang="en-US" sz="2400" b="1">
                <a:ea typeface="+mn-ea"/>
                <a:cs typeface="+mn-cs"/>
              </a:rPr>
              <a:t>aseline</a:t>
            </a:r>
            <a:r>
              <a:rPr lang="en-US" altLang="zh-CN" sz="2400" b="1">
                <a:ea typeface="+mn-ea"/>
                <a:cs typeface="+mn-cs"/>
              </a:rPr>
              <a:t>,</a:t>
            </a:r>
            <a:r>
              <a:rPr lang="zh-CN" altLang="en-US" sz="2400" b="1">
                <a:ea typeface="+mn-ea"/>
                <a:cs typeface="+mn-cs"/>
              </a:rPr>
              <a:t> channel access is based on the primary channel</a:t>
            </a:r>
            <a:r>
              <a:rPr lang="en-US" altLang="zh-CN" sz="2400" b="1">
                <a:ea typeface="+mn-ea"/>
                <a:cs typeface="+mn-cs"/>
              </a:rPr>
              <a:t>.</a:t>
            </a:r>
            <a:r>
              <a:rPr lang="zh-CN" altLang="en-US" sz="2400" b="1">
                <a:ea typeface="+mn-ea"/>
                <a:cs typeface="+mn-cs"/>
              </a:rPr>
              <a:t> so there is no need to specifically designate the transmit and receive channels for the PPDU.</a:t>
            </a:r>
            <a:r>
              <a:rPr lang="zh-CN" altLang="en-US" sz="2400" b="1">
                <a:ea typeface="+mn-ea"/>
                <a:cs typeface="+mn-cs"/>
                <a:sym typeface="+mn-ea"/>
              </a:rPr>
              <a:t>However, non-primary channel access </a:t>
            </a:r>
            <a:r>
              <a:rPr lang="en-US" altLang="zh-CN" sz="2400" b="1">
                <a:ea typeface="+mn-ea"/>
                <a:cs typeface="+mn-cs"/>
                <a:sym typeface="+mn-ea"/>
              </a:rPr>
              <a:t>needs explicitly specify:</a:t>
            </a:r>
            <a:endParaRPr lang="zh-CN" altLang="en-US" sz="2400" b="1">
              <a:ea typeface="+mn-ea"/>
              <a:cs typeface="+mn-cs"/>
            </a:endParaRPr>
          </a:p>
          <a:p>
            <a:pPr lvl="1"/>
            <a:r>
              <a:rPr lang="en-US" altLang="zh-CN"/>
              <a:t>NPCA Primary Channel </a:t>
            </a:r>
            <a:endParaRPr lang="en-US" altLang="zh-CN"/>
          </a:p>
          <a:p>
            <a:pPr marL="457200" lvl="1" indent="0">
              <a:buNone/>
            </a:pPr>
            <a:endParaRPr lang="en-US" altLang="zh-CN"/>
          </a:p>
          <a:p>
            <a:r>
              <a:rPr lang="zh-CN" altLang="en-US"/>
              <a:t>In this proposal, we extend the PHY service interface to meet the requirements for non-primary channel access.</a:t>
            </a:r>
            <a:endParaRPr lang="zh-CN" altLang="en-US"/>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p:txBody>
          <a:bodyPr/>
          <a:p>
            <a:pPr>
              <a:defRPr/>
            </a:pPr>
            <a:r>
              <a:rPr lang="en-US" dirty="0"/>
              <a:t>Yan Li,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Proposal  : Configure PHY for NPCA operation</a:t>
            </a:r>
            <a:endParaRPr lang="en-US" altLang="zh-CN">
              <a:sym typeface="+mn-ea"/>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
        <p:nvSpPr>
          <p:cNvPr id="10" name="内容占位符 2"/>
          <p:cNvSpPr>
            <a:spLocks noGrp="1"/>
          </p:cNvSpPr>
          <p:nvPr/>
        </p:nvSpPr>
        <p:spPr>
          <a:xfrm>
            <a:off x="914400" y="1752607"/>
            <a:ext cx="10363200" cy="457199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2">
              <a:buFont typeface="Arial" panose="020B0604020202020204" pitchFamily="34" charset="0"/>
              <a:buChar char="•"/>
            </a:pPr>
            <a:endParaRPr lang="en-US" altLang="zh-CN" b="0">
              <a:latin typeface="Times New Roman" panose="02020603050405020304" pitchFamily="18" charset="0"/>
              <a:cs typeface="Times New Roman" panose="02020603050405020304" pitchFamily="18" charset="0"/>
            </a:endParaRPr>
          </a:p>
        </p:txBody>
      </p:sp>
      <p:sp>
        <p:nvSpPr>
          <p:cNvPr id="3" name="内容占位符 2"/>
          <p:cNvSpPr/>
          <p:nvPr>
            <p:ph idx="1"/>
          </p:nvPr>
        </p:nvSpPr>
        <p:spPr>
          <a:xfrm>
            <a:off x="914400" y="1752600"/>
            <a:ext cx="10876280" cy="4572000"/>
          </a:xfrm>
        </p:spPr>
        <p:txBody>
          <a:bodyPr/>
          <a:p>
            <a:pPr marL="0" lvl="2" indent="0">
              <a:buNone/>
            </a:pPr>
            <a:r>
              <a:rPr lang="en-US" altLang="zh-CN" sz="2400" b="1">
                <a:ea typeface="+mn-ea"/>
                <a:cs typeface="+mn-cs"/>
              </a:rPr>
              <a:t>When a STA switches to NPCA channel, it should configure PHY to operate on NPCA channel by indicating NPCA primary channel  </a:t>
            </a:r>
            <a:r>
              <a:rPr lang="en-US" altLang="zh-CN" sz="2400">
                <a:ea typeface="+mn-ea"/>
                <a:cs typeface="+mn-cs"/>
              </a:rPr>
              <a:t>(</a:t>
            </a:r>
            <a:r>
              <a:rPr lang="en-US" altLang="zh-CN" sz="1600">
                <a:ea typeface="+mn-ea"/>
                <a:cs typeface="+mn-cs"/>
                <a:sym typeface="+mn-ea"/>
              </a:rPr>
              <a:t>in</a:t>
            </a:r>
            <a:r>
              <a:rPr lang="en-US" altLang="zh-CN" sz="1600" b="1">
                <a:ea typeface="+mn-ea"/>
                <a:cs typeface="+mn-cs"/>
                <a:sym typeface="+mn-ea"/>
              </a:rPr>
              <a:t> </a:t>
            </a:r>
            <a:r>
              <a:rPr lang="en-US" altLang="zh-CN" sz="2000" b="1">
                <a:ea typeface="+mn-ea"/>
                <a:cs typeface="+mn-cs"/>
                <a:sym typeface="+mn-ea"/>
              </a:rPr>
              <a:t>PHYCONFIG_VECTOR</a:t>
            </a:r>
            <a:r>
              <a:rPr lang="en-US" altLang="zh-CN" sz="1600">
                <a:ea typeface="+mn-ea"/>
                <a:cs typeface="+mn-cs"/>
                <a:sym typeface="+mn-ea"/>
              </a:rPr>
              <a:t> of PHY-CONFIG.request primitive</a:t>
            </a:r>
            <a:r>
              <a:rPr lang="en-US" altLang="zh-CN" sz="2400">
                <a:ea typeface="+mn-ea"/>
                <a:cs typeface="+mn-cs"/>
                <a:sym typeface="+mn-ea"/>
              </a:rPr>
              <a:t>)</a:t>
            </a:r>
            <a:endParaRPr lang="en-US" altLang="zh-CN" sz="2400">
              <a:ea typeface="+mn-ea"/>
              <a:cs typeface="+mn-cs"/>
              <a:sym typeface="+mn-ea"/>
            </a:endParaRPr>
          </a:p>
          <a:p>
            <a:pPr marL="342900" lvl="2" indent="-342900">
              <a:buFont typeface="Arial" panose="020B0604020202020204" pitchFamily="34" charset="0"/>
              <a:buChar char="•"/>
            </a:pPr>
            <a:r>
              <a:rPr lang="en-US" altLang="zh-CN" sz="2000">
                <a:ea typeface="+mn-ea"/>
                <a:cs typeface="+mn-cs"/>
                <a:sym typeface="+mn-ea"/>
              </a:rPr>
              <a:t>Option 1: current OPERATING_CHANNEL is set to the value of NPCA primary channel</a:t>
            </a:r>
            <a:endParaRPr lang="en-US" altLang="zh-CN" sz="2000">
              <a:ea typeface="+mn-ea"/>
              <a:cs typeface="+mn-cs"/>
              <a:sym typeface="+mn-ea"/>
            </a:endParaRPr>
          </a:p>
          <a:p>
            <a:pPr marL="800100" lvl="3" indent="-342900">
              <a:buFont typeface="Arial" panose="020B0604020202020204" pitchFamily="34" charset="0"/>
              <a:buChar char="•"/>
            </a:pPr>
            <a:r>
              <a:rPr lang="en-US" altLang="zh-CN" sz="1775">
                <a:ea typeface="+mn-ea"/>
                <a:cs typeface="+mn-cs"/>
                <a:sym typeface="+mn-ea"/>
              </a:rPr>
              <a:t>the concept of OPERATING_CHANNEL is the primary channel. Can you set the NPCA primary channel to it?</a:t>
            </a:r>
            <a:endParaRPr lang="en-US" altLang="zh-CN" sz="1775">
              <a:ea typeface="+mn-ea"/>
              <a:cs typeface="+mn-cs"/>
              <a:sym typeface="+mn-ea"/>
            </a:endParaRPr>
          </a:p>
          <a:p>
            <a:pPr marL="342900" lvl="2" indent="-342900">
              <a:buFont typeface="Arial" panose="020B0604020202020204" pitchFamily="34" charset="0"/>
              <a:buChar char="•"/>
            </a:pPr>
            <a:r>
              <a:rPr lang="en-US" altLang="zh-CN" sz="2000">
                <a:ea typeface="+mn-ea"/>
                <a:cs typeface="+mn-cs"/>
                <a:sym typeface="+mn-ea"/>
              </a:rPr>
              <a:t>Option 2: add new parameters to indicate NPCA primary channel</a:t>
            </a:r>
            <a:endParaRPr lang="en-US" altLang="zh-CN" sz="2000" b="1">
              <a:ea typeface="+mn-ea"/>
              <a:cs typeface="+mn-cs"/>
            </a:endParaRPr>
          </a:p>
          <a:p>
            <a:pPr marL="1028700" lvl="6" indent="-342900">
              <a:buFont typeface="Arial" panose="020B0604020202020204" pitchFamily="34" charset="0"/>
              <a:buChar char="•"/>
            </a:pPr>
            <a:r>
              <a:rPr lang="en-US" altLang="zh-CN" sz="2000">
                <a:highlight>
                  <a:srgbClr val="FFFF00"/>
                </a:highlight>
              </a:rPr>
              <a:t>NPCA_PRIMARY_CHANNEL</a:t>
            </a:r>
            <a:r>
              <a:rPr lang="en-US" altLang="zh-CN" sz="2000"/>
              <a:t> :</a:t>
            </a:r>
            <a:r>
              <a:rPr lang="en-US" altLang="zh-CN" sz="2000">
                <a:sym typeface="+mn-ea"/>
              </a:rPr>
              <a:t> the Primary Channel for NPCA operation</a:t>
            </a:r>
            <a:r>
              <a:rPr lang="en-US" altLang="zh-CN" sz="2000">
                <a:ea typeface="宋体" panose="02010600030101010101" pitchFamily="2" charset="-122"/>
                <a:sym typeface="+mn-ea"/>
              </a:rPr>
              <a:t>	</a:t>
            </a:r>
            <a:endParaRPr lang="en-US" altLang="zh-CN" sz="2000">
              <a:sym typeface="+mn-ea"/>
            </a:endParaRPr>
          </a:p>
          <a:p>
            <a:pPr marL="1028700" lvl="4" indent="-342900">
              <a:buFont typeface="Arial" panose="020B0604020202020204" pitchFamily="34" charset="0"/>
              <a:buChar char="•"/>
            </a:pPr>
            <a:r>
              <a:rPr lang="en-US" altLang="zh-CN" sz="2000">
                <a:highlight>
                  <a:srgbClr val="FFFF00"/>
                </a:highlight>
              </a:rPr>
              <a:t>NPCA flag</a:t>
            </a:r>
            <a:r>
              <a:rPr lang="en-US" altLang="zh-CN" sz="2000"/>
              <a:t> : indicates whether operating on NPCA channel</a:t>
            </a:r>
            <a:endParaRPr lang="en-US" altLang="zh-CN" sz="2000"/>
          </a:p>
          <a:p>
            <a:pPr marL="457200" lvl="3" algn="l">
              <a:buClrTx/>
              <a:buSzTx/>
              <a:buFontTx/>
            </a:pPr>
            <a:endParaRPr lang="en-US" altLang="zh-CN" sz="2000"/>
          </a:p>
        </p:txBody>
      </p:sp>
      <p:pic>
        <p:nvPicPr>
          <p:cNvPr id="8" name="图片 7"/>
          <p:cNvPicPr>
            <a:picLocks noChangeAspect="1"/>
          </p:cNvPicPr>
          <p:nvPr/>
        </p:nvPicPr>
        <p:blipFill>
          <a:blip r:embed="rId1"/>
          <a:stretch>
            <a:fillRect/>
          </a:stretch>
        </p:blipFill>
        <p:spPr>
          <a:xfrm>
            <a:off x="1896110" y="4894580"/>
            <a:ext cx="5886450" cy="1345565"/>
          </a:xfrm>
          <a:prstGeom prst="rect">
            <a:avLst/>
          </a:prstGeom>
          <a:ln>
            <a:solidFill>
              <a:srgbClr val="00B0F0"/>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Consideration on per-PPDU </a:t>
            </a:r>
            <a:r>
              <a:rPr lang="en-US" altLang="zh-CN">
                <a:sym typeface="+mn-ea"/>
              </a:rPr>
              <a:t>Parameters for NPCA</a:t>
            </a:r>
            <a:endParaRPr lang="en-US" altLang="zh-CN" b="0">
              <a:latin typeface="Times New Roman" panose="02020603050405020304" pitchFamily="18" charset="0"/>
              <a:cs typeface="Times New Roman" panose="02020603050405020304" pitchFamily="18" charset="0"/>
              <a:sym typeface="+mn-ea"/>
            </a:endParaRPr>
          </a:p>
        </p:txBody>
      </p:sp>
      <p:sp>
        <p:nvSpPr>
          <p:cNvPr id="3" name="内容占位符 2"/>
          <p:cNvSpPr>
            <a:spLocks noGrp="1"/>
          </p:cNvSpPr>
          <p:nvPr>
            <p:ph idx="1"/>
          </p:nvPr>
        </p:nvSpPr>
        <p:spPr>
          <a:xfrm>
            <a:off x="914400" y="1752600"/>
            <a:ext cx="10815955" cy="4572000"/>
          </a:xfrm>
        </p:spPr>
        <p:txBody>
          <a:bodyPr/>
          <a:p>
            <a:pPr>
              <a:buFont typeface="Arial" panose="020B0604020202020204" pitchFamily="34" charset="0"/>
              <a:buChar char="•"/>
            </a:pPr>
            <a:r>
              <a:rPr lang="en-US" altLang="zh-CN">
                <a:sym typeface="+mn-ea"/>
              </a:rPr>
              <a:t>PHYCONFIG_VECTOR has indicated  NPCA primary channel. Therefore, no change is needed for per-PPDU parameters </a:t>
            </a:r>
            <a:endParaRPr lang="en-US" altLang="zh-CN">
              <a:sym typeface="+mn-ea"/>
            </a:endParaRPr>
          </a:p>
          <a:p>
            <a:pPr lvl="1">
              <a:buFont typeface="Arial" panose="020B0604020202020204" pitchFamily="34" charset="0"/>
              <a:buChar char="•"/>
            </a:pPr>
            <a:r>
              <a:rPr lang="en-US" altLang="zh-CN" b="0">
                <a:sym typeface="+mn-ea"/>
              </a:rPr>
              <a:t>(transmitter)in the </a:t>
            </a:r>
            <a:r>
              <a:rPr lang="en-US" altLang="zh-CN">
                <a:sym typeface="+mn-ea"/>
              </a:rPr>
              <a:t>TXVECTOR</a:t>
            </a:r>
            <a:r>
              <a:rPr lang="en-US" altLang="zh-CN" b="0">
                <a:sym typeface="+mn-ea"/>
              </a:rPr>
              <a:t> of PHY-TXSTART.request primitive</a:t>
            </a:r>
            <a:endParaRPr lang="en-US" altLang="zh-CN" b="0">
              <a:sym typeface="+mn-ea"/>
            </a:endParaRPr>
          </a:p>
          <a:p>
            <a:pPr lvl="2">
              <a:buFont typeface="Arial" panose="020B0604020202020204" pitchFamily="34" charset="0"/>
              <a:buChar char="‒"/>
            </a:pPr>
            <a:r>
              <a:rPr lang="en-US" altLang="zh-CN">
                <a:sym typeface="+mn-ea"/>
              </a:rPr>
              <a:t>current CH_BANDWIDTH is set to the value of  NPCA channel width of the PPDU to be transmitted on NPCA channel</a:t>
            </a:r>
            <a:endParaRPr lang="en-US" altLang="zh-CN">
              <a:sym typeface="+mn-ea"/>
            </a:endParaRPr>
          </a:p>
          <a:p>
            <a:pPr lvl="2">
              <a:buFont typeface="Arial" panose="020B0604020202020204" pitchFamily="34" charset="0"/>
              <a:buChar char="‒"/>
            </a:pPr>
            <a:r>
              <a:rPr lang="en-US" altLang="zh-CN">
                <a:sym typeface="+mn-ea"/>
              </a:rPr>
              <a:t>whether this PPDU is transmitted on the primary channel or the NPCA primary channel is indicated by </a:t>
            </a:r>
            <a:r>
              <a:rPr lang="en-US" altLang="zh-CN" b="1">
                <a:ea typeface="+mn-ea"/>
                <a:cs typeface="+mn-cs"/>
                <a:sym typeface="+mn-ea"/>
              </a:rPr>
              <a:t>PHYCONFIG_VECTOR (see slide 5)</a:t>
            </a:r>
            <a:endParaRPr lang="en-US" altLang="zh-CN" b="1">
              <a:ea typeface="+mn-ea"/>
              <a:cs typeface="+mn-cs"/>
              <a:sym typeface="+mn-ea"/>
            </a:endParaRPr>
          </a:p>
          <a:p>
            <a:pPr lvl="2">
              <a:buFont typeface="Arial" panose="020B0604020202020204" pitchFamily="34" charset="0"/>
              <a:buChar char="•"/>
            </a:pPr>
            <a:endParaRPr lang="en-US" altLang="zh-CN" b="1">
              <a:ea typeface="+mn-ea"/>
              <a:cs typeface="+mn-cs"/>
              <a:sym typeface="+mn-ea"/>
            </a:endParaRPr>
          </a:p>
          <a:p>
            <a:pPr lvl="1" algn="l">
              <a:buClrTx/>
              <a:buSzTx/>
              <a:buFont typeface="Arial" panose="020B0604020202020204" pitchFamily="34" charset="0"/>
              <a:buChar char="•"/>
            </a:pPr>
            <a:r>
              <a:rPr lang="en-US" altLang="zh-CN">
                <a:cs typeface="+mn-ea"/>
              </a:rPr>
              <a:t>(receiver)</a:t>
            </a:r>
            <a:r>
              <a:rPr lang="en-US" altLang="zh-CN">
                <a:cs typeface="+mn-ea"/>
                <a:sym typeface="+mn-ea"/>
              </a:rPr>
              <a:t>in the </a:t>
            </a:r>
            <a:r>
              <a:rPr lang="en-US" altLang="zh-CN">
                <a:cs typeface="+mn-ea"/>
                <a:sym typeface="+mn-ea"/>
              </a:rPr>
              <a:t>RXVECTOR of </a:t>
            </a:r>
            <a:r>
              <a:rPr lang="en-US" altLang="zh-CN">
                <a:cs typeface="+mn-ea"/>
                <a:sym typeface="+mn-ea"/>
              </a:rPr>
              <a:t>PHY-RXSTART.indication primitive</a:t>
            </a:r>
            <a:endParaRPr lang="en-US" altLang="zh-CN">
              <a:cs typeface="+mn-ea"/>
              <a:sym typeface="+mn-ea"/>
            </a:endParaRPr>
          </a:p>
          <a:p>
            <a:pPr lvl="2">
              <a:buFont typeface="Arial" panose="020B0604020202020204" pitchFamily="34" charset="0"/>
              <a:buChar char="‒"/>
            </a:pPr>
            <a:r>
              <a:rPr lang="en-US" altLang="zh-CN">
                <a:sym typeface="+mn-ea"/>
              </a:rPr>
              <a:t>current CH_BANDWIDTH indicates the NPCA channel width of the received PPDU</a:t>
            </a:r>
            <a:endParaRPr lang="en-US" altLang="zh-CN">
              <a:sym typeface="+mn-ea"/>
            </a:endParaRPr>
          </a:p>
          <a:p>
            <a:pPr marL="1200150" lvl="4" indent="-285750">
              <a:buFont typeface="Arial" panose="020B0604020202020204" pitchFamily="34" charset="0"/>
              <a:buChar char="‒"/>
            </a:pPr>
            <a:r>
              <a:rPr lang="en-US" altLang="zh-CN" sz="1800">
                <a:cs typeface="+mn-ea"/>
                <a:sym typeface="+mn-ea"/>
              </a:rPr>
              <a:t>whether this PPDU is received on the primary channel or the NPCA primary channel is indicated by </a:t>
            </a:r>
            <a:r>
              <a:rPr lang="en-US" altLang="zh-CN" sz="1800" b="1">
                <a:cs typeface="+mn-ea"/>
                <a:sym typeface="+mn-ea"/>
              </a:rPr>
              <a:t>PHYCONFIG_VECTOR </a:t>
            </a:r>
            <a:endParaRPr lang="en-US" altLang="zh-CN" sz="1800">
              <a:cs typeface="+mn-ea"/>
              <a:sym typeface="+mn-ea"/>
            </a:endParaRPr>
          </a:p>
          <a:p>
            <a:pPr marL="857250" lvl="2" indent="0">
              <a:buFont typeface="Arial" panose="020B0604020202020204" pitchFamily="34" charset="0"/>
              <a:buNone/>
            </a:pPr>
            <a:endParaRPr lang="en-US" altLang="zh-CN"/>
          </a:p>
          <a:p>
            <a:pPr marL="342900" lvl="2" indent="-342900" algn="l">
              <a:buClrTx/>
              <a:buSzTx/>
              <a:buFont typeface="Arial" panose="020B0604020202020204" pitchFamily="34" charset="0"/>
              <a:buChar char="•"/>
            </a:pPr>
            <a:endParaRPr lang="en-US" altLang="zh-CN" sz="1600">
              <a:latin typeface="Times New Roman" panose="02020603050405020304" pitchFamily="18" charset="0"/>
              <a:ea typeface="+mn-ea"/>
              <a:cs typeface="+mn-ea"/>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sym typeface="+mn-ea"/>
              </a:rPr>
              <a:t>Summary</a:t>
            </a:r>
            <a:endParaRPr lang="en-US" altLang="zh-CN" b="0">
              <a:latin typeface="Times New Roman" panose="02020603050405020304" pitchFamily="18" charset="0"/>
              <a:cs typeface="Times New Roman" panose="02020603050405020304" pitchFamily="18" charset="0"/>
              <a:sym typeface="+mn-ea"/>
            </a:endParaRPr>
          </a:p>
        </p:txBody>
      </p:sp>
      <p:sp>
        <p:nvSpPr>
          <p:cNvPr id="3" name="内容占位符 2"/>
          <p:cNvSpPr>
            <a:spLocks noGrp="1"/>
          </p:cNvSpPr>
          <p:nvPr>
            <p:ph idx="1"/>
          </p:nvPr>
        </p:nvSpPr>
        <p:spPr>
          <a:xfrm>
            <a:off x="793750" y="1752600"/>
            <a:ext cx="11076305" cy="4572000"/>
          </a:xfrm>
        </p:spPr>
        <p:txBody>
          <a:bodyPr/>
          <a:p>
            <a:pPr marL="0" lvl="2" indent="0" algn="l">
              <a:buClrTx/>
              <a:buSzTx/>
              <a:buFontTx/>
              <a:buNone/>
            </a:pPr>
            <a:r>
              <a:rPr lang="zh-CN" altLang="en-US" sz="2400" b="1">
                <a:ea typeface="+mn-ea"/>
                <a:cs typeface="+mn-cs"/>
              </a:rPr>
              <a:t>In this contribuion, we review the PHY service interface for the PHY configuration and PPDU transmission</a:t>
            </a:r>
            <a:r>
              <a:rPr lang="en-US" altLang="zh-CN" sz="2400" b="1">
                <a:ea typeface="+mn-ea"/>
                <a:cs typeface="+mn-cs"/>
              </a:rPr>
              <a:t>, </a:t>
            </a:r>
            <a:r>
              <a:rPr lang="zh-CN" altLang="en-US" sz="2400" b="1">
                <a:ea typeface="+mn-ea"/>
                <a:cs typeface="+mn-cs"/>
              </a:rPr>
              <a:t>and provide </a:t>
            </a:r>
            <a:r>
              <a:rPr lang="en-US" altLang="zh-CN" sz="2400" b="1">
                <a:ea typeface="+mn-ea"/>
                <a:cs typeface="+mn-cs"/>
              </a:rPr>
              <a:t>a</a:t>
            </a:r>
            <a:r>
              <a:rPr lang="zh-CN" altLang="en-US" sz="2400" b="1">
                <a:ea typeface="+mn-ea"/>
                <a:cs typeface="+mn-cs"/>
              </a:rPr>
              <a:t> proposal about PHY primitive extension for NPCA operation</a:t>
            </a:r>
            <a:r>
              <a:rPr lang="en-US" altLang="zh-CN" sz="2400" b="1">
                <a:ea typeface="+mn-ea"/>
                <a:cs typeface="+mn-cs"/>
              </a:rPr>
              <a:t>(</a:t>
            </a:r>
            <a:r>
              <a:rPr lang="en-US" altLang="zh-CN" sz="2000">
                <a:ea typeface="+mn-ea"/>
                <a:cs typeface="+mn-cs"/>
                <a:sym typeface="+mn-ea"/>
              </a:rPr>
              <a:t>in</a:t>
            </a:r>
            <a:r>
              <a:rPr lang="en-US" altLang="zh-CN" sz="2000" b="1">
                <a:ea typeface="+mn-ea"/>
                <a:cs typeface="+mn-cs"/>
                <a:sym typeface="+mn-ea"/>
              </a:rPr>
              <a:t> PHYCONFIG_VECTOR</a:t>
            </a:r>
            <a:r>
              <a:rPr lang="en-US" altLang="zh-CN" sz="2000">
                <a:ea typeface="+mn-ea"/>
                <a:cs typeface="+mn-cs"/>
                <a:sym typeface="+mn-ea"/>
              </a:rPr>
              <a:t> of PHY-CONFIG.request primitive</a:t>
            </a:r>
            <a:r>
              <a:rPr lang="en-US" altLang="zh-CN" sz="2400" b="1">
                <a:ea typeface="+mn-ea"/>
                <a:cs typeface="+mn-cs"/>
              </a:rPr>
              <a:t>)</a:t>
            </a:r>
            <a:r>
              <a:rPr lang="zh-CN" altLang="en-US" sz="2400" b="1">
                <a:ea typeface="+mn-ea"/>
                <a:cs typeface="+mn-cs"/>
              </a:rPr>
              <a:t>:</a:t>
            </a:r>
            <a:endParaRPr lang="zh-CN" altLang="en-US" sz="2400" b="1">
              <a:ea typeface="+mn-ea"/>
              <a:cs typeface="+mn-cs"/>
            </a:endParaRPr>
          </a:p>
          <a:p>
            <a:pPr marL="0" lvl="2" indent="0" algn="l">
              <a:buClrTx/>
              <a:buSzTx/>
              <a:buFontTx/>
              <a:buNone/>
            </a:pPr>
            <a:endParaRPr lang="en-US" sz="1800" b="1">
              <a:highlight>
                <a:srgbClr val="FFFF00"/>
              </a:highlight>
              <a:latin typeface="Times New Roman" panose="02020603050405020304" pitchFamily="18" charset="0"/>
              <a:ea typeface="+mn-ea"/>
              <a:cs typeface="+mn-ea"/>
            </a:endParaRPr>
          </a:p>
          <a:p>
            <a:pPr marL="342900" lvl="2" indent="-342900">
              <a:buFont typeface="Arial" panose="020B0604020202020204" pitchFamily="34" charset="0"/>
              <a:buChar char="•"/>
            </a:pPr>
            <a:r>
              <a:rPr lang="en-US" altLang="zh-CN" sz="1800">
                <a:ea typeface="+mn-ea"/>
                <a:cs typeface="+mn-cs"/>
                <a:sym typeface="+mn-ea"/>
              </a:rPr>
              <a:t>Option 1: current OPERATING_CHANNEL is set to the value of NPCA primary channel</a:t>
            </a:r>
            <a:endParaRPr lang="en-US" altLang="zh-CN" sz="1800">
              <a:ea typeface="+mn-ea"/>
              <a:cs typeface="+mn-cs"/>
              <a:sym typeface="+mn-ea"/>
            </a:endParaRPr>
          </a:p>
          <a:p>
            <a:pPr marL="342900" lvl="2" indent="-342900">
              <a:buFont typeface="Arial" panose="020B0604020202020204" pitchFamily="34" charset="0"/>
              <a:buChar char="•"/>
            </a:pPr>
            <a:endParaRPr lang="en-US" altLang="zh-CN" sz="1800">
              <a:ea typeface="+mn-ea"/>
              <a:cs typeface="+mn-cs"/>
              <a:sym typeface="+mn-ea"/>
            </a:endParaRPr>
          </a:p>
          <a:p>
            <a:pPr marL="342900" lvl="2" indent="-342900">
              <a:buFont typeface="Arial" panose="020B0604020202020204" pitchFamily="34" charset="0"/>
              <a:buChar char="•"/>
            </a:pPr>
            <a:r>
              <a:rPr lang="en-US" altLang="zh-CN" sz="1800">
                <a:ea typeface="+mn-ea"/>
                <a:cs typeface="+mn-cs"/>
                <a:sym typeface="+mn-ea"/>
              </a:rPr>
              <a:t>Option 2: add new parameters to indicate NPCA primary channel</a:t>
            </a:r>
            <a:endParaRPr lang="en-US" altLang="zh-CN" sz="1800" b="1">
              <a:latin typeface="Times New Roman" panose="02020603050405020304" pitchFamily="18" charset="0"/>
              <a:ea typeface="+mn-ea"/>
              <a:cs typeface="Times New Roman" panose="02020603050405020304" pitchFamily="18" charset="0"/>
              <a:sym typeface="+mn-ea"/>
            </a:endParaRPr>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页脚占位符 4"/>
          <p:cNvSpPr>
            <a:spLocks noGrp="1"/>
          </p:cNvSpPr>
          <p:nvPr>
            <p:ph type="ftr" sz="quarter" idx="11"/>
          </p:nvPr>
        </p:nvSpPr>
        <p:spPr>
          <a:xfrm>
            <a:off x="10262591" y="6481446"/>
            <a:ext cx="1073150" cy="276860"/>
          </a:xfrm>
        </p:spPr>
        <p:txBody>
          <a:bodyPr/>
          <a:p>
            <a:pPr>
              <a:defRPr/>
            </a:pPr>
            <a:r>
              <a:rPr lang="en-US" dirty="0"/>
              <a:t>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endParaRPr lang="zh-CN" altLang="en-US" sz="4400" dirty="0"/>
          </a:p>
        </p:txBody>
      </p:sp>
      <p:sp>
        <p:nvSpPr>
          <p:cNvPr id="2" name="页脚占位符 1"/>
          <p:cNvSpPr>
            <a:spLocks noGrp="1"/>
          </p:cNvSpPr>
          <p:nvPr>
            <p:ph type="ftr" sz="quarter" idx="11"/>
          </p:nvPr>
        </p:nvSpPr>
        <p:spPr>
          <a:xfrm>
            <a:off x="10205441" y="6481446"/>
            <a:ext cx="1130300" cy="276860"/>
          </a:xfrm>
        </p:spPr>
        <p:txBody>
          <a:bodyPr/>
          <a:p>
            <a:pPr>
              <a:defRPr/>
            </a:pPr>
            <a:r>
              <a:rPr lang="en-US" dirty="0"/>
              <a:t> et al. (ZTE)</a:t>
            </a:r>
            <a:endParaRPr lang="en-US" dirty="0"/>
          </a:p>
        </p:txBody>
      </p:sp>
      <p:sp>
        <p:nvSpPr>
          <p:cNvPr id="4" name="灯片编号占位符 3"/>
          <p:cNvSpPr>
            <a:spLocks noGrp="1"/>
          </p:cNvSpPr>
          <p:nvPr>
            <p:ph type="sldNum" sz="quarter" idx="12"/>
          </p:nvPr>
        </p:nvSpPr>
        <p:spPr/>
        <p:txBody>
          <a:bodyPr/>
          <a:p>
            <a:pPr>
              <a:defRPr/>
            </a:pPr>
            <a:r>
              <a:rPr lang="en-US"/>
              <a:t>Slide </a:t>
            </a:r>
            <a:fld id="{C1789BC7-C074-42CC-ADF8-5107DF6BD1C1}" type="slidenum">
              <a:rPr lang="en-US"/>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3624</Words>
  <Application>WPS 演示</Application>
  <PresentationFormat>Widescreen</PresentationFormat>
  <Paragraphs>128</Paragraphs>
  <Slides>8</Slides>
  <Notes>0</Notes>
  <HiddenSlides>0</HiddenSlides>
  <MMClips>0</MMClips>
  <ScaleCrop>false</ScaleCrop>
  <HeadingPairs>
    <vt:vector size="6" baseType="variant">
      <vt:variant>
        <vt:lpstr>已用的字体</vt:lpstr>
      </vt:variant>
      <vt:variant>
        <vt:i4>12</vt:i4>
      </vt:variant>
      <vt:variant>
        <vt:lpstr>主题</vt:lpstr>
      </vt:variant>
      <vt:variant>
        <vt:i4>4</vt:i4>
      </vt:variant>
      <vt:variant>
        <vt:lpstr>幻灯片标题</vt:lpstr>
      </vt:variant>
      <vt:variant>
        <vt:i4>8</vt:i4>
      </vt:variant>
    </vt:vector>
  </HeadingPairs>
  <TitlesOfParts>
    <vt:vector size="24" baseType="lpstr">
      <vt:lpstr>Arial</vt:lpstr>
      <vt:lpstr>宋体</vt:lpstr>
      <vt:lpstr>Wingdings</vt:lpstr>
      <vt:lpstr>Times New Roman</vt:lpstr>
      <vt:lpstr>Gulim</vt:lpstr>
      <vt:lpstr>Malgun Gothic</vt:lpstr>
      <vt:lpstr>Times New Roman</vt:lpstr>
      <vt:lpstr>MS Gothic</vt:lpstr>
      <vt:lpstr>微软雅黑</vt:lpstr>
      <vt:lpstr>Arial Unicode MS</vt:lpstr>
      <vt:lpstr>Calibri</vt:lpstr>
      <vt:lpstr>等线</vt:lpstr>
      <vt:lpstr>802-11-Submission</vt:lpstr>
      <vt:lpstr>1_802-11-Submission</vt:lpstr>
      <vt:lpstr>2_802-11-Submission</vt:lpstr>
      <vt:lpstr>3_802-11-Submission</vt:lpstr>
      <vt:lpstr>PowerPoint 演示文稿</vt:lpstr>
      <vt:lpstr>Recap:NPCA</vt:lpstr>
      <vt:lpstr>Recap:PHY service interface</vt:lpstr>
      <vt:lpstr>Introduction</vt:lpstr>
      <vt:lpstr>Proposal  : Configure PHY for NPCA operation</vt:lpstr>
      <vt:lpstr>Consideration on per-PPDU Parameters for NPCA</vt:lpstr>
      <vt:lpstr>Summary</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10200040</cp:lastModifiedBy>
  <cp:revision>476</cp:revision>
  <dcterms:created xsi:type="dcterms:W3CDTF">2024-07-09T07:57:00Z</dcterms:created>
  <dcterms:modified xsi:type="dcterms:W3CDTF">2024-09-06T13:01:01Z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F47FBF1586D3497A93EE30686EF74CC0</vt:lpwstr>
  </property>
  <property fmtid="{D5CDD505-2E9C-101B-9397-08002B2CF9AE}" pid="5" name="KSOProductBuildVer">
    <vt:lpwstr>2052-11.8.2.12085</vt:lpwstr>
  </property>
</Properties>
</file>